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8"/>
  </p:notesMasterIdLst>
  <p:sldIdLst>
    <p:sldId id="285"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1" r:id="rId21"/>
    <p:sldId id="279" r:id="rId22"/>
    <p:sldId id="278" r:id="rId23"/>
    <p:sldId id="280" r:id="rId24"/>
    <p:sldId id="283" r:id="rId25"/>
    <p:sldId id="276"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p:restoredTop sz="52730" autoAdjust="0"/>
  </p:normalViewPr>
  <p:slideViewPr>
    <p:cSldViewPr>
      <p:cViewPr varScale="1">
        <p:scale>
          <a:sx n="65" d="100"/>
          <a:sy n="65" d="100"/>
        </p:scale>
        <p:origin x="3920" y="20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65427-C871-42CC-B650-A0C6692BA7BD}" type="datetimeFigureOut">
              <a:rPr lang="en-CA" smtClean="0"/>
              <a:t>2020-01-16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7F2B54-A66B-4779-906C-F879CC221B89}" type="slidenum">
              <a:rPr lang="en-CA" smtClean="0"/>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Application_programming_interface"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en.wikipedia.org/wiki/Unix" TargetMode="External"/><Relationship Id="rId4" Type="http://schemas.openxmlformats.org/officeDocument/2006/relationships/hyperlink" Target="https://en.wikipedia.org/wiki/Unix_shel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an7.org/linux/man-pages/man3/pthread_attr_init.3.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7F2B54-A66B-4779-906C-F879CC221B89}"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65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3908B97D-5726-487C-84C8-E2864BDE4536}" type="slidenum">
              <a:rPr lang="en-US" altLang="en-US" sz="1200"/>
              <a:pPr eaLnBrk="1" hangingPunct="1"/>
              <a:t>12</a:t>
            </a:fld>
            <a:endParaRPr lang="en-US" alt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For the memory management example...one thread may request more memory only to have another notice memory is low and do the same.</a:t>
            </a:r>
          </a:p>
          <a:p>
            <a:r>
              <a:rPr lang="en-US" altLang="en-US" dirty="0">
                <a:latin typeface="Times New Roman" pitchFamily="18" charset="0"/>
              </a:rPr>
              <a:t>In general these problems can be solved, but it requires forethought and effort.</a:t>
            </a:r>
          </a:p>
        </p:txBody>
      </p:sp>
    </p:spTree>
    <p:extLst>
      <p:ext uri="{BB962C8B-B14F-4D97-AF65-F5344CB8AC3E}">
        <p14:creationId xmlns:p14="http://schemas.microsoft.com/office/powerpoint/2010/main" val="3152413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4BD2B24F-ABD8-409B-83CE-346C9FB36D02}" type="slidenum">
              <a:rPr lang="en-US" altLang="en-US" sz="1200"/>
              <a:pPr eaLnBrk="1" hangingPunct="1"/>
              <a:t>13</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Do they understand the 2</a:t>
            </a:r>
            <a:r>
              <a:rPr lang="en-US" altLang="en-US" baseline="30000" dirty="0">
                <a:latin typeface="Times New Roman" pitchFamily="18" charset="0"/>
              </a:rPr>
              <a:t>nd</a:t>
            </a:r>
            <a:r>
              <a:rPr lang="en-US" altLang="en-US" dirty="0">
                <a:latin typeface="Times New Roman" pitchFamily="18" charset="0"/>
              </a:rPr>
              <a:t> performance reasoning?  Try to get an example such as a web browser that can start formatting a page as the information comes in from the modem.</a:t>
            </a:r>
          </a:p>
        </p:txBody>
      </p:sp>
    </p:spTree>
    <p:extLst>
      <p:ext uri="{BB962C8B-B14F-4D97-AF65-F5344CB8AC3E}">
        <p14:creationId xmlns:p14="http://schemas.microsoft.com/office/powerpoint/2010/main" val="643885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BA88BBE7-FE66-4718-B1D8-82B83FAD80F7}" type="slidenum">
              <a:rPr lang="en-US" altLang="en-US" sz="1200"/>
              <a:pPr eaLnBrk="1" hangingPunct="1"/>
              <a:t>14</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rPr>
              <a:t>Good example...</a:t>
            </a:r>
          </a:p>
          <a:p>
            <a:r>
              <a:rPr lang="en-US" altLang="en-US">
                <a:latin typeface="Times New Roman" pitchFamily="18" charset="0"/>
              </a:rPr>
              <a:t>If the reformatting is going on after every key press the wait on a 600 page document would be unacceptable!</a:t>
            </a:r>
          </a:p>
          <a:p>
            <a:r>
              <a:rPr lang="en-US" altLang="en-US">
                <a:latin typeface="Times New Roman" pitchFamily="18" charset="0"/>
              </a:rPr>
              <a:t>If it reformatted as you scrolled, there would be one very long wait as you started</a:t>
            </a:r>
          </a:p>
          <a:p>
            <a:r>
              <a:rPr lang="en-US" altLang="en-US">
                <a:latin typeface="Times New Roman" pitchFamily="18" charset="0"/>
              </a:rPr>
              <a:t>Same with background saves, background printing and even the spell checker that underlines words!</a:t>
            </a:r>
          </a:p>
        </p:txBody>
      </p:sp>
    </p:spTree>
    <p:extLst>
      <p:ext uri="{BB962C8B-B14F-4D97-AF65-F5344CB8AC3E}">
        <p14:creationId xmlns:p14="http://schemas.microsoft.com/office/powerpoint/2010/main" val="210249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3864AEFC-DB6B-4368-8B96-63E185913876}" type="slidenum">
              <a:rPr lang="en-US" altLang="en-US" sz="1200"/>
              <a:pPr eaLnBrk="1" hangingPunct="1"/>
              <a:t>15</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rPr>
              <a:t>Multiple threads allow the dispatcher to read incoming requests and hand them off to idle worker threads</a:t>
            </a:r>
          </a:p>
          <a:p>
            <a:r>
              <a:rPr lang="en-US" altLang="en-US">
                <a:latin typeface="Times New Roman" pitchFamily="18" charset="0"/>
              </a:rPr>
              <a:t>The worker sees if it can satisfy the request through the cache.  If it can, it returns the page.  If not, it starts to read it from the disk into the cache and blocks</a:t>
            </a:r>
          </a:p>
        </p:txBody>
      </p:sp>
    </p:spTree>
    <p:extLst>
      <p:ext uri="{BB962C8B-B14F-4D97-AF65-F5344CB8AC3E}">
        <p14:creationId xmlns:p14="http://schemas.microsoft.com/office/powerpoint/2010/main" val="2726804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POSIX is: Portable Operating System Interface (POSIX)</a:t>
            </a:r>
          </a:p>
          <a:p>
            <a:endParaRPr lang="en-US" dirty="0"/>
          </a:p>
          <a:p>
            <a:r>
              <a:rPr lang="en-US" dirty="0"/>
              <a:t>A family of standards specified by the IEEE for maintaining compatibility between operating systems, it defines:</a:t>
            </a:r>
          </a:p>
          <a:p>
            <a:endParaRPr lang="en-US"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defines the </a:t>
            </a:r>
            <a:r>
              <a:rPr lang="en-US" sz="1200" b="0" i="0" u="none" strike="noStrike" kern="1200" dirty="0">
                <a:solidFill>
                  <a:schemeClr val="tx1"/>
                </a:solidFill>
                <a:effectLst/>
                <a:latin typeface="+mn-lt"/>
                <a:ea typeface="+mn-ea"/>
                <a:cs typeface="+mn-cs"/>
                <a:hlinkClick r:id="rId3" tooltip="Application programming interface"/>
              </a:rPr>
              <a:t>application programming interface</a:t>
            </a:r>
            <a:r>
              <a:rPr lang="en-US" sz="1200" b="0" i="0" kern="1200" dirty="0">
                <a:solidFill>
                  <a:schemeClr val="tx1"/>
                </a:solidFill>
                <a:effectLst/>
                <a:latin typeface="+mn-lt"/>
                <a:ea typeface="+mn-ea"/>
                <a:cs typeface="+mn-cs"/>
              </a:rPr>
              <a:t> (API),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along with command line </a:t>
            </a:r>
            <a:r>
              <a:rPr lang="en-US" sz="1200" b="0" i="0" u="none" strike="noStrike" kern="1200" dirty="0">
                <a:solidFill>
                  <a:schemeClr val="tx1"/>
                </a:solidFill>
                <a:effectLst/>
                <a:latin typeface="+mn-lt"/>
                <a:ea typeface="+mn-ea"/>
                <a:cs typeface="+mn-cs"/>
                <a:hlinkClick r:id="rId4" tooltip="Unix shell"/>
              </a:rPr>
              <a:t>shells</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utility interfaces,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software compatibility with variants of </a:t>
            </a:r>
            <a:r>
              <a:rPr lang="en-US" sz="1200" b="0" i="0" u="none" strike="noStrike" kern="1200" dirty="0">
                <a:solidFill>
                  <a:schemeClr val="tx1"/>
                </a:solidFill>
                <a:effectLst/>
                <a:latin typeface="+mn-lt"/>
                <a:ea typeface="+mn-ea"/>
                <a:cs typeface="+mn-cs"/>
                <a:hlinkClick r:id="rId5" tooltip="Unix"/>
              </a:rPr>
              <a:t>Unix</a:t>
            </a:r>
            <a:r>
              <a:rPr lang="en-US" sz="1200" b="0" i="0" kern="1200" dirty="0">
                <a:solidFill>
                  <a:schemeClr val="tx1"/>
                </a:solidFill>
                <a:effectLst/>
                <a:latin typeface="+mn-lt"/>
                <a:ea typeface="+mn-ea"/>
                <a:cs typeface="+mn-cs"/>
              </a:rPr>
              <a:t> and other operating systems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37F2B54-A66B-4779-906C-F879CC221B89}" type="slidenum">
              <a:rPr lang="en-CA" smtClean="0"/>
              <a:t>19</a:t>
            </a:fld>
            <a:endParaRPr lang="en-CA"/>
          </a:p>
        </p:txBody>
      </p:sp>
    </p:spTree>
    <p:extLst>
      <p:ext uri="{BB962C8B-B14F-4D97-AF65-F5344CB8AC3E}">
        <p14:creationId xmlns:p14="http://schemas.microsoft.com/office/powerpoint/2010/main" val="3229770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pthread_create</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function is used to create a new thread, with attributes specified by </a:t>
            </a:r>
            <a:r>
              <a:rPr lang="en-US" sz="1200" b="0" i="1" kern="1200" dirty="0" err="1">
                <a:solidFill>
                  <a:schemeClr val="tx1"/>
                </a:solidFill>
                <a:effectLst/>
                <a:latin typeface="+mn-lt"/>
                <a:ea typeface="+mn-ea"/>
                <a:cs typeface="+mn-cs"/>
              </a:rPr>
              <a:t>attr</a:t>
            </a:r>
            <a:r>
              <a:rPr lang="en-US" sz="1200" b="0" i="0" kern="1200" dirty="0">
                <a:solidFill>
                  <a:schemeClr val="tx1"/>
                </a:solidFill>
                <a:effectLst/>
                <a:latin typeface="+mn-lt"/>
                <a:ea typeface="+mn-ea"/>
                <a:cs typeface="+mn-cs"/>
              </a:rPr>
              <a:t>, within a process. If </a:t>
            </a:r>
            <a:r>
              <a:rPr lang="en-US" sz="1200" b="0" i="1" kern="1200" dirty="0" err="1">
                <a:solidFill>
                  <a:schemeClr val="tx1"/>
                </a:solidFill>
                <a:effectLst/>
                <a:latin typeface="+mn-lt"/>
                <a:ea typeface="+mn-ea"/>
                <a:cs typeface="+mn-cs"/>
              </a:rPr>
              <a:t>attr</a:t>
            </a:r>
            <a:r>
              <a:rPr lang="en-US" sz="1200" b="0" i="0" kern="1200" dirty="0">
                <a:solidFill>
                  <a:schemeClr val="tx1"/>
                </a:solidFill>
                <a:effectLst/>
                <a:latin typeface="+mn-lt"/>
                <a:ea typeface="+mn-ea"/>
                <a:cs typeface="+mn-cs"/>
              </a:rPr>
              <a:t> is NULL, the default attributes are used. I</a:t>
            </a:r>
            <a:endParaRPr lang="en-US" dirty="0"/>
          </a:p>
          <a:p>
            <a:endParaRPr lang="en-US" dirty="0"/>
          </a:p>
          <a:p>
            <a:r>
              <a:rPr lang="en-US" sz="1200" b="0" i="0"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pthread_exit</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function terminates the calling thread and makes the value </a:t>
            </a:r>
            <a:r>
              <a:rPr lang="en-US" sz="1200" b="0" i="1" kern="1200" dirty="0" err="1">
                <a:solidFill>
                  <a:schemeClr val="tx1"/>
                </a:solidFill>
                <a:effectLst/>
                <a:latin typeface="+mn-lt"/>
                <a:ea typeface="+mn-ea"/>
                <a:cs typeface="+mn-cs"/>
              </a:rPr>
              <a:t>value_ptr</a:t>
            </a:r>
            <a:r>
              <a:rPr lang="en-US" sz="1200" b="0" i="0" kern="1200" dirty="0">
                <a:solidFill>
                  <a:schemeClr val="tx1"/>
                </a:solidFill>
                <a:effectLst/>
                <a:latin typeface="+mn-lt"/>
                <a:ea typeface="+mn-ea"/>
                <a:cs typeface="+mn-cs"/>
              </a:rPr>
              <a:t> available to any successful join with the terminating thread. Any cancellation cleanup handlers that have been pushed and not yet popped are popped in the reverse order that they were pushed and then executed. </a:t>
            </a:r>
          </a:p>
          <a:p>
            <a:r>
              <a:rPr lang="en-US" sz="1200" b="0" i="0"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pthread_join</a:t>
            </a:r>
            <a:r>
              <a:rPr lang="en-US" sz="1200" b="0" i="0" kern="1200" dirty="0">
                <a:solidFill>
                  <a:schemeClr val="tx1"/>
                </a:solidFill>
                <a:effectLst/>
                <a:latin typeface="+mn-lt"/>
                <a:ea typeface="+mn-ea"/>
                <a:cs typeface="+mn-cs"/>
              </a:rPr>
              <a:t>() function shall suspend execution of the calling thread until the target </a:t>
            </a:r>
            <a:r>
              <a:rPr lang="en-US" sz="1200" b="0" i="1" kern="1200" dirty="0">
                <a:solidFill>
                  <a:schemeClr val="tx1"/>
                </a:solidFill>
                <a:effectLst/>
                <a:latin typeface="+mn-lt"/>
                <a:ea typeface="+mn-ea"/>
                <a:cs typeface="+mn-cs"/>
              </a:rPr>
              <a:t>thread</a:t>
            </a:r>
            <a:r>
              <a:rPr lang="en-US" sz="1200" b="0" i="0" kern="1200" dirty="0">
                <a:solidFill>
                  <a:schemeClr val="tx1"/>
                </a:solidFill>
                <a:effectLst/>
                <a:latin typeface="+mn-lt"/>
                <a:ea typeface="+mn-ea"/>
                <a:cs typeface="+mn-cs"/>
              </a:rPr>
              <a:t> terminates, unless the target </a:t>
            </a:r>
            <a:r>
              <a:rPr lang="en-US" sz="1200" b="0" i="1" kern="1200" dirty="0">
                <a:solidFill>
                  <a:schemeClr val="tx1"/>
                </a:solidFill>
                <a:effectLst/>
                <a:latin typeface="+mn-lt"/>
                <a:ea typeface="+mn-ea"/>
                <a:cs typeface="+mn-cs"/>
              </a:rPr>
              <a:t>thread</a:t>
            </a:r>
            <a:r>
              <a:rPr lang="en-US" sz="1200" b="0" i="0" kern="1200" dirty="0">
                <a:solidFill>
                  <a:schemeClr val="tx1"/>
                </a:solidFill>
                <a:effectLst/>
                <a:latin typeface="+mn-lt"/>
                <a:ea typeface="+mn-ea"/>
                <a:cs typeface="+mn-cs"/>
              </a:rPr>
              <a:t> has already terminated.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pthread_join</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function suspends execution of the calling thread until the target </a:t>
            </a:r>
            <a:r>
              <a:rPr lang="en-US" sz="1200" b="0" i="1" kern="1200" dirty="0">
                <a:solidFill>
                  <a:schemeClr val="tx1"/>
                </a:solidFill>
                <a:effectLst/>
                <a:latin typeface="+mn-lt"/>
                <a:ea typeface="+mn-ea"/>
                <a:cs typeface="+mn-cs"/>
              </a:rPr>
              <a:t>thread</a:t>
            </a:r>
            <a:r>
              <a:rPr lang="en-US" sz="1200" b="0" i="0" kern="1200" dirty="0">
                <a:solidFill>
                  <a:schemeClr val="tx1"/>
                </a:solidFill>
                <a:effectLst/>
                <a:latin typeface="+mn-lt"/>
                <a:ea typeface="+mn-ea"/>
                <a:cs typeface="+mn-cs"/>
              </a:rPr>
              <a:t> terminates, unless the target </a:t>
            </a:r>
            <a:r>
              <a:rPr lang="en-US" sz="1200" b="0" i="1" kern="1200" dirty="0">
                <a:solidFill>
                  <a:schemeClr val="tx1"/>
                </a:solidFill>
                <a:effectLst/>
                <a:latin typeface="+mn-lt"/>
                <a:ea typeface="+mn-ea"/>
                <a:cs typeface="+mn-cs"/>
              </a:rPr>
              <a:t>thread</a:t>
            </a:r>
            <a:r>
              <a:rPr lang="en-US" sz="1200" b="0" i="0" kern="1200" dirty="0">
                <a:solidFill>
                  <a:schemeClr val="tx1"/>
                </a:solidFill>
                <a:effectLst/>
                <a:latin typeface="+mn-lt"/>
                <a:ea typeface="+mn-ea"/>
                <a:cs typeface="+mn-cs"/>
              </a:rPr>
              <a:t> has already terminated.</a:t>
            </a:r>
          </a:p>
          <a:p>
            <a:endParaRPr lang="en-US" sz="1200" b="0" i="0" kern="1200" dirty="0">
              <a:solidFill>
                <a:schemeClr val="tx1"/>
              </a:solidFill>
              <a:effectLst/>
              <a:latin typeface="+mn-lt"/>
              <a:ea typeface="+mn-ea"/>
              <a:cs typeface="+mn-cs"/>
            </a:endParaRPr>
          </a:p>
          <a:p>
            <a:r>
              <a:rPr lang="en-US" sz="1200" b="0" i="1" kern="1200" dirty="0" err="1">
                <a:solidFill>
                  <a:schemeClr val="tx1"/>
                </a:solidFill>
                <a:effectLst/>
                <a:latin typeface="+mn-lt"/>
                <a:ea typeface="+mn-ea"/>
                <a:cs typeface="+mn-cs"/>
              </a:rPr>
              <a:t>pthread_yield</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causes the calling thread to relinquish the CPU. The thread is placed at the end of the run queue for its static priority and another thread is scheduled to run.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function </a:t>
            </a:r>
            <a:r>
              <a:rPr lang="en-US" sz="1200" b="0" i="1" kern="1200" dirty="0" err="1">
                <a:solidFill>
                  <a:schemeClr val="tx1"/>
                </a:solidFill>
                <a:effectLst/>
                <a:latin typeface="+mn-lt"/>
                <a:ea typeface="+mn-ea"/>
                <a:cs typeface="+mn-cs"/>
              </a:rPr>
              <a:t>pthread_attr_init</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initialises</a:t>
            </a:r>
            <a:r>
              <a:rPr lang="en-US" sz="1200" b="0" i="0" kern="1200" dirty="0">
                <a:solidFill>
                  <a:schemeClr val="tx1"/>
                </a:solidFill>
                <a:effectLst/>
                <a:latin typeface="+mn-lt"/>
                <a:ea typeface="+mn-ea"/>
                <a:cs typeface="+mn-cs"/>
              </a:rPr>
              <a:t> a thread attributes object </a:t>
            </a:r>
            <a:r>
              <a:rPr lang="en-US" sz="1200" b="0" i="1" kern="1200" dirty="0" err="1">
                <a:solidFill>
                  <a:schemeClr val="tx1"/>
                </a:solidFill>
                <a:effectLst/>
                <a:latin typeface="+mn-lt"/>
                <a:ea typeface="+mn-ea"/>
                <a:cs typeface="+mn-cs"/>
              </a:rPr>
              <a:t>attr</a:t>
            </a:r>
            <a:r>
              <a:rPr lang="en-US" sz="1200" b="0" i="0" kern="1200" dirty="0">
                <a:solidFill>
                  <a:schemeClr val="tx1"/>
                </a:solidFill>
                <a:effectLst/>
                <a:latin typeface="+mn-lt"/>
                <a:ea typeface="+mn-ea"/>
                <a:cs typeface="+mn-cs"/>
              </a:rPr>
              <a:t> with the default value for all of the individual attributes used by a given implementation.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pthread_attr_destroy</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function is used to destroy a thread attributes object. An implementation may cause </a:t>
            </a:r>
            <a:r>
              <a:rPr lang="en-US" sz="1200" b="0" i="1" kern="1200" dirty="0" err="1">
                <a:solidFill>
                  <a:schemeClr val="tx1"/>
                </a:solidFill>
                <a:effectLst/>
                <a:latin typeface="+mn-lt"/>
                <a:ea typeface="+mn-ea"/>
                <a:cs typeface="+mn-cs"/>
              </a:rPr>
              <a:t>pthread_attr_destroy</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to set </a:t>
            </a:r>
            <a:r>
              <a:rPr lang="en-US" sz="1200" b="0" i="1" kern="1200" dirty="0" err="1">
                <a:solidFill>
                  <a:schemeClr val="tx1"/>
                </a:solidFill>
                <a:effectLst/>
                <a:latin typeface="+mn-lt"/>
                <a:ea typeface="+mn-ea"/>
                <a:cs typeface="+mn-cs"/>
              </a:rPr>
              <a:t>attr</a:t>
            </a:r>
            <a:r>
              <a:rPr lang="en-US" sz="1200" b="0" i="0" kern="1200" dirty="0">
                <a:solidFill>
                  <a:schemeClr val="tx1"/>
                </a:solidFill>
                <a:effectLst/>
                <a:latin typeface="+mn-lt"/>
                <a:ea typeface="+mn-ea"/>
                <a:cs typeface="+mn-cs"/>
              </a:rPr>
              <a:t> to an implementation-dependent invalid value.</a:t>
            </a:r>
            <a:endParaRPr lang="en-US" dirty="0"/>
          </a:p>
        </p:txBody>
      </p:sp>
      <p:sp>
        <p:nvSpPr>
          <p:cNvPr id="4" name="Slide Number Placeholder 3"/>
          <p:cNvSpPr>
            <a:spLocks noGrp="1"/>
          </p:cNvSpPr>
          <p:nvPr>
            <p:ph type="sldNum" sz="quarter" idx="5"/>
          </p:nvPr>
        </p:nvSpPr>
        <p:spPr/>
        <p:txBody>
          <a:bodyPr/>
          <a:lstStyle/>
          <a:p>
            <a:fld id="{E37F2B54-A66B-4779-906C-F879CC221B89}" type="slidenum">
              <a:rPr lang="en-CA" smtClean="0"/>
              <a:t>20</a:t>
            </a:fld>
            <a:endParaRPr lang="en-CA"/>
          </a:p>
        </p:txBody>
      </p:sp>
    </p:spTree>
    <p:extLst>
      <p:ext uri="{BB962C8B-B14F-4D97-AF65-F5344CB8AC3E}">
        <p14:creationId xmlns:p14="http://schemas.microsoft.com/office/powerpoint/2010/main" val="2124660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Textbook example has some errors</a:t>
            </a:r>
          </a:p>
        </p:txBody>
      </p:sp>
      <p:sp>
        <p:nvSpPr>
          <p:cNvPr id="4" name="Slide Number Placeholder 3"/>
          <p:cNvSpPr>
            <a:spLocks noGrp="1"/>
          </p:cNvSpPr>
          <p:nvPr>
            <p:ph type="sldNum" sz="quarter" idx="5"/>
          </p:nvPr>
        </p:nvSpPr>
        <p:spPr/>
        <p:txBody>
          <a:bodyPr/>
          <a:lstStyle/>
          <a:p>
            <a:fld id="{E37F2B54-A66B-4779-906C-F879CC221B89}" type="slidenum">
              <a:rPr lang="en-CA" smtClean="0"/>
              <a:t>21</a:t>
            </a:fld>
            <a:endParaRPr lang="en-CA"/>
          </a:p>
        </p:txBody>
      </p:sp>
    </p:spTree>
    <p:extLst>
      <p:ext uri="{BB962C8B-B14F-4D97-AF65-F5344CB8AC3E}">
        <p14:creationId xmlns:p14="http://schemas.microsoft.com/office/powerpoint/2010/main" val="392225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int </a:t>
            </a:r>
            <a:r>
              <a:rPr lang="en-US" sz="1200" b="1" kern="1200" dirty="0" err="1">
                <a:solidFill>
                  <a:schemeClr val="tx1"/>
                </a:solidFill>
                <a:effectLst/>
                <a:latin typeface="+mn-lt"/>
                <a:ea typeface="+mn-ea"/>
                <a:cs typeface="+mn-cs"/>
              </a:rPr>
              <a:t>pthread_create</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pthread_t</a:t>
            </a:r>
            <a:r>
              <a:rPr lang="en-US" sz="1200" b="1"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thread</a:t>
            </a:r>
            <a:r>
              <a:rPr lang="en-US" sz="1200" b="1" kern="1200" dirty="0">
                <a:solidFill>
                  <a:schemeClr val="tx1"/>
                </a:solidFill>
                <a:effectLst/>
                <a:latin typeface="+mn-lt"/>
                <a:ea typeface="+mn-ea"/>
                <a:cs typeface="+mn-cs"/>
              </a:rPr>
              <a:t>, const </a:t>
            </a:r>
            <a:r>
              <a:rPr lang="en-US" sz="1200" b="1" kern="1200" dirty="0" err="1">
                <a:solidFill>
                  <a:schemeClr val="tx1"/>
                </a:solidFill>
                <a:effectLst/>
                <a:latin typeface="+mn-lt"/>
                <a:ea typeface="+mn-ea"/>
                <a:cs typeface="+mn-cs"/>
              </a:rPr>
              <a:t>pthread_attr_t</a:t>
            </a:r>
            <a:r>
              <a:rPr lang="en-US" sz="1200" b="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attr</a:t>
            </a:r>
            <a:r>
              <a:rPr lang="en-US" sz="1200" b="1" kern="1200" dirty="0">
                <a:solidFill>
                  <a:schemeClr val="tx1"/>
                </a:solidFill>
                <a:effectLst/>
                <a:latin typeface="+mn-lt"/>
                <a:ea typeface="+mn-ea"/>
                <a:cs typeface="+mn-cs"/>
              </a:rPr>
              <a:t>,</a:t>
            </a:r>
            <a:r>
              <a:rPr lang="en-US" dirty="0"/>
              <a:t> </a:t>
            </a:r>
            <a:r>
              <a:rPr lang="en-US" sz="1200" b="1" kern="1200" dirty="0">
                <a:solidFill>
                  <a:schemeClr val="tx1"/>
                </a:solidFill>
                <a:effectLst/>
                <a:latin typeface="+mn-lt"/>
                <a:ea typeface="+mn-ea"/>
                <a:cs typeface="+mn-cs"/>
              </a:rPr>
              <a:t>void *(*</a:t>
            </a:r>
            <a:r>
              <a:rPr lang="en-US" sz="1200" i="1" kern="1200" dirty="0" err="1">
                <a:solidFill>
                  <a:schemeClr val="tx1"/>
                </a:solidFill>
                <a:effectLst/>
                <a:latin typeface="+mn-lt"/>
                <a:ea typeface="+mn-ea"/>
                <a:cs typeface="+mn-cs"/>
              </a:rPr>
              <a:t>start_routine</a:t>
            </a:r>
            <a:r>
              <a:rPr lang="en-US" sz="1200" b="1" kern="1200" dirty="0">
                <a:solidFill>
                  <a:schemeClr val="tx1"/>
                </a:solidFill>
                <a:effectLst/>
                <a:latin typeface="+mn-lt"/>
                <a:ea typeface="+mn-ea"/>
                <a:cs typeface="+mn-cs"/>
              </a:rPr>
              <a:t>) (void *), void *</a:t>
            </a:r>
            <a:r>
              <a:rPr lang="en-US" sz="1200" i="1" kern="1200" dirty="0" err="1">
                <a:solidFill>
                  <a:schemeClr val="tx1"/>
                </a:solidFill>
                <a:effectLst/>
                <a:latin typeface="+mn-lt"/>
                <a:ea typeface="+mn-ea"/>
                <a:cs typeface="+mn-cs"/>
              </a:rPr>
              <a:t>arg</a:t>
            </a:r>
            <a:r>
              <a:rPr lang="en-US" sz="1200" b="1"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sz="1200" i="1" kern="1200" dirty="0" err="1">
                <a:solidFill>
                  <a:schemeClr val="tx1"/>
                </a:solidFill>
                <a:effectLst/>
                <a:latin typeface="+mn-lt"/>
                <a:ea typeface="+mn-ea"/>
                <a:cs typeface="+mn-cs"/>
              </a:rPr>
              <a:t>attr</a:t>
            </a:r>
            <a:r>
              <a:rPr lang="en-US" dirty="0"/>
              <a:t> argument points to a </a:t>
            </a:r>
            <a:r>
              <a:rPr lang="en-US" sz="1200" i="1" kern="1200" dirty="0" err="1">
                <a:solidFill>
                  <a:schemeClr val="tx1"/>
                </a:solidFill>
                <a:effectLst/>
                <a:latin typeface="+mn-lt"/>
                <a:ea typeface="+mn-ea"/>
                <a:cs typeface="+mn-cs"/>
              </a:rPr>
              <a:t>pthread_attr_t</a:t>
            </a:r>
            <a:r>
              <a:rPr lang="en-US" dirty="0"/>
              <a:t> structure whose contents are used at thread creation time to determine attributes for the new thread; this structure is initialized using </a:t>
            </a:r>
            <a:r>
              <a:rPr lang="en-US" sz="1200" u="none" strike="noStrike" kern="1200" dirty="0" err="1">
                <a:solidFill>
                  <a:schemeClr val="tx1"/>
                </a:solidFill>
                <a:effectLst/>
                <a:latin typeface="+mn-lt"/>
                <a:ea typeface="+mn-ea"/>
                <a:cs typeface="+mn-cs"/>
                <a:hlinkClick r:id="rId3"/>
              </a:rPr>
              <a:t>pthread_attr_init</a:t>
            </a:r>
            <a:r>
              <a:rPr lang="en-US" sz="1200" u="none" strike="noStrike" kern="1200" dirty="0">
                <a:solidFill>
                  <a:schemeClr val="tx1"/>
                </a:solidFill>
                <a:effectLst/>
                <a:latin typeface="+mn-lt"/>
                <a:ea typeface="+mn-ea"/>
                <a:cs typeface="+mn-cs"/>
                <a:hlinkClick r:id="rId3"/>
              </a:rPr>
              <a:t>(3)</a:t>
            </a:r>
            <a:r>
              <a:rPr lang="en-US" dirty="0"/>
              <a:t> and related functions. If </a:t>
            </a:r>
            <a:r>
              <a:rPr lang="en-US" sz="1200" i="1" kern="1200" dirty="0" err="1">
                <a:solidFill>
                  <a:schemeClr val="tx1"/>
                </a:solidFill>
                <a:effectLst/>
                <a:latin typeface="+mn-lt"/>
                <a:ea typeface="+mn-ea"/>
                <a:cs typeface="+mn-cs"/>
              </a:rPr>
              <a:t>attr</a:t>
            </a:r>
            <a:r>
              <a:rPr lang="en-US" dirty="0"/>
              <a:t> is NULL, then the thread is created with default attributes.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thread may either be </a:t>
            </a:r>
            <a:r>
              <a:rPr lang="en-US" sz="1200" i="1" kern="1200" dirty="0">
                <a:solidFill>
                  <a:schemeClr val="tx1"/>
                </a:solidFill>
                <a:effectLst/>
                <a:latin typeface="+mn-lt"/>
                <a:ea typeface="+mn-ea"/>
                <a:cs typeface="+mn-cs"/>
              </a:rPr>
              <a:t>joinable</a:t>
            </a:r>
            <a:r>
              <a:rPr lang="en-US" dirty="0"/>
              <a:t> or </a:t>
            </a:r>
            <a:r>
              <a:rPr lang="en-US" sz="1200" i="1" kern="1200" dirty="0">
                <a:solidFill>
                  <a:schemeClr val="tx1"/>
                </a:solidFill>
                <a:effectLst/>
                <a:latin typeface="+mn-lt"/>
                <a:ea typeface="+mn-ea"/>
                <a:cs typeface="+mn-cs"/>
              </a:rPr>
              <a:t>detached</a:t>
            </a:r>
            <a:r>
              <a:rPr lang="en-US" dirty="0"/>
              <a:t>.  Default is joinable.</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Libraries are typically named with the prefix "lib". This is true for all the C standard libraries. When linking, the command line reference to the library will not contain the library prefix or </a:t>
            </a:r>
            <a:r>
              <a:rPr lang="en-US" sz="1200" b="0" i="0" kern="1200" dirty="0" err="1">
                <a:solidFill>
                  <a:schemeClr val="tx1"/>
                </a:solidFill>
                <a:effectLst/>
                <a:latin typeface="+mn-lt"/>
                <a:ea typeface="+mn-ea"/>
                <a:cs typeface="+mn-cs"/>
              </a:rPr>
              <a:t>suffix.Consider</a:t>
            </a:r>
            <a:r>
              <a:rPr lang="en-US" sz="1200" b="0" i="0" kern="1200" dirty="0">
                <a:solidFill>
                  <a:schemeClr val="tx1"/>
                </a:solidFill>
                <a:effectLst/>
                <a:latin typeface="+mn-lt"/>
                <a:ea typeface="+mn-ea"/>
                <a:cs typeface="+mn-cs"/>
              </a:rPr>
              <a:t> the following compile and link command: </a:t>
            </a:r>
            <a:r>
              <a:rPr lang="en-US" sz="1200" b="0" i="0" kern="1200" dirty="0" err="1">
                <a:solidFill>
                  <a:schemeClr val="tx1"/>
                </a:solidFill>
                <a:effectLst/>
                <a:latin typeface="+mn-lt"/>
                <a:ea typeface="+mn-ea"/>
                <a:cs typeface="+mn-cs"/>
              </a:rPr>
              <a:t>gcc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src-file.c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lpthread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libraries referenced in this example for inclusion during linking are the math library ("m") and the thread library ("</a:t>
            </a:r>
            <a:r>
              <a:rPr lang="en-US" sz="1200" b="0" i="0" kern="1200" dirty="0" err="1">
                <a:solidFill>
                  <a:schemeClr val="tx1"/>
                </a:solidFill>
                <a:effectLst/>
                <a:latin typeface="+mn-lt"/>
                <a:ea typeface="+mn-ea"/>
                <a:cs typeface="+mn-cs"/>
              </a:rPr>
              <a:t>pthread</a:t>
            </a:r>
            <a:r>
              <a:rPr lang="en-US" sz="1200" b="0" i="0" kern="1200" dirty="0">
                <a:solidFill>
                  <a:schemeClr val="tx1"/>
                </a:solidFill>
                <a:effectLst/>
                <a:latin typeface="+mn-lt"/>
                <a:ea typeface="+mn-ea"/>
                <a:cs typeface="+mn-cs"/>
              </a:rPr>
              <a:t>"). They are found in /</a:t>
            </a:r>
            <a:r>
              <a:rPr lang="en-US" sz="1200" b="0" i="0" kern="1200" dirty="0" err="1">
                <a:solidFill>
                  <a:schemeClr val="tx1"/>
                </a:solidFill>
                <a:effectLst/>
                <a:latin typeface="+mn-lt"/>
                <a:ea typeface="+mn-ea"/>
                <a:cs typeface="+mn-cs"/>
              </a:rPr>
              <a:t>usr</a:t>
            </a:r>
            <a:r>
              <a:rPr lang="en-US" sz="1200" b="0" i="0" kern="1200" dirty="0">
                <a:solidFill>
                  <a:schemeClr val="tx1"/>
                </a:solidFill>
                <a:effectLst/>
                <a:latin typeface="+mn-lt"/>
                <a:ea typeface="+mn-ea"/>
                <a:cs typeface="+mn-cs"/>
              </a:rPr>
              <a:t>/lib/</a:t>
            </a:r>
            <a:r>
              <a:rPr lang="en-US" sz="1200" b="0" i="0" kern="1200" dirty="0" err="1">
                <a:solidFill>
                  <a:schemeClr val="tx1"/>
                </a:solidFill>
                <a:effectLst/>
                <a:latin typeface="+mn-lt"/>
                <a:ea typeface="+mn-ea"/>
                <a:cs typeface="+mn-cs"/>
              </a:rPr>
              <a:t>lib</a:t>
            </a:r>
            <a:r>
              <a:rPr lang="en-US" sz="1200" b="1" i="0" kern="1200" dirty="0" err="1">
                <a:solidFill>
                  <a:schemeClr val="tx1"/>
                </a:solidFill>
                <a:effectLst/>
                <a:latin typeface="+mn-lt"/>
                <a:ea typeface="+mn-ea"/>
                <a:cs typeface="+mn-cs"/>
              </a:rPr>
              <a:t>m</a:t>
            </a:r>
            <a:r>
              <a:rPr lang="en-US" sz="1200" b="0" i="0" kern="1200" dirty="0" err="1">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usr</a:t>
            </a:r>
            <a:r>
              <a:rPr lang="en-US" sz="1200" b="0" i="0" kern="1200" dirty="0">
                <a:solidFill>
                  <a:schemeClr val="tx1"/>
                </a:solidFill>
                <a:effectLst/>
                <a:latin typeface="+mn-lt"/>
                <a:ea typeface="+mn-ea"/>
                <a:cs typeface="+mn-cs"/>
              </a:rPr>
              <a:t>/lib/</a:t>
            </a:r>
            <a:r>
              <a:rPr lang="en-US" sz="1200" b="0" i="0" kern="1200" dirty="0" err="1">
                <a:solidFill>
                  <a:schemeClr val="tx1"/>
                </a:solidFill>
                <a:effectLst/>
                <a:latin typeface="+mn-lt"/>
                <a:ea typeface="+mn-ea"/>
                <a:cs typeface="+mn-cs"/>
              </a:rPr>
              <a:t>lib</a:t>
            </a:r>
            <a:r>
              <a:rPr lang="en-US" sz="1200" b="1" i="0" kern="1200" dirty="0" err="1">
                <a:solidFill>
                  <a:schemeClr val="tx1"/>
                </a:solidFill>
                <a:effectLst/>
                <a:latin typeface="+mn-lt"/>
                <a:ea typeface="+mn-ea"/>
                <a:cs typeface="+mn-cs"/>
              </a:rPr>
              <a:t>pthread</a:t>
            </a:r>
            <a:r>
              <a:rPr lang="en-US" sz="1200" b="0" i="0" kern="1200" dirty="0" err="1">
                <a:solidFill>
                  <a:schemeClr val="tx1"/>
                </a:solidFill>
                <a:effectLst/>
                <a:latin typeface="+mn-lt"/>
                <a:ea typeface="+mn-ea"/>
                <a:cs typeface="+mn-cs"/>
              </a:rPr>
              <a:t>.a</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Mint 19, it is in /</a:t>
            </a:r>
            <a:r>
              <a:rPr lang="en-US" sz="1200" b="0" i="0" kern="1200" dirty="0" err="1">
                <a:solidFill>
                  <a:schemeClr val="tx1"/>
                </a:solidFill>
                <a:effectLst/>
                <a:latin typeface="+mn-lt"/>
                <a:ea typeface="+mn-ea"/>
                <a:cs typeface="+mn-cs"/>
              </a:rPr>
              <a:t>usr</a:t>
            </a:r>
            <a:r>
              <a:rPr lang="en-US" sz="1200" b="0" i="0" kern="1200" dirty="0">
                <a:solidFill>
                  <a:schemeClr val="tx1"/>
                </a:solidFill>
                <a:effectLst/>
                <a:latin typeface="+mn-lt"/>
                <a:ea typeface="+mn-ea"/>
                <a:cs typeface="+mn-cs"/>
              </a:rPr>
              <a:t>/lib/x86_64-linux-gnu/</a:t>
            </a:r>
            <a:r>
              <a:rPr lang="en-US" sz="1200" b="0" i="0" kern="1200" dirty="0" err="1">
                <a:solidFill>
                  <a:schemeClr val="tx1"/>
                </a:solidFill>
                <a:effectLst/>
                <a:latin typeface="+mn-lt"/>
                <a:ea typeface="+mn-ea"/>
                <a:cs typeface="+mn-cs"/>
              </a:rPr>
              <a:t>libpthread.a</a:t>
            </a:r>
            <a:endParaRPr lang="en-US" sz="1200" b="0" i="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t>22</a:t>
            </a:fld>
            <a:endParaRPr lang="en-CA"/>
          </a:p>
        </p:txBody>
      </p:sp>
    </p:spTree>
    <p:extLst>
      <p:ext uri="{BB962C8B-B14F-4D97-AF65-F5344CB8AC3E}">
        <p14:creationId xmlns:p14="http://schemas.microsoft.com/office/powerpoint/2010/main" val="2780434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B2ADAD4E-FBF7-44C8-A434-769C99F06838}" type="slidenum">
              <a:rPr lang="en-US" altLang="en-US" sz="1200"/>
              <a:pPr eaLnBrk="1" hangingPunct="1"/>
              <a:t>24</a:t>
            </a:fld>
            <a:endParaRPr lang="en-US" alt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Times New Roman" pitchFamily="18" charset="0"/>
              </a:rPr>
              <a:t>In their own words, explain the three benefits of threads</a:t>
            </a:r>
          </a:p>
          <a:p>
            <a:pPr lvl="1">
              <a:buFontTx/>
              <a:buChar char="•"/>
            </a:pPr>
            <a:r>
              <a:rPr lang="en-US" altLang="en-US">
                <a:latin typeface="Times New Roman" pitchFamily="18" charset="0"/>
              </a:rPr>
              <a:t>Allow multiple actions to be taken simultaneously</a:t>
            </a:r>
          </a:p>
          <a:p>
            <a:pPr lvl="1">
              <a:buFontTx/>
              <a:buChar char="•"/>
            </a:pPr>
            <a:r>
              <a:rPr lang="en-US" altLang="en-US">
                <a:latin typeface="Times New Roman" pitchFamily="18" charset="0"/>
              </a:rPr>
              <a:t>Performance(1): quicker to create</a:t>
            </a:r>
          </a:p>
          <a:p>
            <a:pPr lvl="1">
              <a:buFontTx/>
              <a:buChar char="•"/>
            </a:pPr>
            <a:r>
              <a:rPr lang="en-US" altLang="en-US">
                <a:latin typeface="Times New Roman" pitchFamily="18" charset="0"/>
              </a:rPr>
              <a:t>Performance(2): allow blocking on I/O while other work is done</a:t>
            </a:r>
          </a:p>
        </p:txBody>
      </p:sp>
    </p:spTree>
    <p:extLst>
      <p:ext uri="{BB962C8B-B14F-4D97-AF65-F5344CB8AC3E}">
        <p14:creationId xmlns:p14="http://schemas.microsoft.com/office/powerpoint/2010/main" val="2181316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0882B06B-DB15-46E2-8458-A2321493B488}" type="slidenum">
              <a:rPr lang="en-US" altLang="en-US" sz="1200"/>
              <a:pPr eaLnBrk="1" hangingPunct="1"/>
              <a:t>2</a:t>
            </a:fld>
            <a:endParaRPr lang="en-US" altLang="en-US" sz="120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Times New Roman" pitchFamily="18" charset="0"/>
              </a:rPr>
              <a:t>When are process created?</a:t>
            </a:r>
          </a:p>
          <a:p>
            <a:pPr lvl="1">
              <a:buFontTx/>
              <a:buChar char="•"/>
            </a:pPr>
            <a:r>
              <a:rPr lang="en-US" altLang="en-US" dirty="0">
                <a:latin typeface="Times New Roman" pitchFamily="18" charset="0"/>
              </a:rPr>
              <a:t>System Initialization</a:t>
            </a:r>
          </a:p>
          <a:p>
            <a:pPr lvl="1">
              <a:buFontTx/>
              <a:buChar char="•"/>
            </a:pPr>
            <a:r>
              <a:rPr lang="en-US" altLang="en-US" dirty="0">
                <a:latin typeface="Times New Roman" pitchFamily="18" charset="0"/>
              </a:rPr>
              <a:t>When a user requests it (</a:t>
            </a:r>
            <a:r>
              <a:rPr lang="en-US" altLang="en-US" dirty="0" err="1">
                <a:latin typeface="Times New Roman" pitchFamily="18" charset="0"/>
              </a:rPr>
              <a:t>cmd</a:t>
            </a:r>
            <a:r>
              <a:rPr lang="en-US" altLang="en-US">
                <a:latin typeface="Times New Roman" pitchFamily="18" charset="0"/>
              </a:rPr>
              <a:t> line, double click, etc.)</a:t>
            </a:r>
          </a:p>
          <a:p>
            <a:pPr lvl="1">
              <a:buFontTx/>
              <a:buChar char="•"/>
            </a:pPr>
            <a:r>
              <a:rPr lang="en-US" altLang="en-US">
                <a:latin typeface="Times New Roman" pitchFamily="18" charset="0"/>
              </a:rPr>
              <a:t>When a process starts another process (to get help with a task)</a:t>
            </a:r>
          </a:p>
          <a:p>
            <a:pPr lvl="1">
              <a:buFontTx/>
              <a:buChar char="•"/>
            </a:pPr>
            <a:r>
              <a:rPr lang="en-US" altLang="en-US">
                <a:latin typeface="Times New Roman" pitchFamily="18" charset="0"/>
              </a:rPr>
              <a:t>When the system runs a batch job</a:t>
            </a:r>
          </a:p>
          <a:p>
            <a:endParaRPr lang="en-US" altLang="en-US">
              <a:latin typeface="Times New Roman" pitchFamily="18" charset="0"/>
            </a:endParaRPr>
          </a:p>
          <a:p>
            <a:pPr>
              <a:buFontTx/>
              <a:buChar char="•"/>
            </a:pPr>
            <a:r>
              <a:rPr lang="en-US" altLang="en-US">
                <a:latin typeface="Times New Roman" pitchFamily="18" charset="0"/>
              </a:rPr>
              <a:t>When are processes terminated?</a:t>
            </a:r>
          </a:p>
          <a:p>
            <a:pPr lvl="1">
              <a:buFontTx/>
              <a:buChar char="•"/>
            </a:pPr>
            <a:r>
              <a:rPr lang="en-US" altLang="en-US">
                <a:latin typeface="Times New Roman" pitchFamily="18" charset="0"/>
              </a:rPr>
              <a:t>When completed (voluntary)</a:t>
            </a:r>
          </a:p>
          <a:p>
            <a:pPr lvl="1">
              <a:buFontTx/>
              <a:buChar char="•"/>
            </a:pPr>
            <a:r>
              <a:rPr lang="en-US" altLang="en-US">
                <a:latin typeface="Times New Roman" pitchFamily="18" charset="0"/>
              </a:rPr>
              <a:t>On an error (voluntary)</a:t>
            </a:r>
          </a:p>
          <a:p>
            <a:pPr lvl="1">
              <a:buFontTx/>
              <a:buChar char="•"/>
            </a:pPr>
            <a:r>
              <a:rPr lang="en-US" altLang="en-US">
                <a:latin typeface="Times New Roman" pitchFamily="18" charset="0"/>
              </a:rPr>
              <a:t>On an error (involuntary)</a:t>
            </a:r>
          </a:p>
          <a:p>
            <a:pPr lvl="1">
              <a:buFontTx/>
              <a:buChar char="•"/>
            </a:pPr>
            <a:r>
              <a:rPr lang="en-US" altLang="en-US">
                <a:latin typeface="Times New Roman" pitchFamily="18" charset="0"/>
              </a:rPr>
              <a:t>When killed by another process</a:t>
            </a:r>
          </a:p>
        </p:txBody>
      </p:sp>
    </p:spTree>
    <p:extLst>
      <p:ext uri="{BB962C8B-B14F-4D97-AF65-F5344CB8AC3E}">
        <p14:creationId xmlns:p14="http://schemas.microsoft.com/office/powerpoint/2010/main" val="412527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F3F022AA-6B6B-4C4F-B236-40E1D54C1C56}" type="slidenum">
              <a:rPr lang="en-US" altLang="en-US" sz="1200"/>
              <a:pPr eaLnBrk="1" hangingPunct="1"/>
              <a:t>4</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Times New Roman" pitchFamily="18" charset="0"/>
              </a:rPr>
              <a:t>A thread has:</a:t>
            </a:r>
          </a:p>
          <a:p>
            <a:pPr lvl="1">
              <a:buFontTx/>
              <a:buChar char="•"/>
            </a:pPr>
            <a:r>
              <a:rPr lang="en-US" altLang="en-US">
                <a:latin typeface="Times New Roman" pitchFamily="18" charset="0"/>
              </a:rPr>
              <a:t>a program counter</a:t>
            </a:r>
          </a:p>
          <a:p>
            <a:pPr lvl="1">
              <a:buFontTx/>
              <a:buChar char="•"/>
            </a:pPr>
            <a:r>
              <a:rPr lang="en-US" altLang="en-US">
                <a:latin typeface="Times New Roman" pitchFamily="18" charset="0"/>
              </a:rPr>
              <a:t>registers</a:t>
            </a:r>
          </a:p>
          <a:p>
            <a:pPr lvl="1">
              <a:buFontTx/>
              <a:buChar char="•"/>
            </a:pPr>
            <a:r>
              <a:rPr lang="en-US" altLang="en-US">
                <a:latin typeface="Times New Roman" pitchFamily="18" charset="0"/>
              </a:rPr>
              <a:t>stack (contains the execution history with a frame for each procedure called but not yet returned from)</a:t>
            </a:r>
          </a:p>
          <a:p>
            <a:pPr>
              <a:buFontTx/>
              <a:buChar char="•"/>
            </a:pPr>
            <a:r>
              <a:rPr lang="en-US" altLang="en-US">
                <a:latin typeface="Times New Roman" pitchFamily="18" charset="0"/>
              </a:rPr>
              <a:t>While a thread must execute in a process, they are different concepts and can be treated separately</a:t>
            </a:r>
          </a:p>
        </p:txBody>
      </p:sp>
    </p:spTree>
    <p:extLst>
      <p:ext uri="{BB962C8B-B14F-4D97-AF65-F5344CB8AC3E}">
        <p14:creationId xmlns:p14="http://schemas.microsoft.com/office/powerpoint/2010/main" val="81758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4D89AB1C-C3B4-4C5B-9B14-DC3F8C728750}" type="slidenum">
              <a:rPr lang="en-US" altLang="en-US" sz="1200"/>
              <a:pPr eaLnBrk="1" hangingPunct="1"/>
              <a:t>5</a:t>
            </a:fld>
            <a:endParaRPr lang="en-US"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Times New Roman" pitchFamily="18" charset="0"/>
              </a:rPr>
              <a:t>How does the analogy work?</a:t>
            </a:r>
          </a:p>
          <a:p>
            <a:pPr lvl="1">
              <a:buFontTx/>
              <a:buChar char="•"/>
            </a:pPr>
            <a:r>
              <a:rPr lang="en-US" altLang="en-US">
                <a:latin typeface="Times New Roman" pitchFamily="18" charset="0"/>
              </a:rPr>
              <a:t>Processes share physical memory, disks, printers, and other resources.</a:t>
            </a:r>
          </a:p>
          <a:p>
            <a:pPr lvl="1">
              <a:buFontTx/>
              <a:buChar char="•"/>
            </a:pPr>
            <a:r>
              <a:rPr lang="en-US" altLang="en-US">
                <a:latin typeface="Times New Roman" pitchFamily="18" charset="0"/>
              </a:rPr>
              <a:t>Threads share an address space, open files, and other resources</a:t>
            </a:r>
          </a:p>
        </p:txBody>
      </p:sp>
    </p:spTree>
    <p:extLst>
      <p:ext uri="{BB962C8B-B14F-4D97-AF65-F5344CB8AC3E}">
        <p14:creationId xmlns:p14="http://schemas.microsoft.com/office/powerpoint/2010/main" val="266331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9E3695F6-792C-463B-92C9-F25036D22312}" type="slidenum">
              <a:rPr lang="en-US" altLang="en-US" sz="1200"/>
              <a:pPr eaLnBrk="1" hangingPunct="1"/>
              <a:t>6</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rPr>
              <a:t>Goes from old concept to new</a:t>
            </a:r>
          </a:p>
          <a:p>
            <a:r>
              <a:rPr lang="en-US" altLang="en-US">
                <a:latin typeface="Times New Roman" pitchFamily="18" charset="0"/>
              </a:rPr>
              <a:t>Note that the difference between the left picture and the middle process in the right picture is that the three threads in the single process share an address space.</a:t>
            </a:r>
          </a:p>
        </p:txBody>
      </p:sp>
    </p:spTree>
    <p:extLst>
      <p:ext uri="{BB962C8B-B14F-4D97-AF65-F5344CB8AC3E}">
        <p14:creationId xmlns:p14="http://schemas.microsoft.com/office/powerpoint/2010/main" val="822632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5CE5AB53-05C5-428B-81A2-21C291EAE8A5}" type="slidenum">
              <a:rPr lang="en-US" altLang="en-US" sz="1200"/>
              <a:pPr eaLnBrk="1" hangingPunct="1"/>
              <a:t>7</a:t>
            </a:fld>
            <a:endParaRPr lang="en-US"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latin typeface="Times New Roman" pitchFamily="18" charset="0"/>
              </a:rPr>
              <a:t>Why should it not be necessary?</a:t>
            </a:r>
          </a:p>
          <a:p>
            <a:pPr lvl="1">
              <a:buFontTx/>
              <a:buChar char="•"/>
            </a:pPr>
            <a:r>
              <a:rPr lang="en-US" altLang="en-US">
                <a:latin typeface="Times New Roman" pitchFamily="18" charset="0"/>
              </a:rPr>
              <a:t>Threads in different processes may be from different users and almost certainly have different purposes</a:t>
            </a:r>
          </a:p>
          <a:p>
            <a:pPr lvl="2">
              <a:buFontTx/>
              <a:buChar char="•"/>
            </a:pPr>
            <a:r>
              <a:rPr lang="en-US" altLang="en-US">
                <a:latin typeface="Times New Roman" pitchFamily="18" charset="0"/>
              </a:rPr>
              <a:t>may even be hostile to one another</a:t>
            </a:r>
          </a:p>
          <a:p>
            <a:pPr lvl="1">
              <a:buFontTx/>
              <a:buChar char="•"/>
            </a:pPr>
            <a:r>
              <a:rPr lang="en-US" altLang="en-US">
                <a:latin typeface="Times New Roman" pitchFamily="18" charset="0"/>
              </a:rPr>
              <a:t>A process is always owned by a single user</a:t>
            </a:r>
          </a:p>
          <a:p>
            <a:pPr lvl="2">
              <a:buFontTx/>
              <a:buChar char="•"/>
            </a:pPr>
            <a:r>
              <a:rPr lang="en-US" altLang="en-US">
                <a:latin typeface="Times New Roman" pitchFamily="18" charset="0"/>
              </a:rPr>
              <a:t>threads exist to cooperate, not compete</a:t>
            </a:r>
          </a:p>
        </p:txBody>
      </p:sp>
    </p:spTree>
    <p:extLst>
      <p:ext uri="{BB962C8B-B14F-4D97-AF65-F5344CB8AC3E}">
        <p14:creationId xmlns:p14="http://schemas.microsoft.com/office/powerpoint/2010/main" val="1601053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D0901165-E28C-4C17-94DC-A7D45813CDCB}" type="slidenum">
              <a:rPr lang="en-US" altLang="en-US" sz="1200"/>
              <a:pPr eaLnBrk="1" hangingPunct="1"/>
              <a:t>8</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Having things like shared files in a process makes sense since the process is the level of resource management</a:t>
            </a:r>
          </a:p>
          <a:p>
            <a:r>
              <a:rPr lang="en-US" altLang="en-US" dirty="0">
                <a:latin typeface="Times New Roman" pitchFamily="18" charset="0"/>
              </a:rPr>
              <a:t>What we are trying to achieve with threads is to allow the </a:t>
            </a:r>
            <a:r>
              <a:rPr lang="en-US" altLang="en-US" u="sng" dirty="0">
                <a:latin typeface="Times New Roman" pitchFamily="18" charset="0"/>
              </a:rPr>
              <a:t>sharing of resources to accomplish a common task!</a:t>
            </a:r>
          </a:p>
          <a:p>
            <a:endParaRPr lang="en-US" altLang="en-US" dirty="0">
              <a:latin typeface="Times New Roman" pitchFamily="18" charset="0"/>
            </a:endParaRPr>
          </a:p>
        </p:txBody>
      </p:sp>
    </p:spTree>
    <p:extLst>
      <p:ext uri="{BB962C8B-B14F-4D97-AF65-F5344CB8AC3E}">
        <p14:creationId xmlns:p14="http://schemas.microsoft.com/office/powerpoint/2010/main" val="67524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9389FC98-CB1E-4109-BEE4-44AC3199D1C4}" type="slidenum">
              <a:rPr lang="en-US" altLang="en-US" sz="1200"/>
              <a:pPr eaLnBrk="1" hangingPunct="1"/>
              <a:t>9</a:t>
            </a:fld>
            <a:endParaRPr lang="en-US" alt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latin typeface="Times New Roman" pitchFamily="18" charset="0"/>
              </a:rPr>
              <a:t>Ask them for an example of what blocked and ready mean</a:t>
            </a:r>
          </a:p>
          <a:p>
            <a:pPr lvl="1">
              <a:buFontTx/>
              <a:buChar char="•"/>
            </a:pPr>
            <a:r>
              <a:rPr lang="en-US" altLang="en-US" dirty="0">
                <a:latin typeface="Times New Roman" pitchFamily="18" charset="0"/>
              </a:rPr>
              <a:t>running: has the </a:t>
            </a:r>
            <a:r>
              <a:rPr lang="en-US" altLang="en-US" dirty="0" err="1">
                <a:latin typeface="Times New Roman" pitchFamily="18" charset="0"/>
              </a:rPr>
              <a:t>cpu</a:t>
            </a:r>
            <a:r>
              <a:rPr lang="en-US" altLang="en-US" dirty="0">
                <a:latin typeface="Times New Roman" pitchFamily="18" charset="0"/>
              </a:rPr>
              <a:t> and is executing</a:t>
            </a:r>
          </a:p>
          <a:p>
            <a:pPr lvl="1">
              <a:buFontTx/>
              <a:buChar char="•"/>
            </a:pPr>
            <a:r>
              <a:rPr lang="en-US" altLang="en-US" dirty="0">
                <a:latin typeface="Times New Roman" pitchFamily="18" charset="0"/>
              </a:rPr>
              <a:t>blocked: waiting for some event to unblock it, like reading from the keyboard</a:t>
            </a:r>
          </a:p>
          <a:p>
            <a:pPr lvl="1">
              <a:buFontTx/>
              <a:buChar char="•"/>
            </a:pPr>
            <a:r>
              <a:rPr lang="en-US" altLang="en-US" dirty="0">
                <a:latin typeface="Times New Roman" pitchFamily="18" charset="0"/>
              </a:rPr>
              <a:t>ready: ready to run and waiting for CPU</a:t>
            </a:r>
          </a:p>
          <a:p>
            <a:pPr>
              <a:buFontTx/>
              <a:buChar char="•"/>
            </a:pPr>
            <a:r>
              <a:rPr lang="en-US" altLang="en-US" dirty="0">
                <a:latin typeface="Times New Roman" pitchFamily="18" charset="0"/>
              </a:rPr>
              <a:t>Ask: why do they require their own stack?</a:t>
            </a:r>
          </a:p>
          <a:p>
            <a:pPr>
              <a:buFontTx/>
              <a:buChar char="•"/>
            </a:pPr>
            <a:endParaRPr lang="en-US" altLang="en-US" dirty="0">
              <a:latin typeface="Times New Roman" pitchFamily="18" charset="0"/>
            </a:endParaRPr>
          </a:p>
          <a:p>
            <a:pPr>
              <a:buFontTx/>
              <a:buChar char="•"/>
            </a:pPr>
            <a:r>
              <a:rPr lang="en-US" altLang="en-US" dirty="0">
                <a:latin typeface="Times New Roman" pitchFamily="18" charset="0"/>
              </a:rPr>
              <a:t>Each thread’s stack contains one frame for each procedure called but not yet returned from</a:t>
            </a:r>
          </a:p>
          <a:p>
            <a:pPr>
              <a:buFontTx/>
              <a:buChar char="•"/>
            </a:pPr>
            <a:endParaRPr lang="en-US" altLang="en-US" dirty="0">
              <a:latin typeface="Times New Roman" pitchFamily="18" charset="0"/>
            </a:endParaRPr>
          </a:p>
          <a:p>
            <a:pPr>
              <a:buFontTx/>
              <a:buChar char="•"/>
            </a:pPr>
            <a:r>
              <a:rPr lang="en-US" altLang="en-US" dirty="0">
                <a:latin typeface="Times New Roman" pitchFamily="18" charset="0"/>
              </a:rPr>
              <a:t>Each thread may be calling different functions and it keep track of those instructions being executed on its stack</a:t>
            </a:r>
          </a:p>
          <a:p>
            <a:pPr>
              <a:buFontTx/>
              <a:buChar char="•"/>
            </a:pPr>
            <a:endParaRPr lang="en-US" altLang="en-US" dirty="0">
              <a:latin typeface="Times New Roman" pitchFamily="18" charset="0"/>
            </a:endParaRPr>
          </a:p>
        </p:txBody>
      </p:sp>
    </p:spTree>
    <p:extLst>
      <p:ext uri="{BB962C8B-B14F-4D97-AF65-F5344CB8AC3E}">
        <p14:creationId xmlns:p14="http://schemas.microsoft.com/office/powerpoint/2010/main" val="1626788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29057" indent="-280406" eaLnBrk="0" hangingPunct="0">
              <a:defRPr sz="2400">
                <a:solidFill>
                  <a:schemeClr val="tx1"/>
                </a:solidFill>
                <a:latin typeface="Times New Roman" pitchFamily="18" charset="0"/>
              </a:defRPr>
            </a:lvl2pPr>
            <a:lvl3pPr marL="1121626" indent="-224325" eaLnBrk="0" hangingPunct="0">
              <a:defRPr sz="2400">
                <a:solidFill>
                  <a:schemeClr val="tx1"/>
                </a:solidFill>
                <a:latin typeface="Times New Roman" pitchFamily="18" charset="0"/>
              </a:defRPr>
            </a:lvl3pPr>
            <a:lvl4pPr marL="1570276" indent="-224325" eaLnBrk="0" hangingPunct="0">
              <a:defRPr sz="2400">
                <a:solidFill>
                  <a:schemeClr val="tx1"/>
                </a:solidFill>
                <a:latin typeface="Times New Roman" pitchFamily="18" charset="0"/>
              </a:defRPr>
            </a:lvl4pPr>
            <a:lvl5pPr marL="2018927" indent="-224325" eaLnBrk="0" hangingPunct="0">
              <a:defRPr sz="2400">
                <a:solidFill>
                  <a:schemeClr val="tx1"/>
                </a:solidFill>
                <a:latin typeface="Times New Roman" pitchFamily="18" charset="0"/>
              </a:defRPr>
            </a:lvl5pPr>
            <a:lvl6pPr marL="2467577" indent="-224325" eaLnBrk="0" fontAlgn="base" hangingPunct="0">
              <a:spcBef>
                <a:spcPct val="0"/>
              </a:spcBef>
              <a:spcAft>
                <a:spcPct val="0"/>
              </a:spcAft>
              <a:defRPr sz="2400">
                <a:solidFill>
                  <a:schemeClr val="tx1"/>
                </a:solidFill>
                <a:latin typeface="Times New Roman" pitchFamily="18" charset="0"/>
              </a:defRPr>
            </a:lvl6pPr>
            <a:lvl7pPr marL="2916227" indent="-224325" eaLnBrk="0" fontAlgn="base" hangingPunct="0">
              <a:spcBef>
                <a:spcPct val="0"/>
              </a:spcBef>
              <a:spcAft>
                <a:spcPct val="0"/>
              </a:spcAft>
              <a:defRPr sz="2400">
                <a:solidFill>
                  <a:schemeClr val="tx1"/>
                </a:solidFill>
                <a:latin typeface="Times New Roman" pitchFamily="18" charset="0"/>
              </a:defRPr>
            </a:lvl7pPr>
            <a:lvl8pPr marL="3364878" indent="-224325" eaLnBrk="0" fontAlgn="base" hangingPunct="0">
              <a:spcBef>
                <a:spcPct val="0"/>
              </a:spcBef>
              <a:spcAft>
                <a:spcPct val="0"/>
              </a:spcAft>
              <a:defRPr sz="2400">
                <a:solidFill>
                  <a:schemeClr val="tx1"/>
                </a:solidFill>
                <a:latin typeface="Times New Roman" pitchFamily="18" charset="0"/>
              </a:defRPr>
            </a:lvl8pPr>
            <a:lvl9pPr marL="3813528" indent="-224325" eaLnBrk="0" fontAlgn="base" hangingPunct="0">
              <a:spcBef>
                <a:spcPct val="0"/>
              </a:spcBef>
              <a:spcAft>
                <a:spcPct val="0"/>
              </a:spcAft>
              <a:defRPr sz="2400">
                <a:solidFill>
                  <a:schemeClr val="tx1"/>
                </a:solidFill>
                <a:latin typeface="Times New Roman" pitchFamily="18" charset="0"/>
              </a:defRPr>
            </a:lvl9pPr>
          </a:lstStyle>
          <a:p>
            <a:pPr eaLnBrk="1" hangingPunct="1"/>
            <a:fld id="{C6BE3A6D-FC0F-4E1F-BEE1-83DAE6FFC3BC}" type="slidenum">
              <a:rPr lang="en-US" altLang="en-US" sz="1200"/>
              <a:pPr eaLnBrk="1" hangingPunct="1"/>
              <a:t>10</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itchFamily="18" charset="0"/>
              </a:rPr>
              <a:t>Sometimes threads exist in a hierarchal structure, but usually they are equal</a:t>
            </a:r>
          </a:p>
          <a:p>
            <a:r>
              <a:rPr lang="en-US" altLang="en-US" dirty="0">
                <a:latin typeface="Times New Roman" pitchFamily="18" charset="0"/>
              </a:rPr>
              <a:t>Note that these function names are fictional</a:t>
            </a:r>
          </a:p>
          <a:p>
            <a:endParaRPr lang="en-US" altLang="en-US" dirty="0">
              <a:latin typeface="Times New Roman" pitchFamily="18" charset="0"/>
            </a:endParaRPr>
          </a:p>
          <a:p>
            <a:r>
              <a:rPr lang="en-US" altLang="en-US" dirty="0">
                <a:latin typeface="Times New Roman" pitchFamily="18" charset="0"/>
              </a:rPr>
              <a:t>Is the </a:t>
            </a:r>
            <a:r>
              <a:rPr lang="en-US" altLang="en-US" dirty="0" err="1">
                <a:latin typeface="Times New Roman" pitchFamily="18" charset="0"/>
              </a:rPr>
              <a:t>thread_create</a:t>
            </a:r>
            <a:r>
              <a:rPr lang="en-US" altLang="en-US" dirty="0">
                <a:latin typeface="Times New Roman" pitchFamily="18" charset="0"/>
              </a:rPr>
              <a:t> a system call ?</a:t>
            </a:r>
          </a:p>
        </p:txBody>
      </p:sp>
    </p:spTree>
    <p:extLst>
      <p:ext uri="{BB962C8B-B14F-4D97-AF65-F5344CB8AC3E}">
        <p14:creationId xmlns:p14="http://schemas.microsoft.com/office/powerpoint/2010/main" val="22631187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9.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0.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5.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6166"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17986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65" name="Bitmap Image" r:id="rId4" imgW="2381582" imgH="428798" progId="PBrush">
                  <p:embed/>
                </p:oleObj>
              </mc:Choice>
              <mc:Fallback>
                <p:oleObj name="Bitmap Image" r:id="rId4" imgW="2381582" imgH="428798" progId="PBrush">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4001130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2289"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3753679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2793705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891716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32425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66191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7190"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1887802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238544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43880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6173737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59928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5213527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6079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274" name="Bitmap Image" r:id="rId3" imgW="733333" imgH="838095" progId="PBrush">
                  <p:embed/>
                </p:oleObj>
              </mc:Choice>
              <mc:Fallback>
                <p:oleObj name="Bitmap Image" r:id="rId3" imgW="733333" imgH="838095" progId="PBrush">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275" name="Bitmap Image" r:id="rId5" imgW="2381582" imgH="571731" progId="PBrush">
                  <p:embed/>
                </p:oleObj>
              </mc:Choice>
              <mc:Fallback>
                <p:oleObj name="Bitmap Image" r:id="rId5" imgW="2381582" imgH="571731" progId="PBrush">
                  <p:embed/>
                  <p:pic>
                    <p:nvPicPr>
                      <p:cNvPr id="0"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276" name="Bitmap Image" r:id="rId7" imgW="2333333" imgH="581106" progId="PBrush">
                  <p:embed/>
                </p:oleObj>
              </mc:Choice>
              <mc:Fallback>
                <p:oleObj name="Bitmap Image" r:id="rId7" imgW="2333333" imgH="581106" progId="PBrush">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277" name="Bitmap Image" r:id="rId9" imgW="1523810" imgH="476316" progId="PBrush">
                  <p:embed/>
                </p:oleObj>
              </mc:Choice>
              <mc:Fallback>
                <p:oleObj name="Bitmap Image" r:id="rId9" imgW="1523810" imgH="476316" progId="PBrush">
                  <p:embed/>
                  <p:pic>
                    <p:nvPicPr>
                      <p:cNvPr id="0" name="Object 10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278" name="Bitmap Image" r:id="rId11" imgW="828791" imgH="428798" progId="PBrush">
                  <p:embed/>
                </p:oleObj>
              </mc:Choice>
              <mc:Fallback>
                <p:oleObj name="Bitmap Image" r:id="rId11" imgW="828791" imgH="428798" progId="PBrush">
                  <p:embed/>
                  <p:pic>
                    <p:nvPicPr>
                      <p:cNvPr id="0" name="Object 10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279" name="Bitmap Image" r:id="rId13" imgW="2381582" imgH="428798" progId="PBrush">
                  <p:embed/>
                </p:oleObj>
              </mc:Choice>
              <mc:Fallback>
                <p:oleObj name="Bitmap Image" r:id="rId13" imgW="2381582" imgH="428798" progId="PBrush">
                  <p:embed/>
                  <p:pic>
                    <p:nvPicPr>
                      <p:cNvPr id="0"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280" name="Bitmap Image" r:id="rId15" imgW="1771429" imgH="1181265" progId="PBrush">
                  <p:embed/>
                </p:oleObj>
              </mc:Choice>
              <mc:Fallback>
                <p:oleObj name="Bitmap Image" r:id="rId15" imgW="1771429" imgH="1181265" progId="PBrush">
                  <p:embed/>
                  <p:pic>
                    <p:nvPicPr>
                      <p:cNvPr id="0" name="Object 1036"/>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354355357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8.png"/><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4" name="Subtitle 2">
            <a:extLst>
              <a:ext uri="{FF2B5EF4-FFF2-40B4-BE49-F238E27FC236}">
                <a16:creationId xmlns:a16="http://schemas.microsoft.com/office/drawing/2014/main" id="{FC6E14E1-EACB-B544-8876-BBEE676798F7}"/>
              </a:ext>
            </a:extLst>
          </p:cNvPr>
          <p:cNvSpPr>
            <a:spLocks noGrp="1"/>
          </p:cNvSpPr>
          <p:nvPr>
            <p:ph type="subTitle" idx="1"/>
          </p:nvPr>
        </p:nvSpPr>
        <p:spPr>
          <a:xfrm>
            <a:off x="1287000" y="4854198"/>
            <a:ext cx="6400800" cy="1752600"/>
          </a:xfrm>
        </p:spPr>
        <p:txBody>
          <a:bodyPr/>
          <a:lstStyle/>
          <a:p>
            <a:r>
              <a:rPr lang="en-US" dirty="0"/>
              <a:t>Threads – Part I</a:t>
            </a:r>
          </a:p>
          <a:p>
            <a:r>
              <a:rPr lang="en-US" dirty="0"/>
              <a:t>Modern Operating Systems 2.2</a:t>
            </a:r>
          </a:p>
        </p:txBody>
      </p:sp>
    </p:spTree>
    <p:extLst>
      <p:ext uri="{BB962C8B-B14F-4D97-AF65-F5344CB8AC3E}">
        <p14:creationId xmlns:p14="http://schemas.microsoft.com/office/powerpoint/2010/main" val="3938160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The Thread Model</a:t>
            </a:r>
          </a:p>
        </p:txBody>
      </p:sp>
      <p:sp>
        <p:nvSpPr>
          <p:cNvPr id="14339" name="Rectangle 3"/>
          <p:cNvSpPr>
            <a:spLocks noGrp="1" noChangeArrowheads="1"/>
          </p:cNvSpPr>
          <p:nvPr>
            <p:ph type="body" idx="1"/>
          </p:nvPr>
        </p:nvSpPr>
        <p:spPr/>
        <p:txBody>
          <a:bodyPr/>
          <a:lstStyle/>
          <a:p>
            <a:pPr eaLnBrk="1" hangingPunct="1"/>
            <a:r>
              <a:rPr lang="en-US" altLang="en-US" dirty="0"/>
              <a:t>Thread Operation:</a:t>
            </a:r>
          </a:p>
          <a:p>
            <a:pPr lvl="1" eaLnBrk="1" hangingPunct="1"/>
            <a:r>
              <a:rPr lang="en-US" altLang="en-US" dirty="0"/>
              <a:t>Usually a process will start with a single thread</a:t>
            </a:r>
          </a:p>
          <a:p>
            <a:pPr lvl="1" eaLnBrk="1" hangingPunct="1"/>
            <a:r>
              <a:rPr lang="en-US" altLang="en-US" dirty="0"/>
              <a:t>New thread created with a library procedure</a:t>
            </a:r>
          </a:p>
          <a:p>
            <a:pPr lvl="2" eaLnBrk="1" hangingPunct="1"/>
            <a:r>
              <a:rPr lang="en-US" altLang="en-US" i="1" dirty="0" err="1">
                <a:latin typeface="Courier New" pitchFamily="49" charset="0"/>
              </a:rPr>
              <a:t>thread_create</a:t>
            </a:r>
            <a:r>
              <a:rPr lang="en-US" altLang="en-US" i="1" dirty="0">
                <a:latin typeface="Courier New" pitchFamily="49" charset="0"/>
              </a:rPr>
              <a:t>()</a:t>
            </a:r>
            <a:endParaRPr lang="en-US" altLang="en-US" dirty="0">
              <a:latin typeface="Courier New" pitchFamily="49" charset="0"/>
            </a:endParaRPr>
          </a:p>
          <a:p>
            <a:pPr lvl="1" eaLnBrk="1" hangingPunct="1"/>
            <a:r>
              <a:rPr lang="en-US" altLang="en-US" dirty="0"/>
              <a:t>Threads exit by using a library call</a:t>
            </a:r>
          </a:p>
          <a:p>
            <a:pPr lvl="2" eaLnBrk="1" hangingPunct="1"/>
            <a:r>
              <a:rPr lang="en-US" altLang="en-US" i="1" dirty="0" err="1">
                <a:latin typeface="Courier New" pitchFamily="49" charset="0"/>
              </a:rPr>
              <a:t>thread_exit</a:t>
            </a:r>
            <a:r>
              <a:rPr lang="en-US" altLang="en-US" i="1" dirty="0">
                <a:latin typeface="Courier New" pitchFamily="49" charset="0"/>
              </a:rPr>
              <a:t>()</a:t>
            </a:r>
          </a:p>
          <a:p>
            <a:pPr lvl="2" eaLnBrk="1" hangingPunct="1"/>
            <a:r>
              <a:rPr lang="en-US" altLang="en-US" dirty="0"/>
              <a:t>Thread vanishes and is no longer schedulable</a:t>
            </a:r>
          </a:p>
        </p:txBody>
      </p:sp>
      <p:sp>
        <p:nvSpPr>
          <p:cNvPr id="14341"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DA6EF65-F2A2-4EBB-823D-4E63E1E9C5E4}" type="slidenum">
              <a:rPr lang="en-US" altLang="en-US" sz="1400" smtClean="0"/>
              <a:pPr eaLnBrk="1" hangingPunct="1"/>
              <a:t>10</a:t>
            </a:fld>
            <a:endParaRPr lang="en-US" altLang="en-US" sz="1400"/>
          </a:p>
        </p:txBody>
      </p:sp>
    </p:spTree>
    <p:extLst>
      <p:ext uri="{BB962C8B-B14F-4D97-AF65-F5344CB8AC3E}">
        <p14:creationId xmlns:p14="http://schemas.microsoft.com/office/powerpoint/2010/main" val="360765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The Thread Model</a:t>
            </a:r>
          </a:p>
        </p:txBody>
      </p:sp>
      <p:sp>
        <p:nvSpPr>
          <p:cNvPr id="15363" name="Rectangle 3"/>
          <p:cNvSpPr>
            <a:spLocks noGrp="1" noChangeArrowheads="1"/>
          </p:cNvSpPr>
          <p:nvPr>
            <p:ph type="body" idx="1"/>
          </p:nvPr>
        </p:nvSpPr>
        <p:spPr/>
        <p:txBody>
          <a:bodyPr/>
          <a:lstStyle/>
          <a:p>
            <a:pPr eaLnBrk="1" hangingPunct="1"/>
            <a:r>
              <a:rPr lang="en-US" altLang="en-US" dirty="0"/>
              <a:t>Thread Operation:</a:t>
            </a:r>
          </a:p>
          <a:p>
            <a:pPr lvl="1" eaLnBrk="1" hangingPunct="1"/>
            <a:r>
              <a:rPr lang="en-US" altLang="en-US" dirty="0"/>
              <a:t>Some operating systems allow threads to wait on another to exit:</a:t>
            </a:r>
          </a:p>
          <a:p>
            <a:pPr lvl="2" eaLnBrk="1" hangingPunct="1"/>
            <a:r>
              <a:rPr lang="en-US" altLang="en-US" i="1" dirty="0" err="1">
                <a:latin typeface="Courier New" pitchFamily="49" charset="0"/>
              </a:rPr>
              <a:t>thread_wait</a:t>
            </a:r>
            <a:r>
              <a:rPr lang="en-US" altLang="en-US" i="1" dirty="0">
                <a:latin typeface="Courier New" pitchFamily="49" charset="0"/>
              </a:rPr>
              <a:t>()</a:t>
            </a:r>
          </a:p>
          <a:p>
            <a:pPr lvl="1" eaLnBrk="1" hangingPunct="1"/>
            <a:r>
              <a:rPr lang="en-US" altLang="en-US" dirty="0"/>
              <a:t>Threads can yield to one another</a:t>
            </a:r>
          </a:p>
          <a:p>
            <a:pPr lvl="2" eaLnBrk="1" hangingPunct="1"/>
            <a:r>
              <a:rPr lang="en-US" altLang="en-US" i="1" dirty="0" err="1">
                <a:latin typeface="Courier New" pitchFamily="49" charset="0"/>
              </a:rPr>
              <a:t>thread_yield</a:t>
            </a:r>
            <a:r>
              <a:rPr lang="en-US" altLang="en-US" i="1" dirty="0">
                <a:latin typeface="Courier New" pitchFamily="49" charset="0"/>
              </a:rPr>
              <a:t>()</a:t>
            </a:r>
          </a:p>
          <a:p>
            <a:pPr lvl="2" eaLnBrk="1" hangingPunct="1"/>
            <a:r>
              <a:rPr lang="en-US" altLang="en-US" dirty="0"/>
              <a:t>Gives up the CPU to allow another thread within the process execute</a:t>
            </a:r>
          </a:p>
          <a:p>
            <a:pPr lvl="2" eaLnBrk="1" hangingPunct="1"/>
            <a:r>
              <a:rPr lang="en-US" altLang="en-US" dirty="0"/>
              <a:t>Important since switching from one thread to another is not enforced by hardware such as with processes</a:t>
            </a:r>
          </a:p>
        </p:txBody>
      </p:sp>
      <p:sp>
        <p:nvSpPr>
          <p:cNvPr id="1536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A5D8372-545A-4AC2-B5FF-2E040FDB67BC}" type="slidenum">
              <a:rPr lang="en-US" altLang="en-US" sz="1400" smtClean="0"/>
              <a:pPr eaLnBrk="1" hangingPunct="1"/>
              <a:t>11</a:t>
            </a:fld>
            <a:endParaRPr lang="en-US" altLang="en-US" sz="1400"/>
          </a:p>
        </p:txBody>
      </p:sp>
    </p:spTree>
    <p:extLst>
      <p:ext uri="{BB962C8B-B14F-4D97-AF65-F5344CB8AC3E}">
        <p14:creationId xmlns:p14="http://schemas.microsoft.com/office/powerpoint/2010/main" val="321418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The Thread Model</a:t>
            </a:r>
          </a:p>
        </p:txBody>
      </p:sp>
      <p:sp>
        <p:nvSpPr>
          <p:cNvPr id="16387" name="Rectangle 3"/>
          <p:cNvSpPr>
            <a:spLocks noGrp="1" noChangeArrowheads="1"/>
          </p:cNvSpPr>
          <p:nvPr>
            <p:ph type="body" idx="1"/>
          </p:nvPr>
        </p:nvSpPr>
        <p:spPr/>
        <p:txBody>
          <a:bodyPr/>
          <a:lstStyle/>
          <a:p>
            <a:pPr eaLnBrk="1" hangingPunct="1">
              <a:lnSpc>
                <a:spcPct val="90000"/>
              </a:lnSpc>
            </a:pPr>
            <a:r>
              <a:rPr lang="en-US" altLang="en-US" dirty="0"/>
              <a:t>What complications do threads introduce?  Consider the use of the fork() system call:</a:t>
            </a:r>
          </a:p>
          <a:p>
            <a:pPr lvl="1" eaLnBrk="1" hangingPunct="1">
              <a:lnSpc>
                <a:spcPct val="90000"/>
              </a:lnSpc>
            </a:pPr>
            <a:r>
              <a:rPr lang="en-US" altLang="en-US" dirty="0"/>
              <a:t>If the parent has multiple threads, should the child also have them?</a:t>
            </a:r>
          </a:p>
          <a:p>
            <a:pPr lvl="1" eaLnBrk="1" hangingPunct="1">
              <a:lnSpc>
                <a:spcPct val="90000"/>
              </a:lnSpc>
            </a:pPr>
            <a:r>
              <a:rPr lang="en-US" altLang="en-US" dirty="0"/>
              <a:t>If a thread was blocked in a process, does the child process also have a blocked thread?</a:t>
            </a:r>
          </a:p>
          <a:p>
            <a:pPr lvl="1" eaLnBrk="1" hangingPunct="1">
              <a:lnSpc>
                <a:spcPct val="90000"/>
              </a:lnSpc>
            </a:pPr>
            <a:r>
              <a:rPr lang="en-US" altLang="en-US" dirty="0"/>
              <a:t>If the thread was blocked on, say, keyboard input...do both threads get the input after the fork()?</a:t>
            </a:r>
          </a:p>
          <a:p>
            <a:pPr lvl="1" eaLnBrk="1" hangingPunct="1">
              <a:lnSpc>
                <a:spcPct val="90000"/>
              </a:lnSpc>
            </a:pPr>
            <a:r>
              <a:rPr lang="en-US" altLang="en-US" dirty="0"/>
              <a:t>Resource management: a thread may close a file another is using, making memory management is more complicated, etc...</a:t>
            </a:r>
          </a:p>
        </p:txBody>
      </p:sp>
      <p:sp>
        <p:nvSpPr>
          <p:cNvPr id="1638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E93EA30-A2AD-49B0-831A-88A51C92D119}" type="slidenum">
              <a:rPr lang="en-US" altLang="en-US" sz="1400" smtClean="0"/>
              <a:pPr eaLnBrk="1" hangingPunct="1"/>
              <a:t>12</a:t>
            </a:fld>
            <a:endParaRPr lang="en-US" altLang="en-US" sz="1400"/>
          </a:p>
        </p:txBody>
      </p:sp>
    </p:spTree>
    <p:extLst>
      <p:ext uri="{BB962C8B-B14F-4D97-AF65-F5344CB8AC3E}">
        <p14:creationId xmlns:p14="http://schemas.microsoft.com/office/powerpoint/2010/main" val="394098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Thread Usage</a:t>
            </a:r>
          </a:p>
        </p:txBody>
      </p:sp>
      <p:sp>
        <p:nvSpPr>
          <p:cNvPr id="84995" name="Rectangle 3"/>
          <p:cNvSpPr>
            <a:spLocks noGrp="1" noChangeArrowheads="1"/>
          </p:cNvSpPr>
          <p:nvPr>
            <p:ph type="body" idx="1"/>
          </p:nvPr>
        </p:nvSpPr>
        <p:spPr>
          <a:xfrm>
            <a:off x="381000" y="1695400"/>
            <a:ext cx="8763000" cy="5334000"/>
          </a:xfrm>
        </p:spPr>
        <p:txBody>
          <a:bodyPr/>
          <a:lstStyle/>
          <a:p>
            <a:pPr eaLnBrk="1" hangingPunct="1"/>
            <a:r>
              <a:rPr lang="en-US" altLang="en-US" dirty="0"/>
              <a:t>Why do we want multiple threads within a single process?</a:t>
            </a:r>
          </a:p>
          <a:p>
            <a:pPr lvl="1" eaLnBrk="1" hangingPunct="1"/>
            <a:r>
              <a:rPr lang="en-US" altLang="en-US" dirty="0"/>
              <a:t>Many applications have multiple actions occurring simultaneously, with some of those uses blocking occasionally</a:t>
            </a:r>
          </a:p>
          <a:p>
            <a:pPr lvl="1" eaLnBrk="1" hangingPunct="1"/>
            <a:r>
              <a:rPr lang="en-US" altLang="en-US" dirty="0"/>
              <a:t>Performance(1): Because less resources are allocated for threads, they can be one-two orders of magnitude faster to create than a process</a:t>
            </a:r>
          </a:p>
          <a:p>
            <a:pPr lvl="1" eaLnBrk="1" hangingPunct="1"/>
            <a:r>
              <a:rPr lang="en-US" altLang="en-US" dirty="0"/>
              <a:t>Performance(2): If there is substantial I/O then much other work can occur simultaneously with blocking I/O calls</a:t>
            </a:r>
          </a:p>
        </p:txBody>
      </p:sp>
      <p:sp>
        <p:nvSpPr>
          <p:cNvPr id="1741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88588F5-A046-4594-B18E-BE7C302A024E}" type="slidenum">
              <a:rPr lang="en-US" altLang="en-US" sz="1400" smtClean="0"/>
              <a:pPr eaLnBrk="1" hangingPunct="1"/>
              <a:t>13</a:t>
            </a:fld>
            <a:endParaRPr lang="en-US" altLang="en-US" sz="1400"/>
          </a:p>
        </p:txBody>
      </p:sp>
    </p:spTree>
    <p:extLst>
      <p:ext uri="{BB962C8B-B14F-4D97-AF65-F5344CB8AC3E}">
        <p14:creationId xmlns:p14="http://schemas.microsoft.com/office/powerpoint/2010/main" val="2176348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4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uiExpand="1"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Thread Usage</a:t>
            </a:r>
          </a:p>
        </p:txBody>
      </p:sp>
      <p:sp>
        <p:nvSpPr>
          <p:cNvPr id="18435" name="Rectangle 3"/>
          <p:cNvSpPr>
            <a:spLocks noGrp="1" noChangeArrowheads="1"/>
          </p:cNvSpPr>
          <p:nvPr>
            <p:ph type="body" idx="1"/>
          </p:nvPr>
        </p:nvSpPr>
        <p:spPr>
          <a:xfrm>
            <a:off x="381000" y="1527448"/>
            <a:ext cx="8763000" cy="533400"/>
          </a:xfrm>
        </p:spPr>
        <p:txBody>
          <a:bodyPr/>
          <a:lstStyle/>
          <a:p>
            <a:pPr eaLnBrk="1" hangingPunct="1">
              <a:lnSpc>
                <a:spcPct val="90000"/>
              </a:lnSpc>
            </a:pPr>
            <a:r>
              <a:rPr lang="en-US" altLang="en-US" dirty="0"/>
              <a:t>Example: A Word Processor</a:t>
            </a:r>
          </a:p>
        </p:txBody>
      </p:sp>
      <p:pic>
        <p:nvPicPr>
          <p:cNvPr id="18436" name="Picture 4" descr="C:\B\b4\JPG\foo\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2197001"/>
            <a:ext cx="7607300" cy="3824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8438"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4DB38FC-A7A9-4AC9-833B-4214E9C64CBD}" type="slidenum">
              <a:rPr lang="en-US" altLang="en-US" sz="1400" smtClean="0"/>
              <a:pPr eaLnBrk="1" hangingPunct="1"/>
              <a:t>14</a:t>
            </a:fld>
            <a:endParaRPr lang="en-US" altLang="en-US" sz="1400"/>
          </a:p>
        </p:txBody>
      </p:sp>
    </p:spTree>
    <p:extLst>
      <p:ext uri="{BB962C8B-B14F-4D97-AF65-F5344CB8AC3E}">
        <p14:creationId xmlns:p14="http://schemas.microsoft.com/office/powerpoint/2010/main" val="242051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Thread Usage</a:t>
            </a:r>
          </a:p>
        </p:txBody>
      </p:sp>
      <p:sp>
        <p:nvSpPr>
          <p:cNvPr id="19459" name="Rectangle 3"/>
          <p:cNvSpPr>
            <a:spLocks noGrp="1" noChangeArrowheads="1"/>
          </p:cNvSpPr>
          <p:nvPr>
            <p:ph type="body" idx="1"/>
          </p:nvPr>
        </p:nvSpPr>
        <p:spPr>
          <a:xfrm>
            <a:off x="381000" y="1451248"/>
            <a:ext cx="8763000" cy="609600"/>
          </a:xfrm>
        </p:spPr>
        <p:txBody>
          <a:bodyPr/>
          <a:lstStyle/>
          <a:p>
            <a:pPr eaLnBrk="1" hangingPunct="1"/>
            <a:r>
              <a:rPr lang="en-US" altLang="en-US" dirty="0"/>
              <a:t>Example: A Web Server</a:t>
            </a:r>
          </a:p>
        </p:txBody>
      </p:sp>
      <p:pic>
        <p:nvPicPr>
          <p:cNvPr id="19460" name="Picture 4" descr="C:\B\b4\JPG\foo\2-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70908"/>
            <a:ext cx="6504384" cy="43104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462"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186CC97-780F-487E-8A74-C527FFCECB30}" type="slidenum">
              <a:rPr lang="en-US" altLang="en-US" sz="1400" smtClean="0"/>
              <a:pPr eaLnBrk="1" hangingPunct="1"/>
              <a:t>15</a:t>
            </a:fld>
            <a:endParaRPr lang="en-US" altLang="en-US" sz="1400"/>
          </a:p>
        </p:txBody>
      </p:sp>
    </p:spTree>
    <p:extLst>
      <p:ext uri="{BB962C8B-B14F-4D97-AF65-F5344CB8AC3E}">
        <p14:creationId xmlns:p14="http://schemas.microsoft.com/office/powerpoint/2010/main" val="104686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t>Thread Usage</a:t>
            </a:r>
          </a:p>
        </p:txBody>
      </p:sp>
      <p:sp>
        <p:nvSpPr>
          <p:cNvPr id="91139" name="Rectangle 3"/>
          <p:cNvSpPr>
            <a:spLocks noGrp="1" noChangeArrowheads="1"/>
          </p:cNvSpPr>
          <p:nvPr>
            <p:ph type="body" idx="1"/>
          </p:nvPr>
        </p:nvSpPr>
        <p:spPr/>
        <p:txBody>
          <a:bodyPr/>
          <a:lstStyle/>
          <a:p>
            <a:pPr eaLnBrk="1" hangingPunct="1"/>
            <a:r>
              <a:rPr lang="en-US" altLang="en-US" dirty="0"/>
              <a:t>Example: A Web Server - Could this be implemented without threads?</a:t>
            </a:r>
          </a:p>
          <a:p>
            <a:pPr lvl="1" eaLnBrk="1" hangingPunct="1"/>
            <a:r>
              <a:rPr lang="en-US" altLang="en-US" dirty="0"/>
              <a:t>Solution one: Web server gets a request, checks the cache, reads from disk (blocks), provides the page, waits for next request</a:t>
            </a:r>
          </a:p>
          <a:p>
            <a:pPr lvl="2" eaLnBrk="1" hangingPunct="1"/>
            <a:r>
              <a:rPr lang="en-US" altLang="en-US" dirty="0"/>
              <a:t>Problem?  No work is being done while information is read</a:t>
            </a:r>
          </a:p>
          <a:p>
            <a:pPr lvl="2" eaLnBrk="1" hangingPunct="1"/>
            <a:r>
              <a:rPr lang="en-US" altLang="en-US" dirty="0"/>
              <a:t>Results in far fewer requests satisfied per second</a:t>
            </a:r>
          </a:p>
        </p:txBody>
      </p:sp>
      <p:sp>
        <p:nvSpPr>
          <p:cNvPr id="2048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990BF27-3617-4AC6-83A4-571C518E61D1}" type="slidenum">
              <a:rPr lang="en-US" altLang="en-US" sz="1400" smtClean="0"/>
              <a:pPr eaLnBrk="1" hangingPunct="1"/>
              <a:t>16</a:t>
            </a:fld>
            <a:endParaRPr lang="en-US" altLang="en-US" sz="1400"/>
          </a:p>
        </p:txBody>
      </p:sp>
    </p:spTree>
    <p:extLst>
      <p:ext uri="{BB962C8B-B14F-4D97-AF65-F5344CB8AC3E}">
        <p14:creationId xmlns:p14="http://schemas.microsoft.com/office/powerpoint/2010/main" val="1344513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11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en-US" altLang="en-US" dirty="0"/>
              <a:t>Thread Usage</a:t>
            </a:r>
          </a:p>
        </p:txBody>
      </p:sp>
      <p:sp>
        <p:nvSpPr>
          <p:cNvPr id="21507" name="Rectangle 1027"/>
          <p:cNvSpPr>
            <a:spLocks noGrp="1" noChangeArrowheads="1"/>
          </p:cNvSpPr>
          <p:nvPr>
            <p:ph type="body" idx="1"/>
          </p:nvPr>
        </p:nvSpPr>
        <p:spPr/>
        <p:txBody>
          <a:bodyPr/>
          <a:lstStyle/>
          <a:p>
            <a:pPr eaLnBrk="1" hangingPunct="1"/>
            <a:r>
              <a:rPr lang="en-US" altLang="en-US" dirty="0"/>
              <a:t>Example continued: A Web Server</a:t>
            </a:r>
          </a:p>
          <a:p>
            <a:pPr lvl="1" eaLnBrk="1" hangingPunct="1"/>
            <a:r>
              <a:rPr lang="en-US" altLang="en-US" dirty="0"/>
              <a:t>Solution two: A non-blocking read call</a:t>
            </a:r>
          </a:p>
          <a:p>
            <a:pPr lvl="2" eaLnBrk="1" hangingPunct="1"/>
            <a:r>
              <a:rPr lang="en-US" altLang="en-US" dirty="0"/>
              <a:t>Problem?  Information return must come through interrupts or other means.  The thread must also remember what information returned was for which request</a:t>
            </a:r>
          </a:p>
          <a:p>
            <a:pPr lvl="2" eaLnBrk="1" hangingPunct="1"/>
            <a:r>
              <a:rPr lang="en-US" altLang="en-US" dirty="0"/>
              <a:t>Results in a much more complicated structure that is essentially a state machine.  Multi-threading has been “custom-built” at the expense of a very complicated program</a:t>
            </a:r>
          </a:p>
        </p:txBody>
      </p:sp>
      <p:sp>
        <p:nvSpPr>
          <p:cNvPr id="2150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0852424-9740-499F-8510-CC56F06EB70C}" type="slidenum">
              <a:rPr lang="en-US" altLang="en-US" sz="1400" smtClean="0"/>
              <a:pPr eaLnBrk="1" hangingPunct="1"/>
              <a:t>17</a:t>
            </a:fld>
            <a:endParaRPr lang="en-US" altLang="en-US" sz="1400"/>
          </a:p>
        </p:txBody>
      </p:sp>
      <p:sp>
        <p:nvSpPr>
          <p:cNvPr id="7" name="Rectangle 1027">
            <a:extLst>
              <a:ext uri="{FF2B5EF4-FFF2-40B4-BE49-F238E27FC236}">
                <a16:creationId xmlns:a16="http://schemas.microsoft.com/office/drawing/2014/main" id="{8FE4B7E4-58F2-4AC8-B56B-0FFF009344C0}"/>
              </a:ext>
            </a:extLst>
          </p:cNvPr>
          <p:cNvSpPr txBox="1">
            <a:spLocks noChangeArrowheads="1"/>
          </p:cNvSpPr>
          <p:nvPr/>
        </p:nvSpPr>
        <p:spPr bwMode="auto">
          <a:xfrm>
            <a:off x="685800" y="5085184"/>
            <a:ext cx="7772400" cy="116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r>
              <a:rPr lang="en-US" altLang="en-US" kern="0" dirty="0"/>
              <a:t>Looking at these other two options, using multi-threading is most elegant and efficient</a:t>
            </a:r>
          </a:p>
          <a:p>
            <a:pPr lvl="1"/>
            <a:endParaRPr lang="en-US" altLang="en-US" kern="0" dirty="0"/>
          </a:p>
        </p:txBody>
      </p:sp>
    </p:spTree>
    <p:extLst>
      <p:ext uri="{BB962C8B-B14F-4D97-AF65-F5344CB8AC3E}">
        <p14:creationId xmlns:p14="http://schemas.microsoft.com/office/powerpoint/2010/main" val="290620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t>Thread Benefits</a:t>
            </a:r>
          </a:p>
        </p:txBody>
      </p:sp>
      <p:sp>
        <p:nvSpPr>
          <p:cNvPr id="93187" name="Rectangle 3"/>
          <p:cNvSpPr>
            <a:spLocks noGrp="1" noChangeArrowheads="1"/>
          </p:cNvSpPr>
          <p:nvPr>
            <p:ph type="body" idx="1"/>
          </p:nvPr>
        </p:nvSpPr>
        <p:spPr/>
        <p:txBody>
          <a:bodyPr/>
          <a:lstStyle/>
          <a:p>
            <a:r>
              <a:rPr lang="en-US" altLang="en-US" dirty="0"/>
              <a:t>Allow sequential operations to achieve parallelism (for better performance) but retain blocking system calls (for simplicity of form)</a:t>
            </a:r>
          </a:p>
          <a:p>
            <a:endParaRPr lang="en-US" altLang="en-US" dirty="0"/>
          </a:p>
          <a:p>
            <a:r>
              <a:rPr lang="en-US" altLang="en-US" dirty="0"/>
              <a:t>Processes can get the performance at the cost of simplicity of form and vice versa</a:t>
            </a:r>
          </a:p>
        </p:txBody>
      </p:sp>
      <p:sp>
        <p:nvSpPr>
          <p:cNvPr id="2253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E2A4927-2CA5-4F3D-AA31-39BE8186243E}" type="slidenum">
              <a:rPr lang="en-US" altLang="en-US" sz="1400" smtClean="0"/>
              <a:pPr eaLnBrk="1" hangingPunct="1"/>
              <a:t>18</a:t>
            </a:fld>
            <a:endParaRPr lang="en-US" altLang="en-US" sz="1400"/>
          </a:p>
        </p:txBody>
      </p:sp>
    </p:spTree>
    <p:extLst>
      <p:ext uri="{BB962C8B-B14F-4D97-AF65-F5344CB8AC3E}">
        <p14:creationId xmlns:p14="http://schemas.microsoft.com/office/powerpoint/2010/main" val="138058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4200-5C1A-4CA9-979F-EE641B3EF811}"/>
              </a:ext>
            </a:extLst>
          </p:cNvPr>
          <p:cNvSpPr>
            <a:spLocks noGrp="1"/>
          </p:cNvSpPr>
          <p:nvPr>
            <p:ph type="title"/>
          </p:nvPr>
        </p:nvSpPr>
        <p:spPr/>
        <p:txBody>
          <a:bodyPr/>
          <a:lstStyle/>
          <a:p>
            <a:r>
              <a:rPr lang="en-US" dirty="0"/>
              <a:t>What are </a:t>
            </a:r>
            <a:r>
              <a:rPr lang="en-US" dirty="0" err="1"/>
              <a:t>pthreads</a:t>
            </a:r>
            <a:r>
              <a:rPr lang="en-US" dirty="0"/>
              <a:t>?</a:t>
            </a:r>
          </a:p>
        </p:txBody>
      </p:sp>
      <p:sp>
        <p:nvSpPr>
          <p:cNvPr id="3" name="Content Placeholder 2">
            <a:extLst>
              <a:ext uri="{FF2B5EF4-FFF2-40B4-BE49-F238E27FC236}">
                <a16:creationId xmlns:a16="http://schemas.microsoft.com/office/drawing/2014/main" id="{6A7A5E35-8C50-4861-B546-368879F95078}"/>
              </a:ext>
            </a:extLst>
          </p:cNvPr>
          <p:cNvSpPr>
            <a:spLocks noGrp="1"/>
          </p:cNvSpPr>
          <p:nvPr>
            <p:ph idx="1"/>
          </p:nvPr>
        </p:nvSpPr>
        <p:spPr/>
        <p:txBody>
          <a:bodyPr/>
          <a:lstStyle/>
          <a:p>
            <a:r>
              <a:rPr lang="en-US" dirty="0"/>
              <a:t>Historically, different vendors implemented proprietary versions of threads</a:t>
            </a:r>
          </a:p>
          <a:p>
            <a:pPr lvl="1"/>
            <a:r>
              <a:rPr lang="en-US" dirty="0"/>
              <a:t>The differences made portability challenging</a:t>
            </a:r>
          </a:p>
          <a:p>
            <a:pPr lvl="1"/>
            <a:r>
              <a:rPr lang="en-US" dirty="0"/>
              <a:t>In mid-1990’s, POSIX standard on threads created, referred to as </a:t>
            </a:r>
            <a:r>
              <a:rPr lang="en-US" i="1" dirty="0" err="1"/>
              <a:t>pthreads</a:t>
            </a:r>
            <a:endParaRPr lang="en-US" i="1" dirty="0"/>
          </a:p>
          <a:p>
            <a:pPr lvl="1"/>
            <a:r>
              <a:rPr lang="en-US" dirty="0"/>
              <a:t>Most </a:t>
            </a:r>
            <a:r>
              <a:rPr lang="en-US" dirty="0" err="1"/>
              <a:t>linux</a:t>
            </a:r>
            <a:r>
              <a:rPr lang="en-US" dirty="0"/>
              <a:t> variants offer </a:t>
            </a:r>
            <a:r>
              <a:rPr lang="en-US" i="1" dirty="0" err="1"/>
              <a:t>pthreads</a:t>
            </a:r>
            <a:r>
              <a:rPr lang="en-US" dirty="0"/>
              <a:t> in addition to their own version of threads </a:t>
            </a:r>
          </a:p>
        </p:txBody>
      </p:sp>
      <p:sp>
        <p:nvSpPr>
          <p:cNvPr id="4" name="Slide Number Placeholder 3">
            <a:extLst>
              <a:ext uri="{FF2B5EF4-FFF2-40B4-BE49-F238E27FC236}">
                <a16:creationId xmlns:a16="http://schemas.microsoft.com/office/drawing/2014/main" id="{4A9F37D6-7CEB-419A-A7A9-8568D6FCACAD}"/>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19</a:t>
            </a:fld>
            <a:endParaRPr lang="fr-CA" altLang="en-US" dirty="0">
              <a:solidFill>
                <a:srgbClr val="000000"/>
              </a:solidFill>
            </a:endParaRPr>
          </a:p>
        </p:txBody>
      </p:sp>
    </p:spTree>
    <p:extLst>
      <p:ext uri="{BB962C8B-B14F-4D97-AF65-F5344CB8AC3E}">
        <p14:creationId xmlns:p14="http://schemas.microsoft.com/office/powerpoint/2010/main" val="286339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050"/>
          <p:cNvSpPr>
            <a:spLocks noGrp="1" noChangeArrowheads="1"/>
          </p:cNvSpPr>
          <p:nvPr>
            <p:ph type="title"/>
          </p:nvPr>
        </p:nvSpPr>
        <p:spPr/>
        <p:txBody>
          <a:bodyPr/>
          <a:lstStyle/>
          <a:p>
            <a:pPr eaLnBrk="1" hangingPunct="1"/>
            <a:r>
              <a:rPr lang="en-US" altLang="en-US" dirty="0"/>
              <a:t>Quick Review</a:t>
            </a:r>
          </a:p>
        </p:txBody>
      </p:sp>
      <p:sp>
        <p:nvSpPr>
          <p:cNvPr id="8195" name="Rectangle 2051"/>
          <p:cNvSpPr>
            <a:spLocks noGrp="1" noChangeArrowheads="1"/>
          </p:cNvSpPr>
          <p:nvPr>
            <p:ph type="body" idx="1"/>
          </p:nvPr>
        </p:nvSpPr>
        <p:spPr/>
        <p:txBody>
          <a:bodyPr/>
          <a:lstStyle/>
          <a:p>
            <a:pPr eaLnBrk="1" hangingPunct="1"/>
            <a:r>
              <a:rPr lang="en-US" altLang="en-US" dirty="0"/>
              <a:t>When are processes created?</a:t>
            </a:r>
          </a:p>
          <a:p>
            <a:pPr eaLnBrk="1" hangingPunct="1"/>
            <a:r>
              <a:rPr lang="en-US" altLang="en-US" dirty="0"/>
              <a:t>When are processes terminated?</a:t>
            </a:r>
          </a:p>
        </p:txBody>
      </p:sp>
      <p:sp>
        <p:nvSpPr>
          <p:cNvPr id="819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70C2953-8CF4-4C59-82C5-C4CB8EF47EC9}" type="slidenum">
              <a:rPr lang="en-US" altLang="en-US" sz="1400" smtClean="0"/>
              <a:pPr eaLnBrk="1" hangingPunct="1"/>
              <a:t>2</a:t>
            </a:fld>
            <a:endParaRPr lang="en-US" altLang="en-US" sz="1400" dirty="0"/>
          </a:p>
        </p:txBody>
      </p:sp>
    </p:spTree>
    <p:extLst>
      <p:ext uri="{BB962C8B-B14F-4D97-AF65-F5344CB8AC3E}">
        <p14:creationId xmlns:p14="http://schemas.microsoft.com/office/powerpoint/2010/main" val="229741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9BF0-7BCD-4494-8619-2ED85F5723AB}"/>
              </a:ext>
            </a:extLst>
          </p:cNvPr>
          <p:cNvSpPr>
            <a:spLocks noGrp="1"/>
          </p:cNvSpPr>
          <p:nvPr>
            <p:ph type="title"/>
          </p:nvPr>
        </p:nvSpPr>
        <p:spPr/>
        <p:txBody>
          <a:bodyPr/>
          <a:lstStyle/>
          <a:p>
            <a:r>
              <a:rPr lang="en-US" dirty="0"/>
              <a:t>POSIX Threads</a:t>
            </a:r>
          </a:p>
        </p:txBody>
      </p:sp>
      <p:sp>
        <p:nvSpPr>
          <p:cNvPr id="4" name="Slide Number Placeholder 3">
            <a:extLst>
              <a:ext uri="{FF2B5EF4-FFF2-40B4-BE49-F238E27FC236}">
                <a16:creationId xmlns:a16="http://schemas.microsoft.com/office/drawing/2014/main" id="{C332A09F-DAE1-493A-B424-19B3132CFD11}"/>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20</a:t>
            </a:fld>
            <a:endParaRPr lang="fr-CA" altLang="en-US" dirty="0">
              <a:solidFill>
                <a:srgbClr val="000000"/>
              </a:solidFill>
            </a:endParaRPr>
          </a:p>
        </p:txBody>
      </p:sp>
      <p:graphicFrame>
        <p:nvGraphicFramePr>
          <p:cNvPr id="5" name="Content Placeholder 3">
            <a:extLst>
              <a:ext uri="{FF2B5EF4-FFF2-40B4-BE49-F238E27FC236}">
                <a16:creationId xmlns:a16="http://schemas.microsoft.com/office/drawing/2014/main" id="{C1FCE8FB-019B-4435-86DC-05A8E3D458FA}"/>
              </a:ext>
            </a:extLst>
          </p:cNvPr>
          <p:cNvGraphicFramePr>
            <a:graphicFrameLocks noGrp="1"/>
          </p:cNvGraphicFramePr>
          <p:nvPr>
            <p:ph idx="1"/>
            <p:extLst>
              <p:ext uri="{D42A27DB-BD31-4B8C-83A1-F6EECF244321}">
                <p14:modId xmlns:p14="http://schemas.microsoft.com/office/powerpoint/2010/main" val="733645013"/>
              </p:ext>
            </p:extLst>
          </p:nvPr>
        </p:nvGraphicFramePr>
        <p:xfrm>
          <a:off x="685800" y="1600200"/>
          <a:ext cx="7772400" cy="356616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858775938"/>
                    </a:ext>
                  </a:extLst>
                </a:gridCol>
                <a:gridCol w="4724400">
                  <a:extLst>
                    <a:ext uri="{9D8B030D-6E8A-4147-A177-3AD203B41FA5}">
                      <a16:colId xmlns:a16="http://schemas.microsoft.com/office/drawing/2014/main" val="3118786887"/>
                    </a:ext>
                  </a:extLst>
                </a:gridCol>
              </a:tblGrid>
              <a:tr h="370840">
                <a:tc>
                  <a:txBody>
                    <a:bodyPr/>
                    <a:lstStyle/>
                    <a:p>
                      <a:pPr algn="ctr"/>
                      <a:r>
                        <a:rPr lang="en-US" sz="2400" noProof="0"/>
                        <a:t>Functions</a:t>
                      </a:r>
                    </a:p>
                  </a:txBody>
                  <a:tcPr>
                    <a:solidFill>
                      <a:schemeClr val="accent6"/>
                    </a:solidFill>
                  </a:tcPr>
                </a:tc>
                <a:tc>
                  <a:txBody>
                    <a:bodyPr/>
                    <a:lstStyle/>
                    <a:p>
                      <a:pPr algn="ctr"/>
                      <a:r>
                        <a:rPr lang="en-US" sz="2400" noProof="0"/>
                        <a:t>Description</a:t>
                      </a:r>
                    </a:p>
                  </a:txBody>
                  <a:tcPr>
                    <a:solidFill>
                      <a:schemeClr val="accent6"/>
                    </a:solidFill>
                  </a:tcPr>
                </a:tc>
                <a:extLst>
                  <a:ext uri="{0D108BD9-81ED-4DB2-BD59-A6C34878D82A}">
                    <a16:rowId xmlns:a16="http://schemas.microsoft.com/office/drawing/2014/main" val="2101610853"/>
                  </a:ext>
                </a:extLst>
              </a:tr>
              <a:tr h="370840">
                <a:tc>
                  <a:txBody>
                    <a:bodyPr/>
                    <a:lstStyle/>
                    <a:p>
                      <a:r>
                        <a:rPr lang="en-US" sz="2400" noProof="0" dirty="0" err="1"/>
                        <a:t>pthread_create</a:t>
                      </a:r>
                      <a:endParaRPr lang="en-US" sz="2400" noProof="0" dirty="0"/>
                    </a:p>
                  </a:txBody>
                  <a:tcPr/>
                </a:tc>
                <a:tc>
                  <a:txBody>
                    <a:bodyPr/>
                    <a:lstStyle/>
                    <a:p>
                      <a:r>
                        <a:rPr lang="en-US" sz="2400" noProof="0"/>
                        <a:t>Create a new thread</a:t>
                      </a:r>
                    </a:p>
                  </a:txBody>
                  <a:tcPr/>
                </a:tc>
                <a:extLst>
                  <a:ext uri="{0D108BD9-81ED-4DB2-BD59-A6C34878D82A}">
                    <a16:rowId xmlns:a16="http://schemas.microsoft.com/office/drawing/2014/main" val="1043360948"/>
                  </a:ext>
                </a:extLst>
              </a:tr>
              <a:tr h="370840">
                <a:tc>
                  <a:txBody>
                    <a:bodyPr/>
                    <a:lstStyle/>
                    <a:p>
                      <a:r>
                        <a:rPr lang="en-US" sz="2400" noProof="0" dirty="0" err="1"/>
                        <a:t>pthread_exit</a:t>
                      </a:r>
                      <a:endParaRPr lang="en-US" sz="2400" noProof="0" dirty="0"/>
                    </a:p>
                  </a:txBody>
                  <a:tcPr/>
                </a:tc>
                <a:tc>
                  <a:txBody>
                    <a:bodyPr/>
                    <a:lstStyle/>
                    <a:p>
                      <a:r>
                        <a:rPr lang="en-US" sz="2400" noProof="0"/>
                        <a:t>Terminate calling thread</a:t>
                      </a:r>
                    </a:p>
                  </a:txBody>
                  <a:tcPr/>
                </a:tc>
                <a:extLst>
                  <a:ext uri="{0D108BD9-81ED-4DB2-BD59-A6C34878D82A}">
                    <a16:rowId xmlns:a16="http://schemas.microsoft.com/office/drawing/2014/main" val="1645173530"/>
                  </a:ext>
                </a:extLst>
              </a:tr>
              <a:tr h="370840">
                <a:tc>
                  <a:txBody>
                    <a:bodyPr/>
                    <a:lstStyle/>
                    <a:p>
                      <a:r>
                        <a:rPr lang="en-US" sz="2400" noProof="0" dirty="0" err="1"/>
                        <a:t>pthread_join</a:t>
                      </a:r>
                      <a:endParaRPr lang="en-US" sz="2400" noProof="0" dirty="0"/>
                    </a:p>
                  </a:txBody>
                  <a:tcPr/>
                </a:tc>
                <a:tc>
                  <a:txBody>
                    <a:bodyPr/>
                    <a:lstStyle/>
                    <a:p>
                      <a:r>
                        <a:rPr lang="en-US" sz="2400" noProof="0"/>
                        <a:t>Wait for thread termination</a:t>
                      </a:r>
                    </a:p>
                  </a:txBody>
                  <a:tcPr/>
                </a:tc>
                <a:extLst>
                  <a:ext uri="{0D108BD9-81ED-4DB2-BD59-A6C34878D82A}">
                    <a16:rowId xmlns:a16="http://schemas.microsoft.com/office/drawing/2014/main" val="2391558440"/>
                  </a:ext>
                </a:extLst>
              </a:tr>
              <a:tr h="370840">
                <a:tc>
                  <a:txBody>
                    <a:bodyPr/>
                    <a:lstStyle/>
                    <a:p>
                      <a:r>
                        <a:rPr lang="en-US" sz="2400" noProof="0" dirty="0" err="1"/>
                        <a:t>pthread_yield</a:t>
                      </a:r>
                      <a:endParaRPr lang="en-US" sz="2400" noProof="0" dirty="0"/>
                    </a:p>
                  </a:txBody>
                  <a:tcPr/>
                </a:tc>
                <a:tc>
                  <a:txBody>
                    <a:bodyPr/>
                    <a:lstStyle/>
                    <a:p>
                      <a:r>
                        <a:rPr lang="en-US" sz="2400" noProof="0"/>
                        <a:t>Yield the processor</a:t>
                      </a:r>
                    </a:p>
                  </a:txBody>
                  <a:tcPr/>
                </a:tc>
                <a:extLst>
                  <a:ext uri="{0D108BD9-81ED-4DB2-BD59-A6C34878D82A}">
                    <a16:rowId xmlns:a16="http://schemas.microsoft.com/office/drawing/2014/main" val="4234447415"/>
                  </a:ext>
                </a:extLst>
              </a:tr>
              <a:tr h="370840">
                <a:tc>
                  <a:txBody>
                    <a:bodyPr/>
                    <a:lstStyle/>
                    <a:p>
                      <a:r>
                        <a:rPr lang="en-US" sz="2400" noProof="0" dirty="0" err="1"/>
                        <a:t>pthread_attr_init</a:t>
                      </a:r>
                      <a:endParaRPr lang="en-US" sz="2400" noProof="0" dirty="0"/>
                    </a:p>
                  </a:txBody>
                  <a:tcPr/>
                </a:tc>
                <a:tc>
                  <a:txBody>
                    <a:bodyPr/>
                    <a:lstStyle/>
                    <a:p>
                      <a:r>
                        <a:rPr lang="en-US" sz="2400" noProof="0"/>
                        <a:t>Create and initialize thread attribute object</a:t>
                      </a:r>
                    </a:p>
                  </a:txBody>
                  <a:tcPr/>
                </a:tc>
                <a:extLst>
                  <a:ext uri="{0D108BD9-81ED-4DB2-BD59-A6C34878D82A}">
                    <a16:rowId xmlns:a16="http://schemas.microsoft.com/office/drawing/2014/main" val="2629704398"/>
                  </a:ext>
                </a:extLst>
              </a:tr>
              <a:tr h="370840">
                <a:tc>
                  <a:txBody>
                    <a:bodyPr/>
                    <a:lstStyle/>
                    <a:p>
                      <a:r>
                        <a:rPr lang="en-US" sz="2400" noProof="0" dirty="0" err="1"/>
                        <a:t>pthread_attr_destroy</a:t>
                      </a:r>
                      <a:endParaRPr lang="en-US" sz="2400" noProof="0" dirty="0"/>
                    </a:p>
                  </a:txBody>
                  <a:tcPr/>
                </a:tc>
                <a:tc>
                  <a:txBody>
                    <a:bodyPr/>
                    <a:lstStyle/>
                    <a:p>
                      <a:r>
                        <a:rPr lang="en-US" sz="2400" noProof="0" dirty="0"/>
                        <a:t>Destroy thread attribute object</a:t>
                      </a:r>
                    </a:p>
                  </a:txBody>
                  <a:tcPr/>
                </a:tc>
                <a:extLst>
                  <a:ext uri="{0D108BD9-81ED-4DB2-BD59-A6C34878D82A}">
                    <a16:rowId xmlns:a16="http://schemas.microsoft.com/office/drawing/2014/main" val="118933985"/>
                  </a:ext>
                </a:extLst>
              </a:tr>
            </a:tbl>
          </a:graphicData>
        </a:graphic>
      </p:graphicFrame>
    </p:spTree>
    <p:extLst>
      <p:ext uri="{BB962C8B-B14F-4D97-AF65-F5344CB8AC3E}">
        <p14:creationId xmlns:p14="http://schemas.microsoft.com/office/powerpoint/2010/main" val="174314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925F16-038A-4B3E-AA49-218526B87283}"/>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21</a:t>
            </a:fld>
            <a:endParaRPr lang="fr-CA" altLang="en-US" dirty="0">
              <a:solidFill>
                <a:srgbClr val="000000"/>
              </a:solidFill>
            </a:endParaRPr>
          </a:p>
        </p:txBody>
      </p:sp>
      <p:sp>
        <p:nvSpPr>
          <p:cNvPr id="5" name="Content Placeholder 2">
            <a:extLst>
              <a:ext uri="{FF2B5EF4-FFF2-40B4-BE49-F238E27FC236}">
                <a16:creationId xmlns:a16="http://schemas.microsoft.com/office/drawing/2014/main" id="{CABAA579-F901-4928-BD8A-305034D0DBBF}"/>
              </a:ext>
            </a:extLst>
          </p:cNvPr>
          <p:cNvSpPr>
            <a:spLocks noGrp="1"/>
          </p:cNvSpPr>
          <p:nvPr>
            <p:ph idx="1"/>
          </p:nvPr>
        </p:nvSpPr>
        <p:spPr>
          <a:xfrm>
            <a:off x="152400" y="381000"/>
            <a:ext cx="8991600" cy="5943600"/>
          </a:xfrm>
        </p:spPr>
        <p:txBody>
          <a:bodyPr/>
          <a:lstStyle/>
          <a:p>
            <a:pPr marL="0" indent="0">
              <a:spcBef>
                <a:spcPts val="0"/>
              </a:spcBef>
              <a:buNone/>
            </a:pPr>
            <a:r>
              <a:rPr lang="en-US" sz="1400" dirty="0">
                <a:solidFill>
                  <a:srgbClr val="804000"/>
                </a:solidFill>
                <a:highlight>
                  <a:srgbClr val="FFFFFF"/>
                </a:highlight>
                <a:latin typeface="Courier New" panose="02070309020205020404" pitchFamily="49" charset="0"/>
                <a:cs typeface="Courier New" panose="02070309020205020404" pitchFamily="49" charset="0"/>
              </a:rPr>
              <a:t>#include &lt;</a:t>
            </a:r>
            <a:r>
              <a:rPr lang="en-US" sz="1400" dirty="0" err="1">
                <a:solidFill>
                  <a:srgbClr val="804000"/>
                </a:solidFill>
                <a:highlight>
                  <a:srgbClr val="FFFFFF"/>
                </a:highlight>
                <a:latin typeface="Courier New" panose="02070309020205020404" pitchFamily="49" charset="0"/>
                <a:cs typeface="Courier New" panose="02070309020205020404" pitchFamily="49" charset="0"/>
              </a:rPr>
              <a:t>pthread.h</a:t>
            </a:r>
            <a:r>
              <a:rPr lang="en-US" sz="1400" dirty="0">
                <a:solidFill>
                  <a:srgbClr val="804000"/>
                </a:solidFill>
                <a:highlight>
                  <a:srgbClr val="FFFFFF"/>
                </a:highlight>
                <a:latin typeface="Courier New" panose="02070309020205020404" pitchFamily="49" charset="0"/>
                <a:cs typeface="Courier New" panose="02070309020205020404" pitchFamily="49" charset="0"/>
              </a:rPr>
              <a:t>&gt;</a:t>
            </a:r>
          </a:p>
          <a:p>
            <a:pPr marL="0" indent="0">
              <a:spcBef>
                <a:spcPts val="0"/>
              </a:spcBef>
              <a:buNone/>
            </a:pPr>
            <a:r>
              <a:rPr lang="en-US" sz="1400" dirty="0">
                <a:solidFill>
                  <a:srgbClr val="804000"/>
                </a:solidFill>
                <a:highlight>
                  <a:srgbClr val="FFFFFF"/>
                </a:highlight>
                <a:latin typeface="Courier New" panose="02070309020205020404" pitchFamily="49" charset="0"/>
                <a:cs typeface="Courier New" panose="02070309020205020404" pitchFamily="49" charset="0"/>
              </a:rPr>
              <a:t>#include &lt;</a:t>
            </a:r>
            <a:r>
              <a:rPr lang="en-US" sz="1400" dirty="0" err="1">
                <a:solidFill>
                  <a:srgbClr val="804000"/>
                </a:solidFill>
                <a:highlight>
                  <a:srgbClr val="FFFFFF"/>
                </a:highlight>
                <a:latin typeface="Courier New" panose="02070309020205020404" pitchFamily="49" charset="0"/>
                <a:cs typeface="Courier New" panose="02070309020205020404" pitchFamily="49" charset="0"/>
              </a:rPr>
              <a:t>stdio.h</a:t>
            </a:r>
            <a:r>
              <a:rPr lang="en-US" sz="1400" dirty="0">
                <a:solidFill>
                  <a:srgbClr val="804000"/>
                </a:solidFill>
                <a:highlight>
                  <a:srgbClr val="FFFFFF"/>
                </a:highlight>
                <a:latin typeface="Courier New" panose="02070309020205020404" pitchFamily="49" charset="0"/>
                <a:cs typeface="Courier New" panose="02070309020205020404" pitchFamily="49" charset="0"/>
              </a:rPr>
              <a:t>&gt;</a:t>
            </a:r>
          </a:p>
          <a:p>
            <a:pPr marL="0" indent="0">
              <a:spcBef>
                <a:spcPts val="0"/>
              </a:spcBef>
              <a:buNone/>
            </a:pPr>
            <a:r>
              <a:rPr lang="en-US" sz="1400" dirty="0">
                <a:solidFill>
                  <a:srgbClr val="804000"/>
                </a:solidFill>
                <a:highlight>
                  <a:srgbClr val="FFFFFF"/>
                </a:highlight>
                <a:latin typeface="Courier New" panose="02070309020205020404" pitchFamily="49" charset="0"/>
                <a:cs typeface="Courier New" panose="02070309020205020404" pitchFamily="49" charset="0"/>
              </a:rPr>
              <a:t>#include &lt;</a:t>
            </a:r>
            <a:r>
              <a:rPr lang="en-US" sz="1400" dirty="0" err="1">
                <a:solidFill>
                  <a:srgbClr val="804000"/>
                </a:solidFill>
                <a:highlight>
                  <a:srgbClr val="FFFFFF"/>
                </a:highlight>
                <a:latin typeface="Courier New" panose="02070309020205020404" pitchFamily="49" charset="0"/>
                <a:cs typeface="Courier New" panose="02070309020205020404" pitchFamily="49" charset="0"/>
              </a:rPr>
              <a:t>stdlib.h</a:t>
            </a:r>
            <a:r>
              <a:rPr lang="en-US" sz="1400" dirty="0">
                <a:solidFill>
                  <a:srgbClr val="804000"/>
                </a:solidFill>
                <a:highlight>
                  <a:srgbClr val="FFFFFF"/>
                </a:highlight>
                <a:latin typeface="Courier New" panose="02070309020205020404" pitchFamily="49" charset="0"/>
                <a:cs typeface="Courier New" panose="02070309020205020404" pitchFamily="49" charset="0"/>
              </a:rPr>
              <a:t>&gt;</a:t>
            </a:r>
          </a:p>
          <a:p>
            <a:pPr marL="0" indent="0">
              <a:spcBef>
                <a:spcPts val="0"/>
              </a:spcBef>
              <a:buNone/>
            </a:pPr>
            <a:r>
              <a:rPr lang="en-US" sz="1400" dirty="0">
                <a:solidFill>
                  <a:srgbClr val="804000"/>
                </a:solidFill>
                <a:highlight>
                  <a:srgbClr val="FFFFFF"/>
                </a:highlight>
                <a:latin typeface="Courier New" panose="02070309020205020404" pitchFamily="49" charset="0"/>
                <a:cs typeface="Courier New" panose="02070309020205020404" pitchFamily="49" charset="0"/>
              </a:rPr>
              <a:t>#define NUMBER_OF_THREADS 10</a:t>
            </a:r>
          </a:p>
          <a:p>
            <a:pPr marL="0" indent="0">
              <a:spcBef>
                <a:spcPts val="0"/>
              </a:spcBef>
              <a:buNone/>
            </a:pP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print_hello_world</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tid</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a:solidFill>
                  <a:srgbClr val="008000"/>
                </a:solidFill>
                <a:highlight>
                  <a:srgbClr val="FFFFFF"/>
                </a:highlight>
                <a:latin typeface="Courier New" panose="02070309020205020404" pitchFamily="49" charset="0"/>
                <a:cs typeface="Courier New" panose="02070309020205020404" pitchFamily="49" charset="0"/>
              </a:rPr>
              <a:t>// This function prints the thread’s identifier and then exits.</a:t>
            </a: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printf</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808080"/>
                </a:solidFill>
                <a:highlight>
                  <a:srgbClr val="FFFFFF"/>
                </a:highlight>
                <a:latin typeface="Courier New" panose="02070309020205020404" pitchFamily="49" charset="0"/>
                <a:cs typeface="Courier New" panose="02070309020205020404" pitchFamily="49" charset="0"/>
              </a:rPr>
              <a:t>"Hello World. Greetings from thread %d\n"</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tid</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pthread_exit</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4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argc</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a:solidFill>
                  <a:srgbClr val="8000FF"/>
                </a:solidFill>
                <a:highlight>
                  <a:srgbClr val="FFFFFF"/>
                </a:highlight>
                <a:latin typeface="Courier New" panose="02070309020205020404" pitchFamily="49" charset="0"/>
                <a:cs typeface="Courier New" panose="02070309020205020404" pitchFamily="49" charset="0"/>
              </a:rPr>
              <a:t>char</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argv</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a:solidFill>
                  <a:srgbClr val="008000"/>
                </a:solidFill>
                <a:highlight>
                  <a:srgbClr val="FFFFFF"/>
                </a:highlight>
                <a:latin typeface="Courier New" panose="02070309020205020404" pitchFamily="49" charset="0"/>
                <a:cs typeface="Courier New" panose="02070309020205020404" pitchFamily="49" charset="0"/>
              </a:rPr>
              <a:t>// The main program creates 10 threads and then exits.</a:t>
            </a: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pthread_t</a:t>
            </a:r>
            <a:r>
              <a:rPr lang="en-US" sz="1400" dirty="0">
                <a:solidFill>
                  <a:srgbClr val="000000"/>
                </a:solidFill>
                <a:highlight>
                  <a:srgbClr val="FFFFFF"/>
                </a:highlight>
                <a:latin typeface="Courier New" panose="02070309020205020404" pitchFamily="49" charset="0"/>
                <a:cs typeface="Courier New" panose="02070309020205020404" pitchFamily="49" charset="0"/>
              </a:rPr>
              <a:t> threads</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NUMBER_OF_THREADS</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400" dirty="0">
                <a:solidFill>
                  <a:srgbClr val="000000"/>
                </a:solidFill>
                <a:highlight>
                  <a:srgbClr val="FFFFFF"/>
                </a:highlight>
                <a:latin typeface="Courier New" panose="02070309020205020404" pitchFamily="49" charset="0"/>
                <a:cs typeface="Courier New" panose="02070309020205020404" pitchFamily="49" charset="0"/>
              </a:rPr>
              <a:t> status</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FF8000"/>
                </a:solidFill>
                <a:highlight>
                  <a:srgbClr val="FFFFFF"/>
                </a:highlight>
                <a:latin typeface="Courier New" panose="02070309020205020404" pitchFamily="49" charset="0"/>
                <a:cs typeface="Courier New" panose="02070309020205020404" pitchFamily="49" charset="0"/>
              </a:rPr>
              <a:t>0</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400" dirty="0">
                <a:solidFill>
                  <a:srgbClr val="000000"/>
                </a:solidFill>
                <a:highlight>
                  <a:srgbClr val="FFFFFF"/>
                </a:highlight>
                <a:latin typeface="Courier New" panose="02070309020205020404" pitchFamily="49" charset="0"/>
                <a:cs typeface="Courier New" panose="02070309020205020404" pitchFamily="49" charset="0"/>
              </a:rPr>
              <a:t> NUMBER_OF_THREADS</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printf</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808080"/>
                </a:solidFill>
                <a:highlight>
                  <a:srgbClr val="FFFFFF"/>
                </a:highlight>
                <a:latin typeface="Courier New" panose="02070309020205020404" pitchFamily="49" charset="0"/>
                <a:cs typeface="Courier New" panose="02070309020205020404" pitchFamily="49" charset="0"/>
              </a:rPr>
              <a:t>"Main here. Creating thread %d\n"</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status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pthread_create</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400" dirty="0">
                <a:solidFill>
                  <a:srgbClr val="000000"/>
                </a:solidFill>
                <a:highlight>
                  <a:srgbClr val="FFFFFF"/>
                </a:highlight>
                <a:latin typeface="Courier New" panose="02070309020205020404" pitchFamily="49" charset="0"/>
                <a:cs typeface="Courier New" panose="02070309020205020404" pitchFamily="49" charset="0"/>
              </a:rPr>
              <a:t>threads</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print_hello_world</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status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a:solidFill>
                  <a:srgbClr val="FF8000"/>
                </a:solidFill>
                <a:highlight>
                  <a:srgbClr val="FFFFFF"/>
                </a:highlight>
                <a:latin typeface="Courier New" panose="02070309020205020404" pitchFamily="49" charset="0"/>
                <a:cs typeface="Courier New" panose="02070309020205020404" pitchFamily="49" charset="0"/>
              </a:rPr>
              <a:t>0</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dirty="0" err="1">
                <a:solidFill>
                  <a:srgbClr val="000000"/>
                </a:solidFill>
                <a:highlight>
                  <a:srgbClr val="FFFFFF"/>
                </a:highlight>
                <a:latin typeface="Courier New" panose="02070309020205020404" pitchFamily="49" charset="0"/>
                <a:cs typeface="Courier New" panose="02070309020205020404" pitchFamily="49" charset="0"/>
              </a:rPr>
              <a:t>printf</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808080"/>
                </a:solidFill>
                <a:highlight>
                  <a:srgbClr val="FFFFFF"/>
                </a:highlight>
                <a:latin typeface="Courier New" panose="02070309020205020404" pitchFamily="49" charset="0"/>
                <a:cs typeface="Courier New" panose="02070309020205020404" pitchFamily="49" charset="0"/>
              </a:rPr>
              <a:t>"Oops. </a:t>
            </a:r>
            <a:r>
              <a:rPr lang="en-US" sz="1400" dirty="0" err="1">
                <a:solidFill>
                  <a:srgbClr val="808080"/>
                </a:solidFill>
                <a:highlight>
                  <a:srgbClr val="FFFFFF"/>
                </a:highlight>
                <a:latin typeface="Courier New" panose="02070309020205020404" pitchFamily="49" charset="0"/>
                <a:cs typeface="Courier New" panose="02070309020205020404" pitchFamily="49" charset="0"/>
              </a:rPr>
              <a:t>pthread</a:t>
            </a:r>
            <a:r>
              <a:rPr lang="en-US" sz="1400" dirty="0">
                <a:solidFill>
                  <a:srgbClr val="808080"/>
                </a:solidFill>
                <a:highlight>
                  <a:srgbClr val="FFFFFF"/>
                </a:highlight>
                <a:latin typeface="Courier New" panose="02070309020205020404" pitchFamily="49" charset="0"/>
                <a:cs typeface="Courier New" panose="02070309020205020404" pitchFamily="49" charset="0"/>
              </a:rPr>
              <a:t> create returned error code %d\n"</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000000"/>
                </a:solidFill>
                <a:highlight>
                  <a:srgbClr val="FFFFFF"/>
                </a:highlight>
                <a:latin typeface="Courier New" panose="02070309020205020404" pitchFamily="49" charset="0"/>
                <a:cs typeface="Courier New" panose="02070309020205020404" pitchFamily="49" charset="0"/>
              </a:rPr>
              <a:t> status</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exit</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dirty="0">
                <a:solidFill>
                  <a:srgbClr val="FF8000"/>
                </a:solidFill>
                <a:highlight>
                  <a:srgbClr val="FFFFFF"/>
                </a:highlight>
                <a:latin typeface="Courier New" panose="02070309020205020404" pitchFamily="49" charset="0"/>
                <a:cs typeface="Courier New" panose="02070309020205020404" pitchFamily="49" charset="0"/>
              </a:rPr>
              <a:t>1</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dirty="0">
                <a:solidFill>
                  <a:srgbClr val="000000"/>
                </a:solidFill>
                <a:highlight>
                  <a:srgbClr val="FFFFFF"/>
                </a:highlight>
                <a:latin typeface="Courier New" panose="02070309020205020404" pitchFamily="49" charset="0"/>
                <a:cs typeface="Courier New" panose="02070309020205020404" pitchFamily="49" charset="0"/>
              </a:rPr>
              <a:t>    exit</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r>
              <a:rPr lang="en-US" sz="1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22A6D0B-39AA-4D9C-88F6-FE3DE38E853F}"/>
              </a:ext>
            </a:extLst>
          </p:cNvPr>
          <p:cNvSpPr>
            <a:spLocks noGrp="1"/>
          </p:cNvSpPr>
          <p:nvPr>
            <p:ph type="title"/>
          </p:nvPr>
        </p:nvSpPr>
        <p:spPr>
          <a:xfrm>
            <a:off x="4757058" y="395377"/>
            <a:ext cx="3701142" cy="1143000"/>
          </a:xfrm>
        </p:spPr>
        <p:txBody>
          <a:bodyPr/>
          <a:lstStyle/>
          <a:p>
            <a:r>
              <a:rPr lang="fr-CA" dirty="0"/>
              <a:t>Hello World</a:t>
            </a:r>
            <a:br>
              <a:rPr lang="fr-CA" dirty="0"/>
            </a:br>
            <a:r>
              <a:rPr lang="fr-CA" dirty="0"/>
              <a:t>(</a:t>
            </a:r>
            <a:r>
              <a:rPr lang="fr-CA" dirty="0" err="1"/>
              <a:t>with</a:t>
            </a:r>
            <a:r>
              <a:rPr lang="fr-CA" dirty="0"/>
              <a:t> </a:t>
            </a:r>
            <a:r>
              <a:rPr lang="fr-CA" dirty="0" err="1"/>
              <a:t>errors</a:t>
            </a:r>
            <a:r>
              <a:rPr lang="fr-CA" dirty="0"/>
              <a:t>)</a:t>
            </a:r>
            <a:br>
              <a:rPr lang="fr-CA" dirty="0"/>
            </a:br>
            <a:endParaRPr lang="en-US" u="none" dirty="0"/>
          </a:p>
        </p:txBody>
      </p:sp>
    </p:spTree>
    <p:extLst>
      <p:ext uri="{BB962C8B-B14F-4D97-AF65-F5344CB8AC3E}">
        <p14:creationId xmlns:p14="http://schemas.microsoft.com/office/powerpoint/2010/main" val="1206917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DF2429-48AD-4CA9-9E9A-3DA1BB8F92D8}"/>
              </a:ext>
            </a:extLst>
          </p:cNvPr>
          <p:cNvSpPr>
            <a:spLocks noGrp="1"/>
          </p:cNvSpPr>
          <p:nvPr>
            <p:ph type="sldNum" sz="quarter" idx="12"/>
          </p:nvPr>
        </p:nvSpPr>
        <p:spPr/>
        <p:txBody>
          <a:bodyPr/>
          <a:lstStyle/>
          <a:p>
            <a:fld id="{0F291162-72CC-4A71-AE98-B818C231D57D}" type="slidenum">
              <a:rPr lang="fr-CA" altLang="en-US" smtClean="0">
                <a:solidFill>
                  <a:srgbClr val="000000"/>
                </a:solidFill>
              </a:rPr>
              <a:pPr/>
              <a:t>22</a:t>
            </a:fld>
            <a:endParaRPr lang="fr-CA" altLang="en-US" dirty="0">
              <a:solidFill>
                <a:srgbClr val="000000"/>
              </a:solidFill>
            </a:endParaRPr>
          </a:p>
        </p:txBody>
      </p:sp>
      <p:sp>
        <p:nvSpPr>
          <p:cNvPr id="5" name="Content Placeholder 2">
            <a:extLst>
              <a:ext uri="{FF2B5EF4-FFF2-40B4-BE49-F238E27FC236}">
                <a16:creationId xmlns:a16="http://schemas.microsoft.com/office/drawing/2014/main" id="{4076B258-5EFA-4902-A1C5-A91F93DC8EE3}"/>
              </a:ext>
            </a:extLst>
          </p:cNvPr>
          <p:cNvSpPr>
            <a:spLocks noGrp="1"/>
          </p:cNvSpPr>
          <p:nvPr>
            <p:ph idx="1"/>
          </p:nvPr>
        </p:nvSpPr>
        <p:spPr>
          <a:xfrm>
            <a:off x="152400" y="152400"/>
            <a:ext cx="8991600" cy="6705600"/>
          </a:xfrm>
        </p:spPr>
        <p:txBody>
          <a:bodyPr/>
          <a:lstStyle/>
          <a:p>
            <a:pPr marL="0" indent="0">
              <a:spcBef>
                <a:spcPts val="0"/>
              </a:spcBef>
              <a:buNone/>
            </a:pPr>
            <a:r>
              <a:rPr lang="en-US" sz="1300" dirty="0">
                <a:solidFill>
                  <a:srgbClr val="804000"/>
                </a:solidFill>
                <a:highlight>
                  <a:srgbClr val="FFFFFF"/>
                </a:highlight>
                <a:latin typeface="Courier New" panose="02070309020205020404" pitchFamily="49" charset="0"/>
                <a:cs typeface="Courier New" panose="02070309020205020404" pitchFamily="49" charset="0"/>
              </a:rPr>
              <a:t>#include &lt;</a:t>
            </a:r>
            <a:r>
              <a:rPr lang="en-US" sz="1300" dirty="0" err="1">
                <a:solidFill>
                  <a:srgbClr val="804000"/>
                </a:solidFill>
                <a:highlight>
                  <a:srgbClr val="FFFFFF"/>
                </a:highlight>
                <a:latin typeface="Courier New" panose="02070309020205020404" pitchFamily="49" charset="0"/>
                <a:cs typeface="Courier New" panose="02070309020205020404" pitchFamily="49" charset="0"/>
              </a:rPr>
              <a:t>pthread.h</a:t>
            </a:r>
            <a:r>
              <a:rPr lang="en-US" sz="1300" dirty="0">
                <a:solidFill>
                  <a:srgbClr val="804000"/>
                </a:solidFill>
                <a:highlight>
                  <a:srgbClr val="FFFFFF"/>
                </a:highlight>
                <a:latin typeface="Courier New" panose="02070309020205020404" pitchFamily="49" charset="0"/>
                <a:cs typeface="Courier New" panose="02070309020205020404" pitchFamily="49" charset="0"/>
              </a:rPr>
              <a:t>&gt;</a:t>
            </a:r>
          </a:p>
          <a:p>
            <a:pPr marL="0" indent="0">
              <a:spcBef>
                <a:spcPts val="0"/>
              </a:spcBef>
              <a:buNone/>
            </a:pPr>
            <a:r>
              <a:rPr lang="en-US" sz="1300" dirty="0">
                <a:solidFill>
                  <a:srgbClr val="804000"/>
                </a:solidFill>
                <a:highlight>
                  <a:srgbClr val="FFFFFF"/>
                </a:highlight>
                <a:latin typeface="Courier New" panose="02070309020205020404" pitchFamily="49" charset="0"/>
                <a:cs typeface="Courier New" panose="02070309020205020404" pitchFamily="49" charset="0"/>
              </a:rPr>
              <a:t>#include &lt;</a:t>
            </a:r>
            <a:r>
              <a:rPr lang="en-US" sz="1300" dirty="0" err="1">
                <a:solidFill>
                  <a:srgbClr val="804000"/>
                </a:solidFill>
                <a:highlight>
                  <a:srgbClr val="FFFFFF"/>
                </a:highlight>
                <a:latin typeface="Courier New" panose="02070309020205020404" pitchFamily="49" charset="0"/>
                <a:cs typeface="Courier New" panose="02070309020205020404" pitchFamily="49" charset="0"/>
              </a:rPr>
              <a:t>stdio.h</a:t>
            </a:r>
            <a:r>
              <a:rPr lang="en-US" sz="1300" dirty="0">
                <a:solidFill>
                  <a:srgbClr val="804000"/>
                </a:solidFill>
                <a:highlight>
                  <a:srgbClr val="FFFFFF"/>
                </a:highlight>
                <a:latin typeface="Courier New" panose="02070309020205020404" pitchFamily="49" charset="0"/>
                <a:cs typeface="Courier New" panose="02070309020205020404" pitchFamily="49" charset="0"/>
              </a:rPr>
              <a:t>&gt;</a:t>
            </a:r>
          </a:p>
          <a:p>
            <a:pPr marL="0" indent="0">
              <a:spcBef>
                <a:spcPts val="0"/>
              </a:spcBef>
              <a:buNone/>
            </a:pPr>
            <a:r>
              <a:rPr lang="en-US" sz="1300" dirty="0">
                <a:solidFill>
                  <a:srgbClr val="804000"/>
                </a:solidFill>
                <a:highlight>
                  <a:srgbClr val="FFFFFF"/>
                </a:highlight>
                <a:latin typeface="Courier New" panose="02070309020205020404" pitchFamily="49" charset="0"/>
                <a:cs typeface="Courier New" panose="02070309020205020404" pitchFamily="49" charset="0"/>
              </a:rPr>
              <a:t>#include &lt;</a:t>
            </a:r>
            <a:r>
              <a:rPr lang="en-US" sz="1300" dirty="0" err="1">
                <a:solidFill>
                  <a:srgbClr val="804000"/>
                </a:solidFill>
                <a:highlight>
                  <a:srgbClr val="FFFFFF"/>
                </a:highlight>
                <a:latin typeface="Courier New" panose="02070309020205020404" pitchFamily="49" charset="0"/>
                <a:cs typeface="Courier New" panose="02070309020205020404" pitchFamily="49" charset="0"/>
              </a:rPr>
              <a:t>stdlib.h</a:t>
            </a:r>
            <a:r>
              <a:rPr lang="en-US" sz="1300" dirty="0">
                <a:solidFill>
                  <a:srgbClr val="804000"/>
                </a:solidFill>
                <a:highlight>
                  <a:srgbClr val="FFFFFF"/>
                </a:highlight>
                <a:latin typeface="Courier New" panose="02070309020205020404" pitchFamily="49" charset="0"/>
                <a:cs typeface="Courier New" panose="02070309020205020404" pitchFamily="49" charset="0"/>
              </a:rPr>
              <a:t>&gt;</a:t>
            </a:r>
          </a:p>
          <a:p>
            <a:pPr marL="0" indent="0">
              <a:spcBef>
                <a:spcPts val="0"/>
              </a:spcBef>
              <a:buNone/>
            </a:pPr>
            <a:r>
              <a:rPr lang="en-US" sz="1300" dirty="0">
                <a:solidFill>
                  <a:srgbClr val="804000"/>
                </a:solidFill>
                <a:highlight>
                  <a:srgbClr val="FFFFFF"/>
                </a:highlight>
                <a:latin typeface="Courier New" panose="02070309020205020404" pitchFamily="49" charset="0"/>
                <a:cs typeface="Courier New" panose="02070309020205020404" pitchFamily="49" charset="0"/>
              </a:rPr>
              <a:t>#define NUMBER_OF_THREADS 10</a:t>
            </a:r>
          </a:p>
          <a:p>
            <a:pPr marL="0" indent="0">
              <a:spcBef>
                <a:spcPts val="0"/>
              </a:spcBef>
              <a:buNone/>
            </a:pP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print_hello</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arg</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tid</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arg</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printf</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808080"/>
                </a:solidFill>
                <a:highlight>
                  <a:srgbClr val="FFFFFF"/>
                </a:highlight>
                <a:latin typeface="Courier New" panose="02070309020205020404" pitchFamily="49" charset="0"/>
                <a:cs typeface="Courier New" panose="02070309020205020404" pitchFamily="49" charset="0"/>
              </a:rPr>
              <a:t>"Hello World. Greetings from thread %d\n"</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tid</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pthread_exit</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300" dirty="0">
                <a:solidFill>
                  <a:srgbClr val="000000"/>
                </a:solidFill>
                <a:highlight>
                  <a:srgbClr val="FFFFFF"/>
                </a:highlight>
                <a:latin typeface="Courier New" panose="02070309020205020404" pitchFamily="49" charset="0"/>
                <a:cs typeface="Courier New" panose="02070309020205020404" pitchFamily="49" charset="0"/>
              </a:rPr>
              <a:t> main</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argc</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a:solidFill>
                  <a:srgbClr val="8000FF"/>
                </a:solidFill>
                <a:highlight>
                  <a:srgbClr val="FFFFFF"/>
                </a:highlight>
                <a:latin typeface="Courier New" panose="02070309020205020404" pitchFamily="49" charset="0"/>
                <a:cs typeface="Courier New" panose="02070309020205020404" pitchFamily="49" charset="0"/>
              </a:rPr>
              <a:t>char</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argv</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pthread_t</a:t>
            </a:r>
            <a:r>
              <a:rPr lang="en-US" sz="1300" dirty="0">
                <a:solidFill>
                  <a:srgbClr val="000000"/>
                </a:solidFill>
                <a:highlight>
                  <a:srgbClr val="FFFFFF"/>
                </a:highlight>
                <a:latin typeface="Courier New" panose="02070309020205020404" pitchFamily="49" charset="0"/>
                <a:cs typeface="Courier New" panose="02070309020205020404" pitchFamily="49" charset="0"/>
              </a:rPr>
              <a:t> threads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NUMBER_OF_THREADS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tids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NUMBER_OF_THREADS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b="1" dirty="0">
                <a:solidFill>
                  <a:srgbClr val="0000FF"/>
                </a:solidFill>
                <a:highlight>
                  <a:srgbClr val="FFFFFF"/>
                </a:highlight>
                <a:latin typeface="Courier New" panose="02070309020205020404" pitchFamily="49" charset="0"/>
                <a:cs typeface="Courier New" panose="02070309020205020404" pitchFamily="49" charset="0"/>
              </a:rPr>
              <a:t>    for</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FF8000"/>
                </a:solidFill>
                <a:highlight>
                  <a:srgbClr val="FFFFFF"/>
                </a:highlight>
                <a:latin typeface="Courier New" panose="02070309020205020404" pitchFamily="49" charset="0"/>
                <a:cs typeface="Courier New" panose="02070309020205020404" pitchFamily="49" charset="0"/>
              </a:rPr>
              <a:t>0</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300" dirty="0">
                <a:solidFill>
                  <a:srgbClr val="000000"/>
                </a:solidFill>
                <a:highlight>
                  <a:srgbClr val="FFFFFF"/>
                </a:highlight>
                <a:latin typeface="Courier New" panose="02070309020205020404" pitchFamily="49" charset="0"/>
                <a:cs typeface="Courier New" panose="02070309020205020404" pitchFamily="49" charset="0"/>
              </a:rPr>
              <a:t> NUMBER_OF_THREADS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tids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printf</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808080"/>
                </a:solidFill>
                <a:highlight>
                  <a:srgbClr val="FFFFFF"/>
                </a:highlight>
                <a:latin typeface="Courier New" panose="02070309020205020404" pitchFamily="49" charset="0"/>
                <a:cs typeface="Courier New" panose="02070309020205020404" pitchFamily="49" charset="0"/>
              </a:rPr>
              <a:t>"Main here. Creating thread %d\n"</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300" dirty="0">
                <a:solidFill>
                  <a:srgbClr val="000000"/>
                </a:solidFill>
                <a:highlight>
                  <a:srgbClr val="FFFFFF"/>
                </a:highlight>
                <a:latin typeface="Courier New" panose="02070309020205020404" pitchFamily="49" charset="0"/>
                <a:cs typeface="Courier New" panose="02070309020205020404" pitchFamily="49" charset="0"/>
              </a:rPr>
              <a:t> status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pthread_create</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300" dirty="0">
                <a:solidFill>
                  <a:srgbClr val="000000"/>
                </a:solidFill>
                <a:highlight>
                  <a:srgbClr val="FFFFFF"/>
                </a:highlight>
                <a:latin typeface="Courier New" panose="02070309020205020404" pitchFamily="49" charset="0"/>
                <a:cs typeface="Courier New" panose="02070309020205020404" pitchFamily="49" charset="0"/>
              </a:rPr>
              <a:t>threads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print_hello</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8000FF"/>
                </a:solidFill>
                <a:highlight>
                  <a:srgbClr val="FFFFFF"/>
                </a:highlight>
                <a:latin typeface="Courier New" panose="02070309020205020404" pitchFamily="49" charset="0"/>
                <a:cs typeface="Courier New" panose="02070309020205020404" pitchFamily="49" charset="0"/>
              </a:rPr>
              <a:t>void</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*)&amp;</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tids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status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a:solidFill>
                  <a:srgbClr val="FF8000"/>
                </a:solidFill>
                <a:highlight>
                  <a:srgbClr val="FFFFFF"/>
                </a:highlight>
                <a:latin typeface="Courier New" panose="02070309020205020404" pitchFamily="49" charset="0"/>
                <a:cs typeface="Courier New" panose="02070309020205020404" pitchFamily="49" charset="0"/>
              </a:rPr>
              <a:t>0</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printf</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808080"/>
                </a:solidFill>
                <a:highlight>
                  <a:srgbClr val="FFFFFF"/>
                </a:highlight>
                <a:latin typeface="Courier New" panose="02070309020205020404" pitchFamily="49" charset="0"/>
                <a:cs typeface="Courier New" panose="02070309020205020404" pitchFamily="49" charset="0"/>
              </a:rPr>
              <a:t>"Oops. </a:t>
            </a:r>
            <a:r>
              <a:rPr lang="en-US" sz="1300" dirty="0" err="1">
                <a:solidFill>
                  <a:srgbClr val="808080"/>
                </a:solidFill>
                <a:highlight>
                  <a:srgbClr val="FFFFFF"/>
                </a:highlight>
                <a:latin typeface="Courier New" panose="02070309020205020404" pitchFamily="49" charset="0"/>
                <a:cs typeface="Courier New" panose="02070309020205020404" pitchFamily="49" charset="0"/>
              </a:rPr>
              <a:t>pthread</a:t>
            </a:r>
            <a:r>
              <a:rPr lang="en-US" sz="1300" dirty="0">
                <a:solidFill>
                  <a:srgbClr val="808080"/>
                </a:solidFill>
                <a:highlight>
                  <a:srgbClr val="FFFFFF"/>
                </a:highlight>
                <a:latin typeface="Courier New" panose="02070309020205020404" pitchFamily="49" charset="0"/>
                <a:cs typeface="Courier New" panose="02070309020205020404" pitchFamily="49" charset="0"/>
              </a:rPr>
              <a:t> create returned error code %d\n"</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status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exit</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FF8000"/>
                </a:solidFill>
                <a:highlight>
                  <a:srgbClr val="FFFFFF"/>
                </a:highlight>
                <a:latin typeface="Courier New" panose="02070309020205020404" pitchFamily="49" charset="0"/>
                <a:cs typeface="Courier New" panose="02070309020205020404" pitchFamily="49" charset="0"/>
              </a:rPr>
              <a:t>1</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FF8000"/>
                </a:solidFill>
                <a:highlight>
                  <a:srgbClr val="FFFFFF"/>
                </a:highlight>
                <a:latin typeface="Courier New" panose="02070309020205020404" pitchFamily="49" charset="0"/>
                <a:cs typeface="Courier New" panose="02070309020205020404" pitchFamily="49" charset="0"/>
              </a:rPr>
              <a:t>0</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1300" dirty="0">
                <a:solidFill>
                  <a:srgbClr val="000000"/>
                </a:solidFill>
                <a:highlight>
                  <a:srgbClr val="FFFFFF"/>
                </a:highlight>
                <a:latin typeface="Courier New" panose="02070309020205020404" pitchFamily="49" charset="0"/>
                <a:cs typeface="Courier New" panose="02070309020205020404" pitchFamily="49" charset="0"/>
              </a:rPr>
              <a:t> NUMBER_OF_THREADS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pthread_join</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threads</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dirty="0">
                <a:solidFill>
                  <a:srgbClr val="000000"/>
                </a:solidFill>
                <a:highlight>
                  <a:srgbClr val="FFFFFF"/>
                </a:highlight>
                <a:latin typeface="Courier New" panose="02070309020205020404" pitchFamily="49" charset="0"/>
                <a:cs typeface="Courier New" panose="02070309020205020404" pitchFamily="49" charset="0"/>
              </a:rPr>
              <a:t>    exit</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r>
              <a:rPr lang="en-US" sz="1300" dirty="0">
                <a:solidFill>
                  <a:srgbClr val="FF8000"/>
                </a:solidFill>
                <a:highlight>
                  <a:srgbClr val="FFFFFF"/>
                </a:highlight>
                <a:latin typeface="Courier New" panose="02070309020205020404" pitchFamily="49" charset="0"/>
                <a:cs typeface="Courier New" panose="02070309020205020404" pitchFamily="49" charset="0"/>
              </a:rPr>
              <a:t>0</a:t>
            </a: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spcBef>
                <a:spcPts val="0"/>
              </a:spcBef>
              <a:buNone/>
            </a:pPr>
            <a:r>
              <a:rPr lang="en-US" sz="1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30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BFFDDB36-608E-41AA-92EC-DDB056DD5147}"/>
              </a:ext>
            </a:extLst>
          </p:cNvPr>
          <p:cNvSpPr>
            <a:spLocks noGrp="1"/>
          </p:cNvSpPr>
          <p:nvPr>
            <p:ph type="title"/>
          </p:nvPr>
        </p:nvSpPr>
        <p:spPr>
          <a:xfrm>
            <a:off x="4724401" y="152400"/>
            <a:ext cx="3701142" cy="1143000"/>
          </a:xfrm>
        </p:spPr>
        <p:txBody>
          <a:bodyPr/>
          <a:lstStyle/>
          <a:p>
            <a:r>
              <a:rPr lang="fr-CA" dirty="0"/>
              <a:t>Hello World</a:t>
            </a:r>
            <a:br>
              <a:rPr lang="fr-CA" dirty="0"/>
            </a:br>
            <a:endParaRPr lang="en-US" u="none" dirty="0"/>
          </a:p>
        </p:txBody>
      </p:sp>
    </p:spTree>
    <p:extLst>
      <p:ext uri="{BB962C8B-B14F-4D97-AF65-F5344CB8AC3E}">
        <p14:creationId xmlns:p14="http://schemas.microsoft.com/office/powerpoint/2010/main" val="3804778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D711A7-84B6-463A-B76D-49A003693E1B}"/>
              </a:ext>
            </a:extLst>
          </p:cNvPr>
          <p:cNvSpPr>
            <a:spLocks noGrp="1"/>
          </p:cNvSpPr>
          <p:nvPr>
            <p:ph type="sldNum" sz="quarter" idx="12"/>
          </p:nvPr>
        </p:nvSpPr>
        <p:spPr/>
        <p:txBody>
          <a:bodyPr/>
          <a:lstStyle/>
          <a:p>
            <a:fld id="{DBBDA24B-8280-417D-A5C0-357762AE6CA8}" type="slidenum">
              <a:rPr lang="fr-CA" altLang="en-US" smtClean="0">
                <a:solidFill>
                  <a:srgbClr val="000000"/>
                </a:solidFill>
              </a:rPr>
              <a:pPr/>
              <a:t>23</a:t>
            </a:fld>
            <a:endParaRPr lang="fr-CA" altLang="en-US">
              <a:solidFill>
                <a:srgbClr val="000000"/>
              </a:solidFill>
            </a:endParaRPr>
          </a:p>
        </p:txBody>
      </p:sp>
      <p:sp>
        <p:nvSpPr>
          <p:cNvPr id="4" name="Rectangle 3">
            <a:extLst>
              <a:ext uri="{FF2B5EF4-FFF2-40B4-BE49-F238E27FC236}">
                <a16:creationId xmlns:a16="http://schemas.microsoft.com/office/drawing/2014/main" id="{147C6C63-D7EB-414B-BF96-6F4F59159D8F}"/>
              </a:ext>
            </a:extLst>
          </p:cNvPr>
          <p:cNvSpPr/>
          <p:nvPr/>
        </p:nvSpPr>
        <p:spPr>
          <a:xfrm>
            <a:off x="2699792" y="640984"/>
            <a:ext cx="4572000" cy="5632311"/>
          </a:xfrm>
          <a:prstGeom prst="rect">
            <a:avLst/>
          </a:prstGeom>
        </p:spPr>
        <p:txBody>
          <a:bodyPr>
            <a:spAutoFit/>
          </a:bodyPr>
          <a:lstStyle/>
          <a:p>
            <a:r>
              <a:rPr lang="en-US" dirty="0"/>
              <a:t>Main here. Creating thread 0</a:t>
            </a:r>
          </a:p>
          <a:p>
            <a:r>
              <a:rPr lang="en-US" dirty="0"/>
              <a:t>Main here. Creating thread 1</a:t>
            </a:r>
          </a:p>
          <a:p>
            <a:r>
              <a:rPr lang="en-US" dirty="0"/>
              <a:t>Main here. Creating thread 2</a:t>
            </a:r>
          </a:p>
          <a:p>
            <a:r>
              <a:rPr lang="en-US" dirty="0"/>
              <a:t>Main here. Creating thread 3</a:t>
            </a:r>
          </a:p>
          <a:p>
            <a:r>
              <a:rPr lang="en-US" dirty="0"/>
              <a:t>Main here. Creating thread 4</a:t>
            </a:r>
          </a:p>
          <a:p>
            <a:r>
              <a:rPr lang="en-US" dirty="0"/>
              <a:t>Main here. Creating thread 5</a:t>
            </a:r>
          </a:p>
          <a:p>
            <a:r>
              <a:rPr lang="en-US" dirty="0"/>
              <a:t>Main here. Creating thread 6</a:t>
            </a:r>
          </a:p>
          <a:p>
            <a:r>
              <a:rPr lang="en-US" dirty="0"/>
              <a:t>Main here. Creating thread 7</a:t>
            </a:r>
          </a:p>
          <a:p>
            <a:r>
              <a:rPr lang="en-US" dirty="0"/>
              <a:t>Main here. Creating thread 8</a:t>
            </a:r>
          </a:p>
          <a:p>
            <a:r>
              <a:rPr lang="en-US" dirty="0"/>
              <a:t>Main here. Creating thread 9</a:t>
            </a:r>
          </a:p>
          <a:p>
            <a:r>
              <a:rPr lang="en-US" dirty="0"/>
              <a:t>Hello World. Greetings from thread 6</a:t>
            </a:r>
          </a:p>
          <a:p>
            <a:r>
              <a:rPr lang="en-US" dirty="0"/>
              <a:t>Hello World. Greetings from thread 5</a:t>
            </a:r>
          </a:p>
          <a:p>
            <a:r>
              <a:rPr lang="en-US" dirty="0"/>
              <a:t>Hello World. Greetings from thread 7</a:t>
            </a:r>
          </a:p>
          <a:p>
            <a:r>
              <a:rPr lang="en-US" dirty="0"/>
              <a:t>Hello World. Greetings from thread 4</a:t>
            </a:r>
          </a:p>
          <a:p>
            <a:r>
              <a:rPr lang="en-US" dirty="0"/>
              <a:t>Hello World. Greetings from thread 8</a:t>
            </a:r>
          </a:p>
          <a:p>
            <a:r>
              <a:rPr lang="en-US" dirty="0"/>
              <a:t>Hello World. Greetings from thread 3</a:t>
            </a:r>
          </a:p>
          <a:p>
            <a:r>
              <a:rPr lang="en-US" dirty="0"/>
              <a:t>Hello World. Greetings from thread 9</a:t>
            </a:r>
          </a:p>
          <a:p>
            <a:r>
              <a:rPr lang="en-US" dirty="0"/>
              <a:t>Hello World. Greetings from thread 2</a:t>
            </a:r>
          </a:p>
          <a:p>
            <a:r>
              <a:rPr lang="en-US" dirty="0"/>
              <a:t>Hello World. Greetings from thread 1</a:t>
            </a:r>
          </a:p>
          <a:p>
            <a:r>
              <a:rPr lang="en-US" dirty="0"/>
              <a:t>Hello World. Greetings from thread 0</a:t>
            </a:r>
          </a:p>
        </p:txBody>
      </p:sp>
      <p:sp>
        <p:nvSpPr>
          <p:cNvPr id="5" name="Rectangle 4">
            <a:extLst>
              <a:ext uri="{FF2B5EF4-FFF2-40B4-BE49-F238E27FC236}">
                <a16:creationId xmlns:a16="http://schemas.microsoft.com/office/drawing/2014/main" id="{7CF039B8-0836-4F2C-A423-5E212E4143B2}"/>
              </a:ext>
            </a:extLst>
          </p:cNvPr>
          <p:cNvSpPr/>
          <p:nvPr/>
        </p:nvSpPr>
        <p:spPr>
          <a:xfrm>
            <a:off x="1763688" y="3429000"/>
            <a:ext cx="5184576" cy="28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5962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Quiz Time!</a:t>
            </a:r>
          </a:p>
        </p:txBody>
      </p:sp>
      <p:sp>
        <p:nvSpPr>
          <p:cNvPr id="60419" name="Rectangle 3"/>
          <p:cNvSpPr>
            <a:spLocks noGrp="1" noChangeArrowheads="1"/>
          </p:cNvSpPr>
          <p:nvPr>
            <p:ph type="body" idx="1"/>
          </p:nvPr>
        </p:nvSpPr>
        <p:spPr>
          <a:xfrm>
            <a:off x="190500" y="2514600"/>
            <a:ext cx="8763000" cy="3733800"/>
          </a:xfrm>
        </p:spPr>
        <p:txBody>
          <a:bodyPr/>
          <a:lstStyle/>
          <a:p>
            <a:pPr algn="ctr" eaLnBrk="1" hangingPunct="1">
              <a:buFont typeface="Wingdings" pitchFamily="2" charset="2"/>
              <a:buNone/>
            </a:pPr>
            <a:r>
              <a:rPr lang="en-US" altLang="en-US" sz="5400" dirty="0"/>
              <a:t>Questions?</a:t>
            </a:r>
          </a:p>
        </p:txBody>
      </p:sp>
      <p:sp>
        <p:nvSpPr>
          <p:cNvPr id="23557"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2C2F757-B77C-4888-A00B-F9D93F82528F}" type="slidenum">
              <a:rPr lang="en-US" altLang="en-US" sz="1400" smtClean="0"/>
              <a:pPr eaLnBrk="1" hangingPunct="1"/>
              <a:t>24</a:t>
            </a:fld>
            <a:endParaRPr lang="en-US" altLang="en-US" sz="1400"/>
          </a:p>
        </p:txBody>
      </p:sp>
    </p:spTree>
    <p:extLst>
      <p:ext uri="{BB962C8B-B14F-4D97-AF65-F5344CB8AC3E}">
        <p14:creationId xmlns:p14="http://schemas.microsoft.com/office/powerpoint/2010/main" val="322563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53A1B7-482E-4696-957A-9D33511E4712}"/>
              </a:ext>
            </a:extLst>
          </p:cNvPr>
          <p:cNvSpPr>
            <a:spLocks noGrp="1"/>
          </p:cNvSpPr>
          <p:nvPr>
            <p:ph type="sldNum" sz="quarter" idx="12"/>
          </p:nvPr>
        </p:nvSpPr>
        <p:spPr/>
        <p:txBody>
          <a:bodyPr/>
          <a:lstStyle/>
          <a:p>
            <a:fld id="{69D9C2B6-0972-4E48-B6B7-4C2426229E1B}" type="slidenum">
              <a:rPr lang="fr-CA" altLang="en-US" smtClean="0">
                <a:solidFill>
                  <a:srgbClr val="000000"/>
                </a:solidFill>
              </a:rPr>
              <a:pPr/>
              <a:t>25</a:t>
            </a:fld>
            <a:endParaRPr lang="fr-CA" altLang="en-US">
              <a:solidFill>
                <a:srgbClr val="000000"/>
              </a:solidFill>
            </a:endParaRPr>
          </a:p>
        </p:txBody>
      </p:sp>
      <p:sp>
        <p:nvSpPr>
          <p:cNvPr id="3" name="Subtitle 2">
            <a:extLst>
              <a:ext uri="{FF2B5EF4-FFF2-40B4-BE49-F238E27FC236}">
                <a16:creationId xmlns:a16="http://schemas.microsoft.com/office/drawing/2014/main" id="{818CD67D-E7F9-4D8F-B64F-04C53432C9AB}"/>
              </a:ext>
            </a:extLst>
          </p:cNvPr>
          <p:cNvSpPr>
            <a:spLocks noGrp="1"/>
          </p:cNvSpPr>
          <p:nvPr>
            <p:ph type="subTitle" idx="1"/>
          </p:nvPr>
        </p:nvSpPr>
        <p:spPr/>
        <p:txBody>
          <a:bodyPr/>
          <a:lstStyle/>
          <a:p>
            <a:r>
              <a:rPr lang="en-US" dirty="0"/>
              <a:t>Threads II</a:t>
            </a:r>
          </a:p>
        </p:txBody>
      </p:sp>
    </p:spTree>
    <p:extLst>
      <p:ext uri="{BB962C8B-B14F-4D97-AF65-F5344CB8AC3E}">
        <p14:creationId xmlns:p14="http://schemas.microsoft.com/office/powerpoint/2010/main" val="194977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Outline</a:t>
            </a:r>
          </a:p>
        </p:txBody>
      </p:sp>
      <p:sp>
        <p:nvSpPr>
          <p:cNvPr id="9219" name="Rectangle 3"/>
          <p:cNvSpPr>
            <a:spLocks noGrp="1" noChangeArrowheads="1"/>
          </p:cNvSpPr>
          <p:nvPr>
            <p:ph type="body" idx="1"/>
          </p:nvPr>
        </p:nvSpPr>
        <p:spPr/>
        <p:txBody>
          <a:bodyPr/>
          <a:lstStyle/>
          <a:p>
            <a:pPr eaLnBrk="1" hangingPunct="1"/>
            <a:r>
              <a:rPr lang="en-US" altLang="en-US" dirty="0"/>
              <a:t>The Thread Model</a:t>
            </a:r>
          </a:p>
          <a:p>
            <a:pPr eaLnBrk="1" hangingPunct="1"/>
            <a:r>
              <a:rPr lang="en-US" altLang="en-US" dirty="0"/>
              <a:t>Thread Usage</a:t>
            </a:r>
          </a:p>
          <a:p>
            <a:pPr eaLnBrk="1" hangingPunct="1"/>
            <a:r>
              <a:rPr lang="en-US" altLang="en-US" dirty="0" err="1"/>
              <a:t>pthreads</a:t>
            </a:r>
            <a:endParaRPr lang="en-US" altLang="en-US" dirty="0"/>
          </a:p>
        </p:txBody>
      </p:sp>
      <p:sp>
        <p:nvSpPr>
          <p:cNvPr id="9221"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CFB6A61-5380-49C6-8D3C-90433B267E8A}" type="slidenum">
              <a:rPr lang="en-US" altLang="en-US" sz="1400" smtClean="0"/>
              <a:pPr eaLnBrk="1" hangingPunct="1"/>
              <a:t>3</a:t>
            </a:fld>
            <a:endParaRPr lang="en-US" altLang="en-US" sz="1400"/>
          </a:p>
        </p:txBody>
      </p:sp>
    </p:spTree>
    <p:extLst>
      <p:ext uri="{BB962C8B-B14F-4D97-AF65-F5344CB8AC3E}">
        <p14:creationId xmlns:p14="http://schemas.microsoft.com/office/powerpoint/2010/main" val="16827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The Thread Model</a:t>
            </a:r>
          </a:p>
        </p:txBody>
      </p:sp>
      <p:sp>
        <p:nvSpPr>
          <p:cNvPr id="10243" name="Rectangle 3"/>
          <p:cNvSpPr>
            <a:spLocks noGrp="1" noChangeArrowheads="1"/>
          </p:cNvSpPr>
          <p:nvPr>
            <p:ph type="body" idx="1"/>
          </p:nvPr>
        </p:nvSpPr>
        <p:spPr/>
        <p:txBody>
          <a:bodyPr/>
          <a:lstStyle/>
          <a:p>
            <a:pPr eaLnBrk="1" hangingPunct="1"/>
            <a:r>
              <a:rPr lang="en-US" altLang="en-US" dirty="0"/>
              <a:t>Traditional operating systems have a number of processes each with an address space and a single thread of control</a:t>
            </a:r>
          </a:p>
          <a:p>
            <a:pPr eaLnBrk="1" hangingPunct="1"/>
            <a:r>
              <a:rPr lang="en-US" altLang="en-US" dirty="0"/>
              <a:t>The process model discussed previously was based on two independent concepts:</a:t>
            </a:r>
          </a:p>
          <a:p>
            <a:pPr lvl="1" eaLnBrk="1" hangingPunct="1"/>
            <a:r>
              <a:rPr lang="en-US" altLang="en-US" dirty="0"/>
              <a:t>Resource grouping</a:t>
            </a:r>
          </a:p>
          <a:p>
            <a:pPr lvl="2" eaLnBrk="1" hangingPunct="1"/>
            <a:r>
              <a:rPr lang="en-US" altLang="en-US" dirty="0"/>
              <a:t>Address space (program text &amp; data), open files, child processes, pending alarms, signal handlers, etc.</a:t>
            </a:r>
          </a:p>
          <a:p>
            <a:pPr lvl="1" eaLnBrk="1" hangingPunct="1"/>
            <a:r>
              <a:rPr lang="en-US" altLang="en-US" dirty="0"/>
              <a:t>Execution (Thread of Execution or </a:t>
            </a:r>
            <a:r>
              <a:rPr lang="en-US" altLang="en-US" b="1" i="1" dirty="0">
                <a:solidFill>
                  <a:srgbClr val="0000FF"/>
                </a:solidFill>
              </a:rPr>
              <a:t>Thread</a:t>
            </a:r>
            <a:r>
              <a:rPr lang="en-US" altLang="en-US" dirty="0"/>
              <a:t>)</a:t>
            </a:r>
          </a:p>
          <a:p>
            <a:pPr lvl="2" eaLnBrk="1" hangingPunct="1"/>
            <a:r>
              <a:rPr lang="en-US" altLang="en-US" dirty="0"/>
              <a:t>The part of the program text that is running</a:t>
            </a:r>
          </a:p>
        </p:txBody>
      </p:sp>
      <p:sp>
        <p:nvSpPr>
          <p:cNvPr id="1024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9FE7B6A-385C-443E-91E7-AB16689C19A9}" type="slidenum">
              <a:rPr lang="en-US" altLang="en-US" sz="1400" smtClean="0"/>
              <a:pPr eaLnBrk="1" hangingPunct="1"/>
              <a:t>4</a:t>
            </a:fld>
            <a:endParaRPr lang="en-US" altLang="en-US" sz="1400"/>
          </a:p>
        </p:txBody>
      </p:sp>
    </p:spTree>
    <p:extLst>
      <p:ext uri="{BB962C8B-B14F-4D97-AF65-F5344CB8AC3E}">
        <p14:creationId xmlns:p14="http://schemas.microsoft.com/office/powerpoint/2010/main" val="275934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The Thread Model</a:t>
            </a:r>
          </a:p>
        </p:txBody>
      </p:sp>
      <p:sp>
        <p:nvSpPr>
          <p:cNvPr id="66563" name="Rectangle 3"/>
          <p:cNvSpPr>
            <a:spLocks noGrp="1" noChangeArrowheads="1"/>
          </p:cNvSpPr>
          <p:nvPr>
            <p:ph type="body" idx="1"/>
          </p:nvPr>
        </p:nvSpPr>
        <p:spPr/>
        <p:txBody>
          <a:bodyPr/>
          <a:lstStyle/>
          <a:p>
            <a:pPr eaLnBrk="1" hangingPunct="1"/>
            <a:r>
              <a:rPr lang="en-US" altLang="en-US" dirty="0"/>
              <a:t>It can sometimes be useful to separate these two concepts</a:t>
            </a:r>
          </a:p>
          <a:p>
            <a:pPr lvl="1" eaLnBrk="1" hangingPunct="1"/>
            <a:r>
              <a:rPr lang="en-US" altLang="en-US" dirty="0"/>
              <a:t>Allow multiple threads of execution to occur within a single process</a:t>
            </a:r>
          </a:p>
          <a:p>
            <a:pPr lvl="1" eaLnBrk="1" hangingPunct="1"/>
            <a:r>
              <a:rPr lang="en-US" altLang="en-US" dirty="0"/>
              <a:t>Multiple threads running in parallel within a single process is analogous to....?</a:t>
            </a:r>
          </a:p>
          <a:p>
            <a:pPr lvl="1" eaLnBrk="1" hangingPunct="1"/>
            <a:r>
              <a:rPr lang="en-US" altLang="en-US" dirty="0"/>
              <a:t>...multiple processes running in parallel within a single computer.</a:t>
            </a:r>
          </a:p>
          <a:p>
            <a:pPr eaLnBrk="1" hangingPunct="1"/>
            <a:r>
              <a:rPr lang="en-US" altLang="en-US" dirty="0"/>
              <a:t>Threads sharing a process are sometimes called </a:t>
            </a:r>
            <a:r>
              <a:rPr lang="en-US" altLang="en-US" b="1" dirty="0">
                <a:solidFill>
                  <a:srgbClr val="0000FF"/>
                </a:solidFill>
              </a:rPr>
              <a:t>lightweight processes</a:t>
            </a:r>
          </a:p>
        </p:txBody>
      </p:sp>
      <p:sp>
        <p:nvSpPr>
          <p:cNvPr id="1126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85E953C-FE1F-441C-9E6C-1619C1DE56E9}" type="slidenum">
              <a:rPr lang="en-US" altLang="en-US" sz="1400" smtClean="0"/>
              <a:pPr eaLnBrk="1" hangingPunct="1"/>
              <a:t>5</a:t>
            </a:fld>
            <a:endParaRPr lang="en-US" altLang="en-US" sz="1400"/>
          </a:p>
        </p:txBody>
      </p:sp>
    </p:spTree>
    <p:extLst>
      <p:ext uri="{BB962C8B-B14F-4D97-AF65-F5344CB8AC3E}">
        <p14:creationId xmlns:p14="http://schemas.microsoft.com/office/powerpoint/2010/main" val="2229710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uiExpand="1"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a:t>The Thread Model</a:t>
            </a:r>
          </a:p>
        </p:txBody>
      </p:sp>
      <p:sp>
        <p:nvSpPr>
          <p:cNvPr id="4101" name="Rectangle 3"/>
          <p:cNvSpPr>
            <a:spLocks noGrp="1" noChangeArrowheads="1"/>
          </p:cNvSpPr>
          <p:nvPr>
            <p:ph type="body" idx="1"/>
          </p:nvPr>
        </p:nvSpPr>
        <p:spPr>
          <a:xfrm>
            <a:off x="381000" y="4419600"/>
            <a:ext cx="8763000" cy="1905000"/>
          </a:xfrm>
        </p:spPr>
        <p:txBody>
          <a:bodyPr/>
          <a:lstStyle/>
          <a:p>
            <a:pPr eaLnBrk="1" hangingPunct="1"/>
            <a:endParaRPr lang="en-US" altLang="en-US" dirty="0"/>
          </a:p>
          <a:p>
            <a:pPr eaLnBrk="1" hangingPunct="1"/>
            <a:r>
              <a:rPr lang="en-US" altLang="en-US" dirty="0"/>
              <a:t>The CPU now switches rapidly between threads to give the illusion that they are executing in parallel</a:t>
            </a:r>
          </a:p>
        </p:txBody>
      </p:sp>
      <p:graphicFrame>
        <p:nvGraphicFramePr>
          <p:cNvPr id="4098" name="Object 0"/>
          <p:cNvGraphicFramePr>
            <a:graphicFrameLocks noChangeAspect="1"/>
          </p:cNvGraphicFramePr>
          <p:nvPr>
            <p:extLst>
              <p:ext uri="{D42A27DB-BD31-4B8C-83A1-F6EECF244321}">
                <p14:modId xmlns:p14="http://schemas.microsoft.com/office/powerpoint/2010/main" val="1999446726"/>
              </p:ext>
            </p:extLst>
          </p:nvPr>
        </p:nvGraphicFramePr>
        <p:xfrm>
          <a:off x="251520" y="1768202"/>
          <a:ext cx="4352925" cy="3028950"/>
        </p:xfrm>
        <a:graphic>
          <a:graphicData uri="http://schemas.openxmlformats.org/presentationml/2006/ole">
            <mc:AlternateContent xmlns:mc="http://schemas.openxmlformats.org/markup-compatibility/2006">
              <mc:Choice xmlns:v="urn:schemas-microsoft-com:vml" Requires="v">
                <p:oleObj spid="_x0000_s4154" name="Bitmap Image" r:id="rId4" imgW="4352381" imgH="3029373" progId="Paint.Picture">
                  <p:embed/>
                </p:oleObj>
              </mc:Choice>
              <mc:Fallback>
                <p:oleObj name="Bitmap Image" r:id="rId4" imgW="4352381" imgH="3029373"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768202"/>
                        <a:ext cx="4352925" cy="3028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3" name="Object 1"/>
          <p:cNvGraphicFramePr>
            <a:graphicFrameLocks noChangeAspect="1"/>
          </p:cNvGraphicFramePr>
          <p:nvPr>
            <p:extLst>
              <p:ext uri="{D42A27DB-BD31-4B8C-83A1-F6EECF244321}">
                <p14:modId xmlns:p14="http://schemas.microsoft.com/office/powerpoint/2010/main" val="627468797"/>
              </p:ext>
            </p:extLst>
          </p:nvPr>
        </p:nvGraphicFramePr>
        <p:xfrm>
          <a:off x="5452170" y="1700808"/>
          <a:ext cx="3419475" cy="3038475"/>
        </p:xfrm>
        <a:graphic>
          <a:graphicData uri="http://schemas.openxmlformats.org/presentationml/2006/ole">
            <mc:AlternateContent xmlns:mc="http://schemas.openxmlformats.org/markup-compatibility/2006">
              <mc:Choice xmlns:v="urn:schemas-microsoft-com:vml" Requires="v">
                <p:oleObj spid="_x0000_s4155" name="Bitmap Image" r:id="rId6" imgW="3419952" imgH="3038095" progId="Paint.Picture">
                  <p:embed/>
                </p:oleObj>
              </mc:Choice>
              <mc:Fallback>
                <p:oleObj name="Bitmap Image" r:id="rId6" imgW="3419952" imgH="3038095"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2170" y="1700808"/>
                        <a:ext cx="3419475" cy="3038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4" name="Line 6"/>
          <p:cNvSpPr>
            <a:spLocks noChangeShapeType="1"/>
          </p:cNvSpPr>
          <p:nvPr/>
        </p:nvSpPr>
        <p:spPr bwMode="auto">
          <a:xfrm>
            <a:off x="4680645" y="3212976"/>
            <a:ext cx="6858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CA"/>
          </a:p>
        </p:txBody>
      </p:sp>
      <p:sp>
        <p:nvSpPr>
          <p:cNvPr id="4104"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0349FA8-C161-4F82-8329-471E308271AB}" type="slidenum">
              <a:rPr lang="en-US" altLang="en-US" sz="1400" smtClean="0"/>
              <a:pPr eaLnBrk="1" hangingPunct="1"/>
              <a:t>6</a:t>
            </a:fld>
            <a:endParaRPr lang="en-US" altLang="en-US" sz="1400"/>
          </a:p>
        </p:txBody>
      </p:sp>
    </p:spTree>
    <p:extLst>
      <p:ext uri="{BB962C8B-B14F-4D97-AF65-F5344CB8AC3E}">
        <p14:creationId xmlns:p14="http://schemas.microsoft.com/office/powerpoint/2010/main" val="1197031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95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The Thread Model</a:t>
            </a:r>
          </a:p>
        </p:txBody>
      </p:sp>
      <p:sp>
        <p:nvSpPr>
          <p:cNvPr id="12291" name="Rectangle 3"/>
          <p:cNvSpPr>
            <a:spLocks noGrp="1" noChangeArrowheads="1"/>
          </p:cNvSpPr>
          <p:nvPr>
            <p:ph type="body" idx="1"/>
          </p:nvPr>
        </p:nvSpPr>
        <p:spPr/>
        <p:txBody>
          <a:bodyPr/>
          <a:lstStyle/>
          <a:p>
            <a:pPr eaLnBrk="1" hangingPunct="1"/>
            <a:r>
              <a:rPr lang="en-US" altLang="en-US" dirty="0"/>
              <a:t>Considerations:</a:t>
            </a:r>
          </a:p>
          <a:p>
            <a:pPr lvl="1" eaLnBrk="1" hangingPunct="1"/>
            <a:r>
              <a:rPr lang="en-US" altLang="en-US" dirty="0"/>
              <a:t>Threads within a single process are not as independent as different processes:</a:t>
            </a:r>
          </a:p>
          <a:p>
            <a:pPr lvl="2" eaLnBrk="1" hangingPunct="1"/>
            <a:r>
              <a:rPr lang="en-US" altLang="en-US" dirty="0"/>
              <a:t>Shared address space</a:t>
            </a:r>
          </a:p>
          <a:p>
            <a:pPr lvl="2" eaLnBrk="1" hangingPunct="1"/>
            <a:r>
              <a:rPr lang="en-US" altLang="en-US" dirty="0"/>
              <a:t>Shared global variables</a:t>
            </a:r>
          </a:p>
          <a:p>
            <a:pPr lvl="2" eaLnBrk="1" hangingPunct="1"/>
            <a:r>
              <a:rPr lang="en-US" altLang="en-US" dirty="0"/>
              <a:t>One thread can read/write another thread’s stack</a:t>
            </a:r>
          </a:p>
          <a:p>
            <a:pPr lvl="1" eaLnBrk="1" hangingPunct="1"/>
            <a:r>
              <a:rPr lang="en-US" altLang="en-US" dirty="0"/>
              <a:t>There is not protection between threads because:</a:t>
            </a:r>
          </a:p>
          <a:p>
            <a:pPr lvl="2" eaLnBrk="1" hangingPunct="1"/>
            <a:r>
              <a:rPr lang="en-US" altLang="en-US" dirty="0"/>
              <a:t>It would be difficult, if not impossible to implement</a:t>
            </a:r>
          </a:p>
          <a:p>
            <a:pPr lvl="2" eaLnBrk="1" hangingPunct="1"/>
            <a:r>
              <a:rPr lang="en-US" altLang="en-US" dirty="0"/>
              <a:t>It should not be necessary...why?</a:t>
            </a:r>
          </a:p>
        </p:txBody>
      </p:sp>
      <p:sp>
        <p:nvSpPr>
          <p:cNvPr id="1229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05968547-9EA7-4E87-B6CE-F5F519E8DDC3}" type="slidenum">
              <a:rPr lang="en-US" altLang="en-US" sz="1400" smtClean="0"/>
              <a:pPr eaLnBrk="1" hangingPunct="1"/>
              <a:t>7</a:t>
            </a:fld>
            <a:endParaRPr lang="en-US" altLang="en-US" sz="1400"/>
          </a:p>
        </p:txBody>
      </p:sp>
    </p:spTree>
    <p:extLst>
      <p:ext uri="{BB962C8B-B14F-4D97-AF65-F5344CB8AC3E}">
        <p14:creationId xmlns:p14="http://schemas.microsoft.com/office/powerpoint/2010/main" val="410640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The Thread Model</a:t>
            </a:r>
          </a:p>
        </p:txBody>
      </p:sp>
      <p:sp>
        <p:nvSpPr>
          <p:cNvPr id="13315" name="Rectangle 3"/>
          <p:cNvSpPr>
            <a:spLocks noGrp="1" noChangeArrowheads="1"/>
          </p:cNvSpPr>
          <p:nvPr>
            <p:ph type="body" idx="1"/>
          </p:nvPr>
        </p:nvSpPr>
        <p:spPr>
          <a:xfrm>
            <a:off x="381000" y="1447056"/>
            <a:ext cx="8763000" cy="685800"/>
          </a:xfrm>
        </p:spPr>
        <p:txBody>
          <a:bodyPr/>
          <a:lstStyle/>
          <a:p>
            <a:pPr eaLnBrk="1" hangingPunct="1"/>
            <a:r>
              <a:rPr lang="en-US" altLang="en-US" dirty="0"/>
              <a:t>Processes vs. Threads:</a:t>
            </a:r>
          </a:p>
        </p:txBody>
      </p:sp>
      <p:graphicFrame>
        <p:nvGraphicFramePr>
          <p:cNvPr id="77828" name="Group 4"/>
          <p:cNvGraphicFramePr>
            <a:graphicFrameLocks noGrp="1"/>
          </p:cNvGraphicFramePr>
          <p:nvPr>
            <p:extLst>
              <p:ext uri="{D42A27DB-BD31-4B8C-83A1-F6EECF244321}">
                <p14:modId xmlns:p14="http://schemas.microsoft.com/office/powerpoint/2010/main" val="3729072577"/>
              </p:ext>
            </p:extLst>
          </p:nvPr>
        </p:nvGraphicFramePr>
        <p:xfrm>
          <a:off x="533400" y="1976971"/>
          <a:ext cx="8382000" cy="4332349"/>
        </p:xfrm>
        <a:graphic>
          <a:graphicData uri="http://schemas.openxmlformats.org/drawingml/2006/table">
            <a:tbl>
              <a:tblPr/>
              <a:tblGrid>
                <a:gridCol w="47244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518084">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1" i="0" u="none" strike="noStrike" cap="none" normalizeH="0" baseline="0" dirty="0">
                          <a:ln>
                            <a:noFill/>
                          </a:ln>
                          <a:solidFill>
                            <a:schemeClr val="tx1"/>
                          </a:solidFill>
                          <a:effectLst/>
                          <a:latin typeface="Arial" charset="0"/>
                        </a:rPr>
                        <a:t>Per Process Items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rPr>
                        <a:t>Per Thread Items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42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Address Space</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Global Variables</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Open Files</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Child Processes</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Pending Alarms</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Signals and Signal Handlers</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rPr>
                        <a:t>Accounting Information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Program Counter</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Registers</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Stack</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rPr>
                        <a:t>State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328"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FCE79E3-EEEC-44DD-878A-D4660286DD49}" type="slidenum">
              <a:rPr lang="en-US" altLang="en-US" sz="1400" smtClean="0"/>
              <a:pPr eaLnBrk="1" hangingPunct="1"/>
              <a:t>8</a:t>
            </a:fld>
            <a:endParaRPr lang="en-US" altLang="en-US" sz="1400"/>
          </a:p>
        </p:txBody>
      </p:sp>
    </p:spTree>
    <p:extLst>
      <p:ext uri="{BB962C8B-B14F-4D97-AF65-F5344CB8AC3E}">
        <p14:creationId xmlns:p14="http://schemas.microsoft.com/office/powerpoint/2010/main" val="52822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en-US"/>
              <a:t>The Thread Model</a:t>
            </a:r>
          </a:p>
        </p:txBody>
      </p:sp>
      <p:sp>
        <p:nvSpPr>
          <p:cNvPr id="5124" name="Rectangle 3"/>
          <p:cNvSpPr>
            <a:spLocks noGrp="1" noChangeArrowheads="1"/>
          </p:cNvSpPr>
          <p:nvPr>
            <p:ph type="body" idx="1"/>
          </p:nvPr>
        </p:nvSpPr>
        <p:spPr>
          <a:xfrm>
            <a:off x="381000" y="1412776"/>
            <a:ext cx="8763000" cy="2514600"/>
          </a:xfrm>
        </p:spPr>
        <p:txBody>
          <a:bodyPr/>
          <a:lstStyle/>
          <a:p>
            <a:pPr eaLnBrk="1" hangingPunct="1"/>
            <a:r>
              <a:rPr lang="en-US" altLang="en-US" dirty="0"/>
              <a:t>Thread Properties:</a:t>
            </a:r>
          </a:p>
          <a:p>
            <a:pPr lvl="1" eaLnBrk="1" hangingPunct="1"/>
            <a:r>
              <a:rPr lang="en-US" altLang="en-US" dirty="0"/>
              <a:t>Like processes, threads can be in one of three states: blocked, ready, or running</a:t>
            </a:r>
          </a:p>
          <a:p>
            <a:pPr lvl="1" eaLnBrk="1" hangingPunct="1"/>
            <a:r>
              <a:rPr lang="en-US" altLang="en-US" dirty="0"/>
              <a:t>Though memory is shared, each thread requires its own stack:</a:t>
            </a:r>
          </a:p>
        </p:txBody>
      </p:sp>
      <p:graphicFrame>
        <p:nvGraphicFramePr>
          <p:cNvPr id="5122" name="Object 1024"/>
          <p:cNvGraphicFramePr>
            <a:graphicFrameLocks noChangeAspect="1"/>
          </p:cNvGraphicFramePr>
          <p:nvPr>
            <p:extLst>
              <p:ext uri="{D42A27DB-BD31-4B8C-83A1-F6EECF244321}">
                <p14:modId xmlns:p14="http://schemas.microsoft.com/office/powerpoint/2010/main" val="1656766196"/>
              </p:ext>
            </p:extLst>
          </p:nvPr>
        </p:nvGraphicFramePr>
        <p:xfrm>
          <a:off x="2019300" y="3273785"/>
          <a:ext cx="5486400" cy="3184525"/>
        </p:xfrm>
        <a:graphic>
          <a:graphicData uri="http://schemas.openxmlformats.org/presentationml/2006/ole">
            <mc:AlternateContent xmlns:mc="http://schemas.openxmlformats.org/markup-compatibility/2006">
              <mc:Choice xmlns:v="urn:schemas-microsoft-com:vml" Requires="v">
                <p:oleObj spid="_x0000_s5150" name="Bitmap Image" r:id="rId4" imgW="6533333" imgH="3790476" progId="Paint.Picture">
                  <p:embed/>
                </p:oleObj>
              </mc:Choice>
              <mc:Fallback>
                <p:oleObj name="Bitmap Image" r:id="rId4" imgW="6533333" imgH="379047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3273785"/>
                        <a:ext cx="5486400" cy="3184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49B3274-BEBD-4C27-98DF-30A728325686}" type="slidenum">
              <a:rPr lang="en-US" altLang="en-US" sz="1400" smtClean="0"/>
              <a:pPr eaLnBrk="1" hangingPunct="1"/>
              <a:t>9</a:t>
            </a:fld>
            <a:endParaRPr lang="en-US" altLang="en-US" sz="1400"/>
          </a:p>
        </p:txBody>
      </p:sp>
    </p:spTree>
    <p:extLst>
      <p:ext uri="{BB962C8B-B14F-4D97-AF65-F5344CB8AC3E}">
        <p14:creationId xmlns:p14="http://schemas.microsoft.com/office/powerpoint/2010/main" val="1737596211"/>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TotalTime>
  <Words>2713</Words>
  <Application>Microsoft Macintosh PowerPoint</Application>
  <PresentationFormat>On-screen Show (4:3)</PresentationFormat>
  <Paragraphs>332</Paragraphs>
  <Slides>25</Slides>
  <Notes>18</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Courier New</vt:lpstr>
      <vt:lpstr>Times New Roman</vt:lpstr>
      <vt:lpstr>Wingdings</vt:lpstr>
      <vt:lpstr>Default Design</vt:lpstr>
      <vt:lpstr>1_Default Design</vt:lpstr>
      <vt:lpstr>Bitmap Image</vt:lpstr>
      <vt:lpstr>EEE 335 Principles of Operating Systems</vt:lpstr>
      <vt:lpstr>Quick Review</vt:lpstr>
      <vt:lpstr>Outline</vt:lpstr>
      <vt:lpstr>The Thread Model</vt:lpstr>
      <vt:lpstr>The Thread Model</vt:lpstr>
      <vt:lpstr>The Thread Model</vt:lpstr>
      <vt:lpstr>The Thread Model</vt:lpstr>
      <vt:lpstr>The Thread Model</vt:lpstr>
      <vt:lpstr>The Thread Model</vt:lpstr>
      <vt:lpstr>The Thread Model</vt:lpstr>
      <vt:lpstr>The Thread Model</vt:lpstr>
      <vt:lpstr>The Thread Model</vt:lpstr>
      <vt:lpstr>Thread Usage</vt:lpstr>
      <vt:lpstr>Thread Usage</vt:lpstr>
      <vt:lpstr>Thread Usage</vt:lpstr>
      <vt:lpstr>Thread Usage</vt:lpstr>
      <vt:lpstr>Thread Usage</vt:lpstr>
      <vt:lpstr>Thread Benefits</vt:lpstr>
      <vt:lpstr>What are pthreads?</vt:lpstr>
      <vt:lpstr>POSIX Threads</vt:lpstr>
      <vt:lpstr>Hello World (with errors) </vt:lpstr>
      <vt:lpstr>Hello World </vt:lpstr>
      <vt:lpstr>PowerPoint Presentation</vt:lpstr>
      <vt:lpstr>Quiz Time!</vt:lpstr>
      <vt:lpstr>PowerPoint Presentation</vt:lpstr>
    </vt:vector>
  </TitlesOfParts>
  <Company>Royal Military College of Canada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Microsoft Office User</cp:lastModifiedBy>
  <cp:revision>39</cp:revision>
  <dcterms:created xsi:type="dcterms:W3CDTF">2014-07-07T15:33:24Z</dcterms:created>
  <dcterms:modified xsi:type="dcterms:W3CDTF">2020-01-16T19:02:15Z</dcterms:modified>
</cp:coreProperties>
</file>