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4"/>
  </p:notesMasterIdLst>
  <p:handoutMasterIdLst>
    <p:handoutMasterId r:id="rId25"/>
  </p:handoutMasterIdLst>
  <p:sldIdLst>
    <p:sldId id="285" r:id="rId3"/>
    <p:sldId id="259" r:id="rId4"/>
    <p:sldId id="260" r:id="rId5"/>
    <p:sldId id="261" r:id="rId6"/>
    <p:sldId id="262" r:id="rId7"/>
    <p:sldId id="263" r:id="rId8"/>
    <p:sldId id="264" r:id="rId9"/>
    <p:sldId id="265" r:id="rId10"/>
    <p:sldId id="266" r:id="rId11"/>
    <p:sldId id="267" r:id="rId12"/>
    <p:sldId id="268" r:id="rId13"/>
    <p:sldId id="269" r:id="rId14"/>
    <p:sldId id="270" r:id="rId15"/>
    <p:sldId id="286" r:id="rId16"/>
    <p:sldId id="274" r:id="rId17"/>
    <p:sldId id="275" r:id="rId18"/>
    <p:sldId id="276" r:id="rId19"/>
    <p:sldId id="277" r:id="rId20"/>
    <p:sldId id="278" r:id="rId21"/>
    <p:sldId id="279" r:id="rId22"/>
    <p:sldId id="281" r:id="rId2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2211" autoAdjust="0"/>
  </p:normalViewPr>
  <p:slideViewPr>
    <p:cSldViewPr>
      <p:cViewPr varScale="1">
        <p:scale>
          <a:sx n="42" d="100"/>
          <a:sy n="42" d="100"/>
        </p:scale>
        <p:origin x="-197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image" Target="../media/image12.png"/><Relationship Id="rId6" Type="http://schemas.openxmlformats.org/officeDocument/2006/relationships/image" Target="../media/image1.png"/><Relationship Id="rId5" Type="http://schemas.openxmlformats.org/officeDocument/2006/relationships/image" Target="../media/image16.png"/><Relationship Id="rId4"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145" cy="465743"/>
          </a:xfrm>
          <a:prstGeom prst="rect">
            <a:avLst/>
          </a:prstGeom>
        </p:spPr>
        <p:txBody>
          <a:bodyPr vert="horz" lIns="88139" tIns="44070" rIns="88139" bIns="44070" rtlCol="0"/>
          <a:lstStyle>
            <a:lvl1pPr algn="l">
              <a:defRPr sz="1200"/>
            </a:lvl1pPr>
          </a:lstStyle>
          <a:p>
            <a:endParaRPr lang="en-CA"/>
          </a:p>
        </p:txBody>
      </p:sp>
      <p:sp>
        <p:nvSpPr>
          <p:cNvPr id="3" name="Date Placeholder 2"/>
          <p:cNvSpPr>
            <a:spLocks noGrp="1"/>
          </p:cNvSpPr>
          <p:nvPr>
            <p:ph type="dt" sz="quarter" idx="1"/>
          </p:nvPr>
        </p:nvSpPr>
        <p:spPr>
          <a:xfrm>
            <a:off x="3970734" y="0"/>
            <a:ext cx="3038145" cy="465743"/>
          </a:xfrm>
          <a:prstGeom prst="rect">
            <a:avLst/>
          </a:prstGeom>
        </p:spPr>
        <p:txBody>
          <a:bodyPr vert="horz" lIns="88139" tIns="44070" rIns="88139" bIns="44070" rtlCol="0"/>
          <a:lstStyle>
            <a:lvl1pPr algn="r">
              <a:defRPr sz="1200"/>
            </a:lvl1pPr>
          </a:lstStyle>
          <a:p>
            <a:fld id="{59432F35-63C0-44EB-8C31-ED2701075E35}" type="datetimeFigureOut">
              <a:rPr lang="en-CA" smtClean="0"/>
              <a:t>2020-01-17</a:t>
            </a:fld>
            <a:endParaRPr lang="en-CA"/>
          </a:p>
        </p:txBody>
      </p:sp>
      <p:sp>
        <p:nvSpPr>
          <p:cNvPr id="4" name="Footer Placeholder 3"/>
          <p:cNvSpPr>
            <a:spLocks noGrp="1"/>
          </p:cNvSpPr>
          <p:nvPr>
            <p:ph type="ftr" sz="quarter" idx="2"/>
          </p:nvPr>
        </p:nvSpPr>
        <p:spPr>
          <a:xfrm>
            <a:off x="0" y="8830658"/>
            <a:ext cx="3038145" cy="465742"/>
          </a:xfrm>
          <a:prstGeom prst="rect">
            <a:avLst/>
          </a:prstGeom>
        </p:spPr>
        <p:txBody>
          <a:bodyPr vert="horz" lIns="88139" tIns="44070" rIns="88139" bIns="44070" rtlCol="0" anchor="b"/>
          <a:lstStyle>
            <a:lvl1pPr algn="l">
              <a:defRPr sz="1200"/>
            </a:lvl1pPr>
          </a:lstStyle>
          <a:p>
            <a:endParaRPr lang="en-CA"/>
          </a:p>
        </p:txBody>
      </p:sp>
      <p:sp>
        <p:nvSpPr>
          <p:cNvPr id="5" name="Slide Number Placeholder 4"/>
          <p:cNvSpPr>
            <a:spLocks noGrp="1"/>
          </p:cNvSpPr>
          <p:nvPr>
            <p:ph type="sldNum" sz="quarter" idx="3"/>
          </p:nvPr>
        </p:nvSpPr>
        <p:spPr>
          <a:xfrm>
            <a:off x="3970734" y="8830658"/>
            <a:ext cx="3038145" cy="465742"/>
          </a:xfrm>
          <a:prstGeom prst="rect">
            <a:avLst/>
          </a:prstGeom>
        </p:spPr>
        <p:txBody>
          <a:bodyPr vert="horz" lIns="88139" tIns="44070" rIns="88139" bIns="44070" rtlCol="0" anchor="b"/>
          <a:lstStyle>
            <a:lvl1pPr algn="r">
              <a:defRPr sz="1200"/>
            </a:lvl1pPr>
          </a:lstStyle>
          <a:p>
            <a:fld id="{6FC815BF-195C-47C2-BF64-0D9716D82C20}" type="slidenum">
              <a:rPr lang="en-CA" smtClean="0"/>
              <a:t>‹#›</a:t>
            </a:fld>
            <a:endParaRPr lang="en-CA"/>
          </a:p>
        </p:txBody>
      </p:sp>
    </p:spTree>
    <p:extLst>
      <p:ext uri="{BB962C8B-B14F-4D97-AF65-F5344CB8AC3E}">
        <p14:creationId xmlns:p14="http://schemas.microsoft.com/office/powerpoint/2010/main" val="1561370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CA"/>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02465427-C871-42CC-B650-A0C6692BA7BD}" type="datetimeFigureOut">
              <a:rPr lang="en-CA" smtClean="0"/>
              <a:pPr/>
              <a:t>2020-01-17</a:t>
            </a:fld>
            <a:endParaRPr lang="en-CA"/>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CA"/>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CA"/>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E37F2B54-A66B-4779-906C-F879CC221B89}" type="slidenum">
              <a:rPr lang="en-CA" smtClean="0"/>
              <a:pPr/>
              <a:t>‹#›</a:t>
            </a:fld>
            <a:endParaRPr lang="en-CA"/>
          </a:p>
        </p:txBody>
      </p:sp>
    </p:spTree>
    <p:extLst>
      <p:ext uri="{BB962C8B-B14F-4D97-AF65-F5344CB8AC3E}">
        <p14:creationId xmlns:p14="http://schemas.microsoft.com/office/powerpoint/2010/main" val="3462637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cprogramming.com/reference/preprocessor/undef.html" TargetMode="External"/><Relationship Id="rId13" Type="http://schemas.openxmlformats.org/officeDocument/2006/relationships/hyperlink" Target="https://www.cprogramming.com/reference/preprocessor/__DATE__.html" TargetMode="External"/><Relationship Id="rId18" Type="http://schemas.openxmlformats.org/officeDocument/2006/relationships/hyperlink" Target="https://www.cprogramming.com/reference/preprocessor/token-pasting-operator.html" TargetMode="External"/><Relationship Id="rId3" Type="http://schemas.openxmlformats.org/officeDocument/2006/relationships/hyperlink" Target="https://www.cprogramming.com/tutorial/cpreprocessor.html" TargetMode="External"/><Relationship Id="rId7" Type="http://schemas.openxmlformats.org/officeDocument/2006/relationships/hyperlink" Target="https://www.cprogramming.com/reference/preprocessor/__FILE__.html" TargetMode="External"/><Relationship Id="rId12" Type="http://schemas.openxmlformats.org/officeDocument/2006/relationships/hyperlink" Target="https://www.cprogramming.com/reference/preprocessor/__LINE__.html" TargetMode="External"/><Relationship Id="rId17" Type="http://schemas.openxmlformats.org/officeDocument/2006/relationships/hyperlink" Target="https://www.cprogramming.com/reference/preprocessor/stringizing-operator.html" TargetMode="External"/><Relationship Id="rId2" Type="http://schemas.openxmlformats.org/officeDocument/2006/relationships/slide" Target="../slides/slide5.xml"/><Relationship Id="rId16" Type="http://schemas.openxmlformats.org/officeDocument/2006/relationships/hyperlink" Target="https://www.cprogramming.com/reference/preprocessor/pragma.html" TargetMode="External"/><Relationship Id="rId1" Type="http://schemas.openxmlformats.org/officeDocument/2006/relationships/notesMaster" Target="../notesMasters/notesMaster1.xml"/><Relationship Id="rId6" Type="http://schemas.openxmlformats.org/officeDocument/2006/relationships/hyperlink" Target="https://www.cprogramming.com/reference/preprocessor/include.html" TargetMode="External"/><Relationship Id="rId11" Type="http://schemas.openxmlformats.org/officeDocument/2006/relationships/hyperlink" Target="https://www.cprogramming.com/reference/preprocessor/error.html" TargetMode="External"/><Relationship Id="rId5" Type="http://schemas.openxmlformats.org/officeDocument/2006/relationships/hyperlink" Target="https://www.cprogramming.com/reference/preprocessor/define.html" TargetMode="External"/><Relationship Id="rId15" Type="http://schemas.openxmlformats.org/officeDocument/2006/relationships/hyperlink" Target="https://www.cprogramming.com/reference/preprocessor/__TIMESTAMP__.html" TargetMode="External"/><Relationship Id="rId10" Type="http://schemas.openxmlformats.org/officeDocument/2006/relationships/hyperlink" Target="https://www.cprogramming.com/reference/preprocessor/ifndef.html" TargetMode="External"/><Relationship Id="rId4" Type="http://schemas.openxmlformats.org/officeDocument/2006/relationships/hyperlink" Target="https://www.cprogramming.com/reference/preprocessor/ifdef.html" TargetMode="External"/><Relationship Id="rId9" Type="http://schemas.openxmlformats.org/officeDocument/2006/relationships/hyperlink" Target="https://www.cprogramming.com/reference/preprocessor/if.html" TargetMode="External"/><Relationship Id="rId14" Type="http://schemas.openxmlformats.org/officeDocument/2006/relationships/hyperlink" Target="https://www.cprogramming.com/reference/preprocessor/__TIME__.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7F2B54-A66B-4779-906C-F879CC221B89}"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28645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baseline="0" dirty="0" smtClean="0">
                <a:solidFill>
                  <a:schemeClr val="tx1"/>
                </a:solidFill>
                <a:latin typeface="+mn-lt"/>
                <a:ea typeface="+mn-ea"/>
                <a:cs typeface="+mn-cs"/>
              </a:rPr>
              <a:t>When scheduler activations are used, the kernel assigns a certain number of virtual processors to each process and lets the (user-space) run-time system allocate threads to processors. This mechanism can also be used on a multiprocessor where the virtual processors may be real CPUs. The number of virtual processors allocated to a process is initially one, but the process can ask for more and can also return processors it no longer needs. The kernel can also take back virtual processors already allocated in order to assign them to more needy processes.</a:t>
            </a:r>
          </a:p>
          <a:p>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i="1" dirty="0" smtClean="0"/>
              <a:t>Scheduler Activations </a:t>
            </a:r>
            <a:r>
              <a:rPr lang="en-CA" dirty="0" smtClean="0"/>
              <a:t>is a solution that provides kernel support for user level threads, enabling better performing execution of </a:t>
            </a:r>
            <a:r>
              <a:rPr lang="en-CA" i="1" dirty="0" smtClean="0"/>
              <a:t>N:M </a:t>
            </a:r>
            <a:r>
              <a:rPr lang="en-CA" dirty="0" smtClean="0"/>
              <a:t>threading. Scheduler Activations allow user space control of and insight into the kernel’s process scheduling, which makes the hybrid model more efficient and fixes several issues that can crop up in an implementation unassisted by the kernel. Both FreeBSD and </a:t>
            </a:r>
            <a:r>
              <a:rPr lang="en-CA" dirty="0" err="1" smtClean="0"/>
              <a:t>NetBSD</a:t>
            </a:r>
            <a:r>
              <a:rPr lang="en-CA" dirty="0" smtClean="0"/>
              <a:t> have abandoned Scheduler Activations in preference for simpler </a:t>
            </a:r>
            <a:r>
              <a:rPr lang="en-CA" i="1" dirty="0" smtClean="0"/>
              <a:t>1:1 </a:t>
            </a:r>
            <a:r>
              <a:rPr lang="en-CA" dirty="0" smtClean="0"/>
              <a:t>threading. You can view this as both a rejection of the complexity of the </a:t>
            </a:r>
            <a:r>
              <a:rPr lang="en-CA" i="1" dirty="0" smtClean="0"/>
              <a:t>N:M </a:t>
            </a:r>
            <a:r>
              <a:rPr lang="en-CA" dirty="0" smtClean="0"/>
              <a:t>model and a response to the ubiquity of the x86 architecture, which allows for relatively efficient context switches. </a:t>
            </a: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baseline="0" dirty="0" smtClean="0">
                <a:solidFill>
                  <a:schemeClr val="tx1"/>
                </a:solidFill>
                <a:latin typeface="+mn-lt"/>
                <a:ea typeface="+mn-ea"/>
                <a:cs typeface="+mn-cs"/>
              </a:rPr>
              <a:t>An objection to scheduler activations is the fundamental reliance on “</a:t>
            </a:r>
            <a:r>
              <a:rPr lang="en-CA" sz="1200" b="0" i="0" u="none" strike="noStrike" kern="1200" baseline="0" dirty="0" err="1" smtClean="0">
                <a:solidFill>
                  <a:schemeClr val="tx1"/>
                </a:solidFill>
                <a:latin typeface="+mn-lt"/>
                <a:ea typeface="+mn-ea"/>
                <a:cs typeface="+mn-cs"/>
              </a:rPr>
              <a:t>upcalls</a:t>
            </a:r>
            <a:r>
              <a:rPr lang="en-CA" sz="1200" b="0" i="0" u="none" strike="noStrike" kern="1200" baseline="0" dirty="0" smtClean="0">
                <a:solidFill>
                  <a:schemeClr val="tx1"/>
                </a:solidFill>
                <a:latin typeface="+mn-lt"/>
                <a:ea typeface="+mn-ea"/>
                <a:cs typeface="+mn-cs"/>
              </a:rPr>
              <a:t>” (a kernel notification to the process’ runtime system), a concept that violates the structure inherent in any layered system.</a:t>
            </a:r>
            <a:endParaRPr lang="en-US" altLang="en-US" dirty="0" smtClean="0"/>
          </a:p>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14</a:t>
            </a:fld>
            <a:endParaRPr lang="en-CA"/>
          </a:p>
        </p:txBody>
      </p:sp>
    </p:spTree>
    <p:extLst>
      <p:ext uri="{BB962C8B-B14F-4D97-AF65-F5344CB8AC3E}">
        <p14:creationId xmlns:p14="http://schemas.microsoft.com/office/powerpoint/2010/main" val="3538323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http://manpages.ubuntu.com/manpages/trusty/man7/pthreads.7.html</a:t>
            </a:r>
          </a:p>
        </p:txBody>
      </p:sp>
      <p:sp>
        <p:nvSpPr>
          <p:cNvPr id="4" name="Slide Number Placeholder 3"/>
          <p:cNvSpPr>
            <a:spLocks noGrp="1"/>
          </p:cNvSpPr>
          <p:nvPr>
            <p:ph type="sldNum" sz="quarter" idx="10"/>
          </p:nvPr>
        </p:nvSpPr>
        <p:spPr/>
        <p:txBody>
          <a:bodyPr/>
          <a:lstStyle/>
          <a:p>
            <a:fld id="{E37F2B54-A66B-4779-906C-F879CC221B89}" type="slidenum">
              <a:rPr lang="en-CA" smtClean="0"/>
              <a:pPr/>
              <a:t>15</a:t>
            </a:fld>
            <a:endParaRPr lang="en-CA"/>
          </a:p>
        </p:txBody>
      </p:sp>
    </p:spTree>
    <p:extLst>
      <p:ext uri="{BB962C8B-B14F-4D97-AF65-F5344CB8AC3E}">
        <p14:creationId xmlns:p14="http://schemas.microsoft.com/office/powerpoint/2010/main" val="2206400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917CE9D-E390-40E2-8B5E-2C3E9F852FFA}" type="slidenum">
              <a:rPr lang="en-US" altLang="en-US"/>
              <a:pPr/>
              <a:t>16</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lang="en-CA" sz="1200" b="0" i="0" u="none" kern="1200" dirty="0" smtClean="0">
                <a:solidFill>
                  <a:schemeClr val="tx1"/>
                </a:solidFill>
                <a:effectLst/>
                <a:latin typeface="+mn-lt"/>
                <a:ea typeface="+mn-ea"/>
                <a:cs typeface="+mn-cs"/>
              </a:rPr>
              <a:t>A program or function </a:t>
            </a:r>
            <a:r>
              <a:rPr lang="en-CA" sz="1200" b="0" i="0" kern="1200" dirty="0" smtClean="0">
                <a:solidFill>
                  <a:schemeClr val="tx1"/>
                </a:solidFill>
                <a:effectLst/>
                <a:latin typeface="+mn-lt"/>
                <a:ea typeface="+mn-ea"/>
                <a:cs typeface="+mn-cs"/>
              </a:rPr>
              <a:t>is called </a:t>
            </a:r>
            <a:r>
              <a:rPr lang="en-CA" sz="1200" b="1" i="0" kern="1200" dirty="0" err="1" smtClean="0">
                <a:solidFill>
                  <a:schemeClr val="tx1"/>
                </a:solidFill>
                <a:effectLst/>
                <a:latin typeface="+mn-lt"/>
                <a:ea typeface="+mn-ea"/>
                <a:cs typeface="+mn-cs"/>
              </a:rPr>
              <a:t>reentrant</a:t>
            </a:r>
            <a:r>
              <a:rPr lang="en-CA" sz="1200" b="0" i="0" kern="1200" dirty="0" smtClean="0">
                <a:solidFill>
                  <a:schemeClr val="tx1"/>
                </a:solidFill>
                <a:effectLst/>
                <a:latin typeface="+mn-lt"/>
                <a:ea typeface="+mn-ea"/>
                <a:cs typeface="+mn-cs"/>
              </a:rPr>
              <a:t> if multiple invocations can safely run concurrently.</a:t>
            </a:r>
            <a:endParaRPr lang="en-US" altLang="en-US" dirty="0" smtClean="0"/>
          </a:p>
          <a:p>
            <a:r>
              <a:rPr lang="en-US" altLang="en-US" dirty="0" smtClean="0"/>
              <a:t>Non-reentrant </a:t>
            </a:r>
            <a:r>
              <a:rPr lang="en-US" altLang="en-US" dirty="0"/>
              <a:t>library = not thread-safe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341ECF7-256C-4332-A65D-A155CD6CFC96}" type="slidenum">
              <a:rPr lang="en-US" altLang="en-US"/>
              <a:pPr/>
              <a:t>17</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altLang="en-US" dirty="0" err="1"/>
              <a:t>errno</a:t>
            </a:r>
            <a:r>
              <a:rPr lang="en-US" altLang="en-US" dirty="0"/>
              <a:t> is a global variable included with libraries that you would include in a C program in UNIX</a:t>
            </a:r>
          </a:p>
          <a:p>
            <a:r>
              <a:rPr lang="en-US" altLang="en-US" dirty="0"/>
              <a:t>If a user space run-time library was managing the threads, then </a:t>
            </a:r>
            <a:r>
              <a:rPr lang="en-US" altLang="en-US" dirty="0" err="1"/>
              <a:t>errno</a:t>
            </a:r>
            <a:r>
              <a:rPr lang="en-US" altLang="en-US" dirty="0"/>
              <a:t> can easily be overwritten at inconvenient moments...</a:t>
            </a:r>
          </a:p>
          <a:p>
            <a:r>
              <a:rPr lang="en-US" altLang="en-US" dirty="0" err="1"/>
              <a:t>ie</a:t>
            </a:r>
            <a:r>
              <a:rPr lang="en-US" altLang="en-US" dirty="0"/>
              <a:t>: using the open call on a </a:t>
            </a:r>
            <a:r>
              <a:rPr lang="en-US" altLang="en-US" dirty="0" smtClean="0"/>
              <a:t>file</a:t>
            </a:r>
          </a:p>
          <a:p>
            <a:r>
              <a:rPr lang="en-CA" sz="1200" b="0" i="0" u="none" strike="noStrike" kern="1200" baseline="0" dirty="0" smtClean="0">
                <a:solidFill>
                  <a:schemeClr val="tx1"/>
                </a:solidFill>
                <a:latin typeface="+mn-lt"/>
                <a:ea typeface="+mn-ea"/>
                <a:cs typeface="+mn-cs"/>
              </a:rPr>
              <a:t>In the figure, thread 1 executes the system call access to find out if it has permission to access a certain file. The operating system returns the answer in the global variable </a:t>
            </a:r>
            <a:r>
              <a:rPr lang="en-CA" sz="1200" b="0" i="1" u="none" strike="noStrike" kern="1200" baseline="0" dirty="0" err="1" smtClean="0">
                <a:solidFill>
                  <a:schemeClr val="tx1"/>
                </a:solidFill>
                <a:latin typeface="+mn-lt"/>
                <a:ea typeface="+mn-ea"/>
                <a:cs typeface="+mn-cs"/>
              </a:rPr>
              <a:t>errno</a:t>
            </a:r>
            <a:r>
              <a:rPr lang="en-CA" sz="1200" b="0" i="0" u="none" strike="noStrike" kern="1200" baseline="0" dirty="0" smtClean="0">
                <a:solidFill>
                  <a:schemeClr val="tx1"/>
                </a:solidFill>
                <a:latin typeface="+mn-lt"/>
                <a:ea typeface="+mn-ea"/>
                <a:cs typeface="+mn-cs"/>
              </a:rPr>
              <a:t>. After control has returned to thread 1, but before it has a chance to read </a:t>
            </a:r>
            <a:r>
              <a:rPr lang="en-CA" sz="1200" b="0" i="1" u="none" strike="noStrike" kern="1200" baseline="0" dirty="0" err="1" smtClean="0">
                <a:solidFill>
                  <a:schemeClr val="tx1"/>
                </a:solidFill>
                <a:latin typeface="+mn-lt"/>
                <a:ea typeface="+mn-ea"/>
                <a:cs typeface="+mn-cs"/>
              </a:rPr>
              <a:t>errno</a:t>
            </a:r>
            <a:r>
              <a:rPr lang="en-CA" sz="1200" b="0" i="0" u="none" strike="noStrike" kern="1200" baseline="0" dirty="0" smtClean="0">
                <a:solidFill>
                  <a:schemeClr val="tx1"/>
                </a:solidFill>
                <a:latin typeface="+mn-lt"/>
                <a:ea typeface="+mn-ea"/>
                <a:cs typeface="+mn-cs"/>
              </a:rPr>
              <a:t>, the scheduler decides that thread 1 has had enough CPU time for the moment and decides to switch to thread 2. Thread 2 executes an open call that fails, which causes </a:t>
            </a:r>
            <a:r>
              <a:rPr lang="en-CA" sz="1200" b="0" i="1" u="none" strike="noStrike" kern="1200" baseline="0" dirty="0" err="1" smtClean="0">
                <a:solidFill>
                  <a:schemeClr val="tx1"/>
                </a:solidFill>
                <a:latin typeface="+mn-lt"/>
                <a:ea typeface="+mn-ea"/>
                <a:cs typeface="+mn-cs"/>
              </a:rPr>
              <a:t>errno</a:t>
            </a:r>
            <a:r>
              <a:rPr lang="en-CA" sz="1200" b="0" i="1" u="none" strike="noStrike" kern="1200" baseline="0" dirty="0" smtClean="0">
                <a:solidFill>
                  <a:schemeClr val="tx1"/>
                </a:solidFill>
                <a:latin typeface="+mn-lt"/>
                <a:ea typeface="+mn-ea"/>
                <a:cs typeface="+mn-cs"/>
              </a:rPr>
              <a:t> </a:t>
            </a:r>
            <a:r>
              <a:rPr lang="en-CA" sz="1200" b="0" i="0" u="none" strike="noStrike" kern="1200" baseline="0" dirty="0" smtClean="0">
                <a:solidFill>
                  <a:schemeClr val="tx1"/>
                </a:solidFill>
                <a:latin typeface="+mn-lt"/>
                <a:ea typeface="+mn-ea"/>
                <a:cs typeface="+mn-cs"/>
              </a:rPr>
              <a:t>to be overwritten and thread 1’s access code to be lost forever. When thread 1 starts up later, it will read the wrong value and behave</a:t>
            </a:r>
          </a:p>
          <a:p>
            <a:r>
              <a:rPr lang="en-CA" sz="1200" b="0" i="0" u="none" strike="noStrike" kern="1200" baseline="0" dirty="0" smtClean="0">
                <a:solidFill>
                  <a:schemeClr val="tx1"/>
                </a:solidFill>
                <a:latin typeface="+mn-lt"/>
                <a:ea typeface="+mn-ea"/>
                <a:cs typeface="+mn-cs"/>
              </a:rPr>
              <a:t>incorrectly.</a:t>
            </a:r>
          </a:p>
          <a:p>
            <a:endParaRPr lang="en-US" altLang="en-US" dirty="0"/>
          </a:p>
          <a:p>
            <a:pPr>
              <a:buFontTx/>
              <a:buChar char="•"/>
            </a:pPr>
            <a:r>
              <a:rPr lang="en-US" altLang="en-US" dirty="0"/>
              <a:t>Solutions:</a:t>
            </a:r>
          </a:p>
          <a:p>
            <a:pPr lvl="1">
              <a:buFontTx/>
              <a:buChar char="•"/>
            </a:pPr>
            <a:r>
              <a:rPr lang="en-US" altLang="en-US" dirty="0"/>
              <a:t>No global variables (unlikely – too much use in existing software)</a:t>
            </a:r>
          </a:p>
          <a:p>
            <a:pPr lvl="1">
              <a:buFontTx/>
              <a:buChar char="•"/>
            </a:pPr>
            <a:r>
              <a:rPr lang="en-US" altLang="en-US" dirty="0"/>
              <a:t>New scoping of global variables at the thread level, but no language offer this, so new library procedures required such as:</a:t>
            </a:r>
          </a:p>
          <a:p>
            <a:pPr lvl="2">
              <a:buFontTx/>
              <a:buChar char="•"/>
            </a:pPr>
            <a:r>
              <a:rPr lang="en-US" altLang="en-US" dirty="0" err="1"/>
              <a:t>create_global</a:t>
            </a:r>
            <a:r>
              <a:rPr lang="en-US" altLang="en-US" dirty="0"/>
              <a:t>(“</a:t>
            </a:r>
            <a:r>
              <a:rPr lang="en-US" altLang="en-US" dirty="0" err="1"/>
              <a:t>bufptr</a:t>
            </a:r>
            <a:r>
              <a:rPr lang="en-US" altLang="en-US" dirty="0"/>
              <a:t>”);</a:t>
            </a:r>
          </a:p>
          <a:p>
            <a:pPr lvl="2">
              <a:buFontTx/>
              <a:buChar char="•"/>
            </a:pPr>
            <a:r>
              <a:rPr lang="en-US" altLang="en-US" dirty="0" err="1"/>
              <a:t>set_global</a:t>
            </a:r>
            <a:r>
              <a:rPr lang="en-US" altLang="en-US" dirty="0"/>
              <a:t>(“</a:t>
            </a:r>
            <a:r>
              <a:rPr lang="en-US" altLang="en-US" dirty="0" err="1"/>
              <a:t>bufptr</a:t>
            </a:r>
            <a:r>
              <a:rPr lang="en-US" altLang="en-US" dirty="0"/>
              <a:t>”, &amp;</a:t>
            </a:r>
            <a:r>
              <a:rPr lang="en-US" altLang="en-US" dirty="0" err="1"/>
              <a:t>buf</a:t>
            </a:r>
            <a:r>
              <a:rPr lang="en-US" altLang="en-US" dirty="0"/>
              <a:t>);</a:t>
            </a:r>
          </a:p>
          <a:p>
            <a:pPr lvl="2">
              <a:buFontTx/>
              <a:buNone/>
            </a:pPr>
            <a:endParaRPr lang="en-US" altLang="en-US" dirty="0"/>
          </a:p>
          <a:p>
            <a:pPr lvl="0">
              <a:buFontTx/>
              <a:buNone/>
            </a:pPr>
            <a:r>
              <a:rPr lang="en-US" altLang="en-US" dirty="0"/>
              <a:t>But this would </a:t>
            </a:r>
            <a:r>
              <a:rPr lang="en-US" altLang="en-US" dirty="0" smtClean="0"/>
              <a:t>require </a:t>
            </a:r>
            <a:r>
              <a:rPr lang="en-US" altLang="en-US" dirty="0"/>
              <a:t>new library procedures that creates new overhead as well.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24F74021-3A0F-4084-9DDA-530337544323}" type="slidenum">
              <a:rPr lang="en-US" altLang="en-US"/>
              <a:pPr/>
              <a:t>18</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altLang="en-US" dirty="0"/>
              <a:t>Reentrant – some procedures were not designed to have a second call made to them </a:t>
            </a:r>
            <a:r>
              <a:rPr lang="en-US" altLang="en-US" dirty="0" smtClean="0"/>
              <a:t>while </a:t>
            </a:r>
            <a:r>
              <a:rPr lang="en-US" altLang="en-US" dirty="0"/>
              <a:t>a previous call has not yet </a:t>
            </a:r>
            <a:r>
              <a:rPr lang="en-US" altLang="en-US" dirty="0" smtClean="0"/>
              <a:t>finished.</a:t>
            </a:r>
            <a:endParaRPr lang="en-US" altLang="en-US" dirty="0"/>
          </a:p>
          <a:p>
            <a:endParaRPr lang="en-US" altLang="en-US" dirty="0"/>
          </a:p>
          <a:p>
            <a:r>
              <a:rPr lang="en-US" altLang="en-US" dirty="0"/>
              <a:t>Draw a small diagram showing where </a:t>
            </a:r>
            <a:r>
              <a:rPr lang="en-US" altLang="en-US" dirty="0" smtClean="0"/>
              <a:t>library </a:t>
            </a:r>
            <a:r>
              <a:rPr lang="en-US" altLang="en-US" dirty="0"/>
              <a:t>procedures live.</a:t>
            </a:r>
          </a:p>
          <a:p>
            <a:endParaRPr lang="en-US" altLang="en-US" dirty="0"/>
          </a:p>
          <a:p>
            <a:r>
              <a:rPr lang="en-US" altLang="en-US" dirty="0" err="1"/>
              <a:t>asctime.c</a:t>
            </a:r>
            <a:r>
              <a:rPr lang="en-US" altLang="en-US" dirty="0"/>
              <a:t> -- contains time formatting information that can be changed </a:t>
            </a:r>
            <a:r>
              <a:rPr lang="en-US" altLang="en-US" dirty="0" smtClean="0"/>
              <a:t>by a </a:t>
            </a:r>
            <a:r>
              <a:rPr lang="en-US" altLang="en-US" dirty="0"/>
              <a:t>call to </a:t>
            </a:r>
            <a:r>
              <a:rPr lang="en-US" altLang="en-US" dirty="0" err="1"/>
              <a:t>setlocale</a:t>
            </a:r>
            <a:r>
              <a:rPr lang="en-US" altLang="en-US" dirty="0"/>
              <a:t>, plus the default time string buffer [TLS]</a:t>
            </a:r>
          </a:p>
          <a:p>
            <a:endParaRPr lang="en-US" altLang="en-US" dirty="0"/>
          </a:p>
          <a:p>
            <a:r>
              <a:rPr lang="en-US" altLang="en-US" dirty="0" err="1"/>
              <a:t>atexit.c</a:t>
            </a:r>
            <a:r>
              <a:rPr lang="en-US" altLang="en-US" dirty="0"/>
              <a:t> -- contains the stack of functions to call at exit time [MALLOC]</a:t>
            </a:r>
          </a:p>
          <a:p>
            <a:endParaRPr lang="en-US" altLang="en-US" dirty="0"/>
          </a:p>
          <a:p>
            <a:r>
              <a:rPr lang="en-US" altLang="en-US" dirty="0" err="1"/>
              <a:t>exit.c</a:t>
            </a:r>
            <a:r>
              <a:rPr lang="en-US" altLang="en-US" dirty="0"/>
              <a:t> -- pops the stack of functions to call at exit time [UNPROTECTED]</a:t>
            </a:r>
          </a:p>
          <a:p>
            <a:endParaRPr lang="en-US" altLang="en-US" dirty="0"/>
          </a:p>
          <a:p>
            <a:r>
              <a:rPr lang="en-US" altLang="en-US" dirty="0" err="1"/>
              <a:t>fclose.c</a:t>
            </a:r>
            <a:r>
              <a:rPr lang="en-US" altLang="en-US" dirty="0"/>
              <a:t> -- contains the list of files to close at exit time [UNPROTECTED]</a:t>
            </a:r>
          </a:p>
          <a:p>
            <a:endParaRPr lang="en-US" altLang="en-US" dirty="0"/>
          </a:p>
          <a:p>
            <a:r>
              <a:rPr lang="en-US" altLang="en-US" dirty="0" err="1"/>
              <a:t>localeco.c</a:t>
            </a:r>
            <a:r>
              <a:rPr lang="en-US" altLang="en-US" dirty="0"/>
              <a:t> -- contains numeric, monetary, and message information </a:t>
            </a:r>
            <a:r>
              <a:rPr lang="en-US" altLang="en-US" dirty="0" smtClean="0"/>
              <a:t>that can </a:t>
            </a:r>
            <a:r>
              <a:rPr lang="en-US" altLang="en-US" dirty="0"/>
              <a:t>be changed by a call to </a:t>
            </a:r>
            <a:r>
              <a:rPr lang="en-US" altLang="en-US" dirty="0" err="1"/>
              <a:t>setlocale</a:t>
            </a:r>
            <a:r>
              <a:rPr lang="en-US" altLang="en-US" dirty="0"/>
              <a:t> [TLS]</a:t>
            </a:r>
          </a:p>
          <a:p>
            <a:endParaRPr lang="en-US" altLang="en-US" dirty="0"/>
          </a:p>
          <a:p>
            <a:r>
              <a:rPr lang="en-US" altLang="en-US" dirty="0" err="1"/>
              <a:t>localtim.c</a:t>
            </a:r>
            <a:r>
              <a:rPr lang="en-US" altLang="en-US" dirty="0"/>
              <a:t> -- contains </a:t>
            </a:r>
            <a:r>
              <a:rPr lang="en-US" altLang="en-US" dirty="0" err="1"/>
              <a:t>timezone</a:t>
            </a:r>
            <a:r>
              <a:rPr lang="en-US" altLang="en-US" dirty="0"/>
              <a:t> information that can be changed by a </a:t>
            </a:r>
            <a:r>
              <a:rPr lang="en-US" altLang="en-US" dirty="0" smtClean="0"/>
              <a:t>call to </a:t>
            </a:r>
            <a:r>
              <a:rPr lang="en-US" altLang="en-US" dirty="0" err="1"/>
              <a:t>setlocale</a:t>
            </a:r>
            <a:r>
              <a:rPr lang="en-US" altLang="en-US" dirty="0"/>
              <a:t> [TLS]</a:t>
            </a:r>
          </a:p>
          <a:p>
            <a:endParaRPr lang="en-US" altLang="en-US" dirty="0"/>
          </a:p>
          <a:p>
            <a:r>
              <a:rPr lang="en-US" altLang="en-US" dirty="0" err="1"/>
              <a:t>malloc.c</a:t>
            </a:r>
            <a:r>
              <a:rPr lang="en-US" altLang="en-US" dirty="0"/>
              <a:t> -- contains the root of the heap [MALLOC]</a:t>
            </a:r>
          </a:p>
          <a:p>
            <a:endParaRPr lang="en-US" altLang="en-US" dirty="0"/>
          </a:p>
          <a:p>
            <a:r>
              <a:rPr lang="en-US" altLang="en-US" dirty="0" err="1"/>
              <a:t>mbrlen.c</a:t>
            </a:r>
            <a:r>
              <a:rPr lang="en-US" altLang="en-US" dirty="0"/>
              <a:t> -- contains a default </a:t>
            </a:r>
            <a:r>
              <a:rPr lang="en-US" altLang="en-US" dirty="0" err="1"/>
              <a:t>mbstate_t</a:t>
            </a:r>
            <a:r>
              <a:rPr lang="en-US" altLang="en-US" dirty="0"/>
              <a:t> object [TLS]</a:t>
            </a:r>
          </a:p>
          <a:p>
            <a:endParaRPr lang="en-US" altLang="en-US" dirty="0"/>
          </a:p>
          <a:p>
            <a:r>
              <a:rPr lang="en-US" altLang="en-US" dirty="0" err="1"/>
              <a:t>mbrtowc.c</a:t>
            </a:r>
            <a:r>
              <a:rPr lang="en-US" altLang="en-US" dirty="0"/>
              <a:t> -- contains a default </a:t>
            </a:r>
            <a:r>
              <a:rPr lang="en-US" altLang="en-US" dirty="0" err="1"/>
              <a:t>mbstate_t</a:t>
            </a:r>
            <a:r>
              <a:rPr lang="en-US" altLang="en-US" dirty="0"/>
              <a:t> object [TLS]</a:t>
            </a:r>
          </a:p>
          <a:p>
            <a:endParaRPr lang="en-US" altLang="en-US" dirty="0"/>
          </a:p>
          <a:p>
            <a:r>
              <a:rPr lang="en-US" altLang="en-US" dirty="0" err="1"/>
              <a:t>mbsrtowc.c</a:t>
            </a:r>
            <a:r>
              <a:rPr lang="en-US" altLang="en-US" dirty="0"/>
              <a:t> -- contains a default </a:t>
            </a:r>
            <a:r>
              <a:rPr lang="en-US" altLang="en-US" dirty="0" err="1"/>
              <a:t>mbstate_t</a:t>
            </a:r>
            <a:r>
              <a:rPr lang="en-US" altLang="en-US" dirty="0"/>
              <a:t> object [TLS]</a:t>
            </a:r>
          </a:p>
          <a:p>
            <a:endParaRPr lang="en-US" altLang="en-US" dirty="0"/>
          </a:p>
          <a:p>
            <a:r>
              <a:rPr lang="en-US" altLang="en-US" dirty="0" err="1"/>
              <a:t>mbtowc.c</a:t>
            </a:r>
            <a:r>
              <a:rPr lang="en-US" altLang="en-US" dirty="0"/>
              <a:t> -- contains a default </a:t>
            </a:r>
            <a:r>
              <a:rPr lang="en-US" altLang="en-US" dirty="0" err="1"/>
              <a:t>mbstate_t</a:t>
            </a:r>
            <a:r>
              <a:rPr lang="en-US" altLang="en-US" dirty="0"/>
              <a:t> object [TLS]</a:t>
            </a:r>
          </a:p>
          <a:p>
            <a:endParaRPr lang="en-US" altLang="en-US" dirty="0"/>
          </a:p>
          <a:p>
            <a:r>
              <a:rPr lang="en-US" altLang="en-US" dirty="0" err="1"/>
              <a:t>rand.c</a:t>
            </a:r>
            <a:r>
              <a:rPr lang="en-US" altLang="en-US" dirty="0"/>
              <a:t> -- contains the seed for random numbers [TLS]</a:t>
            </a:r>
          </a:p>
          <a:p>
            <a:endParaRPr lang="en-US" altLang="en-US" dirty="0"/>
          </a:p>
          <a:p>
            <a:r>
              <a:rPr lang="en-US" altLang="en-US" dirty="0" err="1"/>
              <a:t>setlocal.c</a:t>
            </a:r>
            <a:r>
              <a:rPr lang="en-US" altLang="en-US" dirty="0"/>
              <a:t> -- contains current locale information that can be changed </a:t>
            </a:r>
            <a:r>
              <a:rPr lang="en-US" altLang="en-US" dirty="0" smtClean="0"/>
              <a:t>by a </a:t>
            </a:r>
            <a:r>
              <a:rPr lang="en-US" altLang="en-US" dirty="0"/>
              <a:t>call to </a:t>
            </a:r>
            <a:r>
              <a:rPr lang="en-US" altLang="en-US" dirty="0" err="1"/>
              <a:t>setlocale</a:t>
            </a:r>
            <a:r>
              <a:rPr lang="en-US" altLang="en-US" dirty="0"/>
              <a:t> [TLS]</a:t>
            </a:r>
          </a:p>
          <a:p>
            <a:endParaRPr lang="en-US" altLang="en-US" dirty="0"/>
          </a:p>
          <a:p>
            <a:r>
              <a:rPr lang="en-US" altLang="en-US" dirty="0" err="1"/>
              <a:t>signal.c</a:t>
            </a:r>
            <a:r>
              <a:rPr lang="en-US" altLang="en-US" dirty="0"/>
              <a:t> -- contains a table of signal handlers that can be changed </a:t>
            </a:r>
            <a:r>
              <a:rPr lang="en-US" altLang="en-US" dirty="0" smtClean="0"/>
              <a:t>by a </a:t>
            </a:r>
            <a:r>
              <a:rPr lang="en-US" altLang="en-US" dirty="0"/>
              <a:t>call to signal [MALLOC]</a:t>
            </a:r>
          </a:p>
          <a:p>
            <a:endParaRPr lang="en-US" altLang="en-US" dirty="0"/>
          </a:p>
          <a:p>
            <a:r>
              <a:rPr lang="en-US" altLang="en-US" dirty="0" err="1"/>
              <a:t>strtok.c</a:t>
            </a:r>
            <a:r>
              <a:rPr lang="en-US" altLang="en-US" dirty="0"/>
              <a:t> -- contains a pointer to the string currently being parsed [TLS]</a:t>
            </a:r>
          </a:p>
          <a:p>
            <a:endParaRPr lang="en-US" altLang="en-US" dirty="0"/>
          </a:p>
          <a:p>
            <a:r>
              <a:rPr lang="en-US" altLang="en-US" dirty="0" err="1"/>
              <a:t>tmpnam.c</a:t>
            </a:r>
            <a:r>
              <a:rPr lang="en-US" altLang="en-US" dirty="0"/>
              <a:t> -- contains the current temporary file name [MALLOC]</a:t>
            </a:r>
          </a:p>
          <a:p>
            <a:endParaRPr lang="en-US" altLang="en-US" dirty="0"/>
          </a:p>
          <a:p>
            <a:r>
              <a:rPr lang="en-US" altLang="en-US" dirty="0" err="1"/>
              <a:t>wcrtomb.c</a:t>
            </a:r>
            <a:r>
              <a:rPr lang="en-US" altLang="en-US" dirty="0"/>
              <a:t> -- contains a default </a:t>
            </a:r>
            <a:r>
              <a:rPr lang="en-US" altLang="en-US" dirty="0" err="1"/>
              <a:t>mbstate_t</a:t>
            </a:r>
            <a:r>
              <a:rPr lang="en-US" altLang="en-US" dirty="0"/>
              <a:t> object [TLS]</a:t>
            </a:r>
          </a:p>
          <a:p>
            <a:endParaRPr lang="en-US" altLang="en-US" dirty="0"/>
          </a:p>
          <a:p>
            <a:r>
              <a:rPr lang="en-US" altLang="en-US" dirty="0" err="1"/>
              <a:t>wcsrtomb.c</a:t>
            </a:r>
            <a:r>
              <a:rPr lang="en-US" altLang="en-US" dirty="0"/>
              <a:t> -- contains a default </a:t>
            </a:r>
            <a:r>
              <a:rPr lang="en-US" altLang="en-US" dirty="0" err="1"/>
              <a:t>mbstate_t</a:t>
            </a:r>
            <a:r>
              <a:rPr lang="en-US" altLang="en-US" dirty="0"/>
              <a:t> object [TLS]</a:t>
            </a:r>
          </a:p>
          <a:p>
            <a:endParaRPr lang="en-US" altLang="en-US" dirty="0"/>
          </a:p>
          <a:p>
            <a:r>
              <a:rPr lang="en-US" altLang="en-US" dirty="0" err="1"/>
              <a:t>wctomb.c</a:t>
            </a:r>
            <a:r>
              <a:rPr lang="en-US" altLang="en-US" dirty="0"/>
              <a:t> -- contains a default </a:t>
            </a:r>
            <a:r>
              <a:rPr lang="en-US" altLang="en-US" dirty="0" err="1"/>
              <a:t>mbstate_t</a:t>
            </a:r>
            <a:r>
              <a:rPr lang="en-US" altLang="en-US" dirty="0"/>
              <a:t> object [TLS]</a:t>
            </a:r>
          </a:p>
          <a:p>
            <a:endParaRPr lang="en-US" altLang="en-US" dirty="0"/>
          </a:p>
          <a:p>
            <a:r>
              <a:rPr lang="en-US" altLang="en-US" dirty="0" err="1"/>
              <a:t>xfiles.c</a:t>
            </a:r>
            <a:r>
              <a:rPr lang="en-US" altLang="en-US" dirty="0"/>
              <a:t> -- contains the FILE objects [</a:t>
            </a:r>
            <a:r>
              <a:rPr lang="en-US" altLang="en-US" dirty="0" err="1"/>
              <a:t>fclose</a:t>
            </a:r>
            <a:r>
              <a:rPr lang="en-US" altLang="en-US" dirty="0"/>
              <a:t>/</a:t>
            </a:r>
            <a:r>
              <a:rPr lang="en-US" altLang="en-US" dirty="0" err="1"/>
              <a:t>fflush</a:t>
            </a:r>
            <a:r>
              <a:rPr lang="en-US" altLang="en-US" dirty="0"/>
              <a:t>/</a:t>
            </a:r>
            <a:r>
              <a:rPr lang="en-US" altLang="en-US" dirty="0" err="1"/>
              <a:t>fopen</a:t>
            </a:r>
            <a:r>
              <a:rPr lang="en-US" altLang="en-US" dirty="0"/>
              <a:t> STREAM]</a:t>
            </a:r>
          </a:p>
          <a:p>
            <a:endParaRPr lang="en-US" altLang="en-US" dirty="0"/>
          </a:p>
          <a:p>
            <a:r>
              <a:rPr lang="en-US" altLang="en-US" dirty="0" err="1"/>
              <a:t>xgetloc.c</a:t>
            </a:r>
            <a:r>
              <a:rPr lang="en-US" altLang="en-US" dirty="0"/>
              <a:t> -- contains locale information that can be changed </a:t>
            </a:r>
            <a:r>
              <a:rPr lang="en-US" altLang="en-US" dirty="0" smtClean="0"/>
              <a:t>by a </a:t>
            </a:r>
            <a:r>
              <a:rPr lang="en-US" altLang="en-US" dirty="0"/>
              <a:t>call to </a:t>
            </a:r>
            <a:r>
              <a:rPr lang="en-US" altLang="en-US" dirty="0" err="1"/>
              <a:t>setlocale</a:t>
            </a:r>
            <a:r>
              <a:rPr lang="en-US" altLang="en-US" dirty="0"/>
              <a:t> [LOCALE]</a:t>
            </a:r>
          </a:p>
          <a:p>
            <a:endParaRPr lang="en-US" altLang="en-US" dirty="0"/>
          </a:p>
          <a:p>
            <a:r>
              <a:rPr lang="en-US" altLang="en-US" dirty="0" err="1"/>
              <a:t>xgetzone.c</a:t>
            </a:r>
            <a:r>
              <a:rPr lang="en-US" altLang="en-US" dirty="0"/>
              <a:t> -- contains </a:t>
            </a:r>
            <a:r>
              <a:rPr lang="en-US" altLang="en-US" dirty="0" err="1"/>
              <a:t>timezone</a:t>
            </a:r>
            <a:r>
              <a:rPr lang="en-US" altLang="en-US" dirty="0"/>
              <a:t> information that can be </a:t>
            </a:r>
            <a:r>
              <a:rPr lang="en-US" altLang="en-US" dirty="0" smtClean="0"/>
              <a:t>change by a </a:t>
            </a:r>
            <a:r>
              <a:rPr lang="en-US" altLang="en-US" dirty="0"/>
              <a:t>call to </a:t>
            </a:r>
            <a:r>
              <a:rPr lang="en-US" altLang="en-US" dirty="0" err="1"/>
              <a:t>setlocale</a:t>
            </a:r>
            <a:r>
              <a:rPr lang="en-US" altLang="en-US" dirty="0"/>
              <a:t> [LOCALE]</a:t>
            </a:r>
          </a:p>
          <a:p>
            <a:endParaRPr lang="en-US" altLang="en-US" dirty="0"/>
          </a:p>
          <a:p>
            <a:r>
              <a:rPr lang="en-US" altLang="en-US" dirty="0" err="1"/>
              <a:t>xisdst.c</a:t>
            </a:r>
            <a:r>
              <a:rPr lang="en-US" altLang="en-US" dirty="0"/>
              <a:t> -- contains </a:t>
            </a:r>
            <a:r>
              <a:rPr lang="en-US" altLang="en-US" dirty="0" err="1"/>
              <a:t>timezone</a:t>
            </a:r>
            <a:r>
              <a:rPr lang="en-US" altLang="en-US" dirty="0"/>
              <a:t> information that can be changed </a:t>
            </a:r>
            <a:r>
              <a:rPr lang="en-US" altLang="en-US" dirty="0" smtClean="0"/>
              <a:t>by a </a:t>
            </a:r>
            <a:r>
              <a:rPr lang="en-US" altLang="en-US" dirty="0"/>
              <a:t>call to </a:t>
            </a:r>
            <a:r>
              <a:rPr lang="en-US" altLang="en-US" dirty="0" err="1"/>
              <a:t>setlocale</a:t>
            </a:r>
            <a:r>
              <a:rPr lang="en-US" altLang="en-US" dirty="0"/>
              <a:t> [TLS]</a:t>
            </a:r>
          </a:p>
          <a:p>
            <a:endParaRPr lang="en-US" altLang="en-US" dirty="0"/>
          </a:p>
          <a:p>
            <a:r>
              <a:rPr lang="en-US" altLang="en-US" dirty="0" err="1"/>
              <a:t>xstrerro.c</a:t>
            </a:r>
            <a:r>
              <a:rPr lang="en-US" altLang="en-US" dirty="0"/>
              <a:t> -- contains the default buffer used by </a:t>
            </a:r>
            <a:r>
              <a:rPr lang="en-US" altLang="en-US" dirty="0" err="1"/>
              <a:t>strerror</a:t>
            </a:r>
            <a:r>
              <a:rPr lang="en-US" altLang="en-US" dirty="0"/>
              <a:t> [TLS]</a:t>
            </a:r>
          </a:p>
          <a:p>
            <a:endParaRPr lang="en-US" altLang="en-US" dirty="0"/>
          </a:p>
          <a:p>
            <a:r>
              <a:rPr lang="en-US" altLang="en-US" dirty="0" err="1"/>
              <a:t>xctype.c</a:t>
            </a:r>
            <a:r>
              <a:rPr lang="en-US" altLang="en-US" dirty="0"/>
              <a:t> -- contains </a:t>
            </a:r>
            <a:r>
              <a:rPr lang="en-US" altLang="en-US" dirty="0" err="1"/>
              <a:t>ctype</a:t>
            </a:r>
            <a:r>
              <a:rPr lang="en-US" altLang="en-US" dirty="0"/>
              <a:t> information that can be changed </a:t>
            </a:r>
            <a:r>
              <a:rPr lang="en-US" altLang="en-US" dirty="0" smtClean="0"/>
              <a:t>by a </a:t>
            </a:r>
            <a:r>
              <a:rPr lang="en-US" altLang="en-US" dirty="0"/>
              <a:t>call to </a:t>
            </a:r>
            <a:r>
              <a:rPr lang="en-US" altLang="en-US" dirty="0" err="1"/>
              <a:t>setlocale</a:t>
            </a:r>
            <a:r>
              <a:rPr lang="en-US" altLang="en-US" dirty="0"/>
              <a:t> [TLS]</a:t>
            </a:r>
          </a:p>
          <a:p>
            <a:endParaRPr lang="en-US" altLang="en-US" dirty="0"/>
          </a:p>
          <a:p>
            <a:r>
              <a:rPr lang="en-US" altLang="en-US" dirty="0" err="1"/>
              <a:t>xdefloc.c</a:t>
            </a:r>
            <a:r>
              <a:rPr lang="en-US" altLang="en-US" dirty="0"/>
              <a:t> -- contains default locale information that can be changed </a:t>
            </a:r>
            <a:r>
              <a:rPr lang="en-US" altLang="en-US" dirty="0" smtClean="0"/>
              <a:t>by a </a:t>
            </a:r>
            <a:r>
              <a:rPr lang="en-US" altLang="en-US" dirty="0"/>
              <a:t>call to </a:t>
            </a:r>
            <a:r>
              <a:rPr lang="en-US" altLang="en-US" dirty="0" err="1"/>
              <a:t>setlocale</a:t>
            </a:r>
            <a:r>
              <a:rPr lang="en-US" altLang="en-US" dirty="0"/>
              <a:t> [LOCALE]</a:t>
            </a:r>
          </a:p>
          <a:p>
            <a:endParaRPr lang="en-US" altLang="en-US" dirty="0"/>
          </a:p>
          <a:p>
            <a:r>
              <a:rPr lang="en-US" altLang="en-US" dirty="0" err="1"/>
              <a:t>xlocterm.c</a:t>
            </a:r>
            <a:r>
              <a:rPr lang="en-US" altLang="en-US" dirty="0"/>
              <a:t> -- contains locale parsing information that can be </a:t>
            </a:r>
            <a:r>
              <a:rPr lang="en-US" altLang="en-US" dirty="0" smtClean="0"/>
              <a:t>changed by </a:t>
            </a:r>
            <a:r>
              <a:rPr lang="en-US" altLang="en-US" dirty="0"/>
              <a:t>a call to </a:t>
            </a:r>
            <a:r>
              <a:rPr lang="en-US" altLang="en-US" dirty="0" err="1"/>
              <a:t>setlocale</a:t>
            </a:r>
            <a:r>
              <a:rPr lang="en-US" altLang="en-US" dirty="0"/>
              <a:t> [TLS]</a:t>
            </a:r>
          </a:p>
          <a:p>
            <a:endParaRPr lang="en-US" altLang="en-US" dirty="0"/>
          </a:p>
          <a:p>
            <a:r>
              <a:rPr lang="en-US" altLang="en-US" dirty="0" err="1"/>
              <a:t>xstate.c</a:t>
            </a:r>
            <a:r>
              <a:rPr lang="en-US" altLang="en-US" dirty="0"/>
              <a:t> -- contains </a:t>
            </a:r>
            <a:r>
              <a:rPr lang="en-US" altLang="en-US" dirty="0" err="1"/>
              <a:t>ctype</a:t>
            </a:r>
            <a:r>
              <a:rPr lang="en-US" altLang="en-US" dirty="0"/>
              <a:t> information that can be changed </a:t>
            </a:r>
            <a:r>
              <a:rPr lang="en-US" altLang="en-US" dirty="0" smtClean="0"/>
              <a:t>by a </a:t>
            </a:r>
            <a:r>
              <a:rPr lang="en-US" altLang="en-US" dirty="0"/>
              <a:t>call to </a:t>
            </a:r>
            <a:r>
              <a:rPr lang="en-US" altLang="en-US" dirty="0" err="1"/>
              <a:t>setlocale</a:t>
            </a:r>
            <a:r>
              <a:rPr lang="en-US" altLang="en-US" dirty="0"/>
              <a:t> [TLS]</a:t>
            </a:r>
          </a:p>
          <a:p>
            <a:endParaRPr lang="en-US" altLang="en-US" dirty="0"/>
          </a:p>
          <a:p>
            <a:r>
              <a:rPr lang="en-US" altLang="en-US" dirty="0" err="1"/>
              <a:t>xtolotab.c</a:t>
            </a:r>
            <a:r>
              <a:rPr lang="en-US" altLang="en-US" dirty="0"/>
              <a:t> -- contains </a:t>
            </a:r>
            <a:r>
              <a:rPr lang="en-US" altLang="en-US" dirty="0" err="1"/>
              <a:t>ctype</a:t>
            </a:r>
            <a:r>
              <a:rPr lang="en-US" altLang="en-US" dirty="0"/>
              <a:t> information that can be changed </a:t>
            </a:r>
            <a:r>
              <a:rPr lang="en-US" altLang="en-US" dirty="0" smtClean="0"/>
              <a:t>by a </a:t>
            </a:r>
            <a:r>
              <a:rPr lang="en-US" altLang="en-US" dirty="0"/>
              <a:t>call to </a:t>
            </a:r>
            <a:r>
              <a:rPr lang="en-US" altLang="en-US" dirty="0" err="1"/>
              <a:t>setlocale</a:t>
            </a:r>
            <a:r>
              <a:rPr lang="en-US" altLang="en-US" dirty="0"/>
              <a:t> [TLS]</a:t>
            </a:r>
          </a:p>
          <a:p>
            <a:endParaRPr lang="en-US" altLang="en-US" dirty="0"/>
          </a:p>
          <a:p>
            <a:r>
              <a:rPr lang="en-US" altLang="en-US" dirty="0" err="1"/>
              <a:t>xtouptab.c</a:t>
            </a:r>
            <a:r>
              <a:rPr lang="en-US" altLang="en-US" dirty="0"/>
              <a:t> -- contains </a:t>
            </a:r>
            <a:r>
              <a:rPr lang="en-US" altLang="en-US" dirty="0" err="1"/>
              <a:t>ctype</a:t>
            </a:r>
            <a:r>
              <a:rPr lang="en-US" altLang="en-US" dirty="0"/>
              <a:t> information that can be changed </a:t>
            </a:r>
            <a:r>
              <a:rPr lang="en-US" altLang="en-US" dirty="0" smtClean="0"/>
              <a:t>by a </a:t>
            </a:r>
            <a:r>
              <a:rPr lang="en-US" altLang="en-US" dirty="0"/>
              <a:t>call to </a:t>
            </a:r>
            <a:r>
              <a:rPr lang="en-US" altLang="en-US" dirty="0" err="1"/>
              <a:t>setlocale</a:t>
            </a:r>
            <a:r>
              <a:rPr lang="en-US" altLang="en-US" dirty="0"/>
              <a:t> [TLS]</a:t>
            </a:r>
          </a:p>
          <a:p>
            <a:endParaRPr lang="en-US" altLang="en-US" dirty="0"/>
          </a:p>
          <a:p>
            <a:r>
              <a:rPr lang="en-US" altLang="en-US" dirty="0" err="1"/>
              <a:t>xttotm.c</a:t>
            </a:r>
            <a:r>
              <a:rPr lang="en-US" altLang="en-US" dirty="0"/>
              <a:t> -- contains default tm structure used by </a:t>
            </a:r>
            <a:r>
              <a:rPr lang="en-US" altLang="en-US" dirty="0" err="1"/>
              <a:t>gmtime</a:t>
            </a:r>
            <a:r>
              <a:rPr lang="en-US" altLang="en-US" dirty="0"/>
              <a:t> and </a:t>
            </a:r>
            <a:r>
              <a:rPr lang="en-US" altLang="en-US" dirty="0" err="1"/>
              <a:t>localtime</a:t>
            </a:r>
            <a:r>
              <a:rPr lang="en-US" altLang="en-US" dirty="0"/>
              <a:t> [TLS]</a:t>
            </a:r>
          </a:p>
          <a:p>
            <a:endParaRPr lang="en-US" altLang="en-US" dirty="0"/>
          </a:p>
          <a:p>
            <a:r>
              <a:rPr lang="en-US" altLang="en-US" dirty="0" err="1"/>
              <a:t>xwctrtab.c</a:t>
            </a:r>
            <a:r>
              <a:rPr lang="en-US" altLang="en-US" dirty="0"/>
              <a:t> -- contains </a:t>
            </a:r>
            <a:r>
              <a:rPr lang="en-US" altLang="en-US" dirty="0" err="1"/>
              <a:t>ctype</a:t>
            </a:r>
            <a:r>
              <a:rPr lang="en-US" altLang="en-US" dirty="0"/>
              <a:t> information that can be changed </a:t>
            </a:r>
            <a:r>
              <a:rPr lang="en-US" altLang="en-US" dirty="0" smtClean="0"/>
              <a:t>by a </a:t>
            </a:r>
            <a:r>
              <a:rPr lang="en-US" altLang="en-US" dirty="0"/>
              <a:t>call to </a:t>
            </a:r>
            <a:r>
              <a:rPr lang="en-US" altLang="en-US" dirty="0" err="1"/>
              <a:t>setlocale</a:t>
            </a:r>
            <a:r>
              <a:rPr lang="en-US" altLang="en-US" dirty="0"/>
              <a:t> [TLS]</a:t>
            </a:r>
          </a:p>
          <a:p>
            <a:endParaRPr lang="en-US" altLang="en-US" dirty="0"/>
          </a:p>
          <a:p>
            <a:r>
              <a:rPr lang="en-US" altLang="en-US" dirty="0" err="1"/>
              <a:t>xwctytab.c</a:t>
            </a:r>
            <a:r>
              <a:rPr lang="en-US" altLang="en-US" dirty="0"/>
              <a:t> -- contains </a:t>
            </a:r>
            <a:r>
              <a:rPr lang="en-US" altLang="en-US" dirty="0" err="1"/>
              <a:t>ctype</a:t>
            </a:r>
            <a:r>
              <a:rPr lang="en-US" altLang="en-US" dirty="0"/>
              <a:t> information that can be changed </a:t>
            </a:r>
            <a:r>
              <a:rPr lang="en-US" altLang="en-US" dirty="0" smtClean="0"/>
              <a:t>by a </a:t>
            </a:r>
            <a:r>
              <a:rPr lang="en-US" altLang="en-US" dirty="0"/>
              <a:t>call to </a:t>
            </a:r>
            <a:r>
              <a:rPr lang="en-US" altLang="en-US" dirty="0" err="1"/>
              <a:t>setlocale</a:t>
            </a:r>
            <a:r>
              <a:rPr lang="en-US" altLang="en-US" dirty="0"/>
              <a:t> [TLS]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732FD47-1708-4232-B226-A0B1F673B976}" type="slidenum">
              <a:rPr lang="en-US" altLang="en-US"/>
              <a:pPr/>
              <a:t>20</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altLang="en-US" dirty="0" smtClean="0"/>
              <a:t>It is up to the programmer to properly implement the threads. It is easy for a runaway thread to hijack control of the process and never return control to the runtime system to schedule a different thread.</a:t>
            </a:r>
          </a:p>
          <a:p>
            <a:r>
              <a:rPr lang="en-US" altLang="en-US" dirty="0" smtClean="0"/>
              <a:t>Without</a:t>
            </a:r>
            <a:r>
              <a:rPr lang="en-US" altLang="en-US" baseline="0" dirty="0" smtClean="0"/>
              <a:t> a special library or operating system build for the purpose</a:t>
            </a:r>
            <a:r>
              <a:rPr lang="en-US" altLang="en-US" dirty="0" smtClean="0"/>
              <a:t>, a blocking call (system</a:t>
            </a:r>
            <a:r>
              <a:rPr lang="en-US" altLang="en-US" baseline="0" dirty="0" smtClean="0"/>
              <a:t> call) will result in the entire process being blocked, and no other threads being run. </a:t>
            </a:r>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5AD7C8A7-D2F0-4C43-A306-086C54A07AEB}" type="slidenum">
              <a:rPr lang="en-US" altLang="en-US"/>
              <a:pPr/>
              <a:t>2</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a:buFontTx/>
              <a:buChar char="•"/>
            </a:pPr>
            <a:r>
              <a:rPr lang="en-US" altLang="en-US"/>
              <a:t>Primary: shared address space between threads within a single process</a:t>
            </a:r>
          </a:p>
          <a:p>
            <a:pPr>
              <a:buFontTx/>
              <a:buChar char="•"/>
            </a:pPr>
            <a:r>
              <a:rPr lang="en-US" altLang="en-US"/>
              <a:t>A thread is how flow of execution is separated.  Processes separate resources</a:t>
            </a:r>
          </a:p>
          <a:p>
            <a:pPr>
              <a:buFontTx/>
              <a:buChar char="•"/>
            </a:pPr>
            <a:r>
              <a:rPr lang="en-US" altLang="en-US"/>
              <a:t>Typically, threads need to relinquish control to yield to other threads within the same process.  Hardware schedules processes</a:t>
            </a:r>
          </a:p>
          <a:p>
            <a:pPr>
              <a:buFontTx/>
              <a:buChar char="•"/>
            </a:pPr>
            <a:r>
              <a:rPr lang="en-US" altLang="en-US"/>
              <a:t>Threads really only care about PC, stack, registers and state</a:t>
            </a:r>
          </a:p>
          <a:p>
            <a:pPr>
              <a:buFontTx/>
              <a:buChar char="•"/>
            </a:pPr>
            <a:r>
              <a:rPr lang="en-US" altLang="en-US"/>
              <a:t>Processes care about address space, global variables, open files, pending alarms, signals and signal handlers, and accounting information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r>
              <a:rPr lang="en-CA" dirty="0"/>
              <a:t>Run-time system is a software that supports your program by injecting ready-made code that handles low-level commands. Example, the memory management. When you allocate a new pointer using malloc. The language run-time will replace your code with some low-level code that will talk to the OS to allocate your memory.</a:t>
            </a:r>
          </a:p>
          <a:p>
            <a:endParaRPr lang="en-CA" dirty="0"/>
          </a:p>
          <a:p>
            <a:r>
              <a:rPr lang="en-CA" dirty="0"/>
              <a:t>More on run-time systems:   </a:t>
            </a:r>
            <a:r>
              <a:rPr lang="en-US" dirty="0"/>
              <a:t>Every programming language specifies an execution model, and many implement at least part of that model in a runtime system. Runtime system behavior is, arguably, defined as any behavior not directly attributable to the program itself. This definition includes, as part of the runtime system, things such as putting parameters onto the stack before a function call, the behavior of disk I/O, and parallel execution of related behaviors.</a:t>
            </a:r>
          </a:p>
          <a:p>
            <a:endParaRPr lang="en-US" dirty="0"/>
          </a:p>
          <a:p>
            <a:r>
              <a:rPr lang="en-US" dirty="0"/>
              <a:t>By this definition, essentially every language has a runtime system, including compiled languages, interpreted languages, and embedded domain-specific languages. Even API invoked stand alone execution models such as </a:t>
            </a:r>
            <a:r>
              <a:rPr lang="en-US" dirty="0" err="1"/>
              <a:t>Pthreads</a:t>
            </a:r>
            <a:r>
              <a:rPr lang="en-US" dirty="0"/>
              <a:t> have a runtime system that is the implementation of execution model's behavior.</a:t>
            </a:r>
            <a:endParaRPr lang="en-CA" dirty="0"/>
          </a:p>
          <a:p>
            <a:endParaRPr lang="en-CA" dirty="0"/>
          </a:p>
          <a:p>
            <a:r>
              <a:rPr lang="en-US" dirty="0"/>
              <a:t>One explanation of run-time system:  As a simple example of a basic runtime system, the runtime system of the C language is a particular set of instructions inserted into the executable image by the compiler. Among other things, these instructions manage the processor stack, create space for local variables, and copy function-call parameters onto the top of the stack. There are often no clear criteria for deciding which language behavior is considered inside the runtime system versus which behavior is "compiled". In this case, the reason that C's stack behavior is part of the runtime system, as opposed to part of a keyword of the language, is that it is systematic, maintaining the state of the stack throughout a program's execution. The systematic behavior implements the execution model of the language, as opposed to implementing semantics of particular keywords which are directly translated into code that computes results.</a:t>
            </a:r>
          </a:p>
          <a:p>
            <a:endParaRPr lang="en-US" dirty="0"/>
          </a:p>
          <a:p>
            <a:r>
              <a:rPr lang="en-US" dirty="0"/>
              <a:t>Another:  The standardized functions are usually shipped within a core system library (</a:t>
            </a:r>
            <a:r>
              <a:rPr lang="en-US" dirty="0" err="1"/>
              <a:t>libc</a:t>
            </a:r>
            <a:r>
              <a:rPr lang="en-US" dirty="0"/>
              <a:t> in Unix-like OSes).  It is implicitly linked into your binary software, unless you explicitly inhibits its linking, with special flags to the compiler or link-editor.  An OS kernel, for example, won't use </a:t>
            </a:r>
            <a:r>
              <a:rPr lang="en-US" dirty="0" err="1"/>
              <a:t>libc</a:t>
            </a:r>
            <a:r>
              <a:rPr lang="en-US" dirty="0"/>
              <a:t>, so it's no use linking it in the final binary image.  The loader performs a bunch of system-specific procedures in order to get your binary program running.  It will perform symbol-version checks to ensure the environment has minimal versions of versioned symbols (functions tagged in a special way as to indicate API/ABI compatibility level).  It will also interface with the operating system to set up all the required libraries, bringing them into memory, setting up basic memory mappings (sort of memory pre-allocation), and other system-specific tasks.  Finally, it will call _start() which will eventually call the main() function.</a:t>
            </a:r>
          </a:p>
          <a:p>
            <a:endParaRPr lang="en-US" dirty="0"/>
          </a:p>
          <a:p>
            <a:endParaRPr lang="en-US" dirty="0"/>
          </a:p>
          <a:p>
            <a:r>
              <a:rPr lang="en-US" dirty="0"/>
              <a:t>The </a:t>
            </a:r>
            <a:r>
              <a:rPr lang="en-US" dirty="0">
                <a:hlinkClick r:id="rId3"/>
              </a:rPr>
              <a:t>C preprocessor</a:t>
            </a:r>
            <a:r>
              <a:rPr lang="en-US" dirty="0"/>
              <a:t> modifies a source file before handing it over to the compiler, allowing conditional compilation with </a:t>
            </a:r>
            <a:r>
              <a:rPr lang="en-US" dirty="0">
                <a:hlinkClick r:id="rId4"/>
              </a:rPr>
              <a:t>#ifdef</a:t>
            </a:r>
            <a:r>
              <a:rPr lang="en-US" dirty="0"/>
              <a:t>, defining constants with </a:t>
            </a:r>
            <a:r>
              <a:rPr lang="en-US" dirty="0">
                <a:hlinkClick r:id="rId5"/>
              </a:rPr>
              <a:t>#define</a:t>
            </a:r>
            <a:r>
              <a:rPr lang="en-US" dirty="0"/>
              <a:t>, including header files with </a:t>
            </a:r>
            <a:r>
              <a:rPr lang="en-US" dirty="0">
                <a:hlinkClick r:id="rId6"/>
              </a:rPr>
              <a:t>#include</a:t>
            </a:r>
            <a:r>
              <a:rPr lang="en-US" dirty="0"/>
              <a:t>, and using </a:t>
            </a:r>
            <a:r>
              <a:rPr lang="en-US" dirty="0" err="1"/>
              <a:t>builtin</a:t>
            </a:r>
            <a:r>
              <a:rPr lang="en-US" dirty="0"/>
              <a:t> macros such as </a:t>
            </a:r>
            <a:r>
              <a:rPr lang="en-US" dirty="0">
                <a:hlinkClick r:id="rId7"/>
              </a:rPr>
              <a:t>__FILE__</a:t>
            </a:r>
            <a:r>
              <a:rPr lang="en-US" dirty="0"/>
              <a:t>. This page lists the preprocessor directives, or commands to the preprocessor, that are available:</a:t>
            </a:r>
          </a:p>
          <a:p>
            <a:r>
              <a:rPr lang="en-US" dirty="0">
                <a:hlinkClick r:id="rId6"/>
              </a:rPr>
              <a:t>#include</a:t>
            </a:r>
            <a:endParaRPr lang="en-US" dirty="0"/>
          </a:p>
          <a:p>
            <a:r>
              <a:rPr lang="en-US" dirty="0">
                <a:hlinkClick r:id="rId5"/>
              </a:rPr>
              <a:t>#define</a:t>
            </a:r>
            <a:endParaRPr lang="en-US" dirty="0"/>
          </a:p>
          <a:p>
            <a:r>
              <a:rPr lang="en-US" dirty="0">
                <a:hlinkClick r:id="rId8"/>
              </a:rPr>
              <a:t>#</a:t>
            </a:r>
            <a:r>
              <a:rPr lang="en-US" dirty="0" err="1">
                <a:hlinkClick r:id="rId8"/>
              </a:rPr>
              <a:t>undef</a:t>
            </a:r>
            <a:endParaRPr lang="en-US" dirty="0"/>
          </a:p>
          <a:p>
            <a:r>
              <a:rPr lang="en-US" dirty="0">
                <a:hlinkClick r:id="rId9"/>
              </a:rPr>
              <a:t>#if</a:t>
            </a:r>
            <a:endParaRPr lang="en-US" dirty="0"/>
          </a:p>
          <a:p>
            <a:r>
              <a:rPr lang="en-US" dirty="0">
                <a:hlinkClick r:id="rId4"/>
              </a:rPr>
              <a:t>#ifdef</a:t>
            </a:r>
            <a:endParaRPr lang="en-US" dirty="0"/>
          </a:p>
          <a:p>
            <a:r>
              <a:rPr lang="en-US" dirty="0">
                <a:hlinkClick r:id="rId10"/>
              </a:rPr>
              <a:t>#</a:t>
            </a:r>
            <a:r>
              <a:rPr lang="en-US" dirty="0" err="1">
                <a:hlinkClick r:id="rId10"/>
              </a:rPr>
              <a:t>ifndef</a:t>
            </a:r>
            <a:endParaRPr lang="en-US" dirty="0"/>
          </a:p>
          <a:p>
            <a:r>
              <a:rPr lang="en-US" dirty="0">
                <a:hlinkClick r:id="rId11"/>
              </a:rPr>
              <a:t>#error</a:t>
            </a:r>
            <a:endParaRPr lang="en-US" dirty="0"/>
          </a:p>
          <a:p>
            <a:r>
              <a:rPr lang="en-US" dirty="0">
                <a:hlinkClick r:id="rId7"/>
              </a:rPr>
              <a:t>__FILE__</a:t>
            </a:r>
            <a:endParaRPr lang="en-US" dirty="0"/>
          </a:p>
          <a:p>
            <a:r>
              <a:rPr lang="en-US" u="sng" dirty="0">
                <a:hlinkClick r:id="rId12"/>
              </a:rPr>
              <a:t>__LINE__</a:t>
            </a:r>
            <a:endParaRPr lang="en-US" dirty="0"/>
          </a:p>
          <a:p>
            <a:r>
              <a:rPr lang="en-US" dirty="0">
                <a:hlinkClick r:id="rId13"/>
              </a:rPr>
              <a:t>__DATE__</a:t>
            </a:r>
            <a:endParaRPr lang="en-US" dirty="0"/>
          </a:p>
          <a:p>
            <a:r>
              <a:rPr lang="en-US" dirty="0">
                <a:hlinkClick r:id="rId14"/>
              </a:rPr>
              <a:t>__TIME__</a:t>
            </a:r>
            <a:endParaRPr lang="en-US" dirty="0"/>
          </a:p>
          <a:p>
            <a:r>
              <a:rPr lang="en-US" dirty="0">
                <a:hlinkClick r:id="rId15"/>
              </a:rPr>
              <a:t>__TIMESTAMP__</a:t>
            </a:r>
            <a:endParaRPr lang="en-US" dirty="0"/>
          </a:p>
          <a:p>
            <a:r>
              <a:rPr lang="en-US" dirty="0">
                <a:hlinkClick r:id="rId16"/>
              </a:rPr>
              <a:t>pragma</a:t>
            </a:r>
            <a:endParaRPr lang="en-US" dirty="0"/>
          </a:p>
          <a:p>
            <a:r>
              <a:rPr lang="en-US" dirty="0">
                <a:hlinkClick r:id="rId17"/>
              </a:rPr>
              <a:t># macro operator</a:t>
            </a:r>
            <a:endParaRPr lang="en-US" dirty="0"/>
          </a:p>
          <a:p>
            <a:r>
              <a:rPr lang="en-US" dirty="0">
                <a:hlinkClick r:id="rId18"/>
              </a:rPr>
              <a:t>## macro operator</a:t>
            </a:r>
            <a:endParaRPr lang="en-US" dirty="0"/>
          </a:p>
          <a:p>
            <a:endParaRPr lang="en-CA" dirty="0"/>
          </a:p>
        </p:txBody>
      </p:sp>
      <p:sp>
        <p:nvSpPr>
          <p:cNvPr id="27652" name="Slide Number Placeholder 3"/>
          <p:cNvSpPr>
            <a:spLocks noGrp="1"/>
          </p:cNvSpPr>
          <p:nvPr>
            <p:ph type="sldNum" sz="quarter" idx="5"/>
          </p:nvPr>
        </p:nvSpPr>
        <p:spPr>
          <a:noFill/>
        </p:spPr>
        <p:txBody>
          <a:bodyPr/>
          <a:lstStyle/>
          <a:p>
            <a:fld id="{80244C86-8468-4ACA-8C54-1A502ECD3B4F}" type="slidenum">
              <a:rPr lang="en-US" altLang="en-US"/>
              <a:pPr/>
              <a:t>5</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C625840C-8983-49A2-9AD0-751947BF7D03}" type="slidenum">
              <a:rPr lang="en-US" altLang="en-US"/>
              <a:pPr/>
              <a:t>6</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altLang="en-US"/>
              <a:t>When a thread is moved between states, the information needed to restore it is saved in the table by the run-time system in the same way that the process table saves information when processes change state.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FD0789C-CE73-470D-B170-31EC39A77244}" type="slidenum">
              <a:rPr lang="en-US" altLang="en-US"/>
              <a:pPr/>
              <a:t>8</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a:buFontTx/>
              <a:buChar char="•"/>
            </a:pPr>
            <a:r>
              <a:rPr lang="en-US" altLang="en-US" dirty="0"/>
              <a:t>Altering the OS is especially undesirable in this case as the whole point of user-space threads was to avoid altering the OS</a:t>
            </a:r>
          </a:p>
          <a:p>
            <a:pPr lvl="1">
              <a:buFontTx/>
              <a:buChar char="•"/>
            </a:pPr>
            <a:r>
              <a:rPr lang="en-US" altLang="en-US" dirty="0"/>
              <a:t>The altering involves potentially making system calls that don’t block, but don’t return data if they’re not ready...confusing!</a:t>
            </a:r>
          </a:p>
          <a:p>
            <a:pPr lvl="1">
              <a:buFontTx/>
              <a:buChar char="•"/>
            </a:pPr>
            <a:r>
              <a:rPr lang="en-US" altLang="en-US" dirty="0"/>
              <a:t>Wrapping (select() or poll())  the system calls might involve adding a call to a function which will reveal if a call to a particular function will block or not...that’s just a mess...</a:t>
            </a:r>
          </a:p>
          <a:p>
            <a:pPr>
              <a:buFontTx/>
              <a:buChar char="•"/>
            </a:pPr>
            <a:r>
              <a:rPr lang="en-US" altLang="en-US" dirty="0"/>
              <a:t>Page faults: Refer to the fact that not all of the program text is necessarily in memory.  If the OS has to load part of the program back into memory it will block that process.  We have no way of telling it just to switch to a different thread instead</a:t>
            </a:r>
          </a:p>
          <a:p>
            <a:pPr>
              <a:buFontTx/>
              <a:buChar char="•"/>
            </a:pPr>
            <a:r>
              <a:rPr lang="en-US" altLang="en-US" dirty="0"/>
              <a:t>Requiring voluntary relinquishing of control means that if one thread has an error, it may never pass control to another thread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last point is a bit annoying in the way that Tannenbaum writes.   This is not so much a new disadvantage, but rather a design consideration.</a:t>
            </a:r>
          </a:p>
          <a:p>
            <a:endParaRPr lang="en-CA" dirty="0"/>
          </a:p>
          <a:p>
            <a:endParaRPr lang="en-CA" dirty="0"/>
          </a:p>
          <a:p>
            <a:r>
              <a:rPr lang="en-CA" dirty="0"/>
              <a:t>https://httpd.apache.org/docs/2.4/mod/worker.html</a:t>
            </a:r>
          </a:p>
        </p:txBody>
      </p:sp>
      <p:sp>
        <p:nvSpPr>
          <p:cNvPr id="4" name="Slide Number Placeholder 3"/>
          <p:cNvSpPr>
            <a:spLocks noGrp="1"/>
          </p:cNvSpPr>
          <p:nvPr>
            <p:ph type="sldNum" sz="quarter" idx="5"/>
          </p:nvPr>
        </p:nvSpPr>
        <p:spPr/>
        <p:txBody>
          <a:bodyPr/>
          <a:lstStyle/>
          <a:p>
            <a:fld id="{E37F2B54-A66B-4779-906C-F879CC221B89}" type="slidenum">
              <a:rPr lang="en-CA" smtClean="0"/>
              <a:pPr/>
              <a:t>9</a:t>
            </a:fld>
            <a:endParaRPr lang="en-CA"/>
          </a:p>
        </p:txBody>
      </p:sp>
    </p:spTree>
    <p:extLst>
      <p:ext uri="{BB962C8B-B14F-4D97-AF65-F5344CB8AC3E}">
        <p14:creationId xmlns:p14="http://schemas.microsoft.com/office/powerpoint/2010/main" val="1028128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7F2B54-A66B-4779-906C-F879CC221B89}" type="slidenum">
              <a:rPr lang="en-CA" smtClean="0"/>
              <a:pPr/>
              <a:t>10</a:t>
            </a:fld>
            <a:endParaRPr lang="en-CA"/>
          </a:p>
        </p:txBody>
      </p:sp>
    </p:spTree>
    <p:extLst>
      <p:ext uri="{BB962C8B-B14F-4D97-AF65-F5344CB8AC3E}">
        <p14:creationId xmlns:p14="http://schemas.microsoft.com/office/powerpoint/2010/main" val="854941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60ED55F-F940-4BA7-8795-96D6712E880F}" type="slidenum">
              <a:rPr lang="en-US" altLang="en-US"/>
              <a:pPr/>
              <a:t>11</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altLang="en-US" dirty="0"/>
              <a:t>Recycled threads are quicker to create as the data storage is already allocated...it just has to be filled in with the relevant information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E8AC917-6380-4618-BFD1-CECF10BDB0EC}" type="slidenum">
              <a:rPr lang="en-US" altLang="en-US"/>
              <a:pPr/>
              <a:t>13</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altLang="en-US" dirty="0"/>
              <a:t>Note that the picture is showing a single process.  It has two kernel-level threads that have a number of user level threads on </a:t>
            </a:r>
            <a:r>
              <a:rPr lang="en-US" altLang="en-US" dirty="0" smtClean="0"/>
              <a:t>them</a:t>
            </a:r>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vmlDrawing" Target="../drawings/vmlDrawing4.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0.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vmlDrawing" Target="../drawings/vmlDrawing5.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11.bin"/><Relationship Id="rId9"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2.bin"/><Relationship Id="rId9"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6.png"/><Relationship Id="rId2" Type="http://schemas.openxmlformats.org/officeDocument/2006/relationships/slideMaster" Target="../slideMasters/slideMaster1.xml"/><Relationship Id="rId16" Type="http://schemas.openxmlformats.org/officeDocument/2006/relationships/image" Target="../media/image17.png"/><Relationship Id="rId1" Type="http://schemas.openxmlformats.org/officeDocument/2006/relationships/vmlDrawing" Target="../drawings/vmlDrawing3.vml"/><Relationship Id="rId6" Type="http://schemas.openxmlformats.org/officeDocument/2006/relationships/image" Target="../media/image13.png"/><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oleObject" Target="../embeddings/oleObject6.bin"/><Relationship Id="rId1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9238"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2922108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9274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579608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479887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562509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3"/>
          <a:stretch>
            <a:fillRect/>
          </a:stretch>
        </p:blipFill>
        <p:spPr>
          <a:xfrm>
            <a:off x="0" y="0"/>
            <a:ext cx="9112803" cy="6858001"/>
          </a:xfrm>
          <a:prstGeom prst="rect">
            <a:avLst/>
          </a:prstGeom>
        </p:spPr>
      </p:pic>
      <p:sp>
        <p:nvSpPr>
          <p:cNvPr id="2" name="Title 1"/>
          <p:cNvSpPr>
            <a:spLocks noGrp="1"/>
          </p:cNvSpPr>
          <p:nvPr>
            <p:ph type="ctrTitle" hasCustomPrompt="1"/>
          </p:nvPr>
        </p:nvSpPr>
        <p:spPr>
          <a:xfrm>
            <a:off x="107504" y="1445447"/>
            <a:ext cx="8928992" cy="1470025"/>
          </a:xfrm>
        </p:spPr>
        <p:txBody>
          <a:bodyPr/>
          <a:lstStyle>
            <a:lvl1pPr>
              <a:defRPr u="none" baseline="0"/>
            </a:lvl1pPr>
          </a:lstStyle>
          <a:p>
            <a:r>
              <a:rPr lang="en-US" dirty="0"/>
              <a:t>EE435 Principles of Operating Systems</a:t>
            </a:r>
            <a:endParaRPr lang="en-CA" dirty="0"/>
          </a:p>
        </p:txBody>
      </p:sp>
      <p:sp>
        <p:nvSpPr>
          <p:cNvPr id="3" name="Subtitle 2"/>
          <p:cNvSpPr>
            <a:spLocks noGrp="1"/>
          </p:cNvSpPr>
          <p:nvPr>
            <p:ph type="subTitle" idx="1"/>
          </p:nvPr>
        </p:nvSpPr>
        <p:spPr>
          <a:xfrm>
            <a:off x="1371600" y="4657724"/>
            <a:ext cx="6400800" cy="159067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12" name="Object 11"/>
          <p:cNvGraphicFramePr>
            <a:graphicFrameLocks noChangeAspect="1"/>
          </p:cNvGraphicFramePr>
          <p:nvPr userDrawn="1">
            <p:extLst/>
          </p:nvPr>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5365" name="Bitmap Image" r:id="rId4" imgW="2381582" imgH="428798" progId="PBrush">
                  <p:embed/>
                </p:oleObj>
              </mc:Choice>
              <mc:Fallback>
                <p:oleObj name="Bitmap Image" r:id="rId4" imgW="2381582" imgH="428798" progId="PBrush">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4" name="Picture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4" name="Picture 3"/>
          <p:cNvPicPr>
            <a:picLocks noChangeAspect="1"/>
          </p:cNvPicPr>
          <p:nvPr userDrawn="1"/>
        </p:nvPicPr>
        <p:blipFill>
          <a:blip r:embed="rId7"/>
          <a:stretch>
            <a:fillRect/>
          </a:stretch>
        </p:blipFill>
        <p:spPr>
          <a:xfrm>
            <a:off x="8029028" y="271379"/>
            <a:ext cx="807882" cy="683136"/>
          </a:xfrm>
          <a:prstGeom prst="rect">
            <a:avLst/>
          </a:prstGeom>
        </p:spPr>
      </p:pic>
      <p:pic>
        <p:nvPicPr>
          <p:cNvPr id="5" name="Picture 4"/>
          <p:cNvPicPr>
            <a:picLocks noChangeAspect="1"/>
          </p:cNvPicPr>
          <p:nvPr userDrawn="1"/>
        </p:nvPicPr>
        <p:blipFill>
          <a:blip r:embed="rId8"/>
          <a:stretch>
            <a:fillRect/>
          </a:stretch>
        </p:blipFill>
        <p:spPr>
          <a:xfrm>
            <a:off x="364017" y="131463"/>
            <a:ext cx="1007406" cy="678457"/>
          </a:xfrm>
          <a:prstGeom prst="rect">
            <a:avLst/>
          </a:prstGeom>
        </p:spPr>
      </p:pic>
      <p:pic>
        <p:nvPicPr>
          <p:cNvPr id="15" name="Picture 14"/>
          <p:cNvPicPr>
            <a:picLocks noChangeAspect="1"/>
          </p:cNvPicPr>
          <p:nvPr userDrawn="1"/>
        </p:nvPicPr>
        <p:blipFill>
          <a:blip r:embed="rId9"/>
          <a:stretch>
            <a:fillRect/>
          </a:stretch>
        </p:blipFill>
        <p:spPr>
          <a:xfrm>
            <a:off x="2235331" y="147091"/>
            <a:ext cx="713673" cy="736151"/>
          </a:xfrm>
          <a:prstGeom prst="rect">
            <a:avLst/>
          </a:prstGeom>
        </p:spPr>
      </p:pic>
      <p:pic>
        <p:nvPicPr>
          <p:cNvPr id="16" name="Picture 15"/>
          <p:cNvPicPr>
            <a:picLocks noChangeAspect="1"/>
          </p:cNvPicPr>
          <p:nvPr userDrawn="1"/>
        </p:nvPicPr>
        <p:blipFill>
          <a:blip r:embed="rId10"/>
          <a:stretch>
            <a:fillRect/>
          </a:stretch>
        </p:blipFill>
        <p:spPr>
          <a:xfrm>
            <a:off x="3812912" y="304222"/>
            <a:ext cx="1348977" cy="436092"/>
          </a:xfrm>
          <a:prstGeom prst="rect">
            <a:avLst/>
          </a:prstGeom>
        </p:spPr>
      </p:pic>
      <p:pic>
        <p:nvPicPr>
          <p:cNvPr id="17" name="Picture 16"/>
          <p:cNvPicPr>
            <a:picLocks noChangeAspect="1"/>
          </p:cNvPicPr>
          <p:nvPr userDrawn="1"/>
        </p:nvPicPr>
        <p:blipFill>
          <a:blip r:embed="rId11"/>
          <a:stretch>
            <a:fillRect/>
          </a:stretch>
        </p:blipFill>
        <p:spPr>
          <a:xfrm>
            <a:off x="3066709" y="925439"/>
            <a:ext cx="850735" cy="542710"/>
          </a:xfrm>
          <a:prstGeom prst="rect">
            <a:avLst/>
          </a:prstGeom>
        </p:spPr>
      </p:pic>
      <p:pic>
        <p:nvPicPr>
          <p:cNvPr id="18" name="Picture 17"/>
          <p:cNvPicPr>
            <a:picLocks noChangeAspect="1"/>
          </p:cNvPicPr>
          <p:nvPr userDrawn="1"/>
        </p:nvPicPr>
        <p:blipFill>
          <a:blip r:embed="rId12"/>
          <a:stretch>
            <a:fillRect/>
          </a:stretch>
        </p:blipFill>
        <p:spPr>
          <a:xfrm>
            <a:off x="961422" y="1045302"/>
            <a:ext cx="1425604" cy="433272"/>
          </a:xfrm>
          <a:prstGeom prst="rect">
            <a:avLst/>
          </a:prstGeom>
        </p:spPr>
      </p:pic>
      <p:pic>
        <p:nvPicPr>
          <p:cNvPr id="21" name="Picture 20"/>
          <p:cNvPicPr>
            <a:picLocks noChangeAspect="1"/>
          </p:cNvPicPr>
          <p:nvPr userDrawn="1"/>
        </p:nvPicPr>
        <p:blipFill>
          <a:blip r:embed="rId13"/>
          <a:stretch>
            <a:fillRect/>
          </a:stretch>
        </p:blipFill>
        <p:spPr>
          <a:xfrm>
            <a:off x="4845050" y="945747"/>
            <a:ext cx="1216199" cy="575523"/>
          </a:xfrm>
          <a:prstGeom prst="rect">
            <a:avLst/>
          </a:prstGeom>
        </p:spPr>
      </p:pic>
      <p:pic>
        <p:nvPicPr>
          <p:cNvPr id="23" name="Picture 22"/>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2307483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6389"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3168417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217203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981319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9591863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285790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0262"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633537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6325302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829376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0217653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780844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7262074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849706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lvl1pPr>
              <a:defRPr/>
            </a:lvl1pPr>
          </a:lstStyle>
          <a:p>
            <a:fld id="{0E65DFEA-C508-4FF8-A1A7-5D692080D796}" type="datetime1">
              <a:rPr lang="en-US" altLang="en-US" smtClean="0">
                <a:solidFill>
                  <a:srgbClr val="000000"/>
                </a:solidFill>
              </a:rPr>
              <a:t>1/17/2020</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fr-CA" alt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7" name="Object 6"/>
          <p:cNvGraphicFramePr>
            <a:graphicFrameLocks noChangeAspect="1"/>
          </p:cNvGraphicFramePr>
          <p:nvPr userDrawn="1"/>
        </p:nvGraphicFramePr>
        <p:xfrm>
          <a:off x="5029200" y="228600"/>
          <a:ext cx="733425" cy="838200"/>
        </p:xfrm>
        <a:graphic>
          <a:graphicData uri="http://schemas.openxmlformats.org/presentationml/2006/ole">
            <mc:AlternateContent xmlns:mc="http://schemas.openxmlformats.org/markup-compatibility/2006">
              <mc:Choice xmlns:v="urn:schemas-microsoft-com:vml" Requires="v">
                <p:oleObj spid="_x0000_s2233" name="Bitmap Image" r:id="rId3" imgW="733333" imgH="838095" progId="PBrush">
                  <p:embed/>
                </p:oleObj>
              </mc:Choice>
              <mc:Fallback>
                <p:oleObj name="Bitmap Image" r:id="rId3" imgW="733333" imgH="838095" progId="PBrush">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28600"/>
                        <a:ext cx="7334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 name="Object 7"/>
          <p:cNvGraphicFramePr>
            <a:graphicFrameLocks noChangeAspect="1"/>
          </p:cNvGraphicFramePr>
          <p:nvPr userDrawn="1"/>
        </p:nvGraphicFramePr>
        <p:xfrm>
          <a:off x="2514600" y="152400"/>
          <a:ext cx="2381250" cy="571500"/>
        </p:xfrm>
        <a:graphic>
          <a:graphicData uri="http://schemas.openxmlformats.org/presentationml/2006/ole">
            <mc:AlternateContent xmlns:mc="http://schemas.openxmlformats.org/markup-compatibility/2006">
              <mc:Choice xmlns:v="urn:schemas-microsoft-com:vml" Requires="v">
                <p:oleObj spid="_x0000_s2234" name="Bitmap Image" r:id="rId5" imgW="2381582" imgH="571731" progId="PBrush">
                  <p:embed/>
                </p:oleObj>
              </mc:Choice>
              <mc:Fallback>
                <p:oleObj name="Bitmap Image" r:id="rId5" imgW="2381582" imgH="571731" progId="PBrush">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52400"/>
                        <a:ext cx="23812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 name="Object 8"/>
          <p:cNvGraphicFramePr>
            <a:graphicFrameLocks noChangeAspect="1"/>
          </p:cNvGraphicFramePr>
          <p:nvPr userDrawn="1"/>
        </p:nvGraphicFramePr>
        <p:xfrm>
          <a:off x="6629400" y="152400"/>
          <a:ext cx="2333625" cy="581025"/>
        </p:xfrm>
        <a:graphic>
          <a:graphicData uri="http://schemas.openxmlformats.org/presentationml/2006/ole">
            <mc:AlternateContent xmlns:mc="http://schemas.openxmlformats.org/markup-compatibility/2006">
              <mc:Choice xmlns:v="urn:schemas-microsoft-com:vml" Requires="v">
                <p:oleObj spid="_x0000_s2235" name="Bitmap Image" r:id="rId7" imgW="2333333" imgH="581106" progId="PBrush">
                  <p:embed/>
                </p:oleObj>
              </mc:Choice>
              <mc:Fallback>
                <p:oleObj name="Bitmap Image" r:id="rId7" imgW="2333333" imgH="581106" progId="PBrush">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152400"/>
                        <a:ext cx="23336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 name="Object 9"/>
          <p:cNvGraphicFramePr>
            <a:graphicFrameLocks noChangeAspect="1"/>
          </p:cNvGraphicFramePr>
          <p:nvPr userDrawn="1"/>
        </p:nvGraphicFramePr>
        <p:xfrm>
          <a:off x="6781800" y="1219200"/>
          <a:ext cx="1524000" cy="476250"/>
        </p:xfrm>
        <a:graphic>
          <a:graphicData uri="http://schemas.openxmlformats.org/presentationml/2006/ole">
            <mc:AlternateContent xmlns:mc="http://schemas.openxmlformats.org/markup-compatibility/2006">
              <mc:Choice xmlns:v="urn:schemas-microsoft-com:vml" Requires="v">
                <p:oleObj spid="_x0000_s2236" name="Bitmap Image" r:id="rId9" imgW="1523810" imgH="476316" progId="PBrush">
                  <p:embed/>
                </p:oleObj>
              </mc:Choice>
              <mc:Fallback>
                <p:oleObj name="Bitmap Image" r:id="rId9" imgW="1523810" imgH="476316" progId="PBrush">
                  <p:embed/>
                  <p:pic>
                    <p:nvPicPr>
                      <p:cNvPr id="0"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1219200"/>
                        <a:ext cx="152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 name="Object 10"/>
          <p:cNvGraphicFramePr>
            <a:graphicFrameLocks noChangeAspect="1"/>
          </p:cNvGraphicFramePr>
          <p:nvPr userDrawn="1"/>
        </p:nvGraphicFramePr>
        <p:xfrm>
          <a:off x="3124200" y="990600"/>
          <a:ext cx="828675" cy="428625"/>
        </p:xfrm>
        <a:graphic>
          <a:graphicData uri="http://schemas.openxmlformats.org/presentationml/2006/ole">
            <mc:AlternateContent xmlns:mc="http://schemas.openxmlformats.org/markup-compatibility/2006">
              <mc:Choice xmlns:v="urn:schemas-microsoft-com:vml" Requires="v">
                <p:oleObj spid="_x0000_s2237" name="Bitmap Image" r:id="rId11" imgW="828791" imgH="428798" progId="PBrush">
                  <p:embed/>
                </p:oleObj>
              </mc:Choice>
              <mc:Fallback>
                <p:oleObj name="Bitmap Image" r:id="rId11" imgW="828791" imgH="428798" progId="PBrush">
                  <p:embed/>
                  <p:pic>
                    <p:nvPicPr>
                      <p:cNvPr id="0"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990600"/>
                        <a:ext cx="8286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 name="Object 11"/>
          <p:cNvGraphicFramePr>
            <a:graphicFrameLocks noChangeAspect="1"/>
          </p:cNvGraphicFramePr>
          <p:nvPr userDrawn="1"/>
        </p:nvGraphicFramePr>
        <p:xfrm>
          <a:off x="4191000" y="1371600"/>
          <a:ext cx="2381250" cy="428625"/>
        </p:xfrm>
        <a:graphic>
          <a:graphicData uri="http://schemas.openxmlformats.org/presentationml/2006/ole">
            <mc:AlternateContent xmlns:mc="http://schemas.openxmlformats.org/markup-compatibility/2006">
              <mc:Choice xmlns:v="urn:schemas-microsoft-com:vml" Requires="v">
                <p:oleObj spid="_x0000_s2238" name="Bitmap Image" r:id="rId13" imgW="2381582" imgH="428798" progId="PBrush">
                  <p:embed/>
                </p:oleObj>
              </mc:Choice>
              <mc:Fallback>
                <p:oleObj name="Bitmap Image" r:id="rId13" imgW="2381582" imgH="428798" progId="PBrush">
                  <p:embed/>
                  <p:pic>
                    <p:nvPicPr>
                      <p:cNvPr id="0" name="Picture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1371600"/>
                        <a:ext cx="23812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3" name="Object 12"/>
          <p:cNvGraphicFramePr>
            <a:graphicFrameLocks noChangeAspect="1"/>
          </p:cNvGraphicFramePr>
          <p:nvPr userDrawn="1"/>
        </p:nvGraphicFramePr>
        <p:xfrm>
          <a:off x="533400" y="457200"/>
          <a:ext cx="1771650" cy="1181100"/>
        </p:xfrm>
        <a:graphic>
          <a:graphicData uri="http://schemas.openxmlformats.org/presentationml/2006/ole">
            <mc:AlternateContent xmlns:mc="http://schemas.openxmlformats.org/markup-compatibility/2006">
              <mc:Choice xmlns:v="urn:schemas-microsoft-com:vml" Requires="v">
                <p:oleObj spid="_x0000_s2239" name="Bitmap Image" r:id="rId15" imgW="1771429" imgH="1181265" progId="PBrush">
                  <p:embed/>
                </p:oleObj>
              </mc:Choice>
              <mc:Fallback>
                <p:oleObj name="Bitmap Image" r:id="rId15" imgW="1771429" imgH="1181265" progId="PBrush">
                  <p:embed/>
                  <p:pic>
                    <p:nvPicPr>
                      <p:cNvPr id="0" name="Picture 29"/>
                      <p:cNvPicPr>
                        <a:picLocks noChangeAspect="1" noChangeArrowheads="1"/>
                      </p:cNvPicPr>
                      <p:nvPr/>
                    </p:nvPicPr>
                    <p:blipFill>
                      <a:blip r:embed="rId16">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533400" y="457200"/>
                        <a:ext cx="17716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2705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192123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87853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86779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70775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7119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38883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fld id="{AE23D1E8-BDA9-4284-B609-3E599C41F364}" type="datetime1">
              <a:rPr lang="en-US" altLang="en-US" smtClean="0">
                <a:solidFill>
                  <a:srgbClr val="000000"/>
                </a:solidFill>
              </a:rPr>
              <a:t>1/17/2020</a:t>
            </a:fld>
            <a:endParaRPr lang="fr-CA" altLang="en-US" dirty="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fr-CA" altLang="en-US" dirty="0">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182585337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hdr="0" ftr="0" dt="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100119315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19.png"/><Relationship Id="rId4"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image" Target="../media/image20.png"/><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18.png"/><Relationship Id="rId4" Type="http://schemas.openxmlformats.org/officeDocument/2006/relationships/oleObject" Target="../embeddings/oleObject1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dirty="0"/>
              <a:t>EEE 335</a:t>
            </a:r>
            <a:br>
              <a:rPr lang="en-US" altLang="en-US" dirty="0"/>
            </a:br>
            <a:r>
              <a:rPr lang="en-US" altLang="en-US" sz="4000" dirty="0"/>
              <a:t>Principles of Operating Systems</a:t>
            </a:r>
          </a:p>
        </p:txBody>
      </p:sp>
      <p:sp>
        <p:nvSpPr>
          <p:cNvPr id="5" name="Subtitle 2">
            <a:extLst>
              <a:ext uri="{FF2B5EF4-FFF2-40B4-BE49-F238E27FC236}">
                <a16:creationId xmlns:a16="http://schemas.microsoft.com/office/drawing/2014/main" xmlns="" id="{423C724A-8901-6D41-9637-A1D95A0A9D71}"/>
              </a:ext>
            </a:extLst>
          </p:cNvPr>
          <p:cNvSpPr>
            <a:spLocks noGrp="1"/>
          </p:cNvSpPr>
          <p:nvPr>
            <p:ph type="subTitle" idx="1"/>
          </p:nvPr>
        </p:nvSpPr>
        <p:spPr>
          <a:xfrm>
            <a:off x="1287000" y="4854198"/>
            <a:ext cx="6400800" cy="1752600"/>
          </a:xfrm>
        </p:spPr>
        <p:txBody>
          <a:bodyPr/>
          <a:lstStyle/>
          <a:p>
            <a:r>
              <a:rPr lang="en-US" dirty="0"/>
              <a:t>Threads - Part II</a:t>
            </a:r>
          </a:p>
          <a:p>
            <a:r>
              <a:rPr lang="en-US" dirty="0"/>
              <a:t>Modern Operating Systems 2.2</a:t>
            </a:r>
          </a:p>
        </p:txBody>
      </p:sp>
    </p:spTree>
    <p:extLst>
      <p:ext uri="{BB962C8B-B14F-4D97-AF65-F5344CB8AC3E}">
        <p14:creationId xmlns:p14="http://schemas.microsoft.com/office/powerpoint/2010/main" val="2230125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a:xfrm>
            <a:off x="685800" y="116632"/>
            <a:ext cx="7772400" cy="1143000"/>
          </a:xfrm>
        </p:spPr>
        <p:txBody>
          <a:bodyPr/>
          <a:lstStyle/>
          <a:p>
            <a:pPr eaLnBrk="1" hangingPunct="1"/>
            <a:r>
              <a:rPr lang="en-US" altLang="en-US" dirty="0"/>
              <a:t>Threads in Kernel Space</a:t>
            </a:r>
          </a:p>
        </p:txBody>
      </p:sp>
      <p:sp>
        <p:nvSpPr>
          <p:cNvPr id="4102" name="Rectangle 3"/>
          <p:cNvSpPr>
            <a:spLocks noGrp="1" noChangeArrowheads="1"/>
          </p:cNvSpPr>
          <p:nvPr>
            <p:ph type="body" idx="1"/>
          </p:nvPr>
        </p:nvSpPr>
        <p:spPr>
          <a:xfrm>
            <a:off x="304800" y="1219200"/>
            <a:ext cx="8763000" cy="609600"/>
          </a:xfrm>
        </p:spPr>
        <p:txBody>
          <a:bodyPr/>
          <a:lstStyle/>
          <a:p>
            <a:pPr eaLnBrk="1" hangingPunct="1"/>
            <a:r>
              <a:rPr lang="en-US" altLang="en-US"/>
              <a:t>Put the concept of the thread in the kernel</a:t>
            </a:r>
          </a:p>
        </p:txBody>
      </p:sp>
      <p:graphicFrame>
        <p:nvGraphicFramePr>
          <p:cNvPr id="4098" name="Object 4"/>
          <p:cNvGraphicFramePr>
            <a:graphicFrameLocks noChangeAspect="1"/>
          </p:cNvGraphicFramePr>
          <p:nvPr/>
        </p:nvGraphicFramePr>
        <p:xfrm>
          <a:off x="5200650" y="1905000"/>
          <a:ext cx="3790950" cy="4295775"/>
        </p:xfrm>
        <a:graphic>
          <a:graphicData uri="http://schemas.openxmlformats.org/presentationml/2006/ole">
            <mc:AlternateContent xmlns:mc="http://schemas.openxmlformats.org/markup-compatibility/2006">
              <mc:Choice xmlns:v="urn:schemas-microsoft-com:vml" Requires="v">
                <p:oleObj spid="_x0000_s7197" name="Bitmap Image" r:id="rId4" imgW="3790476" imgH="4296375" progId="PBrush">
                  <p:embed/>
                </p:oleObj>
              </mc:Choice>
              <mc:Fallback>
                <p:oleObj name="Bitmap Image" r:id="rId4" imgW="3790476" imgH="4296375" progId="PBrus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0650" y="1905000"/>
                        <a:ext cx="3790950" cy="4295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103" name="Rectangle 5"/>
          <p:cNvSpPr>
            <a:spLocks noChangeArrowheads="1"/>
          </p:cNvSpPr>
          <p:nvPr/>
        </p:nvSpPr>
        <p:spPr bwMode="auto">
          <a:xfrm>
            <a:off x="228600" y="1752600"/>
            <a:ext cx="5029200" cy="4572000"/>
          </a:xfrm>
          <a:prstGeom prst="rect">
            <a:avLst/>
          </a:prstGeom>
          <a:noFill/>
          <a:ln w="9525">
            <a:noFill/>
            <a:miter lim="800000"/>
            <a:headEnd/>
            <a:tailEnd/>
          </a:ln>
        </p:spPr>
        <p:txBody>
          <a:bodyPr/>
          <a:lstStyle/>
          <a:p>
            <a:pPr marL="625475" lvl="1" indent="-285750" eaLnBrk="1" hangingPunct="1">
              <a:spcBef>
                <a:spcPct val="20000"/>
              </a:spcBef>
              <a:buClr>
                <a:schemeClr val="bg2"/>
              </a:buClr>
              <a:buSzPct val="70000"/>
              <a:buFont typeface="Wingdings" pitchFamily="2" charset="2"/>
              <a:buChar char="n"/>
            </a:pPr>
            <a:r>
              <a:rPr lang="en-US" altLang="en-US" sz="2800" dirty="0">
                <a:latin typeface="Arial" charset="0"/>
              </a:rPr>
              <a:t>There is no need of a run-time system</a:t>
            </a:r>
          </a:p>
          <a:p>
            <a:pPr marL="625475" lvl="1" indent="-285750" eaLnBrk="1" hangingPunct="1">
              <a:spcBef>
                <a:spcPct val="20000"/>
              </a:spcBef>
              <a:buClr>
                <a:schemeClr val="bg2"/>
              </a:buClr>
              <a:buSzPct val="70000"/>
              <a:buFont typeface="Wingdings" pitchFamily="2" charset="2"/>
              <a:buChar char="n"/>
            </a:pPr>
            <a:r>
              <a:rPr lang="en-US" altLang="en-US" sz="2800" dirty="0">
                <a:latin typeface="Arial" charset="0"/>
              </a:rPr>
              <a:t>The kernel has a thread table</a:t>
            </a:r>
          </a:p>
          <a:p>
            <a:pPr marL="625475" lvl="1" indent="-285750" eaLnBrk="1" hangingPunct="1">
              <a:spcBef>
                <a:spcPct val="20000"/>
              </a:spcBef>
              <a:buClr>
                <a:schemeClr val="bg2"/>
              </a:buClr>
              <a:buSzPct val="70000"/>
              <a:buFont typeface="Wingdings" pitchFamily="2" charset="2"/>
              <a:buChar char="n"/>
            </a:pPr>
            <a:r>
              <a:rPr lang="en-US" altLang="en-US" sz="2800" dirty="0">
                <a:latin typeface="Arial" charset="0"/>
              </a:rPr>
              <a:t>Threads make calls to the kernel for thread creation/termination</a:t>
            </a:r>
          </a:p>
          <a:p>
            <a:pPr marL="625475" lvl="1" indent="-285750" eaLnBrk="1" hangingPunct="1">
              <a:spcBef>
                <a:spcPct val="20000"/>
              </a:spcBef>
              <a:buClr>
                <a:schemeClr val="bg2"/>
              </a:buClr>
              <a:buSzPct val="70000"/>
              <a:buFont typeface="Wingdings" pitchFamily="2" charset="2"/>
              <a:buChar char="n"/>
            </a:pPr>
            <a:r>
              <a:rPr lang="en-US" altLang="en-US" sz="2800" dirty="0">
                <a:latin typeface="Arial" charset="0"/>
              </a:rPr>
              <a:t>Kernel holds each thread’s registers, state, etc...</a:t>
            </a:r>
          </a:p>
        </p:txBody>
      </p:sp>
      <p:sp>
        <p:nvSpPr>
          <p:cNvPr id="4104" name="Slide Number Placeholder 7"/>
          <p:cNvSpPr>
            <a:spLocks noGrp="1"/>
          </p:cNvSpPr>
          <p:nvPr>
            <p:ph type="sldNum" sz="quarter" idx="12"/>
          </p:nvPr>
        </p:nvSpPr>
        <p:spPr>
          <a:noFill/>
        </p:spPr>
        <p:txBody>
          <a:bodyPr/>
          <a:lstStyle/>
          <a:p>
            <a:fld id="{EAED3819-9C3B-49B5-B508-93B93F8159C4}" type="slidenum">
              <a:rPr lang="en-US" altLang="en-US"/>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en-US"/>
              <a:t>Threads in Kernel Space</a:t>
            </a:r>
          </a:p>
        </p:txBody>
      </p:sp>
      <p:sp>
        <p:nvSpPr>
          <p:cNvPr id="14341" name="Rectangle 3"/>
          <p:cNvSpPr>
            <a:spLocks noGrp="1" noChangeArrowheads="1"/>
          </p:cNvSpPr>
          <p:nvPr>
            <p:ph type="body" idx="1"/>
          </p:nvPr>
        </p:nvSpPr>
        <p:spPr>
          <a:xfrm>
            <a:off x="381000" y="2199456"/>
            <a:ext cx="8223448" cy="3893840"/>
          </a:xfrm>
        </p:spPr>
        <p:txBody>
          <a:bodyPr/>
          <a:lstStyle/>
          <a:p>
            <a:pPr eaLnBrk="1" hangingPunct="1">
              <a:lnSpc>
                <a:spcPct val="90000"/>
              </a:lnSpc>
            </a:pPr>
            <a:r>
              <a:rPr lang="en-US" altLang="en-US" dirty="0"/>
              <a:t>Design considerations:</a:t>
            </a:r>
          </a:p>
          <a:p>
            <a:pPr lvl="1" eaLnBrk="1" hangingPunct="1">
              <a:lnSpc>
                <a:spcPct val="90000"/>
              </a:lnSpc>
            </a:pPr>
            <a:r>
              <a:rPr lang="en-US" altLang="en-US" dirty="0"/>
              <a:t>When a thread blocks, the kernel must choose whether to run another thread from the same process or a different process</a:t>
            </a:r>
          </a:p>
          <a:p>
            <a:pPr lvl="2">
              <a:lnSpc>
                <a:spcPct val="90000"/>
              </a:lnSpc>
            </a:pPr>
            <a:r>
              <a:rPr lang="en-US" altLang="en-US" dirty="0"/>
              <a:t>which might be less desirable as far as the losing process is concerned</a:t>
            </a:r>
          </a:p>
          <a:p>
            <a:pPr lvl="1" eaLnBrk="1" hangingPunct="1">
              <a:lnSpc>
                <a:spcPct val="90000"/>
              </a:lnSpc>
            </a:pPr>
            <a:r>
              <a:rPr lang="en-US" altLang="en-US" dirty="0"/>
              <a:t>Some systems will not delete threads, but will save them to be recycled</a:t>
            </a:r>
          </a:p>
        </p:txBody>
      </p:sp>
      <p:sp>
        <p:nvSpPr>
          <p:cNvPr id="14342" name="Slide Number Placeholder 5"/>
          <p:cNvSpPr>
            <a:spLocks noGrp="1"/>
          </p:cNvSpPr>
          <p:nvPr>
            <p:ph type="sldNum" sz="quarter" idx="12"/>
          </p:nvPr>
        </p:nvSpPr>
        <p:spPr>
          <a:noFill/>
        </p:spPr>
        <p:txBody>
          <a:bodyPr/>
          <a:lstStyle/>
          <a:p>
            <a:fld id="{F19E9B5D-6FE4-49B2-A64F-9811A0BD7F69}" type="slidenum">
              <a:rPr lang="en-US" altLang="en-US"/>
              <a:pPr/>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en-US"/>
              <a:t>Threads in Kernel Space</a:t>
            </a:r>
          </a:p>
        </p:txBody>
      </p:sp>
      <p:sp>
        <p:nvSpPr>
          <p:cNvPr id="15365" name="Rectangle 3"/>
          <p:cNvSpPr>
            <a:spLocks noGrp="1" noChangeArrowheads="1"/>
          </p:cNvSpPr>
          <p:nvPr>
            <p:ph type="body" idx="1"/>
          </p:nvPr>
        </p:nvSpPr>
        <p:spPr/>
        <p:txBody>
          <a:bodyPr/>
          <a:lstStyle/>
          <a:p>
            <a:pPr eaLnBrk="1" hangingPunct="1"/>
            <a:r>
              <a:rPr lang="en-US" altLang="en-US" dirty="0"/>
              <a:t>Advantages:</a:t>
            </a:r>
          </a:p>
          <a:p>
            <a:pPr lvl="1" eaLnBrk="1" hangingPunct="1"/>
            <a:r>
              <a:rPr lang="en-US" altLang="en-US" dirty="0"/>
              <a:t>Much less complicated</a:t>
            </a:r>
          </a:p>
          <a:p>
            <a:pPr lvl="1" eaLnBrk="1" hangingPunct="1"/>
            <a:r>
              <a:rPr lang="en-US" altLang="en-US" dirty="0"/>
              <a:t>No new non-blocking calls required</a:t>
            </a:r>
          </a:p>
          <a:p>
            <a:pPr lvl="1" eaLnBrk="1" hangingPunct="1"/>
            <a:r>
              <a:rPr lang="en-US" altLang="en-US" dirty="0"/>
              <a:t>Page faults or other blocked system calls do not stop other threads in a process from executing</a:t>
            </a:r>
          </a:p>
          <a:p>
            <a:pPr eaLnBrk="1" hangingPunct="1"/>
            <a:r>
              <a:rPr lang="en-US" altLang="en-US" dirty="0"/>
              <a:t>Disadvantages:</a:t>
            </a:r>
          </a:p>
          <a:p>
            <a:pPr lvl="1" eaLnBrk="1" hangingPunct="1"/>
            <a:r>
              <a:rPr lang="en-US" altLang="en-US" dirty="0"/>
              <a:t>Cost of a system call is substantial</a:t>
            </a:r>
          </a:p>
          <a:p>
            <a:pPr lvl="1" eaLnBrk="1" hangingPunct="1"/>
            <a:r>
              <a:rPr lang="en-US" altLang="en-US" dirty="0"/>
              <a:t>If thread operations (e.g. creation, termination) are common, this will incur much more overhead</a:t>
            </a:r>
          </a:p>
        </p:txBody>
      </p:sp>
      <p:sp>
        <p:nvSpPr>
          <p:cNvPr id="15366" name="Slide Number Placeholder 5"/>
          <p:cNvSpPr>
            <a:spLocks noGrp="1"/>
          </p:cNvSpPr>
          <p:nvPr>
            <p:ph type="sldNum" sz="quarter" idx="12"/>
          </p:nvPr>
        </p:nvSpPr>
        <p:spPr>
          <a:noFill/>
        </p:spPr>
        <p:txBody>
          <a:bodyPr/>
          <a:lstStyle/>
          <a:p>
            <a:fld id="{81A27A57-14FA-4C2C-B07C-4A74013D45A1}" type="slidenum">
              <a:rPr lang="en-US" altLang="en-US"/>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685800" y="260648"/>
            <a:ext cx="7772400" cy="1143000"/>
          </a:xfrm>
        </p:spPr>
        <p:txBody>
          <a:bodyPr/>
          <a:lstStyle/>
          <a:p>
            <a:pPr eaLnBrk="1" hangingPunct="1"/>
            <a:r>
              <a:rPr lang="en-US" altLang="en-US" dirty="0"/>
              <a:t>Hybrid Implementations</a:t>
            </a:r>
          </a:p>
        </p:txBody>
      </p:sp>
      <p:sp>
        <p:nvSpPr>
          <p:cNvPr id="5126" name="Rectangle 3"/>
          <p:cNvSpPr>
            <a:spLocks noGrp="1" noChangeArrowheads="1"/>
          </p:cNvSpPr>
          <p:nvPr>
            <p:ph type="body" idx="1"/>
          </p:nvPr>
        </p:nvSpPr>
        <p:spPr>
          <a:xfrm>
            <a:off x="304800" y="1219200"/>
            <a:ext cx="5562600" cy="5105400"/>
          </a:xfrm>
        </p:spPr>
        <p:txBody>
          <a:bodyPr/>
          <a:lstStyle/>
          <a:p>
            <a:pPr marL="225425" indent="-225425"/>
            <a:r>
              <a:rPr lang="en-US" altLang="en-US" dirty="0"/>
              <a:t>Tries to get advantages of both designs</a:t>
            </a:r>
          </a:p>
          <a:p>
            <a:pPr marL="568325" lvl="1" indent="-228600"/>
            <a:r>
              <a:rPr lang="en-US" altLang="en-US" dirty="0"/>
              <a:t>User threads and kernel threads implemented where they will be the most efficient</a:t>
            </a:r>
          </a:p>
          <a:p>
            <a:pPr marL="568325" lvl="1" indent="-228600"/>
            <a:r>
              <a:rPr lang="en-US" altLang="en-US" dirty="0"/>
              <a:t>Now a page fault won’t necessarily block an entire process</a:t>
            </a:r>
          </a:p>
          <a:p>
            <a:pPr marL="568325" lvl="1" indent="-228600"/>
            <a:r>
              <a:rPr lang="en-US" altLang="en-US" dirty="0"/>
              <a:t>Advantage: Most efficient</a:t>
            </a:r>
          </a:p>
          <a:p>
            <a:pPr marL="568325" lvl="1" indent="-228600"/>
            <a:r>
              <a:rPr lang="en-US" altLang="en-US" dirty="0"/>
              <a:t>Disadvantage: by far the most complicated solution</a:t>
            </a:r>
          </a:p>
          <a:p>
            <a:pPr marL="568325" lvl="1" indent="-228600"/>
            <a:endParaRPr lang="en-US" altLang="en-US" dirty="0"/>
          </a:p>
        </p:txBody>
      </p:sp>
      <p:graphicFrame>
        <p:nvGraphicFramePr>
          <p:cNvPr id="5122" name="Object 5"/>
          <p:cNvGraphicFramePr>
            <a:graphicFrameLocks noChangeAspect="1"/>
          </p:cNvGraphicFramePr>
          <p:nvPr/>
        </p:nvGraphicFramePr>
        <p:xfrm>
          <a:off x="5867400" y="1952625"/>
          <a:ext cx="3059113" cy="3228975"/>
        </p:xfrm>
        <a:graphic>
          <a:graphicData uri="http://schemas.openxmlformats.org/presentationml/2006/ole">
            <mc:AlternateContent xmlns:mc="http://schemas.openxmlformats.org/markup-compatibility/2006">
              <mc:Choice xmlns:v="urn:schemas-microsoft-com:vml" Requires="v">
                <p:oleObj spid="_x0000_s8219" name="Bitmap Image" r:id="rId4" imgW="3057143" imgH="3228571" progId="PBrush">
                  <p:embed/>
                </p:oleObj>
              </mc:Choice>
              <mc:Fallback>
                <p:oleObj name="Bitmap Image" r:id="rId4" imgW="3057143" imgH="3228571" progId="PBrush">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952625"/>
                        <a:ext cx="3059113" cy="3228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128" name="Slide Number Placeholder 7"/>
          <p:cNvSpPr>
            <a:spLocks noGrp="1"/>
          </p:cNvSpPr>
          <p:nvPr>
            <p:ph type="sldNum" sz="quarter" idx="12"/>
          </p:nvPr>
        </p:nvSpPr>
        <p:spPr>
          <a:noFill/>
        </p:spPr>
        <p:txBody>
          <a:bodyPr/>
          <a:lstStyle/>
          <a:p>
            <a:fld id="{D902DDB8-7F28-41EC-B970-B1E4B2EC049B}" type="slidenum">
              <a:rPr lang="en-US" altLang="en-US"/>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Activations</a:t>
            </a:r>
            <a:endParaRPr lang="en-CA" dirty="0"/>
          </a:p>
        </p:txBody>
      </p:sp>
      <p:sp>
        <p:nvSpPr>
          <p:cNvPr id="3" name="Content Placeholder 2"/>
          <p:cNvSpPr>
            <a:spLocks noGrp="1"/>
          </p:cNvSpPr>
          <p:nvPr>
            <p:ph idx="1"/>
          </p:nvPr>
        </p:nvSpPr>
        <p:spPr/>
        <p:txBody>
          <a:bodyPr/>
          <a:lstStyle/>
          <a:p>
            <a:r>
              <a:rPr lang="en-US" dirty="0" smtClean="0"/>
              <a:t>Virtual CPUs given to the process</a:t>
            </a:r>
          </a:p>
          <a:p>
            <a:r>
              <a:rPr lang="en-US" dirty="0" smtClean="0"/>
              <a:t>Runtime system manages thread scheduling</a:t>
            </a:r>
          </a:p>
          <a:p>
            <a:r>
              <a:rPr lang="en-US" dirty="0"/>
              <a:t>Process threads blocked </a:t>
            </a:r>
            <a:r>
              <a:rPr lang="en-US" dirty="0" smtClean="0"/>
              <a:t>&amp; waiting </a:t>
            </a:r>
            <a:r>
              <a:rPr lang="en-US" dirty="0"/>
              <a:t>on other threads need not be managed by the </a:t>
            </a:r>
            <a:r>
              <a:rPr lang="en-US" dirty="0" smtClean="0"/>
              <a:t>kernel</a:t>
            </a:r>
          </a:p>
          <a:p>
            <a:r>
              <a:rPr lang="en-US" dirty="0" smtClean="0"/>
              <a:t>Blocked threads from system calls are reported back to the process by the kernel</a:t>
            </a:r>
          </a:p>
          <a:p>
            <a:pPr lvl="1"/>
            <a:r>
              <a:rPr lang="en-US" dirty="0" err="1" smtClean="0"/>
              <a:t>Upcalls</a:t>
            </a:r>
            <a:endParaRPr lang="en-US" dirty="0"/>
          </a:p>
          <a:p>
            <a:endParaRPr lang="en-US" dirty="0" smtClean="0"/>
          </a:p>
          <a:p>
            <a:endParaRPr lang="en-CA" dirty="0"/>
          </a:p>
        </p:txBody>
      </p:sp>
      <p:sp>
        <p:nvSpPr>
          <p:cNvPr id="4" name="Slide Number Placeholder 3"/>
          <p:cNvSpPr>
            <a:spLocks noGrp="1"/>
          </p:cNvSpPr>
          <p:nvPr>
            <p:ph type="sldNum" sz="quarter" idx="12"/>
          </p:nvPr>
        </p:nvSpPr>
        <p:spPr/>
        <p:txBody>
          <a:bodyPr/>
          <a:lstStyle/>
          <a:p>
            <a:fld id="{0F291162-72CC-4A71-AE98-B818C231D57D}" type="slidenum">
              <a:rPr lang="fr-CA" altLang="en-US" smtClean="0">
                <a:solidFill>
                  <a:srgbClr val="000000"/>
                </a:solidFill>
              </a:rPr>
              <a:pPr/>
              <a:t>14</a:t>
            </a:fld>
            <a:endParaRPr lang="fr-CA" altLang="en-US" dirty="0">
              <a:solidFill>
                <a:srgbClr val="000000"/>
              </a:solidFill>
            </a:endParaRPr>
          </a:p>
        </p:txBody>
      </p:sp>
    </p:spTree>
    <p:extLst>
      <p:ext uri="{BB962C8B-B14F-4D97-AF65-F5344CB8AC3E}">
        <p14:creationId xmlns:p14="http://schemas.microsoft.com/office/powerpoint/2010/main" val="2259992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6"/>
          <p:cNvSpPr>
            <a:spLocks noGrp="1"/>
          </p:cNvSpPr>
          <p:nvPr>
            <p:ph type="title"/>
          </p:nvPr>
        </p:nvSpPr>
        <p:spPr/>
        <p:txBody>
          <a:bodyPr/>
          <a:lstStyle/>
          <a:p>
            <a:r>
              <a:rPr lang="en-CA"/>
              <a:t>Implementation</a:t>
            </a:r>
            <a:r>
              <a:rPr lang="fr-CA"/>
              <a:t> in Linux</a:t>
            </a:r>
          </a:p>
        </p:txBody>
      </p:sp>
      <p:sp>
        <p:nvSpPr>
          <p:cNvPr id="19459" name="Content Placeholder 7"/>
          <p:cNvSpPr>
            <a:spLocks noGrp="1"/>
          </p:cNvSpPr>
          <p:nvPr>
            <p:ph idx="1"/>
          </p:nvPr>
        </p:nvSpPr>
        <p:spPr/>
        <p:txBody>
          <a:bodyPr/>
          <a:lstStyle/>
          <a:p>
            <a:r>
              <a:rPr lang="en-CA" dirty="0"/>
              <a:t>Linux does not support threads specifically</a:t>
            </a:r>
          </a:p>
          <a:p>
            <a:r>
              <a:rPr lang="en-CA" dirty="0"/>
              <a:t>Threads are merely processes that share resources</a:t>
            </a:r>
          </a:p>
          <a:p>
            <a:r>
              <a:rPr lang="en-CA" dirty="0"/>
              <a:t>Since processes are already pretty light in Linux, only resource sharing is really important (already feasible without a new concept)</a:t>
            </a:r>
          </a:p>
          <a:p>
            <a:r>
              <a:rPr lang="en-CA" dirty="0"/>
              <a:t>There are special threads that only exist in Kernel mode, by and for the Kernel</a:t>
            </a:r>
          </a:p>
        </p:txBody>
      </p:sp>
      <p:sp>
        <p:nvSpPr>
          <p:cNvPr id="2" name="Slide Number Placeholder 1">
            <a:extLst>
              <a:ext uri="{FF2B5EF4-FFF2-40B4-BE49-F238E27FC236}">
                <a16:creationId xmlns:a16="http://schemas.microsoft.com/office/drawing/2014/main" xmlns="" id="{13057BB3-2087-4EA2-9DDC-8F533C39E8E3}"/>
              </a:ext>
            </a:extLst>
          </p:cNvPr>
          <p:cNvSpPr>
            <a:spLocks noGrp="1"/>
          </p:cNvSpPr>
          <p:nvPr>
            <p:ph type="sldNum" sz="quarter" idx="12"/>
          </p:nvPr>
        </p:nvSpPr>
        <p:spPr/>
        <p:txBody>
          <a:bodyPr/>
          <a:lstStyle/>
          <a:p>
            <a:fld id="{0F291162-72CC-4A71-AE98-B818C231D57D}" type="slidenum">
              <a:rPr lang="fr-CA" altLang="en-US" smtClean="0">
                <a:solidFill>
                  <a:srgbClr val="000000"/>
                </a:solidFill>
              </a:rPr>
              <a:pPr/>
              <a:t>15</a:t>
            </a:fld>
            <a:endParaRPr lang="fr-CA" altLang="en-US" dirty="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en-US"/>
              <a:t>Single Threaded Code </a:t>
            </a:r>
            <a:r>
              <a:rPr lang="en-US" altLang="en-US">
                <a:sym typeface="Wingdings" pitchFamily="2" charset="2"/>
              </a:rPr>
              <a:t> Multi</a:t>
            </a:r>
            <a:endParaRPr lang="en-US" altLang="en-US"/>
          </a:p>
        </p:txBody>
      </p:sp>
      <p:sp>
        <p:nvSpPr>
          <p:cNvPr id="20485" name="Rectangle 3"/>
          <p:cNvSpPr>
            <a:spLocks noGrp="1" noChangeArrowheads="1"/>
          </p:cNvSpPr>
          <p:nvPr>
            <p:ph type="body" idx="1"/>
          </p:nvPr>
        </p:nvSpPr>
        <p:spPr/>
        <p:txBody>
          <a:bodyPr/>
          <a:lstStyle/>
          <a:p>
            <a:pPr eaLnBrk="1" hangingPunct="1"/>
            <a:r>
              <a:rPr lang="en-US" altLang="en-US"/>
              <a:t>What are the difficulties with converting a single-threaded program to a multi-threaded one?</a:t>
            </a:r>
          </a:p>
          <a:p>
            <a:pPr lvl="1" eaLnBrk="1" hangingPunct="1"/>
            <a:r>
              <a:rPr lang="en-US" altLang="en-US"/>
              <a:t>Global variables</a:t>
            </a:r>
          </a:p>
          <a:p>
            <a:pPr lvl="1" eaLnBrk="1" hangingPunct="1"/>
            <a:r>
              <a:rPr lang="en-US" altLang="en-US"/>
              <a:t>Non-reentrant library procedures</a:t>
            </a:r>
          </a:p>
          <a:p>
            <a:pPr lvl="1" eaLnBrk="1" hangingPunct="1"/>
            <a:r>
              <a:rPr lang="en-US" altLang="en-US"/>
              <a:t>Signals, such as keyboard</a:t>
            </a:r>
          </a:p>
          <a:p>
            <a:pPr lvl="1" eaLnBrk="1" hangingPunct="1"/>
            <a:r>
              <a:rPr lang="en-US" altLang="en-US"/>
              <a:t>Stack management</a:t>
            </a:r>
          </a:p>
        </p:txBody>
      </p:sp>
      <p:sp>
        <p:nvSpPr>
          <p:cNvPr id="20486" name="Slide Number Placeholder 5"/>
          <p:cNvSpPr>
            <a:spLocks noGrp="1"/>
          </p:cNvSpPr>
          <p:nvPr>
            <p:ph type="sldNum" sz="quarter" idx="12"/>
          </p:nvPr>
        </p:nvSpPr>
        <p:spPr>
          <a:noFill/>
        </p:spPr>
        <p:txBody>
          <a:bodyPr/>
          <a:lstStyle/>
          <a:p>
            <a:fld id="{F57233C1-CB2D-4D5A-B326-5BCB2640955A}" type="slidenum">
              <a:rPr lang="en-US" altLang="en-US"/>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a:t>Single Threaded Code </a:t>
            </a:r>
            <a:r>
              <a:rPr lang="en-US" altLang="en-US">
                <a:sym typeface="Wingdings" pitchFamily="2" charset="2"/>
              </a:rPr>
              <a:t> Multi</a:t>
            </a:r>
          </a:p>
        </p:txBody>
      </p:sp>
      <p:sp>
        <p:nvSpPr>
          <p:cNvPr id="21509" name="Rectangle 3"/>
          <p:cNvSpPr>
            <a:spLocks noGrp="1" noChangeArrowheads="1"/>
          </p:cNvSpPr>
          <p:nvPr>
            <p:ph type="body" idx="1"/>
          </p:nvPr>
        </p:nvSpPr>
        <p:spPr>
          <a:xfrm>
            <a:off x="685800" y="1700808"/>
            <a:ext cx="7772400" cy="4114800"/>
          </a:xfrm>
        </p:spPr>
        <p:txBody>
          <a:bodyPr/>
          <a:lstStyle/>
          <a:p>
            <a:pPr eaLnBrk="1" hangingPunct="1"/>
            <a:r>
              <a:rPr lang="en-US" altLang="en-US" dirty="0"/>
              <a:t>Global Variables</a:t>
            </a:r>
          </a:p>
          <a:p>
            <a:pPr lvl="1" eaLnBrk="1" hangingPunct="1"/>
            <a:r>
              <a:rPr lang="en-US" altLang="en-US" dirty="0"/>
              <a:t>Multiple threads that use the same variable will cause problems</a:t>
            </a:r>
          </a:p>
        </p:txBody>
      </p:sp>
      <p:pic>
        <p:nvPicPr>
          <p:cNvPr id="21510" name="Picture 4"/>
          <p:cNvPicPr>
            <a:picLocks noChangeAspect="1" noChangeArrowheads="1"/>
          </p:cNvPicPr>
          <p:nvPr/>
        </p:nvPicPr>
        <p:blipFill>
          <a:blip r:embed="rId3" cstate="print"/>
          <a:srcRect l="28560" t="42712" r="27010" b="36819"/>
          <a:stretch>
            <a:fillRect/>
          </a:stretch>
        </p:blipFill>
        <p:spPr bwMode="auto">
          <a:xfrm>
            <a:off x="3054350" y="2787650"/>
            <a:ext cx="6013450" cy="3919538"/>
          </a:xfrm>
          <a:prstGeom prst="rect">
            <a:avLst/>
          </a:prstGeom>
          <a:noFill/>
          <a:ln w="9525">
            <a:solidFill>
              <a:schemeClr val="tx1"/>
            </a:solidFill>
            <a:miter lim="800000"/>
            <a:headEnd/>
            <a:tailEnd/>
          </a:ln>
        </p:spPr>
      </p:pic>
      <p:sp>
        <p:nvSpPr>
          <p:cNvPr id="21511" name="Slide Number Placeholder 6"/>
          <p:cNvSpPr>
            <a:spLocks noGrp="1"/>
          </p:cNvSpPr>
          <p:nvPr>
            <p:ph type="sldNum" sz="quarter" idx="12"/>
          </p:nvPr>
        </p:nvSpPr>
        <p:spPr>
          <a:noFill/>
        </p:spPr>
        <p:txBody>
          <a:bodyPr/>
          <a:lstStyle/>
          <a:p>
            <a:fld id="{BEE90F8E-2ABF-400F-95C7-23803A72130E}" type="slidenum">
              <a:rPr lang="en-US" altLang="en-US"/>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en-US"/>
              <a:t>Single Threaded Code </a:t>
            </a:r>
            <a:r>
              <a:rPr lang="en-US" altLang="en-US">
                <a:sym typeface="Wingdings" pitchFamily="2" charset="2"/>
              </a:rPr>
              <a:t> Multi</a:t>
            </a:r>
          </a:p>
        </p:txBody>
      </p:sp>
      <p:sp>
        <p:nvSpPr>
          <p:cNvPr id="22533" name="Rectangle 3"/>
          <p:cNvSpPr>
            <a:spLocks noGrp="1" noChangeArrowheads="1"/>
          </p:cNvSpPr>
          <p:nvPr>
            <p:ph type="body" idx="1"/>
          </p:nvPr>
        </p:nvSpPr>
        <p:spPr/>
        <p:txBody>
          <a:bodyPr/>
          <a:lstStyle/>
          <a:p>
            <a:pPr eaLnBrk="1" hangingPunct="1"/>
            <a:r>
              <a:rPr lang="en-US" altLang="en-US" dirty="0"/>
              <a:t>Non-Reentrant Library Procedures</a:t>
            </a:r>
          </a:p>
          <a:p>
            <a:pPr lvl="1" eaLnBrk="1" hangingPunct="1"/>
            <a:r>
              <a:rPr lang="en-US" altLang="en-US" dirty="0"/>
              <a:t>Remember, libraries are compiled for each program and exist in each process</a:t>
            </a:r>
          </a:p>
          <a:p>
            <a:pPr lvl="1" eaLnBrk="1" hangingPunct="1"/>
            <a:r>
              <a:rPr lang="en-US" altLang="en-US" dirty="0"/>
              <a:t>What happens if a library is assembling a network message in a buffer, and then another call is made to it from another process?</a:t>
            </a:r>
          </a:p>
          <a:p>
            <a:pPr lvl="1" eaLnBrk="1" hangingPunct="1"/>
            <a:r>
              <a:rPr lang="en-US" altLang="en-US" dirty="0"/>
              <a:t>Fixing these problems can require entire library re-writes</a:t>
            </a:r>
          </a:p>
        </p:txBody>
      </p:sp>
      <p:sp>
        <p:nvSpPr>
          <p:cNvPr id="22534" name="Slide Number Placeholder 5"/>
          <p:cNvSpPr>
            <a:spLocks noGrp="1"/>
          </p:cNvSpPr>
          <p:nvPr>
            <p:ph type="sldNum" sz="quarter" idx="12"/>
          </p:nvPr>
        </p:nvSpPr>
        <p:spPr>
          <a:noFill/>
        </p:spPr>
        <p:txBody>
          <a:bodyPr/>
          <a:lstStyle/>
          <a:p>
            <a:fld id="{0F9EFA43-7B0A-4B83-9C85-13E5D3B4535B}" type="slidenum">
              <a:rPr lang="en-US" altLang="en-US"/>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en-US"/>
              <a:t>Single Threaded Code </a:t>
            </a:r>
            <a:r>
              <a:rPr lang="en-US" altLang="en-US">
                <a:sym typeface="Wingdings" pitchFamily="2" charset="2"/>
              </a:rPr>
              <a:t> Multi</a:t>
            </a:r>
          </a:p>
        </p:txBody>
      </p:sp>
      <p:sp>
        <p:nvSpPr>
          <p:cNvPr id="23557" name="Rectangle 3"/>
          <p:cNvSpPr>
            <a:spLocks noGrp="1" noChangeArrowheads="1"/>
          </p:cNvSpPr>
          <p:nvPr>
            <p:ph type="body" idx="1"/>
          </p:nvPr>
        </p:nvSpPr>
        <p:spPr/>
        <p:txBody>
          <a:bodyPr/>
          <a:lstStyle/>
          <a:p>
            <a:pPr eaLnBrk="1" hangingPunct="1"/>
            <a:r>
              <a:rPr lang="en-US" altLang="en-US" dirty="0"/>
              <a:t>Signals</a:t>
            </a:r>
          </a:p>
          <a:p>
            <a:pPr lvl="1" eaLnBrk="1" hangingPunct="1"/>
            <a:r>
              <a:rPr lang="en-US" altLang="en-US" dirty="0"/>
              <a:t>If a thread asks for a kernel service, such as a timer, how does it get delivered to the correct thread?</a:t>
            </a:r>
          </a:p>
          <a:p>
            <a:pPr lvl="2" eaLnBrk="1" hangingPunct="1"/>
            <a:r>
              <a:rPr lang="en-US" altLang="en-US" dirty="0"/>
              <a:t>Kernel knows nothing about the disparate threads</a:t>
            </a:r>
          </a:p>
          <a:p>
            <a:pPr lvl="1" eaLnBrk="1" hangingPunct="1"/>
            <a:r>
              <a:rPr lang="en-US" altLang="en-US" dirty="0"/>
              <a:t>With multiple threads, which one gets notification of a keyboard press?</a:t>
            </a:r>
          </a:p>
          <a:p>
            <a:pPr eaLnBrk="1" hangingPunct="1"/>
            <a:r>
              <a:rPr lang="en-US" altLang="en-US" dirty="0"/>
              <a:t>Stacks</a:t>
            </a:r>
          </a:p>
          <a:p>
            <a:pPr lvl="1" eaLnBrk="1" hangingPunct="1"/>
            <a:r>
              <a:rPr lang="en-US" altLang="en-US" dirty="0"/>
              <a:t>Normally, stack growth is automatic</a:t>
            </a:r>
          </a:p>
          <a:p>
            <a:pPr lvl="1" eaLnBrk="1" hangingPunct="1"/>
            <a:r>
              <a:rPr lang="en-US" altLang="en-US" dirty="0"/>
              <a:t>Kernel will not know about the individual stacks</a:t>
            </a:r>
          </a:p>
        </p:txBody>
      </p:sp>
      <p:sp>
        <p:nvSpPr>
          <p:cNvPr id="23558" name="Slide Number Placeholder 5"/>
          <p:cNvSpPr>
            <a:spLocks noGrp="1"/>
          </p:cNvSpPr>
          <p:nvPr>
            <p:ph type="sldNum" sz="quarter" idx="12"/>
          </p:nvPr>
        </p:nvSpPr>
        <p:spPr>
          <a:noFill/>
        </p:spPr>
        <p:txBody>
          <a:bodyPr/>
          <a:lstStyle/>
          <a:p>
            <a:fld id="{A8A4CC8D-24D1-46B2-B5AC-6CACD99ED34F}" type="slidenum">
              <a:rPr lang="en-US" altLang="en-US"/>
              <a:pPr/>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en-US"/>
              <a:t>Quick Review</a:t>
            </a:r>
          </a:p>
        </p:txBody>
      </p:sp>
      <p:sp>
        <p:nvSpPr>
          <p:cNvPr id="7173" name="Rectangle 3"/>
          <p:cNvSpPr>
            <a:spLocks noGrp="1" noChangeArrowheads="1"/>
          </p:cNvSpPr>
          <p:nvPr>
            <p:ph type="body" idx="1"/>
          </p:nvPr>
        </p:nvSpPr>
        <p:spPr/>
        <p:txBody>
          <a:bodyPr/>
          <a:lstStyle/>
          <a:p>
            <a:pPr eaLnBrk="1" hangingPunct="1"/>
            <a:r>
              <a:rPr lang="en-US" altLang="en-US"/>
              <a:t>Describe the differences between processes and threads</a:t>
            </a:r>
          </a:p>
        </p:txBody>
      </p:sp>
      <p:sp>
        <p:nvSpPr>
          <p:cNvPr id="7174" name="Slide Number Placeholder 5"/>
          <p:cNvSpPr>
            <a:spLocks noGrp="1"/>
          </p:cNvSpPr>
          <p:nvPr>
            <p:ph type="sldNum" sz="quarter" idx="12"/>
          </p:nvPr>
        </p:nvSpPr>
        <p:spPr>
          <a:noFill/>
        </p:spPr>
        <p:txBody>
          <a:bodyPr/>
          <a:lstStyle/>
          <a:p>
            <a:fld id="{EE1E7AFC-0512-47F4-9945-55DF34699256}" type="slidenum">
              <a:rPr lang="en-US" altLang="en-US"/>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1026"/>
          <p:cNvSpPr>
            <a:spLocks noGrp="1" noChangeArrowheads="1"/>
          </p:cNvSpPr>
          <p:nvPr>
            <p:ph type="title"/>
          </p:nvPr>
        </p:nvSpPr>
        <p:spPr>
          <a:xfrm>
            <a:off x="755576" y="1412776"/>
            <a:ext cx="7772400" cy="1143000"/>
          </a:xfrm>
        </p:spPr>
        <p:txBody>
          <a:bodyPr/>
          <a:lstStyle/>
          <a:p>
            <a:r>
              <a:rPr lang="en-US" altLang="en-US" dirty="0"/>
              <a:t>Quiz Time</a:t>
            </a:r>
            <a:r>
              <a:rPr lang="en-US" altLang="en-US" dirty="0"/>
              <a:t>!</a:t>
            </a:r>
            <a:br>
              <a:rPr lang="en-US" altLang="en-US" dirty="0"/>
            </a:br>
            <a:r>
              <a:rPr lang="en-US" altLang="en-US" u="none" dirty="0">
                <a:solidFill>
                  <a:schemeClr val="tx1"/>
                </a:solidFill>
              </a:rPr>
              <a:t>Why are threads in user space more dangerous than those managed by a kernel?</a:t>
            </a:r>
            <a:r>
              <a:rPr lang="en-US" altLang="en-US" dirty="0"/>
              <a:t/>
            </a:r>
            <a:br>
              <a:rPr lang="en-US" altLang="en-US" dirty="0"/>
            </a:br>
            <a:endParaRPr lang="en-US" altLang="en-US" dirty="0"/>
          </a:p>
        </p:txBody>
      </p:sp>
      <p:sp>
        <p:nvSpPr>
          <p:cNvPr id="60419" name="Rectangle 1027"/>
          <p:cNvSpPr>
            <a:spLocks noGrp="1" noChangeArrowheads="1"/>
          </p:cNvSpPr>
          <p:nvPr>
            <p:ph type="body" idx="1"/>
          </p:nvPr>
        </p:nvSpPr>
        <p:spPr>
          <a:xfrm>
            <a:off x="107504" y="4149080"/>
            <a:ext cx="8763000" cy="3733800"/>
          </a:xfrm>
        </p:spPr>
        <p:txBody>
          <a:bodyPr/>
          <a:lstStyle/>
          <a:p>
            <a:pPr algn="ctr" eaLnBrk="1" hangingPunct="1">
              <a:buFont typeface="Wingdings" pitchFamily="2" charset="2"/>
              <a:buNone/>
            </a:pPr>
            <a:r>
              <a:rPr lang="en-US" altLang="en-US" sz="5400" dirty="0"/>
              <a:t>Questions?</a:t>
            </a:r>
          </a:p>
        </p:txBody>
      </p:sp>
      <p:sp>
        <p:nvSpPr>
          <p:cNvPr id="24582" name="Slide Number Placeholder 5"/>
          <p:cNvSpPr>
            <a:spLocks noGrp="1"/>
          </p:cNvSpPr>
          <p:nvPr>
            <p:ph type="sldNum" sz="quarter" idx="12"/>
          </p:nvPr>
        </p:nvSpPr>
        <p:spPr>
          <a:noFill/>
        </p:spPr>
        <p:txBody>
          <a:bodyPr/>
          <a:lstStyle/>
          <a:p>
            <a:fld id="{C6183B51-69BC-46A5-BC5A-054DC7930F4B}" type="slidenum">
              <a:rPr lang="en-US" altLang="en-US"/>
              <a:pPr/>
              <a:t>20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731EAC4-CF95-41BB-B273-A953757F2D16}"/>
              </a:ext>
            </a:extLst>
          </p:cNvPr>
          <p:cNvSpPr>
            <a:spLocks noGrp="1"/>
          </p:cNvSpPr>
          <p:nvPr>
            <p:ph type="sldNum" sz="quarter" idx="12"/>
          </p:nvPr>
        </p:nvSpPr>
        <p:spPr/>
        <p:txBody>
          <a:bodyPr/>
          <a:lstStyle/>
          <a:p>
            <a:fld id="{69D9C2B6-0972-4E48-B6B7-4C2426229E1B}" type="slidenum">
              <a:rPr lang="fr-CA" altLang="en-US" smtClean="0">
                <a:solidFill>
                  <a:srgbClr val="000000"/>
                </a:solidFill>
              </a:rPr>
              <a:pPr/>
              <a:t>21</a:t>
            </a:fld>
            <a:endParaRPr lang="fr-CA" altLang="en-US">
              <a:solidFill>
                <a:srgbClr val="000000"/>
              </a:solidFill>
            </a:endParaRPr>
          </a:p>
        </p:txBody>
      </p:sp>
      <p:sp>
        <p:nvSpPr>
          <p:cNvPr id="3" name="Subtitle 2">
            <a:extLst>
              <a:ext uri="{FF2B5EF4-FFF2-40B4-BE49-F238E27FC236}">
                <a16:creationId xmlns:a16="http://schemas.microsoft.com/office/drawing/2014/main" xmlns="" id="{FFB4F788-1AF0-453C-BD8C-07B1A146802B}"/>
              </a:ext>
            </a:extLst>
          </p:cNvPr>
          <p:cNvSpPr>
            <a:spLocks noGrp="1"/>
          </p:cNvSpPr>
          <p:nvPr>
            <p:ph type="subTitle" idx="1"/>
          </p:nvPr>
        </p:nvSpPr>
        <p:spPr/>
        <p:txBody>
          <a:bodyPr/>
          <a:lstStyle/>
          <a:p>
            <a:r>
              <a:rPr lang="en-US" dirty="0"/>
              <a:t>Inter-Process Communications</a:t>
            </a:r>
          </a:p>
        </p:txBody>
      </p:sp>
    </p:spTree>
    <p:extLst>
      <p:ext uri="{BB962C8B-B14F-4D97-AF65-F5344CB8AC3E}">
        <p14:creationId xmlns:p14="http://schemas.microsoft.com/office/powerpoint/2010/main" val="3141747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p:cNvSpPr>
            <a:spLocks noGrp="1" noChangeArrowheads="1"/>
          </p:cNvSpPr>
          <p:nvPr>
            <p:ph type="title"/>
          </p:nvPr>
        </p:nvSpPr>
        <p:spPr/>
        <p:txBody>
          <a:bodyPr/>
          <a:lstStyle/>
          <a:p>
            <a:pPr eaLnBrk="1" hangingPunct="1"/>
            <a:r>
              <a:rPr lang="en-US" altLang="en-US"/>
              <a:t>Outline</a:t>
            </a:r>
          </a:p>
        </p:txBody>
      </p:sp>
      <p:sp>
        <p:nvSpPr>
          <p:cNvPr id="8197" name="Rectangle 1027"/>
          <p:cNvSpPr>
            <a:spLocks noGrp="1" noChangeArrowheads="1"/>
          </p:cNvSpPr>
          <p:nvPr>
            <p:ph type="body" idx="1"/>
          </p:nvPr>
        </p:nvSpPr>
        <p:spPr/>
        <p:txBody>
          <a:bodyPr/>
          <a:lstStyle/>
          <a:p>
            <a:pPr eaLnBrk="1" hangingPunct="1"/>
            <a:r>
              <a:rPr lang="en-US" altLang="en-US" dirty="0"/>
              <a:t>Thread Implementation Theory</a:t>
            </a:r>
          </a:p>
          <a:p>
            <a:pPr lvl="1" eaLnBrk="1" hangingPunct="1"/>
            <a:r>
              <a:rPr lang="en-US" altLang="en-US" dirty="0"/>
              <a:t>User Space</a:t>
            </a:r>
          </a:p>
          <a:p>
            <a:pPr lvl="1" eaLnBrk="1" hangingPunct="1"/>
            <a:r>
              <a:rPr lang="en-US" altLang="en-US" dirty="0"/>
              <a:t>Kernel</a:t>
            </a:r>
          </a:p>
          <a:p>
            <a:pPr lvl="1" eaLnBrk="1" hangingPunct="1"/>
            <a:r>
              <a:rPr lang="en-US" altLang="en-US" dirty="0"/>
              <a:t>Hybrid Implementations</a:t>
            </a:r>
          </a:p>
          <a:p>
            <a:pPr eaLnBrk="1" hangingPunct="1"/>
            <a:r>
              <a:rPr lang="en-US" altLang="en-US" dirty="0"/>
              <a:t>Making Single-Threaded Code Multithreaded</a:t>
            </a:r>
          </a:p>
        </p:txBody>
      </p:sp>
      <p:sp>
        <p:nvSpPr>
          <p:cNvPr id="8198" name="Slide Number Placeholder 5"/>
          <p:cNvSpPr>
            <a:spLocks noGrp="1"/>
          </p:cNvSpPr>
          <p:nvPr>
            <p:ph type="sldNum" sz="quarter" idx="12"/>
          </p:nvPr>
        </p:nvSpPr>
        <p:spPr>
          <a:noFill/>
        </p:spPr>
        <p:txBody>
          <a:bodyPr/>
          <a:lstStyle/>
          <a:p>
            <a:fld id="{70F2748F-85FE-48FD-9E5F-E310CBC656C2}" type="slidenum">
              <a:rPr lang="en-US" altLang="en-US"/>
              <a:pPr/>
              <a:t>3</a:t>
            </a:fld>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en-US"/>
              <a:t>Thread Implementation Theory</a:t>
            </a:r>
          </a:p>
        </p:txBody>
      </p:sp>
      <p:sp>
        <p:nvSpPr>
          <p:cNvPr id="9221" name="Rectangle 3"/>
          <p:cNvSpPr>
            <a:spLocks noGrp="1" noChangeArrowheads="1"/>
          </p:cNvSpPr>
          <p:nvPr>
            <p:ph type="body" idx="1"/>
          </p:nvPr>
        </p:nvSpPr>
        <p:spPr/>
        <p:txBody>
          <a:bodyPr/>
          <a:lstStyle/>
          <a:p>
            <a:pPr eaLnBrk="1" hangingPunct="1"/>
            <a:r>
              <a:rPr lang="en-US" altLang="en-US"/>
              <a:t>How are thread packages implemented?</a:t>
            </a:r>
          </a:p>
          <a:p>
            <a:pPr eaLnBrk="1" hangingPunct="1"/>
            <a:r>
              <a:rPr lang="en-US" altLang="en-US"/>
              <a:t>Two possible places:</a:t>
            </a:r>
          </a:p>
          <a:p>
            <a:pPr lvl="1" eaLnBrk="1" hangingPunct="1"/>
            <a:r>
              <a:rPr lang="en-US" altLang="en-US"/>
              <a:t>User space</a:t>
            </a:r>
          </a:p>
          <a:p>
            <a:pPr lvl="1" eaLnBrk="1" hangingPunct="1"/>
            <a:r>
              <a:rPr lang="en-US" altLang="en-US"/>
              <a:t>Kernel</a:t>
            </a:r>
          </a:p>
          <a:p>
            <a:pPr eaLnBrk="1" hangingPunct="1"/>
            <a:r>
              <a:rPr lang="en-US" altLang="en-US"/>
              <a:t>Choice is controversial: complexity vs. efficiency</a:t>
            </a:r>
          </a:p>
        </p:txBody>
      </p:sp>
      <p:sp>
        <p:nvSpPr>
          <p:cNvPr id="9222" name="Slide Number Placeholder 5"/>
          <p:cNvSpPr>
            <a:spLocks noGrp="1"/>
          </p:cNvSpPr>
          <p:nvPr>
            <p:ph type="sldNum" sz="quarter" idx="12"/>
          </p:nvPr>
        </p:nvSpPr>
        <p:spPr>
          <a:noFill/>
        </p:spPr>
        <p:txBody>
          <a:bodyPr/>
          <a:lstStyle/>
          <a:p>
            <a:fld id="{AB53EF7F-771F-4FDD-A24E-2A1FFFE507A7}" type="slidenum">
              <a:rPr lang="en-US" altLang="en-US"/>
              <a:pPr/>
              <a:t>4</a:t>
            </a:fld>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en-US"/>
              <a:t>Threads in User Space</a:t>
            </a:r>
          </a:p>
        </p:txBody>
      </p:sp>
      <p:sp>
        <p:nvSpPr>
          <p:cNvPr id="10245" name="Rectangle 3"/>
          <p:cNvSpPr>
            <a:spLocks noGrp="1" noChangeArrowheads="1"/>
          </p:cNvSpPr>
          <p:nvPr>
            <p:ph type="body" idx="1"/>
          </p:nvPr>
        </p:nvSpPr>
        <p:spPr/>
        <p:txBody>
          <a:bodyPr/>
          <a:lstStyle/>
          <a:p>
            <a:pPr eaLnBrk="1" hangingPunct="1"/>
            <a:r>
              <a:rPr lang="en-US" altLang="en-US"/>
              <a:t>Put the concept of the thread entirely in user space</a:t>
            </a:r>
          </a:p>
          <a:p>
            <a:pPr lvl="1" eaLnBrk="1" hangingPunct="1"/>
            <a:r>
              <a:rPr lang="en-US" altLang="en-US"/>
              <a:t>The kernel knows nothing about them</a:t>
            </a:r>
          </a:p>
          <a:p>
            <a:pPr lvl="1" eaLnBrk="1" hangingPunct="1"/>
            <a:r>
              <a:rPr lang="en-US" altLang="en-US"/>
              <a:t>Kernel thinks it is just organizing single-thread processes</a:t>
            </a:r>
          </a:p>
          <a:p>
            <a:pPr eaLnBrk="1" hangingPunct="1"/>
            <a:r>
              <a:rPr lang="en-US" altLang="en-US"/>
              <a:t>Structure:</a:t>
            </a:r>
          </a:p>
          <a:p>
            <a:pPr lvl="1" eaLnBrk="1" hangingPunct="1"/>
            <a:r>
              <a:rPr lang="en-US" altLang="en-US"/>
              <a:t>The threads run on top of a run-time system</a:t>
            </a:r>
          </a:p>
          <a:p>
            <a:pPr lvl="2" eaLnBrk="1" hangingPunct="1"/>
            <a:r>
              <a:rPr lang="en-US" altLang="en-US"/>
              <a:t>A collection of procedures that manage threads</a:t>
            </a:r>
          </a:p>
          <a:p>
            <a:pPr lvl="2" eaLnBrk="1" hangingPunct="1"/>
            <a:r>
              <a:rPr lang="en-US" altLang="en-US" i="1">
                <a:latin typeface="Courier New" pitchFamily="49" charset="0"/>
              </a:rPr>
              <a:t>thread_create(), thread_exit(), thread_wait(), thread_yield()</a:t>
            </a:r>
            <a:r>
              <a:rPr lang="en-US" altLang="en-US"/>
              <a:t>, and more...</a:t>
            </a:r>
          </a:p>
        </p:txBody>
      </p:sp>
      <p:sp>
        <p:nvSpPr>
          <p:cNvPr id="10246" name="Slide Number Placeholder 5"/>
          <p:cNvSpPr>
            <a:spLocks noGrp="1"/>
          </p:cNvSpPr>
          <p:nvPr>
            <p:ph type="sldNum" sz="quarter" idx="12"/>
          </p:nvPr>
        </p:nvSpPr>
        <p:spPr>
          <a:noFill/>
        </p:spPr>
        <p:txBody>
          <a:bodyPr/>
          <a:lstStyle/>
          <a:p>
            <a:fld id="{E5E69C94-FFAC-47DB-A32A-BD6703BC7CD8}" type="slidenum">
              <a:rPr lang="en-US" altLang="en-US"/>
              <a:pPr/>
              <a:t>5</a:t>
            </a:fld>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685800" y="-27384"/>
            <a:ext cx="7772400" cy="1143000"/>
          </a:xfrm>
        </p:spPr>
        <p:txBody>
          <a:bodyPr/>
          <a:lstStyle/>
          <a:p>
            <a:pPr eaLnBrk="1" hangingPunct="1"/>
            <a:r>
              <a:rPr lang="en-US" altLang="en-US" dirty="0"/>
              <a:t>Threads in User Space</a:t>
            </a:r>
          </a:p>
        </p:txBody>
      </p:sp>
      <p:sp>
        <p:nvSpPr>
          <p:cNvPr id="3078" name="Rectangle 3"/>
          <p:cNvSpPr>
            <a:spLocks noGrp="1" noChangeArrowheads="1"/>
          </p:cNvSpPr>
          <p:nvPr>
            <p:ph type="body" idx="1"/>
          </p:nvPr>
        </p:nvSpPr>
        <p:spPr>
          <a:xfrm>
            <a:off x="304800" y="1219200"/>
            <a:ext cx="4419600" cy="5105400"/>
          </a:xfrm>
        </p:spPr>
        <p:txBody>
          <a:bodyPr/>
          <a:lstStyle/>
          <a:p>
            <a:pPr marL="225425" indent="-225425" eaLnBrk="1" hangingPunct="1"/>
            <a:r>
              <a:rPr lang="en-US" altLang="en-US" dirty="0"/>
              <a:t>Each process needs a thread table</a:t>
            </a:r>
          </a:p>
          <a:p>
            <a:pPr marL="515938" lvl="1" indent="-176213" eaLnBrk="1" hangingPunct="1"/>
            <a:r>
              <a:rPr lang="en-US" altLang="en-US" dirty="0"/>
              <a:t>Similar to a process table, but tracks only:</a:t>
            </a:r>
          </a:p>
          <a:p>
            <a:pPr lvl="2" eaLnBrk="1" hangingPunct="1"/>
            <a:r>
              <a:rPr lang="en-US" altLang="en-US" dirty="0"/>
              <a:t>Program Counter</a:t>
            </a:r>
          </a:p>
          <a:p>
            <a:pPr lvl="2" eaLnBrk="1" hangingPunct="1"/>
            <a:r>
              <a:rPr lang="en-US" altLang="en-US" dirty="0"/>
              <a:t>Stack Pointer</a:t>
            </a:r>
          </a:p>
          <a:p>
            <a:pPr lvl="2" eaLnBrk="1" hangingPunct="1"/>
            <a:r>
              <a:rPr lang="en-US" altLang="en-US" dirty="0"/>
              <a:t>Registers</a:t>
            </a:r>
          </a:p>
          <a:p>
            <a:pPr lvl="2" eaLnBrk="1" hangingPunct="1"/>
            <a:r>
              <a:rPr lang="en-US" altLang="en-US" dirty="0"/>
              <a:t>State</a:t>
            </a:r>
          </a:p>
          <a:p>
            <a:pPr marL="225425" indent="-225425" eaLnBrk="1" hangingPunct="1"/>
            <a:r>
              <a:rPr lang="en-US" altLang="en-US" dirty="0"/>
              <a:t>Table managed by the run-time system</a:t>
            </a:r>
          </a:p>
        </p:txBody>
      </p:sp>
      <p:graphicFrame>
        <p:nvGraphicFramePr>
          <p:cNvPr id="3074" name="Object 6"/>
          <p:cNvGraphicFramePr>
            <a:graphicFrameLocks noChangeAspect="1"/>
          </p:cNvGraphicFramePr>
          <p:nvPr/>
        </p:nvGraphicFramePr>
        <p:xfrm>
          <a:off x="4733925" y="1295400"/>
          <a:ext cx="4267200" cy="4800600"/>
        </p:xfrm>
        <a:graphic>
          <a:graphicData uri="http://schemas.openxmlformats.org/presentationml/2006/ole">
            <mc:AlternateContent xmlns:mc="http://schemas.openxmlformats.org/markup-compatibility/2006">
              <mc:Choice xmlns:v="urn:schemas-microsoft-com:vml" Requires="v">
                <p:oleObj spid="_x0000_s6170" name="Bitmap Image" r:id="rId4" imgW="3820058" imgH="4296375" progId="PBrush">
                  <p:embed/>
                </p:oleObj>
              </mc:Choice>
              <mc:Fallback>
                <p:oleObj name="Bitmap Image" r:id="rId4" imgW="3820058" imgH="4296375" progId="PBrush">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3925" y="1295400"/>
                        <a:ext cx="4267200" cy="480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9" name="Slide Number Placeholder 6"/>
          <p:cNvSpPr>
            <a:spLocks noGrp="1"/>
          </p:cNvSpPr>
          <p:nvPr>
            <p:ph type="sldNum" sz="quarter" idx="12"/>
          </p:nvPr>
        </p:nvSpPr>
        <p:spPr>
          <a:noFill/>
        </p:spPr>
        <p:txBody>
          <a:bodyPr/>
          <a:lstStyle/>
          <a:p>
            <a:fld id="{556EF6FB-FA3B-4BAE-B63A-B982CA72A976}" type="slidenum">
              <a:rPr lang="en-US" altLang="en-US"/>
              <a:pPr/>
              <a:t>6</a:t>
            </a:fld>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en-US" dirty="0"/>
              <a:t>Threads in User Space - Advantages</a:t>
            </a:r>
          </a:p>
        </p:txBody>
      </p:sp>
      <p:sp>
        <p:nvSpPr>
          <p:cNvPr id="11269" name="Rectangle 3"/>
          <p:cNvSpPr>
            <a:spLocks noGrp="1" noChangeArrowheads="1"/>
          </p:cNvSpPr>
          <p:nvPr>
            <p:ph type="body" idx="1"/>
          </p:nvPr>
        </p:nvSpPr>
        <p:spPr/>
        <p:txBody>
          <a:bodyPr/>
          <a:lstStyle/>
          <a:p>
            <a:pPr eaLnBrk="1" hangingPunct="1"/>
            <a:r>
              <a:rPr lang="en-US" altLang="en-US"/>
              <a:t>Advantages:</a:t>
            </a:r>
          </a:p>
          <a:p>
            <a:pPr lvl="1" eaLnBrk="1" hangingPunct="1"/>
            <a:r>
              <a:rPr lang="en-US" altLang="en-US"/>
              <a:t>Allows the implementation of threads on an operating system that does not support them</a:t>
            </a:r>
          </a:p>
          <a:p>
            <a:pPr lvl="1" eaLnBrk="1" hangingPunct="1"/>
            <a:r>
              <a:rPr lang="en-US" altLang="en-US"/>
              <a:t>Very fast as no TRAP to the kernel is required... the implementation is entirely in user space</a:t>
            </a:r>
          </a:p>
          <a:p>
            <a:pPr lvl="1" eaLnBrk="1" hangingPunct="1"/>
            <a:r>
              <a:rPr lang="en-US" altLang="en-US"/>
              <a:t>Each process can have a customized scheduling algorithm by altering the run-time library</a:t>
            </a:r>
          </a:p>
          <a:p>
            <a:pPr lvl="1" eaLnBrk="1" hangingPunct="1"/>
            <a:r>
              <a:rPr lang="en-US" altLang="en-US"/>
              <a:t>Easily scaled as only more memory allocation is required rather than table/stack space in the kernel</a:t>
            </a:r>
          </a:p>
        </p:txBody>
      </p:sp>
      <p:sp>
        <p:nvSpPr>
          <p:cNvPr id="11270" name="Slide Number Placeholder 5"/>
          <p:cNvSpPr>
            <a:spLocks noGrp="1"/>
          </p:cNvSpPr>
          <p:nvPr>
            <p:ph type="sldNum" sz="quarter" idx="12"/>
          </p:nvPr>
        </p:nvSpPr>
        <p:spPr>
          <a:noFill/>
        </p:spPr>
        <p:txBody>
          <a:bodyPr/>
          <a:lstStyle/>
          <a:p>
            <a:fld id="{1AB9CEDD-9977-4FEA-8BDD-9FE634F0961C}" type="slidenum">
              <a:rPr lang="en-US" altLang="en-US"/>
              <a:pPr/>
              <a:t>7</a:t>
            </a:fld>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685800" y="609600"/>
            <a:ext cx="8206680" cy="1143000"/>
          </a:xfrm>
        </p:spPr>
        <p:txBody>
          <a:bodyPr/>
          <a:lstStyle/>
          <a:p>
            <a:pPr eaLnBrk="1" hangingPunct="1"/>
            <a:r>
              <a:rPr lang="en-US" altLang="en-US" dirty="0"/>
              <a:t>Threads in User Space - Disadvantages</a:t>
            </a:r>
          </a:p>
        </p:txBody>
      </p:sp>
      <p:sp>
        <p:nvSpPr>
          <p:cNvPr id="12293" name="Rectangle 3"/>
          <p:cNvSpPr>
            <a:spLocks noGrp="1" noChangeArrowheads="1"/>
          </p:cNvSpPr>
          <p:nvPr>
            <p:ph type="body" idx="1"/>
          </p:nvPr>
        </p:nvSpPr>
        <p:spPr>
          <a:xfrm>
            <a:off x="685800" y="1556792"/>
            <a:ext cx="7772400" cy="4114800"/>
          </a:xfrm>
        </p:spPr>
        <p:txBody>
          <a:bodyPr/>
          <a:lstStyle/>
          <a:p>
            <a:pPr eaLnBrk="1" hangingPunct="1"/>
            <a:r>
              <a:rPr lang="en-US" altLang="en-US" dirty="0"/>
              <a:t>Disadvantages:</a:t>
            </a:r>
          </a:p>
          <a:p>
            <a:pPr lvl="1" eaLnBrk="1" hangingPunct="1"/>
            <a:r>
              <a:rPr lang="en-US" altLang="en-US" dirty="0"/>
              <a:t>Runaway threads can hijack a process and never return control to the run-time system </a:t>
            </a:r>
          </a:p>
          <a:p>
            <a:pPr lvl="1" eaLnBrk="1" hangingPunct="1"/>
            <a:r>
              <a:rPr lang="en-US" altLang="en-US" dirty="0"/>
              <a:t>How are blocking system calls implemented? For example if a thread calls </a:t>
            </a:r>
            <a:r>
              <a:rPr lang="en-US" altLang="en-US" i="1" dirty="0" err="1">
                <a:latin typeface="Courier New" pitchFamily="49" charset="0"/>
              </a:rPr>
              <a:t>getKey</a:t>
            </a:r>
            <a:r>
              <a:rPr lang="en-US" altLang="en-US" i="1" dirty="0">
                <a:latin typeface="Courier New" pitchFamily="49" charset="0"/>
              </a:rPr>
              <a:t>()</a:t>
            </a:r>
            <a:r>
              <a:rPr lang="en-US" altLang="en-US" dirty="0"/>
              <a:t>, the whole process will block...this is unacceptable.  Solutions involve:</a:t>
            </a:r>
          </a:p>
          <a:p>
            <a:pPr lvl="2"/>
            <a:r>
              <a:rPr lang="en-US" altLang="en-US" dirty="0"/>
              <a:t>altering the operating system to create non-blocking calls</a:t>
            </a:r>
          </a:p>
          <a:p>
            <a:pPr lvl="3"/>
            <a:r>
              <a:rPr lang="en-US" altLang="en-US" dirty="0"/>
              <a:t>This would be undesirable</a:t>
            </a:r>
          </a:p>
          <a:p>
            <a:pPr lvl="2"/>
            <a:r>
              <a:rPr lang="en-US" altLang="en-US" dirty="0"/>
              <a:t>making system library calls to first determine if a block will occur</a:t>
            </a:r>
          </a:p>
          <a:p>
            <a:pPr lvl="3"/>
            <a:r>
              <a:rPr lang="en-US" altLang="en-US" dirty="0"/>
              <a:t>If the call will be blocked, it won’t be made</a:t>
            </a:r>
          </a:p>
          <a:p>
            <a:pPr lvl="3"/>
            <a:r>
              <a:rPr lang="en-US" altLang="en-US" dirty="0"/>
              <a:t>Inefficient and inelegant</a:t>
            </a:r>
          </a:p>
        </p:txBody>
      </p:sp>
      <p:sp>
        <p:nvSpPr>
          <p:cNvPr id="12294" name="Slide Number Placeholder 5"/>
          <p:cNvSpPr>
            <a:spLocks noGrp="1"/>
          </p:cNvSpPr>
          <p:nvPr>
            <p:ph type="sldNum" sz="quarter" idx="12"/>
          </p:nvPr>
        </p:nvSpPr>
        <p:spPr>
          <a:noFill/>
        </p:spPr>
        <p:txBody>
          <a:bodyPr/>
          <a:lstStyle/>
          <a:p>
            <a:fld id="{1AFAD21B-D36C-44A6-A9FC-8F901036A8B3}" type="slidenum">
              <a:rPr lang="en-US" altLang="en-US"/>
              <a:pPr/>
              <a:t>8</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685800" y="609600"/>
            <a:ext cx="8206680" cy="1143000"/>
          </a:xfrm>
        </p:spPr>
        <p:txBody>
          <a:bodyPr/>
          <a:lstStyle/>
          <a:p>
            <a:pPr eaLnBrk="1" hangingPunct="1"/>
            <a:r>
              <a:rPr lang="en-US" altLang="en-US" dirty="0"/>
              <a:t>Threads in User Space - Disadvantages</a:t>
            </a:r>
          </a:p>
        </p:txBody>
      </p:sp>
      <p:sp>
        <p:nvSpPr>
          <p:cNvPr id="13317" name="Rectangle 3"/>
          <p:cNvSpPr>
            <a:spLocks noGrp="1" noChangeArrowheads="1"/>
          </p:cNvSpPr>
          <p:nvPr>
            <p:ph type="body" idx="1"/>
          </p:nvPr>
        </p:nvSpPr>
        <p:spPr/>
        <p:txBody>
          <a:bodyPr/>
          <a:lstStyle/>
          <a:p>
            <a:pPr eaLnBrk="1" hangingPunct="1"/>
            <a:r>
              <a:rPr lang="en-US" altLang="en-US" dirty="0"/>
              <a:t>Disadvantages:</a:t>
            </a:r>
          </a:p>
          <a:p>
            <a:pPr lvl="1"/>
            <a:r>
              <a:rPr lang="en-US" altLang="en-US" dirty="0"/>
              <a:t>Page Faults block the calling process</a:t>
            </a:r>
          </a:p>
          <a:p>
            <a:pPr lvl="2"/>
            <a:r>
              <a:rPr lang="en-US" altLang="en-US" dirty="0"/>
              <a:t>Consider a thread executing part of the program that is still on disk</a:t>
            </a:r>
          </a:p>
          <a:p>
            <a:pPr lvl="2"/>
            <a:r>
              <a:rPr lang="en-US" altLang="en-US" dirty="0"/>
              <a:t>Again, entire process is blocked</a:t>
            </a:r>
          </a:p>
          <a:p>
            <a:pPr lvl="1" eaLnBrk="1" hangingPunct="1"/>
            <a:r>
              <a:rPr lang="en-US" altLang="en-US" dirty="0"/>
              <a:t>Threads are usually wanted for applications where they will block often, such as a web server</a:t>
            </a:r>
          </a:p>
          <a:p>
            <a:pPr lvl="2"/>
            <a:r>
              <a:rPr lang="en-US" altLang="en-US" dirty="0"/>
              <a:t>Blocking occurs on </a:t>
            </a:r>
            <a:r>
              <a:rPr lang="en-US" altLang="en-US" dirty="0" smtClean="0"/>
              <a:t>all </a:t>
            </a:r>
            <a:r>
              <a:rPr lang="en-US" altLang="en-US" dirty="0"/>
              <a:t>system </a:t>
            </a:r>
            <a:r>
              <a:rPr lang="en-US" altLang="en-US" dirty="0" smtClean="0"/>
              <a:t>calls -  </a:t>
            </a:r>
            <a:r>
              <a:rPr lang="en-US" altLang="en-US" dirty="0"/>
              <a:t>recall TRAP instructions </a:t>
            </a:r>
            <a:r>
              <a:rPr lang="en-US" altLang="en-US" dirty="0" smtClean="0"/>
              <a:t>switch execution </a:t>
            </a:r>
            <a:r>
              <a:rPr lang="en-US" altLang="en-US" dirty="0"/>
              <a:t>into kernel mode</a:t>
            </a:r>
          </a:p>
        </p:txBody>
      </p:sp>
      <p:sp>
        <p:nvSpPr>
          <p:cNvPr id="13318" name="Slide Number Placeholder 5"/>
          <p:cNvSpPr>
            <a:spLocks noGrp="1"/>
          </p:cNvSpPr>
          <p:nvPr>
            <p:ph type="sldNum" sz="quarter" idx="12"/>
          </p:nvPr>
        </p:nvSpPr>
        <p:spPr>
          <a:noFill/>
        </p:spPr>
        <p:txBody>
          <a:bodyPr/>
          <a:lstStyle/>
          <a:p>
            <a:fld id="{DBD28E4A-2CF6-435A-9B8B-BE3B9FDA322F}" type="slidenum">
              <a:rPr lang="en-US" altLang="en-US"/>
              <a:pPr/>
              <a:t>9</a:t>
            </a:fld>
            <a:endParaRPr lang="en-US" altLang="en-US"/>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92D05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1508</TotalTime>
  <Words>2833</Words>
  <Application>Microsoft Office PowerPoint</Application>
  <PresentationFormat>On-screen Show (4:3)</PresentationFormat>
  <Paragraphs>287</Paragraphs>
  <Slides>21</Slides>
  <Notes>15</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24" baseType="lpstr">
      <vt:lpstr>Default Design</vt:lpstr>
      <vt:lpstr>1_Default Design</vt:lpstr>
      <vt:lpstr>Bitmap Image</vt:lpstr>
      <vt:lpstr>EEE 335 Principles of Operating Systems</vt:lpstr>
      <vt:lpstr>Quick Review</vt:lpstr>
      <vt:lpstr>Outline</vt:lpstr>
      <vt:lpstr>Thread Implementation Theory</vt:lpstr>
      <vt:lpstr>Threads in User Space</vt:lpstr>
      <vt:lpstr>Threads in User Space</vt:lpstr>
      <vt:lpstr>Threads in User Space - Advantages</vt:lpstr>
      <vt:lpstr>Threads in User Space - Disadvantages</vt:lpstr>
      <vt:lpstr>Threads in User Space - Disadvantages</vt:lpstr>
      <vt:lpstr>Threads in Kernel Space</vt:lpstr>
      <vt:lpstr>Threads in Kernel Space</vt:lpstr>
      <vt:lpstr>Threads in Kernel Space</vt:lpstr>
      <vt:lpstr>Hybrid Implementations</vt:lpstr>
      <vt:lpstr>Scheduler Activations</vt:lpstr>
      <vt:lpstr>Implementation in Linux</vt:lpstr>
      <vt:lpstr>Single Threaded Code  Multi</vt:lpstr>
      <vt:lpstr>Single Threaded Code  Multi</vt:lpstr>
      <vt:lpstr>Single Threaded Code  Multi</vt:lpstr>
      <vt:lpstr>Single Threaded Code  Multi</vt:lpstr>
      <vt:lpstr>Quiz Time! Why are threads in user space more dangerous than those managed by a kernel? </vt:lpstr>
      <vt:lpstr>PowerPoint Presentation</vt:lpstr>
    </vt:vector>
  </TitlesOfParts>
  <Company>Royal Military College of Canada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435 Principles of Operating Systems</dc:title>
  <dc:creator>Alain Beaulieu</dc:creator>
  <cp:lastModifiedBy>Stephen McKeon</cp:lastModifiedBy>
  <cp:revision>31</cp:revision>
  <cp:lastPrinted>2018-09-24T12:04:26Z</cp:lastPrinted>
  <dcterms:created xsi:type="dcterms:W3CDTF">2014-07-07T15:33:24Z</dcterms:created>
  <dcterms:modified xsi:type="dcterms:W3CDTF">2020-01-17T17:19:31Z</dcterms:modified>
</cp:coreProperties>
</file>