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77" r:id="rId3"/>
  </p:sldMasterIdLst>
  <p:notesMasterIdLst>
    <p:notesMasterId r:id="rId40"/>
  </p:notesMasterIdLst>
  <p:sldIdLst>
    <p:sldId id="29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96" r:id="rId21"/>
    <p:sldId id="275" r:id="rId22"/>
    <p:sldId id="276" r:id="rId23"/>
    <p:sldId id="277" r:id="rId24"/>
    <p:sldId id="295"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78" r:id="rId38"/>
    <p:sldId id="294" r:id="rId3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579" autoAdjust="0"/>
  </p:normalViewPr>
  <p:slideViewPr>
    <p:cSldViewPr>
      <p:cViewPr varScale="1">
        <p:scale>
          <a:sx n="41" d="100"/>
          <a:sy n="41" d="100"/>
        </p:scale>
        <p:origin x="-1996" y="-72"/>
      </p:cViewPr>
      <p:guideLst>
        <p:guide orient="horz" pos="2160"/>
        <p:guide pos="2880"/>
      </p:guideLst>
    </p:cSldViewPr>
  </p:slideViewPr>
  <p:notesTextViewPr>
    <p:cViewPr>
      <p:scale>
        <a:sx n="3" d="2"/>
        <a:sy n="3" d="2"/>
      </p:scale>
      <p:origin x="0" y="0"/>
    </p:cViewPr>
  </p:notesTextViewPr>
  <p:notesViewPr>
    <p:cSldViewPr>
      <p:cViewPr varScale="1">
        <p:scale>
          <a:sx n="50" d="100"/>
          <a:sy n="50" d="100"/>
        </p:scale>
        <p:origin x="-2636" y="-5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image" Target="../media/image12.png"/><Relationship Id="rId6" Type="http://schemas.openxmlformats.org/officeDocument/2006/relationships/image" Target="../media/image1.png"/><Relationship Id="rId5" Type="http://schemas.openxmlformats.org/officeDocument/2006/relationships/image" Target="../media/image16.png"/><Relationship Id="rId4"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02465427-C871-42CC-B650-A0C6692BA7BD}" type="datetimeFigureOut">
              <a:rPr lang="en-CA" smtClean="0"/>
              <a:pPr/>
              <a:t>2020-01-17</a:t>
            </a:fld>
            <a:endParaRPr lang="en-CA"/>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37F2B54-A66B-4779-906C-F879CC221B89}" type="slidenum">
              <a:rPr lang="en-CA" smtClean="0"/>
              <a:pPr/>
              <a:t>‹#›</a:t>
            </a:fld>
            <a:endParaRPr lang="en-CA"/>
          </a:p>
        </p:txBody>
      </p:sp>
    </p:spTree>
    <p:extLst>
      <p:ext uri="{BB962C8B-B14F-4D97-AF65-F5344CB8AC3E}">
        <p14:creationId xmlns:p14="http://schemas.microsoft.com/office/powerpoint/2010/main" val="3462637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baseline="0" dirty="0"/>
          </a:p>
        </p:txBody>
      </p:sp>
      <p:sp>
        <p:nvSpPr>
          <p:cNvPr id="4" name="Slide Number Placeholder 3"/>
          <p:cNvSpPr>
            <a:spLocks noGrp="1"/>
          </p:cNvSpPr>
          <p:nvPr>
            <p:ph type="sldNum" sz="quarter" idx="10"/>
          </p:nvPr>
        </p:nvSpPr>
        <p:spPr/>
        <p:txBody>
          <a:bodyPr/>
          <a:lstStyle/>
          <a:p>
            <a:pPr>
              <a:defRPr/>
            </a:pPr>
            <a:fld id="{E37F2B54-A66B-4779-906C-F879CC221B89}" type="slidenum">
              <a:rPr lang="en-CA" smtClean="0">
                <a:solidFill>
                  <a:prstClr val="black"/>
                </a:solidFill>
              </a:rPr>
              <a:pPr>
                <a:defRPr/>
              </a:pPr>
              <a:t>1</a:t>
            </a:fld>
            <a:endParaRPr lang="en-CA">
              <a:solidFill>
                <a:prstClr val="black"/>
              </a:solidFill>
            </a:endParaRPr>
          </a:p>
        </p:txBody>
      </p:sp>
    </p:spTree>
    <p:extLst>
      <p:ext uri="{BB962C8B-B14F-4D97-AF65-F5344CB8AC3E}">
        <p14:creationId xmlns:p14="http://schemas.microsoft.com/office/powerpoint/2010/main" val="2928645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37AFEF96-FA58-455F-896C-D6BEC42CD3BE}" type="slidenum">
              <a:rPr lang="en-US" altLang="en-US"/>
              <a:pPr/>
              <a:t>13</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altLang="en-US" dirty="0"/>
              <a:t>Note on first problem: is disabling interrupts the kind of power an OS should give the average user program?</a:t>
            </a:r>
          </a:p>
          <a:p>
            <a:endParaRPr lang="en-US" altLang="en-US" dirty="0"/>
          </a:p>
          <a:p>
            <a:r>
              <a:rPr lang="en-US" altLang="en-US" dirty="0"/>
              <a:t>The reality is that most modern systems are multi-core, </a:t>
            </a:r>
            <a:r>
              <a:rPr lang="en-US" altLang="en-US" dirty="0" err="1"/>
              <a:t>muli</a:t>
            </a:r>
            <a:r>
              <a:rPr lang="en-US" altLang="en-US" dirty="0"/>
              <a:t>-processor, so not feasible to implement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B963F1BF-315A-47EB-8AB5-BCDF181965A6}" type="slidenum">
              <a:rPr lang="en-US" altLang="en-US"/>
              <a:pPr/>
              <a:t>14</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r>
              <a:rPr lang="en-US" altLang="en-US"/>
              <a:t>Note that people sometimes think that you can simply test the lock variable again to ensure that a context switch didn’t just result in another process changing the lock variable, but this is an infinitely recursive idea.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B890A6B2-C548-4C25-847E-A019038BE3CE}" type="slidenum">
              <a:rPr lang="en-US" altLang="en-US"/>
              <a:pPr/>
              <a:t>15</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r>
              <a:rPr lang="en-US" altLang="en-US" dirty="0"/>
              <a:t>Explain that loop structure!  Draw it out with turn on the blackboard!</a:t>
            </a:r>
          </a:p>
          <a:p>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7C604F0-D3FE-42FE-82A8-C945F47622D1}" type="slidenum">
              <a:rPr lang="en-US" altLang="en-US"/>
              <a:pPr/>
              <a:t>16</a:t>
            </a:fld>
            <a:endParaRPr lang="en-US"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a:buFontTx/>
              <a:buChar char="•"/>
            </a:pPr>
            <a:r>
              <a:rPr lang="en-US" altLang="en-US"/>
              <a:t>Put differently: taking turns is not a good idea when one of the processes is much slower than the other.</a:t>
            </a:r>
          </a:p>
          <a:p>
            <a:pPr>
              <a:buFontTx/>
              <a:buChar char="•"/>
            </a:pPr>
            <a:r>
              <a:rPr lang="en-US" altLang="en-US"/>
              <a:t>Also: just plain old not practical: Word can’t print until Powerpoint does?  What kind of a system is that?</a:t>
            </a:r>
          </a:p>
          <a:p>
            <a:pPr>
              <a:buFontTx/>
              <a:buChar char="•"/>
            </a:pPr>
            <a:r>
              <a:rPr lang="en-US" altLang="en-US"/>
              <a:t>Races avoided, but not useful.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6C772894-691A-412B-9002-6BAD60C643C1}" type="slidenum">
              <a:rPr lang="en-US" altLang="en-US"/>
              <a:pPr/>
              <a:t>17</a:t>
            </a:fld>
            <a:endParaRPr lang="en-US" alt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a:buFontTx/>
              <a:buChar char="•"/>
            </a:pPr>
            <a:r>
              <a:rPr lang="en-US" altLang="en-US" dirty="0"/>
              <a:t>Note an error in the book that places a semicolon at the end of void </a:t>
            </a:r>
            <a:r>
              <a:rPr lang="en-US" altLang="en-US" dirty="0" err="1"/>
              <a:t>enter_region</a:t>
            </a:r>
            <a:r>
              <a:rPr lang="en-US" altLang="en-US" dirty="0"/>
              <a:t>(</a:t>
            </a:r>
            <a:r>
              <a:rPr lang="en-US" altLang="en-US" dirty="0" err="1"/>
              <a:t>int</a:t>
            </a:r>
            <a:r>
              <a:rPr lang="en-US" altLang="en-US" dirty="0"/>
              <a:t> process); {</a:t>
            </a:r>
          </a:p>
          <a:p>
            <a:pPr>
              <a:buFontTx/>
              <a:buChar char="•"/>
            </a:pPr>
            <a:r>
              <a:rPr lang="en-US" altLang="en-US" dirty="0"/>
              <a:t>Hard to wrap your head around this but it works!</a:t>
            </a:r>
          </a:p>
          <a:p>
            <a:pPr>
              <a:buFontTx/>
              <a:buChar char="•"/>
            </a:pPr>
            <a:r>
              <a:rPr lang="en-US" altLang="en-US" dirty="0"/>
              <a:t>Before entering their critical region each process will call </a:t>
            </a:r>
            <a:r>
              <a:rPr lang="en-US" altLang="en-US" dirty="0" err="1"/>
              <a:t>enter_region</a:t>
            </a:r>
            <a:r>
              <a:rPr lang="en-US" altLang="en-US" dirty="0"/>
              <a:t> and will call </a:t>
            </a:r>
            <a:r>
              <a:rPr lang="en-US" altLang="en-US" dirty="0" err="1"/>
              <a:t>leave_region</a:t>
            </a:r>
            <a:r>
              <a:rPr lang="en-US" altLang="en-US" dirty="0"/>
              <a:t> when they’re done</a:t>
            </a:r>
          </a:p>
          <a:p>
            <a:pPr>
              <a:buFontTx/>
              <a:buChar char="•"/>
            </a:pPr>
            <a:r>
              <a:rPr lang="en-US" altLang="en-US" dirty="0"/>
              <a:t>Two conditions to enter: if either the other process isn’t interested OR if the other process has changed the variable turn</a:t>
            </a:r>
          </a:p>
          <a:p>
            <a:pPr lvl="1">
              <a:buFontTx/>
              <a:buChar char="•"/>
            </a:pPr>
            <a:r>
              <a:rPr lang="en-US" altLang="en-US" dirty="0"/>
              <a:t>Means that if the context switches occur such that both are interested it’s ok, as </a:t>
            </a:r>
            <a:r>
              <a:rPr lang="en-US" altLang="en-US" dirty="0" smtClean="0"/>
              <a:t>whoever </a:t>
            </a:r>
            <a:r>
              <a:rPr lang="en-US" altLang="en-US" dirty="0"/>
              <a:t>set turn=process last won’t get in!</a:t>
            </a:r>
          </a:p>
          <a:p>
            <a:pPr lvl="1">
              <a:buFontTx/>
              <a:buChar char="•"/>
            </a:pPr>
            <a:r>
              <a:rPr lang="en-US" altLang="en-US" dirty="0"/>
              <a:t>Should draw this one out and make sure they get it!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r>
              <a:rPr lang="en-CA" dirty="0"/>
              <a:t>Test and Set Lock: To solve the problem of race condition, hardware helps us by guaranteeing that the read and set actions will be indivisible. This is done by locking the memory bus. Remember this is stronger than disable interrupts. If memory bus is locked, no </a:t>
            </a:r>
            <a:r>
              <a:rPr lang="en-CA" dirty="0" smtClean="0"/>
              <a:t>other </a:t>
            </a:r>
            <a:r>
              <a:rPr lang="en-CA" dirty="0"/>
              <a:t>CPU will be allowed to work. On the other side, disabling interrupt of a  CPU will not affect other CPUs at all.</a:t>
            </a:r>
          </a:p>
        </p:txBody>
      </p:sp>
      <p:sp>
        <p:nvSpPr>
          <p:cNvPr id="36868" name="Slide Number Placeholder 3"/>
          <p:cNvSpPr>
            <a:spLocks noGrp="1"/>
          </p:cNvSpPr>
          <p:nvPr>
            <p:ph type="sldNum" sz="quarter" idx="5"/>
          </p:nvPr>
        </p:nvSpPr>
        <p:spPr>
          <a:noFill/>
        </p:spPr>
        <p:txBody>
          <a:bodyPr/>
          <a:lstStyle/>
          <a:p>
            <a:fld id="{EF7F690F-BA9B-4D33-8AF2-528B6C6E5B8C}" type="slidenum">
              <a:rPr lang="en-US" altLang="en-US"/>
              <a:pPr/>
              <a:t>20</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CB8F86FF-5CD4-4BF2-89A2-A26EDA5B38BB}" type="slidenum">
              <a:rPr lang="en-US" altLang="en-US"/>
              <a:pPr/>
              <a:t>21</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a:buFontTx/>
              <a:buChar char="•"/>
            </a:pPr>
            <a:r>
              <a:rPr lang="en-US" altLang="en-US" dirty="0"/>
              <a:t>Non-Zero – lock is set</a:t>
            </a:r>
          </a:p>
          <a:p>
            <a:pPr>
              <a:buFontTx/>
              <a:buChar char="•"/>
            </a:pPr>
            <a:r>
              <a:rPr lang="en-US" altLang="en-US" dirty="0"/>
              <a:t>Check</a:t>
            </a:r>
            <a:r>
              <a:rPr lang="en-US" altLang="en-US" baseline="0" dirty="0"/>
              <a:t> if non-zero, if yes, lock already set by another process</a:t>
            </a:r>
            <a:endParaRPr lang="en-US" altLang="en-US" dirty="0"/>
          </a:p>
          <a:p>
            <a:pPr>
              <a:buFontTx/>
              <a:buChar char="•"/>
            </a:pPr>
            <a:endParaRPr lang="en-US" altLang="en-US" dirty="0"/>
          </a:p>
          <a:p>
            <a:pPr>
              <a:buFontTx/>
              <a:buChar char="•"/>
            </a:pPr>
            <a:r>
              <a:rPr lang="en-US" altLang="en-US" dirty="0"/>
              <a:t>Note that there’s no risk in the instruction MOVE LOCK,#0 as the test/set operation is indivisible.  The hardware prevents the race condition</a:t>
            </a:r>
          </a:p>
          <a:p>
            <a:pPr>
              <a:buFontTx/>
              <a:buChar char="•"/>
            </a:pPr>
            <a:r>
              <a:rPr lang="en-US" altLang="en-US" dirty="0"/>
              <a:t>Ask them to consider multi-processor systems.  Will this function work?</a:t>
            </a:r>
          </a:p>
          <a:p>
            <a:pPr lvl="1">
              <a:buFontTx/>
              <a:buChar char="•"/>
            </a:pPr>
            <a:r>
              <a:rPr lang="en-US" altLang="en-US" dirty="0"/>
              <a:t>Only if the CPU locks the memory bus before the TSL instruction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pPr/>
              <a:t>22</a:t>
            </a:fld>
            <a:endParaRPr lang="en-CA"/>
          </a:p>
        </p:txBody>
      </p:sp>
    </p:spTree>
    <p:extLst>
      <p:ext uri="{BB962C8B-B14F-4D97-AF65-F5344CB8AC3E}">
        <p14:creationId xmlns:p14="http://schemas.microsoft.com/office/powerpoint/2010/main" val="3167266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ＭＳ Ｐゴシック" charset="0"/>
              </a:defRPr>
            </a:lvl1pPr>
            <a:lvl2pPr marL="785372" indent="-302066">
              <a:defRPr>
                <a:solidFill>
                  <a:schemeClr val="tx1"/>
                </a:solidFill>
                <a:latin typeface="Times New Roman" charset="0"/>
                <a:ea typeface="ＭＳ Ｐゴシック" charset="0"/>
              </a:defRPr>
            </a:lvl2pPr>
            <a:lvl3pPr marL="1208265" indent="-241653">
              <a:defRPr>
                <a:solidFill>
                  <a:schemeClr val="tx1"/>
                </a:solidFill>
                <a:latin typeface="Times New Roman" charset="0"/>
                <a:ea typeface="ＭＳ Ｐゴシック" charset="0"/>
              </a:defRPr>
            </a:lvl3pPr>
            <a:lvl4pPr marL="1691571" indent="-241653">
              <a:defRPr>
                <a:solidFill>
                  <a:schemeClr val="tx1"/>
                </a:solidFill>
                <a:latin typeface="Times New Roman" charset="0"/>
                <a:ea typeface="ＭＳ Ｐゴシック" charset="0"/>
              </a:defRPr>
            </a:lvl4pPr>
            <a:lvl5pPr marL="2174878" indent="-241653">
              <a:defRPr>
                <a:solidFill>
                  <a:schemeClr val="tx1"/>
                </a:solidFill>
                <a:latin typeface="Times New Roman" charset="0"/>
                <a:ea typeface="ＭＳ Ｐゴシック" charset="0"/>
              </a:defRPr>
            </a:lvl5pPr>
            <a:lvl6pPr marL="2658184" indent="-241653" fontAlgn="base">
              <a:spcBef>
                <a:spcPct val="0"/>
              </a:spcBef>
              <a:spcAft>
                <a:spcPct val="0"/>
              </a:spcAft>
              <a:defRPr>
                <a:solidFill>
                  <a:schemeClr val="tx1"/>
                </a:solidFill>
                <a:latin typeface="Times New Roman" charset="0"/>
                <a:ea typeface="ＭＳ Ｐゴシック" charset="0"/>
              </a:defRPr>
            </a:lvl6pPr>
            <a:lvl7pPr marL="3141490" indent="-241653" fontAlgn="base">
              <a:spcBef>
                <a:spcPct val="0"/>
              </a:spcBef>
              <a:spcAft>
                <a:spcPct val="0"/>
              </a:spcAft>
              <a:defRPr>
                <a:solidFill>
                  <a:schemeClr val="tx1"/>
                </a:solidFill>
                <a:latin typeface="Times New Roman" charset="0"/>
                <a:ea typeface="ＭＳ Ｐゴシック" charset="0"/>
              </a:defRPr>
            </a:lvl7pPr>
            <a:lvl8pPr marL="3624796" indent="-241653" fontAlgn="base">
              <a:spcBef>
                <a:spcPct val="0"/>
              </a:spcBef>
              <a:spcAft>
                <a:spcPct val="0"/>
              </a:spcAft>
              <a:defRPr>
                <a:solidFill>
                  <a:schemeClr val="tx1"/>
                </a:solidFill>
                <a:latin typeface="Times New Roman" charset="0"/>
                <a:ea typeface="ＭＳ Ｐゴシック" charset="0"/>
              </a:defRPr>
            </a:lvl8pPr>
            <a:lvl9pPr marL="4108102" indent="-241653" fontAlgn="base">
              <a:spcBef>
                <a:spcPct val="0"/>
              </a:spcBef>
              <a:spcAft>
                <a:spcPct val="0"/>
              </a:spcAft>
              <a:defRPr>
                <a:solidFill>
                  <a:schemeClr val="tx1"/>
                </a:solidFill>
                <a:latin typeface="Times New Roman" charset="0"/>
                <a:ea typeface="ＭＳ Ｐゴシック" charset="0"/>
              </a:defRPr>
            </a:lvl9pPr>
          </a:lstStyle>
          <a:p>
            <a:fld id="{A681EF45-BA2A-9546-8394-AFFC45B62756}" type="slidenum">
              <a:rPr lang="en-US">
                <a:latin typeface="Calibri" charset="0"/>
              </a:rPr>
              <a:pPr/>
              <a:t>23</a:t>
            </a:fld>
            <a:endParaRPr lang="en-US">
              <a:latin typeface="Calibri" charset="0"/>
            </a:endParaRPr>
          </a:p>
        </p:txBody>
      </p:sp>
      <p:sp>
        <p:nvSpPr>
          <p:cNvPr id="358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58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Times New Roman" charset="0"/>
              </a:rPr>
              <a:t>Note: sleep() and wakeup() aren’t part of the standard C library, but they would be available for any system that actually had those function calls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ＭＳ Ｐゴシック" charset="0"/>
              </a:defRPr>
            </a:lvl1pPr>
            <a:lvl2pPr marL="785372" indent="-302066">
              <a:defRPr>
                <a:solidFill>
                  <a:schemeClr val="tx1"/>
                </a:solidFill>
                <a:latin typeface="Times New Roman" charset="0"/>
                <a:ea typeface="ＭＳ Ｐゴシック" charset="0"/>
              </a:defRPr>
            </a:lvl2pPr>
            <a:lvl3pPr marL="1208265" indent="-241653">
              <a:defRPr>
                <a:solidFill>
                  <a:schemeClr val="tx1"/>
                </a:solidFill>
                <a:latin typeface="Times New Roman" charset="0"/>
                <a:ea typeface="ＭＳ Ｐゴシック" charset="0"/>
              </a:defRPr>
            </a:lvl3pPr>
            <a:lvl4pPr marL="1691571" indent="-241653">
              <a:defRPr>
                <a:solidFill>
                  <a:schemeClr val="tx1"/>
                </a:solidFill>
                <a:latin typeface="Times New Roman" charset="0"/>
                <a:ea typeface="ＭＳ Ｐゴシック" charset="0"/>
              </a:defRPr>
            </a:lvl4pPr>
            <a:lvl5pPr marL="2174878" indent="-241653">
              <a:defRPr>
                <a:solidFill>
                  <a:schemeClr val="tx1"/>
                </a:solidFill>
                <a:latin typeface="Times New Roman" charset="0"/>
                <a:ea typeface="ＭＳ Ｐゴシック" charset="0"/>
              </a:defRPr>
            </a:lvl5pPr>
            <a:lvl6pPr marL="2658184" indent="-241653" fontAlgn="base">
              <a:spcBef>
                <a:spcPct val="0"/>
              </a:spcBef>
              <a:spcAft>
                <a:spcPct val="0"/>
              </a:spcAft>
              <a:defRPr>
                <a:solidFill>
                  <a:schemeClr val="tx1"/>
                </a:solidFill>
                <a:latin typeface="Times New Roman" charset="0"/>
                <a:ea typeface="ＭＳ Ｐゴシック" charset="0"/>
              </a:defRPr>
            </a:lvl6pPr>
            <a:lvl7pPr marL="3141490" indent="-241653" fontAlgn="base">
              <a:spcBef>
                <a:spcPct val="0"/>
              </a:spcBef>
              <a:spcAft>
                <a:spcPct val="0"/>
              </a:spcAft>
              <a:defRPr>
                <a:solidFill>
                  <a:schemeClr val="tx1"/>
                </a:solidFill>
                <a:latin typeface="Times New Roman" charset="0"/>
                <a:ea typeface="ＭＳ Ｐゴシック" charset="0"/>
              </a:defRPr>
            </a:lvl7pPr>
            <a:lvl8pPr marL="3624796" indent="-241653" fontAlgn="base">
              <a:spcBef>
                <a:spcPct val="0"/>
              </a:spcBef>
              <a:spcAft>
                <a:spcPct val="0"/>
              </a:spcAft>
              <a:defRPr>
                <a:solidFill>
                  <a:schemeClr val="tx1"/>
                </a:solidFill>
                <a:latin typeface="Times New Roman" charset="0"/>
                <a:ea typeface="ＭＳ Ｐゴシック" charset="0"/>
              </a:defRPr>
            </a:lvl8pPr>
            <a:lvl9pPr marL="4108102" indent="-241653" fontAlgn="base">
              <a:spcBef>
                <a:spcPct val="0"/>
              </a:spcBef>
              <a:spcAft>
                <a:spcPct val="0"/>
              </a:spcAft>
              <a:defRPr>
                <a:solidFill>
                  <a:schemeClr val="tx1"/>
                </a:solidFill>
                <a:latin typeface="Times New Roman" charset="0"/>
                <a:ea typeface="ＭＳ Ｐゴシック" charset="0"/>
              </a:defRPr>
            </a:lvl9pPr>
          </a:lstStyle>
          <a:p>
            <a:fld id="{B8FD3D0C-0BAF-AE47-9857-3437652D734E}" type="slidenum">
              <a:rPr lang="en-US">
                <a:latin typeface="Calibri" charset="0"/>
              </a:rPr>
              <a:pPr/>
              <a:t>24</a:t>
            </a:fld>
            <a:endParaRPr lang="en-US">
              <a:latin typeface="Calibri" charset="0"/>
            </a:endParaRPr>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buFontTx/>
              <a:buChar char="•"/>
            </a:pPr>
            <a:r>
              <a:rPr lang="en-US" dirty="0">
                <a:latin typeface="Times New Roman" charset="0"/>
              </a:rPr>
              <a:t>Two extreme cases</a:t>
            </a:r>
          </a:p>
          <a:p>
            <a:pPr>
              <a:spcBef>
                <a:spcPct val="0"/>
              </a:spcBef>
              <a:buFontTx/>
              <a:buNone/>
            </a:pPr>
            <a:r>
              <a:rPr lang="en-US" dirty="0">
                <a:solidFill>
                  <a:srgbClr val="C00000"/>
                </a:solidFill>
                <a:latin typeface="Times New Roman" charset="0"/>
              </a:rPr>
              <a:t>1.  Count = 0 and Consumer is about to sleep but CPU switch happened </a:t>
            </a:r>
          </a:p>
          <a:p>
            <a:pPr>
              <a:spcBef>
                <a:spcPct val="0"/>
              </a:spcBef>
              <a:buFontTx/>
              <a:buChar char="•"/>
            </a:pPr>
            <a:r>
              <a:rPr lang="en-US" dirty="0">
                <a:latin typeface="Times New Roman" charset="0"/>
              </a:rPr>
              <a:t>   If consumer runs, it sees that the count</a:t>
            </a:r>
            <a:r>
              <a:rPr lang="en-US" baseline="0" dirty="0">
                <a:latin typeface="Times New Roman" charset="0"/>
              </a:rPr>
              <a:t> is still 0, and goes to sleep</a:t>
            </a:r>
          </a:p>
          <a:p>
            <a:pPr>
              <a:spcBef>
                <a:spcPct val="0"/>
              </a:spcBef>
              <a:buFontTx/>
              <a:buChar char="•"/>
            </a:pPr>
            <a:r>
              <a:rPr lang="en-US" baseline="0" dirty="0">
                <a:latin typeface="Times New Roman" charset="0"/>
              </a:rPr>
              <a:t>   If producer runs, it keeps producing, sending ignored wakeups until buffer is full and it then goes to sleep</a:t>
            </a:r>
          </a:p>
          <a:p>
            <a:pPr>
              <a:spcBef>
                <a:spcPct val="0"/>
              </a:spcBef>
              <a:buFontTx/>
              <a:buChar char="•"/>
            </a:pPr>
            <a:r>
              <a:rPr lang="en-US" baseline="0" dirty="0">
                <a:latin typeface="Times New Roman" charset="0"/>
              </a:rPr>
              <a:t>   They then both sleep forever</a:t>
            </a:r>
          </a:p>
          <a:p>
            <a:pPr>
              <a:spcBef>
                <a:spcPct val="0"/>
              </a:spcBef>
              <a:buFontTx/>
              <a:buNone/>
            </a:pPr>
            <a:r>
              <a:rPr lang="en-US" baseline="0" dirty="0">
                <a:latin typeface="Times New Roman" charset="0"/>
              </a:rPr>
              <a:t>Other extreme case:</a:t>
            </a:r>
          </a:p>
          <a:p>
            <a:pPr marL="228600" indent="-228600">
              <a:spcBef>
                <a:spcPct val="0"/>
              </a:spcBef>
              <a:buFontTx/>
              <a:buAutoNum type="arabicPeriod" startAt="2"/>
            </a:pPr>
            <a:r>
              <a:rPr lang="en-US" dirty="0">
                <a:latin typeface="Times New Roman" charset="0"/>
              </a:rPr>
              <a:t>Count = N and Producer is about to sleep but CPU switch happened</a:t>
            </a:r>
          </a:p>
          <a:p>
            <a:pPr marL="0" indent="0">
              <a:spcBef>
                <a:spcPct val="0"/>
              </a:spcBef>
              <a:buFontTx/>
              <a:buNone/>
            </a:pPr>
            <a:r>
              <a:rPr lang="en-US" dirty="0">
                <a:latin typeface="Times New Roman" charset="0"/>
              </a:rPr>
              <a:t>Key problem is that wakeup sent to a non-sleep entity is lost – so how can we fix this?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DF539617-F7DC-469B-94F3-774E067D890D}" type="slidenum">
              <a:rPr lang="en-US" altLang="en-US"/>
              <a:pPr/>
              <a:t>2</a:t>
            </a:fld>
            <a:endParaRPr lang="en-US"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a:buFontTx/>
              <a:buChar char="•"/>
            </a:pPr>
            <a:r>
              <a:rPr lang="en-US" altLang="en-US" sz="1000" dirty="0"/>
              <a:t>Three choices: User space, kernel, hybrid</a:t>
            </a:r>
          </a:p>
          <a:p>
            <a:pPr>
              <a:buFontTx/>
              <a:buChar char="•"/>
            </a:pPr>
            <a:r>
              <a:rPr lang="en-US" altLang="en-US" sz="1000" dirty="0"/>
              <a:t>Advantages:</a:t>
            </a:r>
          </a:p>
          <a:p>
            <a:pPr lvl="1">
              <a:buFontTx/>
              <a:buChar char="•"/>
            </a:pPr>
            <a:r>
              <a:rPr lang="en-US" altLang="en-US" sz="1000" dirty="0"/>
              <a:t>Each process can have its own scheduling algorithm</a:t>
            </a:r>
          </a:p>
          <a:p>
            <a:pPr lvl="1">
              <a:buFontTx/>
              <a:buChar char="•"/>
            </a:pPr>
            <a:r>
              <a:rPr lang="en-US" altLang="en-US" sz="1000" dirty="0"/>
              <a:t>Fast as less TRAPS to the kernel have to be made</a:t>
            </a:r>
          </a:p>
          <a:p>
            <a:pPr lvl="1">
              <a:buFontTx/>
              <a:buChar char="•"/>
            </a:pPr>
            <a:r>
              <a:rPr lang="en-US" altLang="en-US" sz="1000" dirty="0"/>
              <a:t>Can be implemented on an OS without its knowledge</a:t>
            </a:r>
          </a:p>
          <a:p>
            <a:pPr lvl="1">
              <a:buFontTx/>
              <a:buChar char="•"/>
            </a:pPr>
            <a:r>
              <a:rPr lang="en-US" altLang="en-US" sz="1000" dirty="0"/>
              <a:t>Easily scaled as the run-time system can allocate memory for the threads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wakeup waiting bit – when set to a process that is still awake, this bit gets set.  Its like a piggy bank for storing wakeup signals. If an awake process then tries to go to sleep, it first checks this bit – if it is set, it turns it off, but stays awake.</a:t>
            </a:r>
          </a:p>
          <a:p>
            <a:endParaRPr lang="en-US" dirty="0"/>
          </a:p>
          <a:p>
            <a:r>
              <a:rPr lang="en-US" dirty="0"/>
              <a:t>It doesn’t scale</a:t>
            </a:r>
            <a:r>
              <a:rPr lang="en-US" baseline="0" dirty="0"/>
              <a:t> well as it may be challenging to know how many consumers the may exist.  How to manage all these waking bits</a:t>
            </a:r>
            <a:r>
              <a:rPr lang="en-US" baseline="0" dirty="0" smtClean="0"/>
              <a:t>?</a:t>
            </a:r>
            <a:endParaRPr lang="en-US" dirty="0"/>
          </a:p>
        </p:txBody>
      </p:sp>
      <p:sp>
        <p:nvSpPr>
          <p:cNvPr id="4" name="Slide Number Placeholder 3"/>
          <p:cNvSpPr>
            <a:spLocks noGrp="1"/>
          </p:cNvSpPr>
          <p:nvPr>
            <p:ph type="sldNum" sz="quarter" idx="5"/>
          </p:nvPr>
        </p:nvSpPr>
        <p:spPr/>
        <p:txBody>
          <a:bodyPr/>
          <a:lstStyle/>
          <a:p>
            <a:fld id="{E37F2B54-A66B-4779-906C-F879CC221B89}" type="slidenum">
              <a:rPr lang="en-CA" smtClean="0"/>
              <a:pPr/>
              <a:t>25</a:t>
            </a:fld>
            <a:endParaRPr lang="en-CA"/>
          </a:p>
        </p:txBody>
      </p:sp>
    </p:spTree>
    <p:extLst>
      <p:ext uri="{BB962C8B-B14F-4D97-AF65-F5344CB8AC3E}">
        <p14:creationId xmlns:p14="http://schemas.microsoft.com/office/powerpoint/2010/main" val="2067493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Dijkstra</a:t>
            </a:r>
          </a:p>
        </p:txBody>
      </p:sp>
      <p:sp>
        <p:nvSpPr>
          <p:cNvPr id="4" name="Slide Number Placeholder 3"/>
          <p:cNvSpPr>
            <a:spLocks noGrp="1"/>
          </p:cNvSpPr>
          <p:nvPr>
            <p:ph type="sldNum" sz="quarter" idx="5"/>
          </p:nvPr>
        </p:nvSpPr>
        <p:spPr/>
        <p:txBody>
          <a:bodyPr/>
          <a:lstStyle/>
          <a:p>
            <a:fld id="{E37F2B54-A66B-4779-906C-F879CC221B89}" type="slidenum">
              <a:rPr lang="en-CA" smtClean="0"/>
              <a:pPr/>
              <a:t>26</a:t>
            </a:fld>
            <a:endParaRPr lang="en-CA"/>
          </a:p>
        </p:txBody>
      </p:sp>
    </p:spTree>
    <p:extLst>
      <p:ext uri="{BB962C8B-B14F-4D97-AF65-F5344CB8AC3E}">
        <p14:creationId xmlns:p14="http://schemas.microsoft.com/office/powerpoint/2010/main" val="385637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0, go to sleep</a:t>
            </a:r>
          </a:p>
          <a:p>
            <a:r>
              <a:rPr lang="en-CA" dirty="0"/>
              <a:t>If</a:t>
            </a:r>
            <a:r>
              <a:rPr lang="en-CA" baseline="0" dirty="0"/>
              <a:t> greater then 0, decrement</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pPr/>
              <a:t>27</a:t>
            </a:fld>
            <a:endParaRPr lang="en-CA"/>
          </a:p>
        </p:txBody>
      </p:sp>
    </p:spTree>
    <p:extLst>
      <p:ext uri="{BB962C8B-B14F-4D97-AF65-F5344CB8AC3E}">
        <p14:creationId xmlns:p14="http://schemas.microsoft.com/office/powerpoint/2010/main" val="42483779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ＭＳ Ｐゴシック" charset="0"/>
              </a:defRPr>
            </a:lvl1pPr>
            <a:lvl2pPr marL="785372" indent="-302066">
              <a:defRPr>
                <a:solidFill>
                  <a:schemeClr val="tx1"/>
                </a:solidFill>
                <a:latin typeface="Times New Roman" charset="0"/>
                <a:ea typeface="ＭＳ Ｐゴシック" charset="0"/>
              </a:defRPr>
            </a:lvl2pPr>
            <a:lvl3pPr marL="1208265" indent="-241653">
              <a:defRPr>
                <a:solidFill>
                  <a:schemeClr val="tx1"/>
                </a:solidFill>
                <a:latin typeface="Times New Roman" charset="0"/>
                <a:ea typeface="ＭＳ Ｐゴシック" charset="0"/>
              </a:defRPr>
            </a:lvl3pPr>
            <a:lvl4pPr marL="1691571" indent="-241653">
              <a:defRPr>
                <a:solidFill>
                  <a:schemeClr val="tx1"/>
                </a:solidFill>
                <a:latin typeface="Times New Roman" charset="0"/>
                <a:ea typeface="ＭＳ Ｐゴシック" charset="0"/>
              </a:defRPr>
            </a:lvl4pPr>
            <a:lvl5pPr marL="2174878" indent="-241653">
              <a:defRPr>
                <a:solidFill>
                  <a:schemeClr val="tx1"/>
                </a:solidFill>
                <a:latin typeface="Times New Roman" charset="0"/>
                <a:ea typeface="ＭＳ Ｐゴシック" charset="0"/>
              </a:defRPr>
            </a:lvl5pPr>
            <a:lvl6pPr marL="2658184" indent="-241653" fontAlgn="base">
              <a:spcBef>
                <a:spcPct val="0"/>
              </a:spcBef>
              <a:spcAft>
                <a:spcPct val="0"/>
              </a:spcAft>
              <a:defRPr>
                <a:solidFill>
                  <a:schemeClr val="tx1"/>
                </a:solidFill>
                <a:latin typeface="Times New Roman" charset="0"/>
                <a:ea typeface="ＭＳ Ｐゴシック" charset="0"/>
              </a:defRPr>
            </a:lvl6pPr>
            <a:lvl7pPr marL="3141490" indent="-241653" fontAlgn="base">
              <a:spcBef>
                <a:spcPct val="0"/>
              </a:spcBef>
              <a:spcAft>
                <a:spcPct val="0"/>
              </a:spcAft>
              <a:defRPr>
                <a:solidFill>
                  <a:schemeClr val="tx1"/>
                </a:solidFill>
                <a:latin typeface="Times New Roman" charset="0"/>
                <a:ea typeface="ＭＳ Ｐゴシック" charset="0"/>
              </a:defRPr>
            </a:lvl7pPr>
            <a:lvl8pPr marL="3624796" indent="-241653" fontAlgn="base">
              <a:spcBef>
                <a:spcPct val="0"/>
              </a:spcBef>
              <a:spcAft>
                <a:spcPct val="0"/>
              </a:spcAft>
              <a:defRPr>
                <a:solidFill>
                  <a:schemeClr val="tx1"/>
                </a:solidFill>
                <a:latin typeface="Times New Roman" charset="0"/>
                <a:ea typeface="ＭＳ Ｐゴシック" charset="0"/>
              </a:defRPr>
            </a:lvl8pPr>
            <a:lvl9pPr marL="4108102" indent="-241653" fontAlgn="base">
              <a:spcBef>
                <a:spcPct val="0"/>
              </a:spcBef>
              <a:spcAft>
                <a:spcPct val="0"/>
              </a:spcAft>
              <a:defRPr>
                <a:solidFill>
                  <a:schemeClr val="tx1"/>
                </a:solidFill>
                <a:latin typeface="Times New Roman" charset="0"/>
                <a:ea typeface="ＭＳ Ｐゴシック" charset="0"/>
              </a:defRPr>
            </a:lvl9pPr>
          </a:lstStyle>
          <a:p>
            <a:fld id="{493F7051-A673-DA4A-A631-422C0E9A15F5}" type="slidenum">
              <a:rPr lang="en-US">
                <a:latin typeface="Calibri" charset="0"/>
              </a:rPr>
              <a:pPr/>
              <a:t>28</a:t>
            </a:fld>
            <a:endParaRPr lang="en-US">
              <a:latin typeface="Calibri" charset="0"/>
            </a:endParaRPr>
          </a:p>
        </p:txBody>
      </p:sp>
      <p:sp>
        <p:nvSpPr>
          <p:cNvPr id="378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78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charset="0"/>
              </a:rPr>
              <a:t>Not blocking on an up() is the same as not blocking on a wakeup()</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ＭＳ Ｐゴシック" charset="0"/>
              </a:defRPr>
            </a:lvl1pPr>
            <a:lvl2pPr marL="785372" indent="-302066">
              <a:defRPr>
                <a:solidFill>
                  <a:schemeClr val="tx1"/>
                </a:solidFill>
                <a:latin typeface="Times New Roman" charset="0"/>
                <a:ea typeface="ＭＳ Ｐゴシック" charset="0"/>
              </a:defRPr>
            </a:lvl2pPr>
            <a:lvl3pPr marL="1208265" indent="-241653">
              <a:defRPr>
                <a:solidFill>
                  <a:schemeClr val="tx1"/>
                </a:solidFill>
                <a:latin typeface="Times New Roman" charset="0"/>
                <a:ea typeface="ＭＳ Ｐゴシック" charset="0"/>
              </a:defRPr>
            </a:lvl3pPr>
            <a:lvl4pPr marL="1691571" indent="-241653">
              <a:defRPr>
                <a:solidFill>
                  <a:schemeClr val="tx1"/>
                </a:solidFill>
                <a:latin typeface="Times New Roman" charset="0"/>
                <a:ea typeface="ＭＳ Ｐゴシック" charset="0"/>
              </a:defRPr>
            </a:lvl4pPr>
            <a:lvl5pPr marL="2174878" indent="-241653">
              <a:defRPr>
                <a:solidFill>
                  <a:schemeClr val="tx1"/>
                </a:solidFill>
                <a:latin typeface="Times New Roman" charset="0"/>
                <a:ea typeface="ＭＳ Ｐゴシック" charset="0"/>
              </a:defRPr>
            </a:lvl5pPr>
            <a:lvl6pPr marL="2658184" indent="-241653" fontAlgn="base">
              <a:spcBef>
                <a:spcPct val="0"/>
              </a:spcBef>
              <a:spcAft>
                <a:spcPct val="0"/>
              </a:spcAft>
              <a:defRPr>
                <a:solidFill>
                  <a:schemeClr val="tx1"/>
                </a:solidFill>
                <a:latin typeface="Times New Roman" charset="0"/>
                <a:ea typeface="ＭＳ Ｐゴシック" charset="0"/>
              </a:defRPr>
            </a:lvl6pPr>
            <a:lvl7pPr marL="3141490" indent="-241653" fontAlgn="base">
              <a:spcBef>
                <a:spcPct val="0"/>
              </a:spcBef>
              <a:spcAft>
                <a:spcPct val="0"/>
              </a:spcAft>
              <a:defRPr>
                <a:solidFill>
                  <a:schemeClr val="tx1"/>
                </a:solidFill>
                <a:latin typeface="Times New Roman" charset="0"/>
                <a:ea typeface="ＭＳ Ｐゴシック" charset="0"/>
              </a:defRPr>
            </a:lvl7pPr>
            <a:lvl8pPr marL="3624796" indent="-241653" fontAlgn="base">
              <a:spcBef>
                <a:spcPct val="0"/>
              </a:spcBef>
              <a:spcAft>
                <a:spcPct val="0"/>
              </a:spcAft>
              <a:defRPr>
                <a:solidFill>
                  <a:schemeClr val="tx1"/>
                </a:solidFill>
                <a:latin typeface="Times New Roman" charset="0"/>
                <a:ea typeface="ＭＳ Ｐゴシック" charset="0"/>
              </a:defRPr>
            </a:lvl8pPr>
            <a:lvl9pPr marL="4108102" indent="-241653" fontAlgn="base">
              <a:spcBef>
                <a:spcPct val="0"/>
              </a:spcBef>
              <a:spcAft>
                <a:spcPct val="0"/>
              </a:spcAft>
              <a:defRPr>
                <a:solidFill>
                  <a:schemeClr val="tx1"/>
                </a:solidFill>
                <a:latin typeface="Times New Roman" charset="0"/>
                <a:ea typeface="ＭＳ Ｐゴシック" charset="0"/>
              </a:defRPr>
            </a:lvl9pPr>
          </a:lstStyle>
          <a:p>
            <a:fld id="{05057A6D-7689-D34D-9F54-497356850DEE}" type="slidenum">
              <a:rPr lang="en-US">
                <a:latin typeface="Calibri" charset="0"/>
              </a:rPr>
              <a:pPr/>
              <a:t>29</a:t>
            </a:fld>
            <a:endParaRPr lang="en-US">
              <a:latin typeface="Calibri" charset="0"/>
            </a:endParaRPr>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buFontTx/>
              <a:buChar char="•"/>
            </a:pPr>
            <a:r>
              <a:rPr lang="en-US" dirty="0">
                <a:latin typeface="Times New Roman" charset="0"/>
              </a:rPr>
              <a:t>It is essential that down() and up() (the semaphores) be implemented in an indivisible way.</a:t>
            </a:r>
          </a:p>
          <a:p>
            <a:pPr>
              <a:spcBef>
                <a:spcPct val="0"/>
              </a:spcBef>
              <a:buFontTx/>
              <a:buChar char="•"/>
            </a:pPr>
            <a:r>
              <a:rPr lang="en-US" dirty="0">
                <a:latin typeface="Times New Roman" charset="0"/>
              </a:rPr>
              <a:t>We’ll discuss how next slide, for now simply consider how this works</a:t>
            </a:r>
          </a:p>
          <a:p>
            <a:pPr>
              <a:spcBef>
                <a:spcPct val="0"/>
              </a:spcBef>
              <a:buFontTx/>
              <a:buChar char="•"/>
            </a:pPr>
            <a:r>
              <a:rPr lang="en-US" dirty="0">
                <a:latin typeface="Times New Roman" charset="0"/>
              </a:rPr>
              <a:t>Give them all the details...hell, make one of them explain...</a:t>
            </a:r>
          </a:p>
          <a:p>
            <a:pPr lvl="1">
              <a:spcBef>
                <a:spcPct val="0"/>
              </a:spcBef>
              <a:buFontTx/>
              <a:buChar char="•"/>
            </a:pPr>
            <a:r>
              <a:rPr lang="en-US" dirty="0">
                <a:latin typeface="Times New Roman" charset="0"/>
              </a:rPr>
              <a:t>There are actually three semaphores here:</a:t>
            </a:r>
          </a:p>
          <a:p>
            <a:pPr lvl="2">
              <a:spcBef>
                <a:spcPct val="0"/>
              </a:spcBef>
              <a:buFontTx/>
              <a:buChar char="•"/>
            </a:pPr>
            <a:r>
              <a:rPr lang="en-US" dirty="0">
                <a:latin typeface="Times New Roman" charset="0"/>
              </a:rPr>
              <a:t>One for counting the number of full slots</a:t>
            </a:r>
          </a:p>
          <a:p>
            <a:pPr lvl="2">
              <a:spcBef>
                <a:spcPct val="0"/>
              </a:spcBef>
              <a:buFontTx/>
              <a:buChar char="•"/>
            </a:pPr>
            <a:r>
              <a:rPr lang="en-US" dirty="0">
                <a:latin typeface="Times New Roman" charset="0"/>
              </a:rPr>
              <a:t>One for counting the number of empty slots</a:t>
            </a:r>
          </a:p>
          <a:p>
            <a:pPr lvl="2">
              <a:spcBef>
                <a:spcPct val="0"/>
              </a:spcBef>
              <a:buFontTx/>
              <a:buChar char="•"/>
            </a:pPr>
            <a:r>
              <a:rPr lang="en-US" dirty="0">
                <a:latin typeface="Times New Roman" charset="0"/>
              </a:rPr>
              <a:t>A semaphore to restrict access to the same area of memory as it is entirely possible that the consumer and producer could be able to proceed through their down(&amp;empty) and down(&amp;full) calls simultaneously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CA" dirty="0">
                <a:latin typeface="Times New Roman" charset="0"/>
              </a:rPr>
              <a:t>Semaphores did two things </a:t>
            </a:r>
          </a:p>
          <a:p>
            <a:pPr>
              <a:spcBef>
                <a:spcPct val="0"/>
              </a:spcBef>
            </a:pPr>
            <a:r>
              <a:rPr lang="en-CA" dirty="0">
                <a:latin typeface="Times New Roman" charset="0"/>
              </a:rPr>
              <a:t>1) Protecting shared areas</a:t>
            </a:r>
          </a:p>
          <a:p>
            <a:pPr>
              <a:spcBef>
                <a:spcPct val="0"/>
              </a:spcBef>
            </a:pPr>
            <a:r>
              <a:rPr lang="en-CA" dirty="0">
                <a:latin typeface="Times New Roman" charset="0"/>
              </a:rPr>
              <a:t>2) Synchronizing two or more threads</a:t>
            </a:r>
          </a:p>
          <a:p>
            <a:pPr>
              <a:spcBef>
                <a:spcPct val="0"/>
              </a:spcBef>
            </a:pPr>
            <a:endParaRPr lang="en-CA" dirty="0">
              <a:latin typeface="Times New Roman" charset="0"/>
            </a:endParaRPr>
          </a:p>
          <a:p>
            <a:pPr>
              <a:spcBef>
                <a:spcPct val="0"/>
              </a:spcBef>
            </a:pPr>
            <a:r>
              <a:rPr lang="en-CA" dirty="0">
                <a:latin typeface="Times New Roman" charset="0"/>
              </a:rPr>
              <a:t>The thing that make this work is that the semaphore access (read and change) is ATOMIC. Who directs the O.S to do this? .. A system call. How it is done, memory lock or disable interrupts ??. If disable interrupts this will not work if more than CPU exist. Memory lock of course is the best.</a:t>
            </a:r>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ＭＳ Ｐゴシック" charset="0"/>
              </a:defRPr>
            </a:lvl1pPr>
            <a:lvl2pPr marL="785372" indent="-302066">
              <a:defRPr>
                <a:solidFill>
                  <a:schemeClr val="tx1"/>
                </a:solidFill>
                <a:latin typeface="Times New Roman" charset="0"/>
                <a:ea typeface="ＭＳ Ｐゴシック" charset="0"/>
              </a:defRPr>
            </a:lvl2pPr>
            <a:lvl3pPr marL="1208265" indent="-241653">
              <a:defRPr>
                <a:solidFill>
                  <a:schemeClr val="tx1"/>
                </a:solidFill>
                <a:latin typeface="Times New Roman" charset="0"/>
                <a:ea typeface="ＭＳ Ｐゴシック" charset="0"/>
              </a:defRPr>
            </a:lvl3pPr>
            <a:lvl4pPr marL="1691571" indent="-241653">
              <a:defRPr>
                <a:solidFill>
                  <a:schemeClr val="tx1"/>
                </a:solidFill>
                <a:latin typeface="Times New Roman" charset="0"/>
                <a:ea typeface="ＭＳ Ｐゴシック" charset="0"/>
              </a:defRPr>
            </a:lvl4pPr>
            <a:lvl5pPr marL="2174878" indent="-241653">
              <a:defRPr>
                <a:solidFill>
                  <a:schemeClr val="tx1"/>
                </a:solidFill>
                <a:latin typeface="Times New Roman" charset="0"/>
                <a:ea typeface="ＭＳ Ｐゴシック" charset="0"/>
              </a:defRPr>
            </a:lvl5pPr>
            <a:lvl6pPr marL="2658184" indent="-241653" fontAlgn="base">
              <a:spcBef>
                <a:spcPct val="0"/>
              </a:spcBef>
              <a:spcAft>
                <a:spcPct val="0"/>
              </a:spcAft>
              <a:defRPr>
                <a:solidFill>
                  <a:schemeClr val="tx1"/>
                </a:solidFill>
                <a:latin typeface="Times New Roman" charset="0"/>
                <a:ea typeface="ＭＳ Ｐゴシック" charset="0"/>
              </a:defRPr>
            </a:lvl6pPr>
            <a:lvl7pPr marL="3141490" indent="-241653" fontAlgn="base">
              <a:spcBef>
                <a:spcPct val="0"/>
              </a:spcBef>
              <a:spcAft>
                <a:spcPct val="0"/>
              </a:spcAft>
              <a:defRPr>
                <a:solidFill>
                  <a:schemeClr val="tx1"/>
                </a:solidFill>
                <a:latin typeface="Times New Roman" charset="0"/>
                <a:ea typeface="ＭＳ Ｐゴシック" charset="0"/>
              </a:defRPr>
            </a:lvl7pPr>
            <a:lvl8pPr marL="3624796" indent="-241653" fontAlgn="base">
              <a:spcBef>
                <a:spcPct val="0"/>
              </a:spcBef>
              <a:spcAft>
                <a:spcPct val="0"/>
              </a:spcAft>
              <a:defRPr>
                <a:solidFill>
                  <a:schemeClr val="tx1"/>
                </a:solidFill>
                <a:latin typeface="Times New Roman" charset="0"/>
                <a:ea typeface="ＭＳ Ｐゴシック" charset="0"/>
              </a:defRPr>
            </a:lvl8pPr>
            <a:lvl9pPr marL="4108102" indent="-241653" fontAlgn="base">
              <a:spcBef>
                <a:spcPct val="0"/>
              </a:spcBef>
              <a:spcAft>
                <a:spcPct val="0"/>
              </a:spcAft>
              <a:defRPr>
                <a:solidFill>
                  <a:schemeClr val="tx1"/>
                </a:solidFill>
                <a:latin typeface="Times New Roman" charset="0"/>
                <a:ea typeface="ＭＳ Ｐゴシック" charset="0"/>
              </a:defRPr>
            </a:lvl9pPr>
          </a:lstStyle>
          <a:p>
            <a:fld id="{0B776020-6566-9344-94F4-BE40DCBC5C63}" type="slidenum">
              <a:rPr lang="en-US">
                <a:latin typeface="Calibri" charset="0"/>
              </a:rPr>
              <a:pPr/>
              <a:t>30</a:t>
            </a:fld>
            <a:endParaRPr lang="en-US">
              <a:latin typeface="Calibri"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ＭＳ Ｐゴシック" charset="0"/>
              </a:defRPr>
            </a:lvl1pPr>
            <a:lvl2pPr marL="785372" indent="-302066">
              <a:defRPr>
                <a:solidFill>
                  <a:schemeClr val="tx1"/>
                </a:solidFill>
                <a:latin typeface="Times New Roman" charset="0"/>
                <a:ea typeface="ＭＳ Ｐゴシック" charset="0"/>
              </a:defRPr>
            </a:lvl2pPr>
            <a:lvl3pPr marL="1208265" indent="-241653">
              <a:defRPr>
                <a:solidFill>
                  <a:schemeClr val="tx1"/>
                </a:solidFill>
                <a:latin typeface="Times New Roman" charset="0"/>
                <a:ea typeface="ＭＳ Ｐゴシック" charset="0"/>
              </a:defRPr>
            </a:lvl3pPr>
            <a:lvl4pPr marL="1691571" indent="-241653">
              <a:defRPr>
                <a:solidFill>
                  <a:schemeClr val="tx1"/>
                </a:solidFill>
                <a:latin typeface="Times New Roman" charset="0"/>
                <a:ea typeface="ＭＳ Ｐゴシック" charset="0"/>
              </a:defRPr>
            </a:lvl4pPr>
            <a:lvl5pPr marL="2174878" indent="-241653">
              <a:defRPr>
                <a:solidFill>
                  <a:schemeClr val="tx1"/>
                </a:solidFill>
                <a:latin typeface="Times New Roman" charset="0"/>
                <a:ea typeface="ＭＳ Ｐゴシック" charset="0"/>
              </a:defRPr>
            </a:lvl5pPr>
            <a:lvl6pPr marL="2658184" indent="-241653" fontAlgn="base">
              <a:spcBef>
                <a:spcPct val="0"/>
              </a:spcBef>
              <a:spcAft>
                <a:spcPct val="0"/>
              </a:spcAft>
              <a:defRPr>
                <a:solidFill>
                  <a:schemeClr val="tx1"/>
                </a:solidFill>
                <a:latin typeface="Times New Roman" charset="0"/>
                <a:ea typeface="ＭＳ Ｐゴシック" charset="0"/>
              </a:defRPr>
            </a:lvl6pPr>
            <a:lvl7pPr marL="3141490" indent="-241653" fontAlgn="base">
              <a:spcBef>
                <a:spcPct val="0"/>
              </a:spcBef>
              <a:spcAft>
                <a:spcPct val="0"/>
              </a:spcAft>
              <a:defRPr>
                <a:solidFill>
                  <a:schemeClr val="tx1"/>
                </a:solidFill>
                <a:latin typeface="Times New Roman" charset="0"/>
                <a:ea typeface="ＭＳ Ｐゴシック" charset="0"/>
              </a:defRPr>
            </a:lvl7pPr>
            <a:lvl8pPr marL="3624796" indent="-241653" fontAlgn="base">
              <a:spcBef>
                <a:spcPct val="0"/>
              </a:spcBef>
              <a:spcAft>
                <a:spcPct val="0"/>
              </a:spcAft>
              <a:defRPr>
                <a:solidFill>
                  <a:schemeClr val="tx1"/>
                </a:solidFill>
                <a:latin typeface="Times New Roman" charset="0"/>
                <a:ea typeface="ＭＳ Ｐゴシック" charset="0"/>
              </a:defRPr>
            </a:lvl8pPr>
            <a:lvl9pPr marL="4108102" indent="-241653" fontAlgn="base">
              <a:spcBef>
                <a:spcPct val="0"/>
              </a:spcBef>
              <a:spcAft>
                <a:spcPct val="0"/>
              </a:spcAft>
              <a:defRPr>
                <a:solidFill>
                  <a:schemeClr val="tx1"/>
                </a:solidFill>
                <a:latin typeface="Times New Roman" charset="0"/>
                <a:ea typeface="ＭＳ Ｐゴシック" charset="0"/>
              </a:defRPr>
            </a:lvl9pPr>
          </a:lstStyle>
          <a:p>
            <a:fld id="{9A284700-4289-B447-977E-8F08567E3CDC}" type="slidenum">
              <a:rPr lang="en-US">
                <a:latin typeface="Calibri" charset="0"/>
              </a:rPr>
              <a:pPr/>
              <a:t>31</a:t>
            </a:fld>
            <a:endParaRPr lang="en-US">
              <a:latin typeface="Calibri" charset="0"/>
            </a:endParaRPr>
          </a:p>
        </p:txBody>
      </p:sp>
      <p:sp>
        <p:nvSpPr>
          <p:cNvPr id="40963"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0964"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charset="0"/>
              </a:rPr>
              <a:t>Note if multiple CPUs used, then the semaphore should be protected by a lock variable and TSL instruction use as described previously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CA">
                <a:latin typeface="Times New Roman" charset="0"/>
              </a:rPr>
              <a:t>Can be entirely done in USER SPACE.</a:t>
            </a: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ＭＳ Ｐゴシック" charset="0"/>
              </a:defRPr>
            </a:lvl1pPr>
            <a:lvl2pPr marL="785372" indent="-302066">
              <a:defRPr>
                <a:solidFill>
                  <a:schemeClr val="tx1"/>
                </a:solidFill>
                <a:latin typeface="Times New Roman" charset="0"/>
                <a:ea typeface="ＭＳ Ｐゴシック" charset="0"/>
              </a:defRPr>
            </a:lvl2pPr>
            <a:lvl3pPr marL="1208265" indent="-241653">
              <a:defRPr>
                <a:solidFill>
                  <a:schemeClr val="tx1"/>
                </a:solidFill>
                <a:latin typeface="Times New Roman" charset="0"/>
                <a:ea typeface="ＭＳ Ｐゴシック" charset="0"/>
              </a:defRPr>
            </a:lvl3pPr>
            <a:lvl4pPr marL="1691571" indent="-241653">
              <a:defRPr>
                <a:solidFill>
                  <a:schemeClr val="tx1"/>
                </a:solidFill>
                <a:latin typeface="Times New Roman" charset="0"/>
                <a:ea typeface="ＭＳ Ｐゴシック" charset="0"/>
              </a:defRPr>
            </a:lvl4pPr>
            <a:lvl5pPr marL="2174878" indent="-241653">
              <a:defRPr>
                <a:solidFill>
                  <a:schemeClr val="tx1"/>
                </a:solidFill>
                <a:latin typeface="Times New Roman" charset="0"/>
                <a:ea typeface="ＭＳ Ｐゴシック" charset="0"/>
              </a:defRPr>
            </a:lvl5pPr>
            <a:lvl6pPr marL="2658184" indent="-241653" fontAlgn="base">
              <a:spcBef>
                <a:spcPct val="0"/>
              </a:spcBef>
              <a:spcAft>
                <a:spcPct val="0"/>
              </a:spcAft>
              <a:defRPr>
                <a:solidFill>
                  <a:schemeClr val="tx1"/>
                </a:solidFill>
                <a:latin typeface="Times New Roman" charset="0"/>
                <a:ea typeface="ＭＳ Ｐゴシック" charset="0"/>
              </a:defRPr>
            </a:lvl6pPr>
            <a:lvl7pPr marL="3141490" indent="-241653" fontAlgn="base">
              <a:spcBef>
                <a:spcPct val="0"/>
              </a:spcBef>
              <a:spcAft>
                <a:spcPct val="0"/>
              </a:spcAft>
              <a:defRPr>
                <a:solidFill>
                  <a:schemeClr val="tx1"/>
                </a:solidFill>
                <a:latin typeface="Times New Roman" charset="0"/>
                <a:ea typeface="ＭＳ Ｐゴシック" charset="0"/>
              </a:defRPr>
            </a:lvl7pPr>
            <a:lvl8pPr marL="3624796" indent="-241653" fontAlgn="base">
              <a:spcBef>
                <a:spcPct val="0"/>
              </a:spcBef>
              <a:spcAft>
                <a:spcPct val="0"/>
              </a:spcAft>
              <a:defRPr>
                <a:solidFill>
                  <a:schemeClr val="tx1"/>
                </a:solidFill>
                <a:latin typeface="Times New Roman" charset="0"/>
                <a:ea typeface="ＭＳ Ｐゴシック" charset="0"/>
              </a:defRPr>
            </a:lvl8pPr>
            <a:lvl9pPr marL="4108102" indent="-241653" fontAlgn="base">
              <a:spcBef>
                <a:spcPct val="0"/>
              </a:spcBef>
              <a:spcAft>
                <a:spcPct val="0"/>
              </a:spcAft>
              <a:defRPr>
                <a:solidFill>
                  <a:schemeClr val="tx1"/>
                </a:solidFill>
                <a:latin typeface="Times New Roman" charset="0"/>
                <a:ea typeface="ＭＳ Ｐゴシック" charset="0"/>
              </a:defRPr>
            </a:lvl9pPr>
          </a:lstStyle>
          <a:p>
            <a:fld id="{1D4DFB03-B159-2345-8183-5E3BD3519B26}" type="slidenum">
              <a:rPr lang="en-US">
                <a:latin typeface="Calibri" charset="0"/>
              </a:rPr>
              <a:pPr/>
              <a:t>32</a:t>
            </a:fld>
            <a:endParaRPr lang="en-US">
              <a:latin typeface="Calibri"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CA">
                <a:latin typeface="Times New Roman" charset="0"/>
              </a:rPr>
              <a:t>This is NOT busy waiting because the CPU will run another thread if mutex is currently locked.</a:t>
            </a:r>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ＭＳ Ｐゴシック" charset="0"/>
              </a:defRPr>
            </a:lvl1pPr>
            <a:lvl2pPr marL="785372" indent="-302066">
              <a:defRPr>
                <a:solidFill>
                  <a:schemeClr val="tx1"/>
                </a:solidFill>
                <a:latin typeface="Times New Roman" charset="0"/>
                <a:ea typeface="ＭＳ Ｐゴシック" charset="0"/>
              </a:defRPr>
            </a:lvl2pPr>
            <a:lvl3pPr marL="1208265" indent="-241653">
              <a:defRPr>
                <a:solidFill>
                  <a:schemeClr val="tx1"/>
                </a:solidFill>
                <a:latin typeface="Times New Roman" charset="0"/>
                <a:ea typeface="ＭＳ Ｐゴシック" charset="0"/>
              </a:defRPr>
            </a:lvl3pPr>
            <a:lvl4pPr marL="1691571" indent="-241653">
              <a:defRPr>
                <a:solidFill>
                  <a:schemeClr val="tx1"/>
                </a:solidFill>
                <a:latin typeface="Times New Roman" charset="0"/>
                <a:ea typeface="ＭＳ Ｐゴシック" charset="0"/>
              </a:defRPr>
            </a:lvl4pPr>
            <a:lvl5pPr marL="2174878" indent="-241653">
              <a:defRPr>
                <a:solidFill>
                  <a:schemeClr val="tx1"/>
                </a:solidFill>
                <a:latin typeface="Times New Roman" charset="0"/>
                <a:ea typeface="ＭＳ Ｐゴシック" charset="0"/>
              </a:defRPr>
            </a:lvl5pPr>
            <a:lvl6pPr marL="2658184" indent="-241653" fontAlgn="base">
              <a:spcBef>
                <a:spcPct val="0"/>
              </a:spcBef>
              <a:spcAft>
                <a:spcPct val="0"/>
              </a:spcAft>
              <a:defRPr>
                <a:solidFill>
                  <a:schemeClr val="tx1"/>
                </a:solidFill>
                <a:latin typeface="Times New Roman" charset="0"/>
                <a:ea typeface="ＭＳ Ｐゴシック" charset="0"/>
              </a:defRPr>
            </a:lvl6pPr>
            <a:lvl7pPr marL="3141490" indent="-241653" fontAlgn="base">
              <a:spcBef>
                <a:spcPct val="0"/>
              </a:spcBef>
              <a:spcAft>
                <a:spcPct val="0"/>
              </a:spcAft>
              <a:defRPr>
                <a:solidFill>
                  <a:schemeClr val="tx1"/>
                </a:solidFill>
                <a:latin typeface="Times New Roman" charset="0"/>
                <a:ea typeface="ＭＳ Ｐゴシック" charset="0"/>
              </a:defRPr>
            </a:lvl7pPr>
            <a:lvl8pPr marL="3624796" indent="-241653" fontAlgn="base">
              <a:spcBef>
                <a:spcPct val="0"/>
              </a:spcBef>
              <a:spcAft>
                <a:spcPct val="0"/>
              </a:spcAft>
              <a:defRPr>
                <a:solidFill>
                  <a:schemeClr val="tx1"/>
                </a:solidFill>
                <a:latin typeface="Times New Roman" charset="0"/>
                <a:ea typeface="ＭＳ Ｐゴシック" charset="0"/>
              </a:defRPr>
            </a:lvl8pPr>
            <a:lvl9pPr marL="4108102" indent="-241653" fontAlgn="base">
              <a:spcBef>
                <a:spcPct val="0"/>
              </a:spcBef>
              <a:spcAft>
                <a:spcPct val="0"/>
              </a:spcAft>
              <a:defRPr>
                <a:solidFill>
                  <a:schemeClr val="tx1"/>
                </a:solidFill>
                <a:latin typeface="Times New Roman" charset="0"/>
                <a:ea typeface="ＭＳ Ｐゴシック" charset="0"/>
              </a:defRPr>
            </a:lvl9pPr>
          </a:lstStyle>
          <a:p>
            <a:fld id="{1A3036FA-9246-A742-993A-0B603A98D7D0}" type="slidenum">
              <a:rPr lang="en-US">
                <a:latin typeface="Calibri" charset="0"/>
              </a:rPr>
              <a:pPr/>
              <a:t>33</a:t>
            </a:fld>
            <a:endParaRPr lang="en-US">
              <a:latin typeface="Calibri"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ＭＳ Ｐゴシック" charset="0"/>
              </a:defRPr>
            </a:lvl1pPr>
            <a:lvl2pPr marL="785372" indent="-302066">
              <a:defRPr>
                <a:solidFill>
                  <a:schemeClr val="tx1"/>
                </a:solidFill>
                <a:latin typeface="Times New Roman" charset="0"/>
                <a:ea typeface="ＭＳ Ｐゴシック" charset="0"/>
              </a:defRPr>
            </a:lvl2pPr>
            <a:lvl3pPr marL="1208265" indent="-241653">
              <a:defRPr>
                <a:solidFill>
                  <a:schemeClr val="tx1"/>
                </a:solidFill>
                <a:latin typeface="Times New Roman" charset="0"/>
                <a:ea typeface="ＭＳ Ｐゴシック" charset="0"/>
              </a:defRPr>
            </a:lvl3pPr>
            <a:lvl4pPr marL="1691571" indent="-241653">
              <a:defRPr>
                <a:solidFill>
                  <a:schemeClr val="tx1"/>
                </a:solidFill>
                <a:latin typeface="Times New Roman" charset="0"/>
                <a:ea typeface="ＭＳ Ｐゴシック" charset="0"/>
              </a:defRPr>
            </a:lvl4pPr>
            <a:lvl5pPr marL="2174878" indent="-241653">
              <a:defRPr>
                <a:solidFill>
                  <a:schemeClr val="tx1"/>
                </a:solidFill>
                <a:latin typeface="Times New Roman" charset="0"/>
                <a:ea typeface="ＭＳ Ｐゴシック" charset="0"/>
              </a:defRPr>
            </a:lvl5pPr>
            <a:lvl6pPr marL="2658184" indent="-241653" fontAlgn="base">
              <a:spcBef>
                <a:spcPct val="0"/>
              </a:spcBef>
              <a:spcAft>
                <a:spcPct val="0"/>
              </a:spcAft>
              <a:defRPr>
                <a:solidFill>
                  <a:schemeClr val="tx1"/>
                </a:solidFill>
                <a:latin typeface="Times New Roman" charset="0"/>
                <a:ea typeface="ＭＳ Ｐゴシック" charset="0"/>
              </a:defRPr>
            </a:lvl6pPr>
            <a:lvl7pPr marL="3141490" indent="-241653" fontAlgn="base">
              <a:spcBef>
                <a:spcPct val="0"/>
              </a:spcBef>
              <a:spcAft>
                <a:spcPct val="0"/>
              </a:spcAft>
              <a:defRPr>
                <a:solidFill>
                  <a:schemeClr val="tx1"/>
                </a:solidFill>
                <a:latin typeface="Times New Roman" charset="0"/>
                <a:ea typeface="ＭＳ Ｐゴシック" charset="0"/>
              </a:defRPr>
            </a:lvl7pPr>
            <a:lvl8pPr marL="3624796" indent="-241653" fontAlgn="base">
              <a:spcBef>
                <a:spcPct val="0"/>
              </a:spcBef>
              <a:spcAft>
                <a:spcPct val="0"/>
              </a:spcAft>
              <a:defRPr>
                <a:solidFill>
                  <a:schemeClr val="tx1"/>
                </a:solidFill>
                <a:latin typeface="Times New Roman" charset="0"/>
                <a:ea typeface="ＭＳ Ｐゴシック" charset="0"/>
              </a:defRPr>
            </a:lvl8pPr>
            <a:lvl9pPr marL="4108102" indent="-241653" fontAlgn="base">
              <a:spcBef>
                <a:spcPct val="0"/>
              </a:spcBef>
              <a:spcAft>
                <a:spcPct val="0"/>
              </a:spcAft>
              <a:defRPr>
                <a:solidFill>
                  <a:schemeClr val="tx1"/>
                </a:solidFill>
                <a:latin typeface="Times New Roman" charset="0"/>
                <a:ea typeface="ＭＳ Ｐゴシック" charset="0"/>
              </a:defRPr>
            </a:lvl9pPr>
          </a:lstStyle>
          <a:p>
            <a:fld id="{3214237E-D3B2-4E4C-89AC-27AA1585B2AE}" type="slidenum">
              <a:rPr lang="en-US">
                <a:latin typeface="Calibri" charset="0"/>
              </a:rPr>
              <a:pPr/>
              <a:t>34</a:t>
            </a:fld>
            <a:endParaRPr lang="en-US">
              <a:latin typeface="Calibri" charset="0"/>
            </a:endParaRPr>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Times New Roman" charset="0"/>
              </a:rPr>
              <a:t>It’s not the same because this uses busy waiting.  The CPU gets taken away from it </a:t>
            </a:r>
          </a:p>
          <a:p>
            <a:pPr>
              <a:spcBef>
                <a:spcPct val="0"/>
              </a:spcBef>
              <a:buFontTx/>
              <a:buChar char="•"/>
            </a:pPr>
            <a:r>
              <a:rPr lang="en-US" dirty="0">
                <a:latin typeface="Times New Roman" charset="0"/>
              </a:rPr>
              <a:t>Two major advantages:</a:t>
            </a:r>
          </a:p>
          <a:p>
            <a:pPr lvl="1">
              <a:spcBef>
                <a:spcPct val="0"/>
              </a:spcBef>
              <a:buFontTx/>
              <a:buChar char="•"/>
            </a:pPr>
            <a:r>
              <a:rPr lang="en-US" dirty="0">
                <a:latin typeface="Times New Roman" charset="0"/>
              </a:rPr>
              <a:t>CPU not wasted</a:t>
            </a:r>
          </a:p>
          <a:p>
            <a:pPr lvl="1">
              <a:spcBef>
                <a:spcPct val="0"/>
              </a:spcBef>
              <a:buFontTx/>
              <a:buChar char="•"/>
            </a:pPr>
            <a:r>
              <a:rPr lang="en-US" dirty="0">
                <a:latin typeface="Times New Roman" charset="0"/>
              </a:rPr>
              <a:t>The call to </a:t>
            </a:r>
            <a:r>
              <a:rPr lang="en-US" dirty="0" err="1">
                <a:latin typeface="Times New Roman" charset="0"/>
              </a:rPr>
              <a:t>thread_yield</a:t>
            </a:r>
            <a:r>
              <a:rPr lang="en-US" dirty="0">
                <a:latin typeface="Times New Roman" charset="0"/>
              </a:rPr>
              <a:t>() means that this works with threads, not just processes.  </a:t>
            </a:r>
            <a:r>
              <a:rPr lang="en-US" dirty="0" err="1">
                <a:latin typeface="Times New Roman" charset="0"/>
              </a:rPr>
              <a:t>enter_region</a:t>
            </a:r>
            <a:r>
              <a:rPr lang="en-US" dirty="0">
                <a:latin typeface="Times New Roman" charset="0"/>
              </a:rPr>
              <a:t>() would loop forever if a thread had control and was waiting on another thread</a:t>
            </a:r>
          </a:p>
          <a:p>
            <a:pPr lvl="1">
              <a:spcBef>
                <a:spcPct val="0"/>
              </a:spcBef>
              <a:buFontTx/>
              <a:buChar char="•"/>
            </a:pPr>
            <a:r>
              <a:rPr lang="en-US" dirty="0">
                <a:latin typeface="Times New Roman" charset="0"/>
              </a:rPr>
              <a:t>Plus, since it’s all in user space, it’s very fast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E8EE8050-EDD4-44DE-BB24-E8007A294FF9}" type="slidenum">
              <a:rPr lang="en-US" altLang="en-US"/>
              <a:pPr/>
              <a:t>4</a:t>
            </a:fld>
            <a:endParaRPr lang="en-US"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a:buFontTx/>
              <a:buChar char="•"/>
            </a:pPr>
            <a:r>
              <a:rPr lang="en-US" altLang="en-US" dirty="0"/>
              <a:t>Note that the second two concerns listed here apply equally well to threads as well, but we’ll generalize to processes.  The first concern isn’t as big of a problem as threads share memory space.</a:t>
            </a:r>
          </a:p>
          <a:p>
            <a:pPr>
              <a:buFontTx/>
              <a:buChar char="•"/>
            </a:pPr>
            <a:r>
              <a:rPr lang="en-US" altLang="en-US" dirty="0"/>
              <a:t>We don’t want to use interrupts to solve this.</a:t>
            </a:r>
          </a:p>
          <a:p>
            <a:pPr>
              <a:buFontTx/>
              <a:buChar char="•"/>
            </a:pPr>
            <a:r>
              <a:rPr lang="en-US" altLang="en-US" dirty="0"/>
              <a:t>We’ll look at how messages are passed later on...but these are the things we want to solve during the section on IPC.</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4719D96C-755B-4390-8D03-F94B811DF326}" type="slidenum">
              <a:rPr lang="en-US" altLang="en-US"/>
              <a:pPr/>
              <a:t>35</a:t>
            </a:fld>
            <a:endParaRPr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a:buFontTx/>
              <a:buChar char="•"/>
            </a:pPr>
            <a:r>
              <a:rPr lang="en-US" altLang="en-US" dirty="0"/>
              <a:t>What are our four conditions for mutual exclusion?</a:t>
            </a:r>
          </a:p>
          <a:p>
            <a:pPr lvl="1">
              <a:buFontTx/>
              <a:buChar char="•"/>
            </a:pPr>
            <a:r>
              <a:rPr lang="en-US" altLang="en-US" dirty="0"/>
              <a:t>The processes must not be in their critical regions at the same time</a:t>
            </a:r>
          </a:p>
          <a:p>
            <a:pPr lvl="1">
              <a:buFontTx/>
              <a:buChar char="•"/>
            </a:pPr>
            <a:r>
              <a:rPr lang="en-US" altLang="en-US" dirty="0"/>
              <a:t>No assumptions may be made about speed/number of CPUs</a:t>
            </a:r>
          </a:p>
          <a:p>
            <a:pPr lvl="1">
              <a:buFontTx/>
              <a:buChar char="•"/>
            </a:pPr>
            <a:r>
              <a:rPr lang="en-US" altLang="en-US" dirty="0"/>
              <a:t>A process should not be prevented from entering its critical region by a process not in its critical region</a:t>
            </a:r>
          </a:p>
          <a:p>
            <a:pPr lvl="1">
              <a:buFontTx/>
              <a:buChar char="•"/>
            </a:pPr>
            <a:r>
              <a:rPr lang="en-US" altLang="en-US" dirty="0"/>
              <a:t>No process should wait forever to enter its critical region</a:t>
            </a:r>
          </a:p>
          <a:p>
            <a:pPr>
              <a:buFontTx/>
              <a:buChar char="•"/>
            </a:pPr>
            <a:r>
              <a:rPr lang="en-US" altLang="en-US" dirty="0"/>
              <a:t>Why is strict alternation a bad idea (even if it prevents race conditions)</a:t>
            </a:r>
          </a:p>
          <a:p>
            <a:pPr lvl="1">
              <a:buFontTx/>
              <a:buChar char="•"/>
            </a:pPr>
            <a:r>
              <a:rPr lang="en-US" altLang="en-US" dirty="0"/>
              <a:t>If one process is faster than the other you violate condition 3</a:t>
            </a:r>
          </a:p>
          <a:p>
            <a:pPr eaLnBrk="1" hangingPunct="1">
              <a:buFontTx/>
              <a:buChar char="•"/>
            </a:pPr>
            <a:r>
              <a:rPr lang="en-US" dirty="0">
                <a:latin typeface="Times New Roman" charset="0"/>
              </a:rPr>
              <a:t>What is the name of a semaphore that only has two values?</a:t>
            </a:r>
          </a:p>
          <a:p>
            <a:pPr lvl="1" eaLnBrk="1" hangingPunct="1">
              <a:buFontTx/>
              <a:buChar char="•"/>
            </a:pPr>
            <a:r>
              <a:rPr lang="en-US" dirty="0">
                <a:latin typeface="Times New Roman" charset="0"/>
              </a:rPr>
              <a:t>A binary semaphore</a:t>
            </a:r>
          </a:p>
          <a:p>
            <a:pPr eaLnBrk="1" hangingPunct="1">
              <a:buFontTx/>
              <a:buChar char="•"/>
            </a:pPr>
            <a:r>
              <a:rPr lang="en-US" dirty="0">
                <a:latin typeface="Times New Roman" charset="0"/>
              </a:rPr>
              <a:t>Can up() and down() be implemented in user space?</a:t>
            </a:r>
          </a:p>
          <a:p>
            <a:pPr lvl="1" eaLnBrk="1" hangingPunct="1">
              <a:buFontTx/>
              <a:buChar char="•"/>
            </a:pPr>
            <a:r>
              <a:rPr lang="en-US" dirty="0">
                <a:latin typeface="Times New Roman" charset="0"/>
              </a:rPr>
              <a:t>Almost certainly not as they need to disable interrupts while the value of the semaphore is being </a:t>
            </a:r>
            <a:r>
              <a:rPr lang="en-US" dirty="0" smtClean="0">
                <a:latin typeface="Times New Roman" charset="0"/>
              </a:rPr>
              <a:t>adjusted (an atomic, or indivisible</a:t>
            </a:r>
            <a:r>
              <a:rPr lang="en-US" baseline="0" dirty="0" smtClean="0">
                <a:latin typeface="Times New Roman" charset="0"/>
              </a:rPr>
              <a:t>, instruction)</a:t>
            </a:r>
            <a:endParaRPr lang="en-US" dirty="0">
              <a:latin typeface="Times New Roman" charset="0"/>
            </a:endParaRPr>
          </a:p>
          <a:p>
            <a:pPr lvl="0" eaLnBrk="1" hangingPunct="1">
              <a:buFontTx/>
              <a:buChar char="•"/>
            </a:pPr>
            <a:r>
              <a:rPr lang="en-US" dirty="0">
                <a:latin typeface="Times New Roman" charset="0"/>
              </a:rPr>
              <a:t>What are the two main uses of semaphores</a:t>
            </a:r>
          </a:p>
          <a:p>
            <a:pPr lvl="1" eaLnBrk="1" hangingPunct="1">
              <a:buFontTx/>
              <a:buChar char="•"/>
            </a:pPr>
            <a:r>
              <a:rPr lang="en-US" dirty="0">
                <a:latin typeface="Times New Roman" charset="0"/>
              </a:rPr>
              <a:t>Mutual exclusion and </a:t>
            </a:r>
            <a:r>
              <a:rPr lang="en-US" dirty="0" smtClean="0">
                <a:latin typeface="Times New Roman" charset="0"/>
              </a:rPr>
              <a:t>synchronization of threads</a:t>
            </a:r>
            <a:endParaRPr lang="en-US" dirty="0">
              <a:latin typeface="Times New Roman" charset="0"/>
            </a:endParaRPr>
          </a:p>
          <a:p>
            <a:pPr lvl="0" eaLnBrk="1" hangingPunct="1">
              <a:buFontTx/>
              <a:buNone/>
            </a:pPr>
            <a:endParaRPr lang="en-US" dirty="0"/>
          </a:p>
          <a:p>
            <a:pPr lvl="1">
              <a:buFontTx/>
              <a:buChar char="•"/>
            </a:pPr>
            <a:endParaRPr lang="en-US"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pPr/>
              <a:t>36</a:t>
            </a:fld>
            <a:endParaRPr lang="en-CA"/>
          </a:p>
        </p:txBody>
      </p:sp>
    </p:spTree>
    <p:extLst>
      <p:ext uri="{BB962C8B-B14F-4D97-AF65-F5344CB8AC3E}">
        <p14:creationId xmlns:p14="http://schemas.microsoft.com/office/powerpoint/2010/main" val="1293943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fld id="{EAA56CBC-2E8B-4059-A740-84A8EDB263D7}" type="slidenum">
              <a:rPr lang="en-US" altLang="en-US"/>
              <a:pPr/>
              <a:t>5</a:t>
            </a:fld>
            <a:endParaRPr lang="en-US"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p:spPr>
        <p:txBody>
          <a:bodyPr/>
          <a:lstStyle/>
          <a:p>
            <a:r>
              <a:rPr lang="en-US" altLang="en-US" dirty="0"/>
              <a:t>This potential to share a spot of main memory contradicts our original discussion of processes, but they’ll just have to accept that it’s possible depending on the implementation of the OS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605551FE-488D-456B-AFDA-9756C1A914B1}" type="slidenum">
              <a:rPr lang="en-US" altLang="en-US"/>
              <a:pPr/>
              <a:t>6</a:t>
            </a:fld>
            <a:endParaRPr lang="en-US"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r>
              <a:rPr lang="en-US" altLang="en-US" dirty="0"/>
              <a:t>Note that the user processes are responsible for updating </a:t>
            </a:r>
            <a:r>
              <a:rPr lang="en-US" altLang="en-US" i="1" dirty="0"/>
              <a:t>in</a:t>
            </a:r>
            <a:r>
              <a:rPr lang="en-US" altLang="en-US" dirty="0"/>
              <a:t>, the next free </a:t>
            </a:r>
            <a:r>
              <a:rPr lang="en-US" altLang="en-US" dirty="0" smtClean="0"/>
              <a:t>slot.</a:t>
            </a:r>
            <a:endParaRPr lang="en-US" altLang="en-US" dirty="0"/>
          </a:p>
          <a:p>
            <a:r>
              <a:rPr lang="en-US" altLang="en-US" dirty="0"/>
              <a:t>Ask them to think about a two process system and see if they can think of any potential problems with such a system</a:t>
            </a:r>
            <a:r>
              <a:rPr lang="en-US" altLang="en-US" dirty="0" smtClean="0"/>
              <a:t>.</a:t>
            </a:r>
          </a:p>
          <a:p>
            <a:endParaRPr lang="en-US" alt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A process replaces the file name in the spooler directory, but before it can update</a:t>
            </a:r>
            <a:r>
              <a:rPr lang="en-US" altLang="en-US" baseline="0" dirty="0" smtClean="0"/>
              <a:t> </a:t>
            </a:r>
            <a:r>
              <a:rPr lang="en-US" altLang="en-US" dirty="0" smtClean="0"/>
              <a:t>the </a:t>
            </a:r>
            <a:r>
              <a:rPr lang="en-US" altLang="en-US" i="1" dirty="0" smtClean="0"/>
              <a:t>in </a:t>
            </a:r>
            <a:r>
              <a:rPr lang="en-US" altLang="en-US" i="0" dirty="0" smtClean="0"/>
              <a:t>value </a:t>
            </a:r>
            <a:r>
              <a:rPr lang="en-US" altLang="en-US" dirty="0" smtClean="0"/>
              <a:t>the OS gives control to another process who also writes</a:t>
            </a:r>
            <a:r>
              <a:rPr lang="en-US" altLang="en-US" baseline="0" dirty="0" smtClean="0"/>
              <a:t> a filename to the same element.</a:t>
            </a:r>
            <a:r>
              <a:rPr lang="en-US" altLang="en-US" i="0" baseline="0" dirty="0" smtClean="0"/>
              <a:t> When control is returned to the original process, it will now update the </a:t>
            </a:r>
            <a:r>
              <a:rPr lang="en-US" altLang="en-US" i="1" baseline="0" dirty="0" smtClean="0"/>
              <a:t>in </a:t>
            </a:r>
            <a:r>
              <a:rPr lang="en-US" altLang="en-US" i="0" baseline="0" dirty="0" smtClean="0"/>
              <a:t>variable, but the filename will have been lost and subsequently never printed.</a:t>
            </a:r>
            <a:endParaRPr lang="en-US" altLang="en-US" dirty="0" smtClean="0"/>
          </a:p>
          <a:p>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pPr/>
              <a:t>7</a:t>
            </a:fld>
            <a:endParaRPr lang="en-CA"/>
          </a:p>
        </p:txBody>
      </p:sp>
    </p:spTree>
    <p:extLst>
      <p:ext uri="{BB962C8B-B14F-4D97-AF65-F5344CB8AC3E}">
        <p14:creationId xmlns:p14="http://schemas.microsoft.com/office/powerpoint/2010/main" val="278001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42D74D7E-72DD-40F6-B8F1-A32D42FF6430}" type="slidenum">
              <a:rPr lang="en-US" altLang="en-US"/>
              <a:pPr/>
              <a:t>8</a:t>
            </a:fld>
            <a:endParaRPr lang="en-US" alt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r>
              <a:rPr lang="en-US" altLang="en-US"/>
              <a:t>Note that this is really for the case where you expected the result to be determinable, but this is more random.  Therefore, it doesn’t count as a race condition if you expect the behavior to be non-deterministic.</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C0213FA9-8928-422B-A64B-55CDEFF7E992}" type="slidenum">
              <a:rPr lang="en-US" altLang="en-US"/>
              <a:pPr/>
              <a:t>9</a:t>
            </a:fld>
            <a:endParaRPr lang="en-US" alt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altLang="en-US" dirty="0"/>
              <a:t>I say (related) to indicate that it’s OK for processes A and B to be in their critical sections if the shared memory which they are accessing is not related, </a:t>
            </a:r>
            <a:r>
              <a:rPr lang="en-US" altLang="en-US" dirty="0" err="1"/>
              <a:t>ie</a:t>
            </a:r>
            <a:r>
              <a:rPr lang="en-US" altLang="en-US" dirty="0"/>
              <a:t>: </a:t>
            </a:r>
            <a:r>
              <a:rPr lang="en-US" altLang="en-US" dirty="0" smtClean="0"/>
              <a:t>Process A </a:t>
            </a:r>
            <a:r>
              <a:rPr lang="en-US" altLang="en-US" dirty="0"/>
              <a:t>might have a conflict with Process C and B with </a:t>
            </a:r>
            <a:r>
              <a:rPr lang="en-US" altLang="en-US" dirty="0" smtClean="0"/>
              <a:t>D,</a:t>
            </a:r>
            <a:r>
              <a:rPr lang="en-US" altLang="en-US" baseline="0" dirty="0" smtClean="0"/>
              <a:t> therefore A and B can be in the critical region at the same time.</a:t>
            </a:r>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55CB79A9-C321-40C9-AD1E-ED13E03C2796}" type="slidenum">
              <a:rPr lang="en-US" altLang="en-US"/>
              <a:pPr/>
              <a:t>11</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r>
              <a:rPr lang="en-US" altLang="en-US" dirty="0"/>
              <a:t>Here two processes, A and B, share a critical region.</a:t>
            </a:r>
          </a:p>
          <a:p>
            <a:pPr>
              <a:buFontTx/>
              <a:buChar char="•"/>
            </a:pPr>
            <a:r>
              <a:rPr lang="en-US" altLang="en-US" dirty="0"/>
              <a:t>Meets our requirements:</a:t>
            </a:r>
          </a:p>
          <a:p>
            <a:pPr lvl="1">
              <a:buFontTx/>
              <a:buChar char="•"/>
            </a:pPr>
            <a:r>
              <a:rPr lang="en-US" altLang="en-US" dirty="0"/>
              <a:t>It shows how they’re not in at the same time</a:t>
            </a:r>
          </a:p>
          <a:p>
            <a:pPr lvl="1">
              <a:buFontTx/>
              <a:buChar char="•"/>
            </a:pPr>
            <a:r>
              <a:rPr lang="en-US" altLang="en-US" dirty="0"/>
              <a:t>(no assumptions made about speed/num CPUs)</a:t>
            </a:r>
          </a:p>
          <a:p>
            <a:pPr lvl="1">
              <a:buFontTx/>
              <a:buChar char="•"/>
            </a:pPr>
            <a:r>
              <a:rPr lang="en-US" altLang="en-US" dirty="0"/>
              <a:t>A’s entering of the critical region did not immediately block B</a:t>
            </a:r>
          </a:p>
          <a:p>
            <a:pPr lvl="1">
              <a:buFontTx/>
              <a:buChar char="•"/>
            </a:pPr>
            <a:r>
              <a:rPr lang="en-US" altLang="en-US" dirty="0"/>
              <a:t>B got into the critical region as soon as A was done with it (didn’t wait forever).</a:t>
            </a: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vmlDrawing" Target="../drawings/vmlDrawing4.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0.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vmlDrawing" Target="../drawings/vmlDrawing5.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11.bin"/><Relationship Id="rId9"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3.xml"/><Relationship Id="rId1" Type="http://schemas.openxmlformats.org/officeDocument/2006/relationships/vmlDrawing" Target="../drawings/vmlDrawing6.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2.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3.xml"/><Relationship Id="rId1" Type="http://schemas.openxmlformats.org/officeDocument/2006/relationships/vmlDrawing" Target="../drawings/vmlDrawing7.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13.bin"/><Relationship Id="rId9"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2.bin"/><Relationship Id="rId9"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6.png"/><Relationship Id="rId2" Type="http://schemas.openxmlformats.org/officeDocument/2006/relationships/slideMaster" Target="../slideMasters/slideMaster1.xml"/><Relationship Id="rId16" Type="http://schemas.openxmlformats.org/officeDocument/2006/relationships/image" Target="../media/image17.png"/><Relationship Id="rId1" Type="http://schemas.openxmlformats.org/officeDocument/2006/relationships/vmlDrawing" Target="../drawings/vmlDrawing3.vml"/><Relationship Id="rId6" Type="http://schemas.openxmlformats.org/officeDocument/2006/relationships/image" Target="../media/image13.png"/><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oleObject" Target="../embeddings/oleObject6.bin"/><Relationship Id="rId1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a:ln>
                  <a:noFill/>
                </a:ln>
                <a:solidFill>
                  <a:srgbClr val="A50021"/>
                </a:solidFill>
                <a:effectLst/>
                <a:uLnTx/>
                <a:uFillTx/>
                <a:latin typeface="Times New Roman"/>
                <a:ea typeface="+mj-ea"/>
                <a:cs typeface="+mj-cs"/>
              </a:rPr>
              <a:t>EE435 Principles of Operating Systems</a:t>
            </a:r>
            <a:endParaRPr kumimoji="0" lang="en-CA" sz="3600" b="1" i="0" u="none" strike="noStrike" kern="0" cap="none" spc="0" normalizeH="0" baseline="0" noProof="0" dirty="0">
              <a:ln>
                <a:noFill/>
              </a:ln>
              <a:solidFill>
                <a:srgbClr val="A50021"/>
              </a:solidFill>
              <a:effectLst/>
              <a:uLnTx/>
              <a:uFillTx/>
              <a:latin typeface="Times New Roman"/>
              <a:ea typeface="+mj-ea"/>
              <a:cs typeface="+mj-cs"/>
            </a:endParaRP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33834"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287000" y="4854198"/>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Tree>
    <p:extLst>
      <p:ext uri="{BB962C8B-B14F-4D97-AF65-F5344CB8AC3E}">
        <p14:creationId xmlns:p14="http://schemas.microsoft.com/office/powerpoint/2010/main" val="2777871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59274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579608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479887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562509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a:ln>
                  <a:noFill/>
                </a:ln>
                <a:solidFill>
                  <a:srgbClr val="A50021"/>
                </a:solidFill>
                <a:effectLst/>
                <a:uLnTx/>
                <a:uFillTx/>
                <a:latin typeface="Times New Roman"/>
                <a:ea typeface="+mj-ea"/>
                <a:cs typeface="+mj-cs"/>
              </a:rPr>
              <a:t>EE435 Principles of Operating Systems</a:t>
            </a:r>
            <a:endParaRPr kumimoji="0" lang="en-CA" sz="3600" b="1" i="0" u="none" strike="noStrike" kern="0" cap="none" spc="0" normalizeH="0" baseline="0" noProof="0" dirty="0">
              <a:ln>
                <a:noFill/>
              </a:ln>
              <a:solidFill>
                <a:srgbClr val="A50021"/>
              </a:solidFill>
              <a:effectLst/>
              <a:uLnTx/>
              <a:uFillTx/>
              <a:latin typeface="Times New Roman"/>
              <a:ea typeface="+mj-ea"/>
              <a:cs typeface="+mj-cs"/>
            </a:endParaRP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35882"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287000" y="4854198"/>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Tree>
    <p:extLst>
      <p:ext uri="{BB962C8B-B14F-4D97-AF65-F5344CB8AC3E}">
        <p14:creationId xmlns:p14="http://schemas.microsoft.com/office/powerpoint/2010/main" val="114418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36906"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1047153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3"/>
          <a:stretch>
            <a:fillRect/>
          </a:stretch>
        </p:blipFill>
        <p:spPr>
          <a:xfrm>
            <a:off x="0" y="0"/>
            <a:ext cx="9112803" cy="6858001"/>
          </a:xfrm>
          <a:prstGeom prst="rect">
            <a:avLst/>
          </a:prstGeom>
        </p:spPr>
      </p:pic>
      <p:sp>
        <p:nvSpPr>
          <p:cNvPr id="2" name="Title 1"/>
          <p:cNvSpPr>
            <a:spLocks noGrp="1"/>
          </p:cNvSpPr>
          <p:nvPr>
            <p:ph type="ctrTitle" hasCustomPrompt="1"/>
          </p:nvPr>
        </p:nvSpPr>
        <p:spPr>
          <a:xfrm>
            <a:off x="107504" y="1445447"/>
            <a:ext cx="8928992" cy="1470025"/>
          </a:xfrm>
        </p:spPr>
        <p:txBody>
          <a:bodyPr/>
          <a:lstStyle>
            <a:lvl1pPr>
              <a:defRPr u="none" baseline="0"/>
            </a:lvl1pPr>
          </a:lstStyle>
          <a:p>
            <a:r>
              <a:rPr lang="en-US" dirty="0"/>
              <a:t>EE435 Principles of Operating Systems</a:t>
            </a:r>
            <a:endParaRPr lang="en-CA" dirty="0"/>
          </a:p>
        </p:txBody>
      </p:sp>
      <p:sp>
        <p:nvSpPr>
          <p:cNvPr id="3" name="Subtitle 2"/>
          <p:cNvSpPr>
            <a:spLocks noGrp="1"/>
          </p:cNvSpPr>
          <p:nvPr>
            <p:ph type="subTitle" idx="1"/>
          </p:nvPr>
        </p:nvSpPr>
        <p:spPr>
          <a:xfrm>
            <a:off x="1371600" y="4657724"/>
            <a:ext cx="6400800" cy="159067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12" name="Object 11"/>
          <p:cNvGraphicFramePr>
            <a:graphicFrameLocks noChangeAspect="1"/>
          </p:cNvGraphicFramePr>
          <p:nvPr userDrawn="1">
            <p:extLst/>
          </p:nvPr>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37894" name="Bitmap Image" r:id="rId4" imgW="2381582" imgH="428798" progId="PBrush">
                  <p:embed/>
                </p:oleObj>
              </mc:Choice>
              <mc:Fallback>
                <p:oleObj name="Bitmap Image" r:id="rId4" imgW="2381582" imgH="428798"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4" name="Picture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4" name="Picture 3"/>
          <p:cNvPicPr>
            <a:picLocks noChangeAspect="1"/>
          </p:cNvPicPr>
          <p:nvPr userDrawn="1"/>
        </p:nvPicPr>
        <p:blipFill>
          <a:blip r:embed="rId7"/>
          <a:stretch>
            <a:fillRect/>
          </a:stretch>
        </p:blipFill>
        <p:spPr>
          <a:xfrm>
            <a:off x="8029028" y="271379"/>
            <a:ext cx="807882" cy="683136"/>
          </a:xfrm>
          <a:prstGeom prst="rect">
            <a:avLst/>
          </a:prstGeom>
        </p:spPr>
      </p:pic>
      <p:pic>
        <p:nvPicPr>
          <p:cNvPr id="5" name="Picture 4"/>
          <p:cNvPicPr>
            <a:picLocks noChangeAspect="1"/>
          </p:cNvPicPr>
          <p:nvPr userDrawn="1"/>
        </p:nvPicPr>
        <p:blipFill>
          <a:blip r:embed="rId8"/>
          <a:stretch>
            <a:fillRect/>
          </a:stretch>
        </p:blipFill>
        <p:spPr>
          <a:xfrm>
            <a:off x="364017" y="131463"/>
            <a:ext cx="1007406" cy="678457"/>
          </a:xfrm>
          <a:prstGeom prst="rect">
            <a:avLst/>
          </a:prstGeom>
        </p:spPr>
      </p:pic>
      <p:pic>
        <p:nvPicPr>
          <p:cNvPr id="15" name="Picture 14"/>
          <p:cNvPicPr>
            <a:picLocks noChangeAspect="1"/>
          </p:cNvPicPr>
          <p:nvPr userDrawn="1"/>
        </p:nvPicPr>
        <p:blipFill>
          <a:blip r:embed="rId9"/>
          <a:stretch>
            <a:fillRect/>
          </a:stretch>
        </p:blipFill>
        <p:spPr>
          <a:xfrm>
            <a:off x="2235331" y="147091"/>
            <a:ext cx="713673" cy="736151"/>
          </a:xfrm>
          <a:prstGeom prst="rect">
            <a:avLst/>
          </a:prstGeom>
        </p:spPr>
      </p:pic>
      <p:pic>
        <p:nvPicPr>
          <p:cNvPr id="16" name="Picture 15"/>
          <p:cNvPicPr>
            <a:picLocks noChangeAspect="1"/>
          </p:cNvPicPr>
          <p:nvPr userDrawn="1"/>
        </p:nvPicPr>
        <p:blipFill>
          <a:blip r:embed="rId10"/>
          <a:stretch>
            <a:fillRect/>
          </a:stretch>
        </p:blipFill>
        <p:spPr>
          <a:xfrm>
            <a:off x="3812912" y="304222"/>
            <a:ext cx="1348977" cy="436092"/>
          </a:xfrm>
          <a:prstGeom prst="rect">
            <a:avLst/>
          </a:prstGeom>
        </p:spPr>
      </p:pic>
      <p:pic>
        <p:nvPicPr>
          <p:cNvPr id="17" name="Picture 16"/>
          <p:cNvPicPr>
            <a:picLocks noChangeAspect="1"/>
          </p:cNvPicPr>
          <p:nvPr userDrawn="1"/>
        </p:nvPicPr>
        <p:blipFill>
          <a:blip r:embed="rId11"/>
          <a:stretch>
            <a:fillRect/>
          </a:stretch>
        </p:blipFill>
        <p:spPr>
          <a:xfrm>
            <a:off x="3066709" y="925439"/>
            <a:ext cx="850735" cy="542710"/>
          </a:xfrm>
          <a:prstGeom prst="rect">
            <a:avLst/>
          </a:prstGeom>
        </p:spPr>
      </p:pic>
      <p:pic>
        <p:nvPicPr>
          <p:cNvPr id="18" name="Picture 17"/>
          <p:cNvPicPr>
            <a:picLocks noChangeAspect="1"/>
          </p:cNvPicPr>
          <p:nvPr userDrawn="1"/>
        </p:nvPicPr>
        <p:blipFill>
          <a:blip r:embed="rId12"/>
          <a:stretch>
            <a:fillRect/>
          </a:stretch>
        </p:blipFill>
        <p:spPr>
          <a:xfrm>
            <a:off x="961422" y="1045302"/>
            <a:ext cx="1425604" cy="433272"/>
          </a:xfrm>
          <a:prstGeom prst="rect">
            <a:avLst/>
          </a:prstGeom>
        </p:spPr>
      </p:pic>
      <p:pic>
        <p:nvPicPr>
          <p:cNvPr id="21" name="Picture 20"/>
          <p:cNvPicPr>
            <a:picLocks noChangeAspect="1"/>
          </p:cNvPicPr>
          <p:nvPr userDrawn="1"/>
        </p:nvPicPr>
        <p:blipFill>
          <a:blip r:embed="rId13"/>
          <a:stretch>
            <a:fillRect/>
          </a:stretch>
        </p:blipFill>
        <p:spPr>
          <a:xfrm>
            <a:off x="4845050" y="945747"/>
            <a:ext cx="1216199" cy="575523"/>
          </a:xfrm>
          <a:prstGeom prst="rect">
            <a:avLst/>
          </a:prstGeom>
        </p:spPr>
      </p:pic>
      <p:pic>
        <p:nvPicPr>
          <p:cNvPr id="23" name="Picture 22"/>
          <p:cNvPicPr>
            <a:picLocks noChangeAspect="1"/>
          </p:cNvPicPr>
          <p:nvPr userDrawn="1"/>
        </p:nvPicPr>
        <p:blipFill>
          <a:blip r:embed="rId14"/>
          <a:stretch>
            <a:fillRect/>
          </a:stretch>
        </p:blipFill>
        <p:spPr>
          <a:xfrm>
            <a:off x="6144884" y="194923"/>
            <a:ext cx="643459" cy="730516"/>
          </a:xfrm>
          <a:prstGeom prst="rect">
            <a:avLst/>
          </a:prstGeom>
        </p:spPr>
      </p:pic>
    </p:spTree>
    <p:extLst>
      <p:ext uri="{BB962C8B-B14F-4D97-AF65-F5344CB8AC3E}">
        <p14:creationId xmlns:p14="http://schemas.microsoft.com/office/powerpoint/2010/main" val="3130643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a:defRPr/>
            </a:pPr>
            <a:r>
              <a:rPr lang="en-US" kern="0" dirty="0"/>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38918" name="Bitmap Image" r:id="rId4" imgW="2381582" imgH="428798" progId="PBrush">
                  <p:embed/>
                </p:oleObj>
              </mc:Choice>
              <mc:Fallback>
                <p:oleObj name="Bitmap Image" r:id="rId4" imgW="2381582" imgH="428798"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9266637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8209571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363339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34858"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8935627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563882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8618459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0353070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0168084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1571350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859969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7625705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65337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7" name="Object 6"/>
          <p:cNvGraphicFramePr>
            <a:graphicFrameLocks noChangeAspect="1"/>
          </p:cNvGraphicFramePr>
          <p:nvPr userDrawn="1"/>
        </p:nvGraphicFramePr>
        <p:xfrm>
          <a:off x="5029200" y="228600"/>
          <a:ext cx="733425" cy="838200"/>
        </p:xfrm>
        <a:graphic>
          <a:graphicData uri="http://schemas.openxmlformats.org/presentationml/2006/ole">
            <mc:AlternateContent xmlns:mc="http://schemas.openxmlformats.org/markup-compatibility/2006">
              <mc:Choice xmlns:v="urn:schemas-microsoft-com:vml" Requires="v">
                <p:oleObj spid="_x0000_s2366" name="Bitmap Image" r:id="rId3" imgW="733333" imgH="838095" progId="PBrush">
                  <p:embed/>
                </p:oleObj>
              </mc:Choice>
              <mc:Fallback>
                <p:oleObj name="Bitmap Image" r:id="rId3" imgW="733333" imgH="838095" progId="PBrush">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28600"/>
                        <a:ext cx="7334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 name="Object 7"/>
          <p:cNvGraphicFramePr>
            <a:graphicFrameLocks noChangeAspect="1"/>
          </p:cNvGraphicFramePr>
          <p:nvPr userDrawn="1"/>
        </p:nvGraphicFramePr>
        <p:xfrm>
          <a:off x="2514600" y="152400"/>
          <a:ext cx="2381250" cy="571500"/>
        </p:xfrm>
        <a:graphic>
          <a:graphicData uri="http://schemas.openxmlformats.org/presentationml/2006/ole">
            <mc:AlternateContent xmlns:mc="http://schemas.openxmlformats.org/markup-compatibility/2006">
              <mc:Choice xmlns:v="urn:schemas-microsoft-com:vml" Requires="v">
                <p:oleObj spid="_x0000_s2367" name="Bitmap Image" r:id="rId5" imgW="2381582" imgH="571731" progId="PBrush">
                  <p:embed/>
                </p:oleObj>
              </mc:Choice>
              <mc:Fallback>
                <p:oleObj name="Bitmap Image" r:id="rId5" imgW="2381582" imgH="571731" progId="PBrush">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52400"/>
                        <a:ext cx="23812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 name="Object 8"/>
          <p:cNvGraphicFramePr>
            <a:graphicFrameLocks noChangeAspect="1"/>
          </p:cNvGraphicFramePr>
          <p:nvPr userDrawn="1"/>
        </p:nvGraphicFramePr>
        <p:xfrm>
          <a:off x="6629400" y="152400"/>
          <a:ext cx="2333625" cy="581025"/>
        </p:xfrm>
        <a:graphic>
          <a:graphicData uri="http://schemas.openxmlformats.org/presentationml/2006/ole">
            <mc:AlternateContent xmlns:mc="http://schemas.openxmlformats.org/markup-compatibility/2006">
              <mc:Choice xmlns:v="urn:schemas-microsoft-com:vml" Requires="v">
                <p:oleObj spid="_x0000_s2368" name="Bitmap Image" r:id="rId7" imgW="2333333" imgH="581106" progId="PBrush">
                  <p:embed/>
                </p:oleObj>
              </mc:Choice>
              <mc:Fallback>
                <p:oleObj name="Bitmap Image" r:id="rId7" imgW="2333333" imgH="581106" progId="PBrush">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152400"/>
                        <a:ext cx="23336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 name="Object 9"/>
          <p:cNvGraphicFramePr>
            <a:graphicFrameLocks noChangeAspect="1"/>
          </p:cNvGraphicFramePr>
          <p:nvPr userDrawn="1"/>
        </p:nvGraphicFramePr>
        <p:xfrm>
          <a:off x="6781800" y="1219200"/>
          <a:ext cx="1524000" cy="476250"/>
        </p:xfrm>
        <a:graphic>
          <a:graphicData uri="http://schemas.openxmlformats.org/presentationml/2006/ole">
            <mc:AlternateContent xmlns:mc="http://schemas.openxmlformats.org/markup-compatibility/2006">
              <mc:Choice xmlns:v="urn:schemas-microsoft-com:vml" Requires="v">
                <p:oleObj spid="_x0000_s2369" name="Bitmap Image" r:id="rId9" imgW="1523810" imgH="476316" progId="PBrush">
                  <p:embed/>
                </p:oleObj>
              </mc:Choice>
              <mc:Fallback>
                <p:oleObj name="Bitmap Image" r:id="rId9" imgW="1523810" imgH="476316" progId="PBrush">
                  <p:embed/>
                  <p:pic>
                    <p:nvPicPr>
                      <p:cNvPr id="0" name="Picture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1219200"/>
                        <a:ext cx="1524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 name="Object 10"/>
          <p:cNvGraphicFramePr>
            <a:graphicFrameLocks noChangeAspect="1"/>
          </p:cNvGraphicFramePr>
          <p:nvPr userDrawn="1"/>
        </p:nvGraphicFramePr>
        <p:xfrm>
          <a:off x="3124200" y="990600"/>
          <a:ext cx="828675" cy="428625"/>
        </p:xfrm>
        <a:graphic>
          <a:graphicData uri="http://schemas.openxmlformats.org/presentationml/2006/ole">
            <mc:AlternateContent xmlns:mc="http://schemas.openxmlformats.org/markup-compatibility/2006">
              <mc:Choice xmlns:v="urn:schemas-microsoft-com:vml" Requires="v">
                <p:oleObj spid="_x0000_s2370" name="Bitmap Image" r:id="rId11" imgW="828791" imgH="428798" progId="PBrush">
                  <p:embed/>
                </p:oleObj>
              </mc:Choice>
              <mc:Fallback>
                <p:oleObj name="Bitmap Image" r:id="rId11" imgW="828791" imgH="428798" progId="PBrush">
                  <p:embed/>
                  <p:pic>
                    <p:nvPicPr>
                      <p:cNvPr id="0"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990600"/>
                        <a:ext cx="8286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2" name="Object 11"/>
          <p:cNvGraphicFramePr>
            <a:graphicFrameLocks noChangeAspect="1"/>
          </p:cNvGraphicFramePr>
          <p:nvPr userDrawn="1"/>
        </p:nvGraphicFramePr>
        <p:xfrm>
          <a:off x="4191000" y="1371600"/>
          <a:ext cx="2381250" cy="428625"/>
        </p:xfrm>
        <a:graphic>
          <a:graphicData uri="http://schemas.openxmlformats.org/presentationml/2006/ole">
            <mc:AlternateContent xmlns:mc="http://schemas.openxmlformats.org/markup-compatibility/2006">
              <mc:Choice xmlns:v="urn:schemas-microsoft-com:vml" Requires="v">
                <p:oleObj spid="_x0000_s2371" name="Bitmap Image" r:id="rId13" imgW="2381582" imgH="428798" progId="PBrush">
                  <p:embed/>
                </p:oleObj>
              </mc:Choice>
              <mc:Fallback>
                <p:oleObj name="Bitmap Image" r:id="rId13" imgW="2381582" imgH="428798" progId="PBrush">
                  <p:embed/>
                  <p:pic>
                    <p:nvPicPr>
                      <p:cNvPr id="0" name="Picture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1000" y="1371600"/>
                        <a:ext cx="23812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3" name="Object 12"/>
          <p:cNvGraphicFramePr>
            <a:graphicFrameLocks noChangeAspect="1"/>
          </p:cNvGraphicFramePr>
          <p:nvPr userDrawn="1"/>
        </p:nvGraphicFramePr>
        <p:xfrm>
          <a:off x="533400" y="457200"/>
          <a:ext cx="1771650" cy="1181100"/>
        </p:xfrm>
        <a:graphic>
          <a:graphicData uri="http://schemas.openxmlformats.org/presentationml/2006/ole">
            <mc:AlternateContent xmlns:mc="http://schemas.openxmlformats.org/markup-compatibility/2006">
              <mc:Choice xmlns:v="urn:schemas-microsoft-com:vml" Requires="v">
                <p:oleObj spid="_x0000_s2372" name="Bitmap Image" r:id="rId15" imgW="1771429" imgH="1181265" progId="PBrush">
                  <p:embed/>
                </p:oleObj>
              </mc:Choice>
              <mc:Fallback>
                <p:oleObj name="Bitmap Image" r:id="rId15" imgW="1771429" imgH="1181265" progId="PBrush">
                  <p:embed/>
                  <p:pic>
                    <p:nvPicPr>
                      <p:cNvPr id="0" name="Picture 29"/>
                      <p:cNvPicPr>
                        <a:picLocks noChangeAspect="1" noChangeArrowheads="1"/>
                      </p:cNvPicPr>
                      <p:nvPr/>
                    </p:nvPicPr>
                    <p:blipFill>
                      <a:blip r:embed="rId16">
                        <a:clrChange>
                          <a:clrFrom>
                            <a:srgbClr val="00FFFF"/>
                          </a:clrFrom>
                          <a:clrTo>
                            <a:srgbClr val="00FFFF">
                              <a:alpha val="0"/>
                            </a:srgbClr>
                          </a:clrTo>
                        </a:clrChange>
                        <a:extLst>
                          <a:ext uri="{28A0092B-C50C-407E-A947-70E740481C1C}">
                            <a14:useLocalDpi xmlns:a14="http://schemas.microsoft.com/office/drawing/2010/main" val="0"/>
                          </a:ext>
                        </a:extLst>
                      </a:blip>
                      <a:srcRect/>
                      <a:stretch>
                        <a:fillRect/>
                      </a:stretch>
                    </p:blipFill>
                    <p:spPr bwMode="auto">
                      <a:xfrm>
                        <a:off x="533400" y="457200"/>
                        <a:ext cx="17716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27059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192123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87853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a:lvl1pPr>
          </a:lstStyle>
          <a:p>
            <a:fld id="{6829652B-688B-4847-B865-7C600379E29C}" type="datetime1">
              <a:rPr lang="en-US" altLang="en-US" smtClean="0">
                <a:solidFill>
                  <a:srgbClr val="000000"/>
                </a:solidFill>
              </a:rPr>
              <a:t>1/17/2020</a:t>
            </a:fld>
            <a:endParaRPr lang="fr-CA" altLang="en-US">
              <a:solidFill>
                <a:srgbClr val="000000"/>
              </a:solidFill>
            </a:endParaRPr>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endParaRPr lang="fr-CA"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386779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70775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7119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38883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182585337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hdr="0" ftr="0" dt="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242B984-0FA7-4C5C-A1AF-397236A629D1}"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3735261154"/>
      </p:ext>
    </p:extLst>
  </p:cSld>
  <p:clrMap bg1="lt1" tx1="dk1" bg2="lt2" tx2="dk2" accent1="accent1" accent2="accent2" accent3="accent3" accent4="accent4" accent5="accent5" accent6="accent6" hlink="hlink" folHlink="folHlink"/>
  <p:sldLayoutIdLst>
    <p:sldLayoutId id="2147483673" r:id="rId1"/>
    <p:sldLayoutId id="2147483674" r:id="rId2"/>
  </p:sldLayoutIdLst>
  <p:hf hdr="0" ftr="0" dt="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64581584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hf hdr="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mlDrawing" Target="../drawings/vmlDrawing9.vml"/><Relationship Id="rId5" Type="http://schemas.openxmlformats.org/officeDocument/2006/relationships/image" Target="../media/image19.png"/><Relationship Id="rId4" Type="http://schemas.openxmlformats.org/officeDocument/2006/relationships/oleObject" Target="../embeddings/oleObject15.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notesSlide" Target="../notesSlides/notesSlide12.xml"/><Relationship Id="rId7" Type="http://schemas.openxmlformats.org/officeDocument/2006/relationships/image" Target="../media/image21.png"/><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oleObject" Target="../embeddings/oleObject17.bin"/><Relationship Id="rId5" Type="http://schemas.openxmlformats.org/officeDocument/2006/relationships/image" Target="../media/image20.png"/><Relationship Id="rId4" Type="http://schemas.openxmlformats.org/officeDocument/2006/relationships/oleObject" Target="../embeddings/oleObject16.bin"/></Relationships>
</file>

<file path=ppt/slides/_rels/slide16.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vmlDrawing" Target="../drawings/vmlDrawing11.vml"/><Relationship Id="rId5" Type="http://schemas.openxmlformats.org/officeDocument/2006/relationships/image" Target="../media/image22.wmf"/><Relationship Id="rId4" Type="http://schemas.openxmlformats.org/officeDocument/2006/relationships/oleObject" Target="../embeddings/oleObject18.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vmlDrawing" Target="../drawings/vmlDrawing12.vml"/><Relationship Id="rId5" Type="http://schemas.openxmlformats.org/officeDocument/2006/relationships/image" Target="../media/image23.png"/><Relationship Id="rId4" Type="http://schemas.openxmlformats.org/officeDocument/2006/relationships/oleObject" Target="../embeddings/oleObject19.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vmlDrawing" Target="../drawings/vmlDrawing13.vml"/><Relationship Id="rId5" Type="http://schemas.openxmlformats.org/officeDocument/2006/relationships/image" Target="../media/image28.png"/><Relationship Id="rId4" Type="http://schemas.openxmlformats.org/officeDocument/2006/relationships/oleObject" Target="../embeddings/oleObject20.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vmlDrawing" Target="../drawings/vmlDrawing14.vml"/><Relationship Id="rId5" Type="http://schemas.openxmlformats.org/officeDocument/2006/relationships/image" Target="../media/image29.png"/><Relationship Id="rId4" Type="http://schemas.openxmlformats.org/officeDocument/2006/relationships/oleObject" Target="../embeddings/oleObject21.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image" Target="../media/image18.png"/><Relationship Id="rId4" Type="http://schemas.openxmlformats.org/officeDocument/2006/relationships/oleObject" Target="../embeddings/oleObject14.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altLang="en-US" dirty="0"/>
              <a:t>EEE 335</a:t>
            </a:r>
            <a:br>
              <a:rPr lang="en-US" altLang="en-US" dirty="0"/>
            </a:br>
            <a:r>
              <a:rPr lang="en-US" altLang="en-US" sz="4000" dirty="0"/>
              <a:t>Principles of Operating Systems</a:t>
            </a:r>
          </a:p>
        </p:txBody>
      </p:sp>
      <p:sp>
        <p:nvSpPr>
          <p:cNvPr id="6" name="Subtitle 1">
            <a:extLst>
              <a:ext uri="{FF2B5EF4-FFF2-40B4-BE49-F238E27FC236}">
                <a16:creationId xmlns:a16="http://schemas.microsoft.com/office/drawing/2014/main" xmlns="" id="{72CA5822-605E-4BEA-90DD-567F60C079AC}"/>
              </a:ext>
            </a:extLst>
          </p:cNvPr>
          <p:cNvSpPr txBox="1">
            <a:spLocks/>
          </p:cNvSpPr>
          <p:nvPr/>
        </p:nvSpPr>
        <p:spPr bwMode="auto">
          <a:xfrm>
            <a:off x="1287000" y="4854198"/>
            <a:ext cx="6400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None/>
              <a:defRPr sz="2800">
                <a:solidFill>
                  <a:schemeClr val="tx1"/>
                </a:solidFill>
                <a:latin typeface="+mn-lt"/>
                <a:ea typeface="+mn-ea"/>
                <a:cs typeface="+mn-cs"/>
              </a:defRPr>
            </a:lvl1pPr>
            <a:lvl2pPr marL="457200" indent="0" algn="ctr" rtl="0" fontAlgn="base">
              <a:spcBef>
                <a:spcPct val="20000"/>
              </a:spcBef>
              <a:spcAft>
                <a:spcPct val="0"/>
              </a:spcAft>
              <a:buFont typeface="Wingdings" pitchFamily="2" charset="2"/>
              <a:buNone/>
              <a:defRPr sz="2400">
                <a:solidFill>
                  <a:srgbClr val="000099"/>
                </a:solidFill>
                <a:latin typeface="+mn-lt"/>
              </a:defRPr>
            </a:lvl2pPr>
            <a:lvl3pPr marL="914400" indent="0" algn="ctr" rtl="0" fontAlgn="base">
              <a:spcBef>
                <a:spcPct val="20000"/>
              </a:spcBef>
              <a:spcAft>
                <a:spcPct val="0"/>
              </a:spcAft>
              <a:buNone/>
              <a:defRPr sz="2000">
                <a:solidFill>
                  <a:srgbClr val="008000"/>
                </a:solidFill>
                <a:latin typeface="+mn-lt"/>
              </a:defRPr>
            </a:lvl3pPr>
            <a:lvl4pPr marL="1371600" indent="0" algn="ctr" rtl="0" fontAlgn="base">
              <a:spcBef>
                <a:spcPct val="20000"/>
              </a:spcBef>
              <a:spcAft>
                <a:spcPct val="0"/>
              </a:spcAft>
              <a:buFont typeface="Wingdings" pitchFamily="2" charset="2"/>
              <a:buNone/>
              <a:defRPr sz="2000">
                <a:solidFill>
                  <a:srgbClr val="008000"/>
                </a:solidFill>
                <a:latin typeface="+mn-lt"/>
              </a:defRPr>
            </a:lvl4pPr>
            <a:lvl5pPr marL="1828800" indent="0" algn="ctr" rtl="0" fontAlgn="base">
              <a:spcBef>
                <a:spcPct val="20000"/>
              </a:spcBef>
              <a:spcAft>
                <a:spcPct val="0"/>
              </a:spcAft>
              <a:buNone/>
              <a:defRPr sz="2000">
                <a:solidFill>
                  <a:srgbClr val="008000"/>
                </a:solidFill>
                <a:latin typeface="+mn-lt"/>
              </a:defRPr>
            </a:lvl5pPr>
            <a:lvl6pPr marL="2286000" indent="0" algn="ctr" rtl="0" fontAlgn="base">
              <a:spcBef>
                <a:spcPct val="20000"/>
              </a:spcBef>
              <a:spcAft>
                <a:spcPct val="0"/>
              </a:spcAft>
              <a:buNone/>
              <a:defRPr sz="2000">
                <a:solidFill>
                  <a:srgbClr val="008000"/>
                </a:solidFill>
                <a:latin typeface="+mn-lt"/>
              </a:defRPr>
            </a:lvl6pPr>
            <a:lvl7pPr marL="2743200" indent="0" algn="ctr" rtl="0" fontAlgn="base">
              <a:spcBef>
                <a:spcPct val="20000"/>
              </a:spcBef>
              <a:spcAft>
                <a:spcPct val="0"/>
              </a:spcAft>
              <a:buNone/>
              <a:defRPr sz="2000">
                <a:solidFill>
                  <a:srgbClr val="008000"/>
                </a:solidFill>
                <a:latin typeface="+mn-lt"/>
              </a:defRPr>
            </a:lvl7pPr>
            <a:lvl8pPr marL="3200400" indent="0" algn="ctr" rtl="0" fontAlgn="base">
              <a:spcBef>
                <a:spcPct val="20000"/>
              </a:spcBef>
              <a:spcAft>
                <a:spcPct val="0"/>
              </a:spcAft>
              <a:buNone/>
              <a:defRPr sz="2000">
                <a:solidFill>
                  <a:srgbClr val="008000"/>
                </a:solidFill>
                <a:latin typeface="+mn-lt"/>
              </a:defRPr>
            </a:lvl8pPr>
            <a:lvl9pPr marL="3657600" indent="0" algn="ctr" rtl="0" fontAlgn="base">
              <a:spcBef>
                <a:spcPct val="20000"/>
              </a:spcBef>
              <a:spcAft>
                <a:spcPct val="0"/>
              </a:spcAft>
              <a:buNone/>
              <a:defRPr sz="2000">
                <a:solidFill>
                  <a:srgbClr val="008000"/>
                </a:solidFill>
                <a:latin typeface="+mn-lt"/>
              </a:defRPr>
            </a:lvl9pPr>
          </a:lstStyle>
          <a:p>
            <a:r>
              <a:rPr lang="en-US" dirty="0" smtClean="0"/>
              <a:t>Inter Process Communication I</a:t>
            </a:r>
          </a:p>
          <a:p>
            <a:r>
              <a:rPr lang="en-US" sz="2000" dirty="0" smtClean="0"/>
              <a:t>(Modern Operating Systems 2.3)</a:t>
            </a:r>
            <a:endParaRPr lang="en-US" sz="2000" dirty="0"/>
          </a:p>
        </p:txBody>
      </p:sp>
    </p:spTree>
    <p:extLst>
      <p:ext uri="{BB962C8B-B14F-4D97-AF65-F5344CB8AC3E}">
        <p14:creationId xmlns:p14="http://schemas.microsoft.com/office/powerpoint/2010/main" val="34794148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08620" y="152399"/>
            <a:ext cx="8926760" cy="1143000"/>
          </a:xfrm>
        </p:spPr>
        <p:txBody>
          <a:bodyPr/>
          <a:lstStyle/>
          <a:p>
            <a:pPr eaLnBrk="1" hangingPunct="1"/>
            <a:r>
              <a:rPr lang="en-US" altLang="en-US" dirty="0"/>
              <a:t>4 Conditions to Prevent Race Conditions</a:t>
            </a:r>
          </a:p>
        </p:txBody>
      </p:sp>
      <p:sp>
        <p:nvSpPr>
          <p:cNvPr id="20483" name="Rectangle 3"/>
          <p:cNvSpPr>
            <a:spLocks noGrp="1" noChangeArrowheads="1"/>
          </p:cNvSpPr>
          <p:nvPr>
            <p:ph type="body" idx="1"/>
          </p:nvPr>
        </p:nvSpPr>
        <p:spPr>
          <a:xfrm>
            <a:off x="304800" y="1104900"/>
            <a:ext cx="8515672" cy="5219700"/>
          </a:xfrm>
        </p:spPr>
        <p:txBody>
          <a:bodyPr/>
          <a:lstStyle/>
          <a:p>
            <a:pPr eaLnBrk="1" hangingPunct="1"/>
            <a:r>
              <a:rPr lang="en-US" altLang="en-US" sz="2800" dirty="0"/>
              <a:t>It is now obvious that critical regions must operate in mutual exclusion, but that is not a sufficient definition for our needs.  The solution to prevent race conditions must meet these requirements:</a:t>
            </a:r>
          </a:p>
          <a:p>
            <a:pPr marL="965200" lvl="1" indent="-396875" eaLnBrk="1" hangingPunct="1">
              <a:buFont typeface="Wingdings" pitchFamily="2" charset="2"/>
              <a:buNone/>
            </a:pPr>
            <a:r>
              <a:rPr lang="en-US" altLang="en-US" sz="2400" dirty="0"/>
              <a:t>1)	No two processes may be simultaneously inside their critical regions</a:t>
            </a:r>
          </a:p>
          <a:p>
            <a:pPr marL="965200" lvl="1" indent="-396875" eaLnBrk="1" hangingPunct="1">
              <a:buFont typeface="Wingdings" pitchFamily="2" charset="2"/>
              <a:buNone/>
            </a:pPr>
            <a:r>
              <a:rPr lang="en-US" altLang="en-US" sz="2400" dirty="0"/>
              <a:t>2)	No assumptions may be made about speed or number of CPUs</a:t>
            </a:r>
          </a:p>
          <a:p>
            <a:pPr marL="965200" lvl="1" indent="-396875" eaLnBrk="1" hangingPunct="1">
              <a:buFont typeface="Wingdings" pitchFamily="2" charset="2"/>
              <a:buNone/>
            </a:pPr>
            <a:r>
              <a:rPr lang="en-US" altLang="en-US" sz="2400" dirty="0"/>
              <a:t>3)	No process running outside its critical regions may block other processes</a:t>
            </a:r>
          </a:p>
          <a:p>
            <a:pPr marL="965200" lvl="1" indent="-396875" eaLnBrk="1" hangingPunct="1">
              <a:buFont typeface="Wingdings" pitchFamily="2" charset="2"/>
              <a:buNone/>
            </a:pPr>
            <a:r>
              <a:rPr lang="en-US" altLang="en-US" sz="2400" dirty="0"/>
              <a:t>4)	No process should have to wait forever to enter its critical region</a:t>
            </a:r>
          </a:p>
        </p:txBody>
      </p:sp>
      <p:sp>
        <p:nvSpPr>
          <p:cNvPr id="20485" name="Slide Number Placeholder 6"/>
          <p:cNvSpPr>
            <a:spLocks noGrp="1"/>
          </p:cNvSpPr>
          <p:nvPr>
            <p:ph type="sldNum" sz="quarter" idx="12"/>
          </p:nvPr>
        </p:nvSpPr>
        <p:spPr>
          <a:noFill/>
        </p:spPr>
        <p:txBody>
          <a:bodyPr/>
          <a:lstStyle/>
          <a:p>
            <a:fld id="{9E68A997-97BB-48B1-8C27-B8D3DB0A8559}" type="slidenum">
              <a:rPr lang="en-US" altLang="en-US"/>
              <a:pPr/>
              <a:t>10</a:t>
            </a:fld>
            <a:endParaRPr lang="en-US" altLang="en-US"/>
          </a:p>
        </p:txBody>
      </p:sp>
      <p:sp>
        <p:nvSpPr>
          <p:cNvPr id="5" name="Action Button: Return 4">
            <a:hlinkClick r:id="rId2" action="ppaction://hlinksldjump" highlightClick="1"/>
          </p:cNvPr>
          <p:cNvSpPr/>
          <p:nvPr/>
        </p:nvSpPr>
        <p:spPr>
          <a:xfrm rot="10800000">
            <a:off x="7144626" y="6086739"/>
            <a:ext cx="737616" cy="618861"/>
          </a:xfrm>
          <a:prstGeom prst="actionButtonReturn">
            <a:avLst/>
          </a:prstGeom>
          <a:solidFill>
            <a:schemeClr val="bg1">
              <a:alpha val="3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iterate type="lt">
                                    <p:tmAbs val="0"/>
                                  </p:iterate>
                                  <p:childTnLst>
                                    <p:set>
                                      <p:cBhvr>
                                        <p:cTn id="9" dur="1" fill="hold">
                                          <p:stCondLst>
                                            <p:cond delay="0"/>
                                          </p:stCondLst>
                                        </p:cTn>
                                        <p:tgtEl>
                                          <p:spTgt spid="20483">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iterate type="lt">
                                    <p:tmAbs val="0"/>
                                  </p:iterate>
                                  <p:childTnLst>
                                    <p:set>
                                      <p:cBhvr>
                                        <p:cTn id="12" dur="1" fill="hold">
                                          <p:stCondLst>
                                            <p:cond delay="0"/>
                                          </p:stCondLst>
                                        </p:cTn>
                                        <p:tgtEl>
                                          <p:spTgt spid="2048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iterate type="lt">
                                    <p:tmAbs val="0"/>
                                  </p:iterate>
                                  <p:childTnLst>
                                    <p:set>
                                      <p:cBhvr>
                                        <p:cTn id="15" dur="1" fill="hold">
                                          <p:stCondLst>
                                            <p:cond delay="0"/>
                                          </p:stCondLst>
                                        </p:cTn>
                                        <p:tgtEl>
                                          <p:spTgt spid="20483">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iterate type="lt">
                                    <p:tmAbs val="0"/>
                                  </p:iterate>
                                  <p:childTnLst>
                                    <p:set>
                                      <p:cBhvr>
                                        <p:cTn id="18" dur="1" fill="hold">
                                          <p:stCondLst>
                                            <p:cond delay="0"/>
                                          </p:stCondLst>
                                        </p:cTn>
                                        <p:tgtEl>
                                          <p:spTgt spid="20483">
                                            <p:txEl>
                                              <p:pRg st="4" end="4"/>
                                            </p:txEl>
                                          </p:spTgt>
                                        </p:tgtEl>
                                        <p:attrNameLst>
                                          <p:attrName>style.visibility</p:attrName>
                                        </p:attrNameLst>
                                      </p:cBhvr>
                                      <p:to>
                                        <p:strVal val="visible"/>
                                      </p:to>
                                    </p:set>
                                  </p:childTnLst>
                                </p:cTn>
                              </p:par>
                            </p:childTnLst>
                          </p:cTn>
                        </p:par>
                        <p:par>
                          <p:cTn id="19" fill="hold">
                            <p:stCondLst>
                              <p:cond delay="0"/>
                            </p:stCondLst>
                            <p:childTnLst>
                              <p:par>
                                <p:cTn id="20" presetID="2" presetClass="entr" presetSubtype="4" fill="hold" grpId="0" nodeType="afterEffect">
                                  <p:stCondLst>
                                    <p:cond delay="0"/>
                                  </p:stCondLst>
                                  <p:iterate type="lt">
                                    <p:tmPct val="0"/>
                                  </p:iterate>
                                  <p:childTnLst>
                                    <p:set>
                                      <p:cBhvr>
                                        <p:cTn id="21" dur="1" fill="hold">
                                          <p:stCondLst>
                                            <p:cond delay="0"/>
                                          </p:stCondLst>
                                        </p:cTn>
                                        <p:tgtEl>
                                          <p:spTgt spid="20483">
                                            <p:txEl>
                                              <p:pRg st="1" end="1"/>
                                            </p:txEl>
                                          </p:spTgt>
                                        </p:tgtEl>
                                        <p:attrNameLst>
                                          <p:attrName>style.visibility</p:attrName>
                                        </p:attrNameLst>
                                      </p:cBhvr>
                                      <p:to>
                                        <p:strVal val="visible"/>
                                      </p:to>
                                    </p:set>
                                    <p:anim calcmode="lin" valueType="num">
                                      <p:cBhvr additive="base">
                                        <p:cTn id="22"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2" presetClass="entr" presetSubtype="4" fill="hold" grpId="0" nodeType="afterEffect">
                                  <p:stCondLst>
                                    <p:cond delay="0"/>
                                  </p:stCondLst>
                                  <p:iterate type="lt">
                                    <p:tmPct val="0"/>
                                  </p:iterate>
                                  <p:childTnLst>
                                    <p:set>
                                      <p:cBhvr>
                                        <p:cTn id="26" dur="1" fill="hold">
                                          <p:stCondLst>
                                            <p:cond delay="0"/>
                                          </p:stCondLst>
                                        </p:cTn>
                                        <p:tgtEl>
                                          <p:spTgt spid="20483">
                                            <p:txEl>
                                              <p:pRg st="2" end="2"/>
                                            </p:txEl>
                                          </p:spTgt>
                                        </p:tgtEl>
                                        <p:attrNameLst>
                                          <p:attrName>style.visibility</p:attrName>
                                        </p:attrNameLst>
                                      </p:cBhvr>
                                      <p:to>
                                        <p:strVal val="visible"/>
                                      </p:to>
                                    </p:set>
                                    <p:anim calcmode="lin" valueType="num">
                                      <p:cBhvr additive="base">
                                        <p:cTn id="27"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2" presetClass="entr" presetSubtype="4" fill="hold" grpId="0" nodeType="afterEffect">
                                  <p:stCondLst>
                                    <p:cond delay="0"/>
                                  </p:stCondLst>
                                  <p:iterate type="lt">
                                    <p:tmPct val="0"/>
                                  </p:iterate>
                                  <p:childTnLst>
                                    <p:set>
                                      <p:cBhvr>
                                        <p:cTn id="31" dur="1" fill="hold">
                                          <p:stCondLst>
                                            <p:cond delay="0"/>
                                          </p:stCondLst>
                                        </p:cTn>
                                        <p:tgtEl>
                                          <p:spTgt spid="20483">
                                            <p:txEl>
                                              <p:pRg st="3" end="3"/>
                                            </p:txEl>
                                          </p:spTgt>
                                        </p:tgtEl>
                                        <p:attrNameLst>
                                          <p:attrName>style.visibility</p:attrName>
                                        </p:attrNameLst>
                                      </p:cBhvr>
                                      <p:to>
                                        <p:strVal val="visible"/>
                                      </p:to>
                                    </p:set>
                                    <p:anim calcmode="lin" valueType="num">
                                      <p:cBhvr additive="base">
                                        <p:cTn id="32"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par>
                          <p:cTn id="34" fill="hold">
                            <p:stCondLst>
                              <p:cond delay="1500"/>
                            </p:stCondLst>
                            <p:childTnLst>
                              <p:par>
                                <p:cTn id="35" presetID="2" presetClass="entr" presetSubtype="4" fill="hold" grpId="0" nodeType="afterEffect">
                                  <p:stCondLst>
                                    <p:cond delay="0"/>
                                  </p:stCondLst>
                                  <p:iterate type="lt">
                                    <p:tmPct val="0"/>
                                  </p:iterate>
                                  <p:childTnLst>
                                    <p:set>
                                      <p:cBhvr>
                                        <p:cTn id="36" dur="1" fill="hold">
                                          <p:stCondLst>
                                            <p:cond delay="0"/>
                                          </p:stCondLst>
                                        </p:cTn>
                                        <p:tgtEl>
                                          <p:spTgt spid="20483">
                                            <p:txEl>
                                              <p:pRg st="4" end="4"/>
                                            </p:txEl>
                                          </p:spTgt>
                                        </p:tgtEl>
                                        <p:attrNameLst>
                                          <p:attrName>style.visibility</p:attrName>
                                        </p:attrNameLst>
                                      </p:cBhvr>
                                      <p:to>
                                        <p:strVal val="visible"/>
                                      </p:to>
                                    </p:set>
                                    <p:anim calcmode="lin" valueType="num">
                                      <p:cBhvr additive="base">
                                        <p:cTn id="37"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par>
                          <p:cTn id="39" fill="hold">
                            <p:stCondLst>
                              <p:cond delay="2000"/>
                            </p:stCondLst>
                            <p:childTnLst>
                              <p:par>
                                <p:cTn id="40" presetID="42" presetClass="entr" presetSubtype="0" fill="hold" grpId="1" nodeType="afterEffect">
                                  <p:stCondLst>
                                    <p:cond delay="0"/>
                                  </p:stCondLst>
                                  <p:iterate type="lt">
                                    <p:tmPct val="0"/>
                                  </p:iterate>
                                  <p:childTnLst>
                                    <p:set>
                                      <p:cBhvr>
                                        <p:cTn id="41" dur="1" fill="hold">
                                          <p:stCondLst>
                                            <p:cond delay="0"/>
                                          </p:stCondLst>
                                        </p:cTn>
                                        <p:tgtEl>
                                          <p:spTgt spid="20483">
                                            <p:txEl>
                                              <p:pRg st="1" end="1"/>
                                            </p:txEl>
                                          </p:spTgt>
                                        </p:tgtEl>
                                        <p:attrNameLst>
                                          <p:attrName>style.visibility</p:attrName>
                                        </p:attrNameLst>
                                      </p:cBhvr>
                                      <p:to>
                                        <p:strVal val="visible"/>
                                      </p:to>
                                    </p:set>
                                    <p:animEffect transition="in" filter="fade">
                                      <p:cBhvr>
                                        <p:cTn id="42" dur="1000"/>
                                        <p:tgtEl>
                                          <p:spTgt spid="20483">
                                            <p:txEl>
                                              <p:pRg st="1" end="1"/>
                                            </p:txEl>
                                          </p:spTgt>
                                        </p:tgtEl>
                                      </p:cBhvr>
                                    </p:animEffect>
                                    <p:anim calcmode="lin" valueType="num">
                                      <p:cBhvr>
                                        <p:cTn id="43" dur="10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p:cTn id="44" dur="1000" fill="hold"/>
                                        <p:tgtEl>
                                          <p:spTgt spid="20483">
                                            <p:txEl>
                                              <p:pRg st="1" end="1"/>
                                            </p:txEl>
                                          </p:spTgt>
                                        </p:tgtEl>
                                        <p:attrNameLst>
                                          <p:attrName>ppt_y</p:attrName>
                                        </p:attrNameLst>
                                      </p:cBhvr>
                                      <p:tavLst>
                                        <p:tav tm="0">
                                          <p:val>
                                            <p:strVal val="#ppt_y+.1"/>
                                          </p:val>
                                        </p:tav>
                                        <p:tav tm="100000">
                                          <p:val>
                                            <p:strVal val="#ppt_y"/>
                                          </p:val>
                                        </p:tav>
                                      </p:tavLst>
                                    </p:anim>
                                  </p:childTnLst>
                                </p:cTn>
                              </p:par>
                            </p:childTnLst>
                          </p:cTn>
                        </p:par>
                        <p:par>
                          <p:cTn id="45" fill="hold">
                            <p:stCondLst>
                              <p:cond delay="3000"/>
                            </p:stCondLst>
                            <p:childTnLst>
                              <p:par>
                                <p:cTn id="46" presetID="42" presetClass="entr" presetSubtype="0" fill="hold" grpId="1" nodeType="afterEffect">
                                  <p:stCondLst>
                                    <p:cond delay="0"/>
                                  </p:stCondLst>
                                  <p:iterate type="lt">
                                    <p:tmPct val="0"/>
                                  </p:iterate>
                                  <p:childTnLst>
                                    <p:set>
                                      <p:cBhvr>
                                        <p:cTn id="47" dur="1" fill="hold">
                                          <p:stCondLst>
                                            <p:cond delay="0"/>
                                          </p:stCondLst>
                                        </p:cTn>
                                        <p:tgtEl>
                                          <p:spTgt spid="20483">
                                            <p:txEl>
                                              <p:pRg st="2" end="2"/>
                                            </p:txEl>
                                          </p:spTgt>
                                        </p:tgtEl>
                                        <p:attrNameLst>
                                          <p:attrName>style.visibility</p:attrName>
                                        </p:attrNameLst>
                                      </p:cBhvr>
                                      <p:to>
                                        <p:strVal val="visible"/>
                                      </p:to>
                                    </p:set>
                                    <p:animEffect transition="in" filter="fade">
                                      <p:cBhvr>
                                        <p:cTn id="48" dur="1000"/>
                                        <p:tgtEl>
                                          <p:spTgt spid="20483">
                                            <p:txEl>
                                              <p:pRg st="2" end="2"/>
                                            </p:txEl>
                                          </p:spTgt>
                                        </p:tgtEl>
                                      </p:cBhvr>
                                    </p:animEffect>
                                    <p:anim calcmode="lin" valueType="num">
                                      <p:cBhvr>
                                        <p:cTn id="49" dur="10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p:cTn id="50" dur="1000" fill="hold"/>
                                        <p:tgtEl>
                                          <p:spTgt spid="20483">
                                            <p:txEl>
                                              <p:pRg st="2" end="2"/>
                                            </p:txEl>
                                          </p:spTgt>
                                        </p:tgtEl>
                                        <p:attrNameLst>
                                          <p:attrName>ppt_y</p:attrName>
                                        </p:attrNameLst>
                                      </p:cBhvr>
                                      <p:tavLst>
                                        <p:tav tm="0">
                                          <p:val>
                                            <p:strVal val="#ppt_y+.1"/>
                                          </p:val>
                                        </p:tav>
                                        <p:tav tm="100000">
                                          <p:val>
                                            <p:strVal val="#ppt_y"/>
                                          </p:val>
                                        </p:tav>
                                      </p:tavLst>
                                    </p:anim>
                                  </p:childTnLst>
                                </p:cTn>
                              </p:par>
                            </p:childTnLst>
                          </p:cTn>
                        </p:par>
                        <p:par>
                          <p:cTn id="51" fill="hold">
                            <p:stCondLst>
                              <p:cond delay="4000"/>
                            </p:stCondLst>
                            <p:childTnLst>
                              <p:par>
                                <p:cTn id="52" presetID="42" presetClass="entr" presetSubtype="0" fill="hold" grpId="1" nodeType="afterEffect">
                                  <p:stCondLst>
                                    <p:cond delay="0"/>
                                  </p:stCondLst>
                                  <p:iterate type="lt">
                                    <p:tmPct val="0"/>
                                  </p:iterate>
                                  <p:childTnLst>
                                    <p:set>
                                      <p:cBhvr>
                                        <p:cTn id="53" dur="1" fill="hold">
                                          <p:stCondLst>
                                            <p:cond delay="0"/>
                                          </p:stCondLst>
                                        </p:cTn>
                                        <p:tgtEl>
                                          <p:spTgt spid="20483">
                                            <p:txEl>
                                              <p:pRg st="3" end="3"/>
                                            </p:txEl>
                                          </p:spTgt>
                                        </p:tgtEl>
                                        <p:attrNameLst>
                                          <p:attrName>style.visibility</p:attrName>
                                        </p:attrNameLst>
                                      </p:cBhvr>
                                      <p:to>
                                        <p:strVal val="visible"/>
                                      </p:to>
                                    </p:set>
                                    <p:animEffect transition="in" filter="fade">
                                      <p:cBhvr>
                                        <p:cTn id="54" dur="1000"/>
                                        <p:tgtEl>
                                          <p:spTgt spid="20483">
                                            <p:txEl>
                                              <p:pRg st="3" end="3"/>
                                            </p:txEl>
                                          </p:spTgt>
                                        </p:tgtEl>
                                      </p:cBhvr>
                                    </p:animEffect>
                                    <p:anim calcmode="lin" valueType="num">
                                      <p:cBhvr>
                                        <p:cTn id="55" dur="10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p:cTn id="56" dur="1000" fill="hold"/>
                                        <p:tgtEl>
                                          <p:spTgt spid="20483">
                                            <p:txEl>
                                              <p:pRg st="3" end="3"/>
                                            </p:txEl>
                                          </p:spTgt>
                                        </p:tgtEl>
                                        <p:attrNameLst>
                                          <p:attrName>ppt_y</p:attrName>
                                        </p:attrNameLst>
                                      </p:cBhvr>
                                      <p:tavLst>
                                        <p:tav tm="0">
                                          <p:val>
                                            <p:strVal val="#ppt_y+.1"/>
                                          </p:val>
                                        </p:tav>
                                        <p:tav tm="100000">
                                          <p:val>
                                            <p:strVal val="#ppt_y"/>
                                          </p:val>
                                        </p:tav>
                                      </p:tavLst>
                                    </p:anim>
                                  </p:childTnLst>
                                </p:cTn>
                              </p:par>
                            </p:childTnLst>
                          </p:cTn>
                        </p:par>
                        <p:par>
                          <p:cTn id="57" fill="hold">
                            <p:stCondLst>
                              <p:cond delay="5000"/>
                            </p:stCondLst>
                            <p:childTnLst>
                              <p:par>
                                <p:cTn id="58" presetID="42" presetClass="entr" presetSubtype="0" fill="hold" grpId="1" nodeType="afterEffect">
                                  <p:stCondLst>
                                    <p:cond delay="0"/>
                                  </p:stCondLst>
                                  <p:iterate type="lt">
                                    <p:tmPct val="0"/>
                                  </p:iterate>
                                  <p:childTnLst>
                                    <p:set>
                                      <p:cBhvr>
                                        <p:cTn id="59" dur="1" fill="hold">
                                          <p:stCondLst>
                                            <p:cond delay="0"/>
                                          </p:stCondLst>
                                        </p:cTn>
                                        <p:tgtEl>
                                          <p:spTgt spid="20483">
                                            <p:txEl>
                                              <p:pRg st="4" end="4"/>
                                            </p:txEl>
                                          </p:spTgt>
                                        </p:tgtEl>
                                        <p:attrNameLst>
                                          <p:attrName>style.visibility</p:attrName>
                                        </p:attrNameLst>
                                      </p:cBhvr>
                                      <p:to>
                                        <p:strVal val="visible"/>
                                      </p:to>
                                    </p:set>
                                    <p:animEffect transition="in" filter="fade">
                                      <p:cBhvr>
                                        <p:cTn id="60" dur="1000"/>
                                        <p:tgtEl>
                                          <p:spTgt spid="20483">
                                            <p:txEl>
                                              <p:pRg st="4" end="4"/>
                                            </p:txEl>
                                          </p:spTgt>
                                        </p:tgtEl>
                                      </p:cBhvr>
                                    </p:animEffect>
                                    <p:anim calcmode="lin" valueType="num">
                                      <p:cBhvr>
                                        <p:cTn id="61" dur="10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p:cTn id="62" dur="1000" fill="hold"/>
                                        <p:tgtEl>
                                          <p:spTgt spid="20483">
                                            <p:txEl>
                                              <p:pRg st="4" end="4"/>
                                            </p:txEl>
                                          </p:spTgt>
                                        </p:tgtEl>
                                        <p:attrNameLst>
                                          <p:attrName>ppt_y</p:attrName>
                                        </p:attrNameLst>
                                      </p:cBhvr>
                                      <p:tavLst>
                                        <p:tav tm="0">
                                          <p:val>
                                            <p:strVal val="#ppt_y+.1"/>
                                          </p:val>
                                        </p:tav>
                                        <p:tav tm="100000">
                                          <p:val>
                                            <p:strVal val="#ppt_y"/>
                                          </p:val>
                                        </p:tav>
                                      </p:tavLst>
                                    </p:anim>
                                  </p:childTnLst>
                                </p:cTn>
                              </p:par>
                            </p:childTnLst>
                          </p:cTn>
                        </p:par>
                        <p:par>
                          <p:cTn id="63" fill="hold">
                            <p:stCondLst>
                              <p:cond delay="6000"/>
                            </p:stCondLst>
                            <p:childTnLst>
                              <p:par>
                                <p:cTn id="64" presetID="27" presetClass="emph" presetSubtype="0" fill="remove" grpId="2" nodeType="afterEffect">
                                  <p:stCondLst>
                                    <p:cond delay="0"/>
                                  </p:stCondLst>
                                  <p:iterate type="lt">
                                    <p:tmPct val="0"/>
                                  </p:iterate>
                                  <p:childTnLst>
                                    <p:animClr clrSpc="rgb" dir="cw">
                                      <p:cBhvr override="childStyle">
                                        <p:cTn id="65" dur="250" autoRev="1" fill="remove"/>
                                        <p:tgtEl>
                                          <p:spTgt spid="20483">
                                            <p:txEl>
                                              <p:pRg st="1" end="1"/>
                                            </p:txEl>
                                          </p:spTgt>
                                        </p:tgtEl>
                                        <p:attrNameLst>
                                          <p:attrName>style.color</p:attrName>
                                        </p:attrNameLst>
                                      </p:cBhvr>
                                      <p:to>
                                        <a:schemeClr val="bg1"/>
                                      </p:to>
                                    </p:animClr>
                                    <p:animClr clrSpc="rgb" dir="cw">
                                      <p:cBhvr>
                                        <p:cTn id="66" dur="250" autoRev="1" fill="remove"/>
                                        <p:tgtEl>
                                          <p:spTgt spid="20483">
                                            <p:txEl>
                                              <p:pRg st="1" end="1"/>
                                            </p:txEl>
                                          </p:spTgt>
                                        </p:tgtEl>
                                        <p:attrNameLst>
                                          <p:attrName>fillcolor</p:attrName>
                                        </p:attrNameLst>
                                      </p:cBhvr>
                                      <p:to>
                                        <a:schemeClr val="bg1"/>
                                      </p:to>
                                    </p:animClr>
                                    <p:set>
                                      <p:cBhvr>
                                        <p:cTn id="67" dur="250" autoRev="1" fill="remove"/>
                                        <p:tgtEl>
                                          <p:spTgt spid="20483">
                                            <p:txEl>
                                              <p:pRg st="1" end="1"/>
                                            </p:txEl>
                                          </p:spTgt>
                                        </p:tgtEl>
                                        <p:attrNameLst>
                                          <p:attrName>fill.type</p:attrName>
                                        </p:attrNameLst>
                                      </p:cBhvr>
                                      <p:to>
                                        <p:strVal val="solid"/>
                                      </p:to>
                                    </p:set>
                                    <p:set>
                                      <p:cBhvr>
                                        <p:cTn id="68" dur="250" autoRev="1" fill="remove"/>
                                        <p:tgtEl>
                                          <p:spTgt spid="20483">
                                            <p:txEl>
                                              <p:pRg st="1" end="1"/>
                                            </p:txEl>
                                          </p:spTgt>
                                        </p:tgtEl>
                                        <p:attrNameLst>
                                          <p:attrName>fill.on</p:attrName>
                                        </p:attrNameLst>
                                      </p:cBhvr>
                                      <p:to>
                                        <p:strVal val="true"/>
                                      </p:to>
                                    </p:set>
                                  </p:childTnLst>
                                </p:cTn>
                              </p:par>
                            </p:childTnLst>
                          </p:cTn>
                        </p:par>
                        <p:par>
                          <p:cTn id="69" fill="hold">
                            <p:stCondLst>
                              <p:cond delay="6500"/>
                            </p:stCondLst>
                            <p:childTnLst>
                              <p:par>
                                <p:cTn id="70" presetID="27" presetClass="emph" presetSubtype="0" fill="remove" grpId="2" nodeType="afterEffect">
                                  <p:stCondLst>
                                    <p:cond delay="0"/>
                                  </p:stCondLst>
                                  <p:iterate type="lt">
                                    <p:tmPct val="0"/>
                                  </p:iterate>
                                  <p:childTnLst>
                                    <p:animClr clrSpc="rgb" dir="cw">
                                      <p:cBhvr override="childStyle">
                                        <p:cTn id="71" dur="250" autoRev="1" fill="remove"/>
                                        <p:tgtEl>
                                          <p:spTgt spid="20483">
                                            <p:txEl>
                                              <p:pRg st="2" end="2"/>
                                            </p:txEl>
                                          </p:spTgt>
                                        </p:tgtEl>
                                        <p:attrNameLst>
                                          <p:attrName>style.color</p:attrName>
                                        </p:attrNameLst>
                                      </p:cBhvr>
                                      <p:to>
                                        <a:schemeClr val="bg1"/>
                                      </p:to>
                                    </p:animClr>
                                    <p:animClr clrSpc="rgb" dir="cw">
                                      <p:cBhvr>
                                        <p:cTn id="72" dur="250" autoRev="1" fill="remove"/>
                                        <p:tgtEl>
                                          <p:spTgt spid="20483">
                                            <p:txEl>
                                              <p:pRg st="2" end="2"/>
                                            </p:txEl>
                                          </p:spTgt>
                                        </p:tgtEl>
                                        <p:attrNameLst>
                                          <p:attrName>fillcolor</p:attrName>
                                        </p:attrNameLst>
                                      </p:cBhvr>
                                      <p:to>
                                        <a:schemeClr val="bg1"/>
                                      </p:to>
                                    </p:animClr>
                                    <p:set>
                                      <p:cBhvr>
                                        <p:cTn id="73" dur="250" autoRev="1" fill="remove"/>
                                        <p:tgtEl>
                                          <p:spTgt spid="20483">
                                            <p:txEl>
                                              <p:pRg st="2" end="2"/>
                                            </p:txEl>
                                          </p:spTgt>
                                        </p:tgtEl>
                                        <p:attrNameLst>
                                          <p:attrName>fill.type</p:attrName>
                                        </p:attrNameLst>
                                      </p:cBhvr>
                                      <p:to>
                                        <p:strVal val="solid"/>
                                      </p:to>
                                    </p:set>
                                    <p:set>
                                      <p:cBhvr>
                                        <p:cTn id="74" dur="250" autoRev="1" fill="remove"/>
                                        <p:tgtEl>
                                          <p:spTgt spid="20483">
                                            <p:txEl>
                                              <p:pRg st="2" end="2"/>
                                            </p:txEl>
                                          </p:spTgt>
                                        </p:tgtEl>
                                        <p:attrNameLst>
                                          <p:attrName>fill.on</p:attrName>
                                        </p:attrNameLst>
                                      </p:cBhvr>
                                      <p:to>
                                        <p:strVal val="true"/>
                                      </p:to>
                                    </p:set>
                                  </p:childTnLst>
                                </p:cTn>
                              </p:par>
                            </p:childTnLst>
                          </p:cTn>
                        </p:par>
                        <p:par>
                          <p:cTn id="75" fill="hold">
                            <p:stCondLst>
                              <p:cond delay="7000"/>
                            </p:stCondLst>
                            <p:childTnLst>
                              <p:par>
                                <p:cTn id="76" presetID="27" presetClass="emph" presetSubtype="0" fill="remove" grpId="2" nodeType="afterEffect">
                                  <p:stCondLst>
                                    <p:cond delay="0"/>
                                  </p:stCondLst>
                                  <p:iterate type="lt">
                                    <p:tmPct val="0"/>
                                  </p:iterate>
                                  <p:childTnLst>
                                    <p:animClr clrSpc="rgb" dir="cw">
                                      <p:cBhvr override="childStyle">
                                        <p:cTn id="77" dur="250" autoRev="1" fill="remove"/>
                                        <p:tgtEl>
                                          <p:spTgt spid="20483">
                                            <p:txEl>
                                              <p:pRg st="3" end="3"/>
                                            </p:txEl>
                                          </p:spTgt>
                                        </p:tgtEl>
                                        <p:attrNameLst>
                                          <p:attrName>style.color</p:attrName>
                                        </p:attrNameLst>
                                      </p:cBhvr>
                                      <p:to>
                                        <a:schemeClr val="bg1"/>
                                      </p:to>
                                    </p:animClr>
                                    <p:animClr clrSpc="rgb" dir="cw">
                                      <p:cBhvr>
                                        <p:cTn id="78" dur="250" autoRev="1" fill="remove"/>
                                        <p:tgtEl>
                                          <p:spTgt spid="20483">
                                            <p:txEl>
                                              <p:pRg st="3" end="3"/>
                                            </p:txEl>
                                          </p:spTgt>
                                        </p:tgtEl>
                                        <p:attrNameLst>
                                          <p:attrName>fillcolor</p:attrName>
                                        </p:attrNameLst>
                                      </p:cBhvr>
                                      <p:to>
                                        <a:schemeClr val="bg1"/>
                                      </p:to>
                                    </p:animClr>
                                    <p:set>
                                      <p:cBhvr>
                                        <p:cTn id="79" dur="250" autoRev="1" fill="remove"/>
                                        <p:tgtEl>
                                          <p:spTgt spid="20483">
                                            <p:txEl>
                                              <p:pRg st="3" end="3"/>
                                            </p:txEl>
                                          </p:spTgt>
                                        </p:tgtEl>
                                        <p:attrNameLst>
                                          <p:attrName>fill.type</p:attrName>
                                        </p:attrNameLst>
                                      </p:cBhvr>
                                      <p:to>
                                        <p:strVal val="solid"/>
                                      </p:to>
                                    </p:set>
                                    <p:set>
                                      <p:cBhvr>
                                        <p:cTn id="80" dur="250" autoRev="1" fill="remove"/>
                                        <p:tgtEl>
                                          <p:spTgt spid="20483">
                                            <p:txEl>
                                              <p:pRg st="3" end="3"/>
                                            </p:txEl>
                                          </p:spTgt>
                                        </p:tgtEl>
                                        <p:attrNameLst>
                                          <p:attrName>fill.on</p:attrName>
                                        </p:attrNameLst>
                                      </p:cBhvr>
                                      <p:to>
                                        <p:strVal val="true"/>
                                      </p:to>
                                    </p:set>
                                  </p:childTnLst>
                                </p:cTn>
                              </p:par>
                            </p:childTnLst>
                          </p:cTn>
                        </p:par>
                        <p:par>
                          <p:cTn id="81" fill="hold">
                            <p:stCondLst>
                              <p:cond delay="7500"/>
                            </p:stCondLst>
                            <p:childTnLst>
                              <p:par>
                                <p:cTn id="82" presetID="27" presetClass="emph" presetSubtype="0" fill="remove" grpId="2" nodeType="afterEffect">
                                  <p:stCondLst>
                                    <p:cond delay="0"/>
                                  </p:stCondLst>
                                  <p:iterate type="lt">
                                    <p:tmPct val="0"/>
                                  </p:iterate>
                                  <p:childTnLst>
                                    <p:animClr clrSpc="rgb" dir="cw">
                                      <p:cBhvr override="childStyle">
                                        <p:cTn id="83" dur="250" autoRev="1" fill="remove"/>
                                        <p:tgtEl>
                                          <p:spTgt spid="20483">
                                            <p:txEl>
                                              <p:pRg st="4" end="4"/>
                                            </p:txEl>
                                          </p:spTgt>
                                        </p:tgtEl>
                                        <p:attrNameLst>
                                          <p:attrName>style.color</p:attrName>
                                        </p:attrNameLst>
                                      </p:cBhvr>
                                      <p:to>
                                        <a:schemeClr val="bg1"/>
                                      </p:to>
                                    </p:animClr>
                                    <p:animClr clrSpc="rgb" dir="cw">
                                      <p:cBhvr>
                                        <p:cTn id="84" dur="250" autoRev="1" fill="remove"/>
                                        <p:tgtEl>
                                          <p:spTgt spid="20483">
                                            <p:txEl>
                                              <p:pRg st="4" end="4"/>
                                            </p:txEl>
                                          </p:spTgt>
                                        </p:tgtEl>
                                        <p:attrNameLst>
                                          <p:attrName>fillcolor</p:attrName>
                                        </p:attrNameLst>
                                      </p:cBhvr>
                                      <p:to>
                                        <a:schemeClr val="bg1"/>
                                      </p:to>
                                    </p:animClr>
                                    <p:set>
                                      <p:cBhvr>
                                        <p:cTn id="85" dur="250" autoRev="1" fill="remove"/>
                                        <p:tgtEl>
                                          <p:spTgt spid="20483">
                                            <p:txEl>
                                              <p:pRg st="4" end="4"/>
                                            </p:txEl>
                                          </p:spTgt>
                                        </p:tgtEl>
                                        <p:attrNameLst>
                                          <p:attrName>fill.type</p:attrName>
                                        </p:attrNameLst>
                                      </p:cBhvr>
                                      <p:to>
                                        <p:strVal val="solid"/>
                                      </p:to>
                                    </p:set>
                                    <p:set>
                                      <p:cBhvr>
                                        <p:cTn id="86" dur="250" autoRev="1" fill="remove"/>
                                        <p:tgtEl>
                                          <p:spTgt spid="20483">
                                            <p:txEl>
                                              <p:pRg st="4" end="4"/>
                                            </p:txEl>
                                          </p:spTgt>
                                        </p:tgtEl>
                                        <p:attrNameLst>
                                          <p:attrName>fill.on</p:attrName>
                                        </p:attrNameLst>
                                      </p:cBhvr>
                                      <p:to>
                                        <p:strVal val="true"/>
                                      </p:to>
                                    </p:set>
                                  </p:childTnLst>
                                </p:cTn>
                              </p:par>
                            </p:childTnLst>
                          </p:cTn>
                        </p:par>
                        <p:par>
                          <p:cTn id="87" fill="hold">
                            <p:stCondLst>
                              <p:cond delay="8000"/>
                            </p:stCondLst>
                            <p:childTnLst>
                              <p:par>
                                <p:cTn id="88" presetID="34" presetClass="emph" presetSubtype="0" fill="hold" grpId="4" nodeType="afterEffect">
                                  <p:stCondLst>
                                    <p:cond delay="0"/>
                                  </p:stCondLst>
                                  <p:iterate type="lt">
                                    <p:tmPct val="10000"/>
                                  </p:iterate>
                                  <p:childTnLst>
                                    <p:animMotion origin="layout" path="M 0.0 0.0 L 0.0 -0.07213" pathEditMode="relative" ptsTypes="">
                                      <p:cBhvr>
                                        <p:cTn id="89" dur="250" accel="50000" decel="50000" autoRev="1" fill="hold">
                                          <p:stCondLst>
                                            <p:cond delay="0"/>
                                          </p:stCondLst>
                                        </p:cTn>
                                        <p:tgtEl>
                                          <p:spTgt spid="20483">
                                            <p:txEl>
                                              <p:pRg st="1" end="1"/>
                                            </p:txEl>
                                          </p:spTgt>
                                        </p:tgtEl>
                                        <p:attrNameLst>
                                          <p:attrName>ppt_x</p:attrName>
                                          <p:attrName>ppt_y</p:attrName>
                                        </p:attrNameLst>
                                      </p:cBhvr>
                                    </p:animMotion>
                                    <p:animRot by="1500000">
                                      <p:cBhvr>
                                        <p:cTn id="90" dur="125" fill="hold">
                                          <p:stCondLst>
                                            <p:cond delay="0"/>
                                          </p:stCondLst>
                                        </p:cTn>
                                        <p:tgtEl>
                                          <p:spTgt spid="20483">
                                            <p:txEl>
                                              <p:pRg st="1" end="1"/>
                                            </p:txEl>
                                          </p:spTgt>
                                        </p:tgtEl>
                                        <p:attrNameLst>
                                          <p:attrName>r</p:attrName>
                                        </p:attrNameLst>
                                      </p:cBhvr>
                                    </p:animRot>
                                    <p:animRot by="-1500000">
                                      <p:cBhvr>
                                        <p:cTn id="91" dur="125" fill="hold">
                                          <p:stCondLst>
                                            <p:cond delay="125"/>
                                          </p:stCondLst>
                                        </p:cTn>
                                        <p:tgtEl>
                                          <p:spTgt spid="20483">
                                            <p:txEl>
                                              <p:pRg st="1" end="1"/>
                                            </p:txEl>
                                          </p:spTgt>
                                        </p:tgtEl>
                                        <p:attrNameLst>
                                          <p:attrName>r</p:attrName>
                                        </p:attrNameLst>
                                      </p:cBhvr>
                                    </p:animRot>
                                    <p:animRot by="-1500000">
                                      <p:cBhvr>
                                        <p:cTn id="92" dur="125" fill="hold">
                                          <p:stCondLst>
                                            <p:cond delay="250"/>
                                          </p:stCondLst>
                                        </p:cTn>
                                        <p:tgtEl>
                                          <p:spTgt spid="20483">
                                            <p:txEl>
                                              <p:pRg st="1" end="1"/>
                                            </p:txEl>
                                          </p:spTgt>
                                        </p:tgtEl>
                                        <p:attrNameLst>
                                          <p:attrName>r</p:attrName>
                                        </p:attrNameLst>
                                      </p:cBhvr>
                                    </p:animRot>
                                    <p:animRot by="1500000">
                                      <p:cBhvr>
                                        <p:cTn id="93" dur="125" fill="hold">
                                          <p:stCondLst>
                                            <p:cond delay="375"/>
                                          </p:stCondLst>
                                        </p:cTn>
                                        <p:tgtEl>
                                          <p:spTgt spid="20483">
                                            <p:txEl>
                                              <p:pRg st="1" end="1"/>
                                            </p:txEl>
                                          </p:spTgt>
                                        </p:tgtEl>
                                        <p:attrNameLst>
                                          <p:attrName>r</p:attrName>
                                        </p:attrNameLst>
                                      </p:cBhvr>
                                    </p:animRot>
                                  </p:childTnLst>
                                </p:cTn>
                              </p:par>
                            </p:childTnLst>
                          </p:cTn>
                        </p:par>
                        <p:par>
                          <p:cTn id="94" fill="hold">
                            <p:stCondLst>
                              <p:cond delay="11500"/>
                            </p:stCondLst>
                            <p:childTnLst>
                              <p:par>
                                <p:cTn id="95" presetID="34" presetClass="emph" presetSubtype="0" fill="hold" grpId="4" nodeType="afterEffect">
                                  <p:stCondLst>
                                    <p:cond delay="0"/>
                                  </p:stCondLst>
                                  <p:iterate type="lt">
                                    <p:tmPct val="10000"/>
                                  </p:iterate>
                                  <p:childTnLst>
                                    <p:animMotion origin="layout" path="M 0.0 0.0 L 0.0 -0.07213" pathEditMode="relative" ptsTypes="">
                                      <p:cBhvr>
                                        <p:cTn id="96" dur="250" accel="50000" decel="50000" autoRev="1" fill="hold">
                                          <p:stCondLst>
                                            <p:cond delay="0"/>
                                          </p:stCondLst>
                                        </p:cTn>
                                        <p:tgtEl>
                                          <p:spTgt spid="20483">
                                            <p:txEl>
                                              <p:pRg st="2" end="2"/>
                                            </p:txEl>
                                          </p:spTgt>
                                        </p:tgtEl>
                                        <p:attrNameLst>
                                          <p:attrName>ppt_x</p:attrName>
                                          <p:attrName>ppt_y</p:attrName>
                                        </p:attrNameLst>
                                      </p:cBhvr>
                                    </p:animMotion>
                                    <p:animRot by="1500000">
                                      <p:cBhvr>
                                        <p:cTn id="97" dur="125" fill="hold">
                                          <p:stCondLst>
                                            <p:cond delay="0"/>
                                          </p:stCondLst>
                                        </p:cTn>
                                        <p:tgtEl>
                                          <p:spTgt spid="20483">
                                            <p:txEl>
                                              <p:pRg st="2" end="2"/>
                                            </p:txEl>
                                          </p:spTgt>
                                        </p:tgtEl>
                                        <p:attrNameLst>
                                          <p:attrName>r</p:attrName>
                                        </p:attrNameLst>
                                      </p:cBhvr>
                                    </p:animRot>
                                    <p:animRot by="-1500000">
                                      <p:cBhvr>
                                        <p:cTn id="98" dur="125" fill="hold">
                                          <p:stCondLst>
                                            <p:cond delay="125"/>
                                          </p:stCondLst>
                                        </p:cTn>
                                        <p:tgtEl>
                                          <p:spTgt spid="20483">
                                            <p:txEl>
                                              <p:pRg st="2" end="2"/>
                                            </p:txEl>
                                          </p:spTgt>
                                        </p:tgtEl>
                                        <p:attrNameLst>
                                          <p:attrName>r</p:attrName>
                                        </p:attrNameLst>
                                      </p:cBhvr>
                                    </p:animRot>
                                    <p:animRot by="-1500000">
                                      <p:cBhvr>
                                        <p:cTn id="99" dur="125" fill="hold">
                                          <p:stCondLst>
                                            <p:cond delay="250"/>
                                          </p:stCondLst>
                                        </p:cTn>
                                        <p:tgtEl>
                                          <p:spTgt spid="20483">
                                            <p:txEl>
                                              <p:pRg st="2" end="2"/>
                                            </p:txEl>
                                          </p:spTgt>
                                        </p:tgtEl>
                                        <p:attrNameLst>
                                          <p:attrName>r</p:attrName>
                                        </p:attrNameLst>
                                      </p:cBhvr>
                                    </p:animRot>
                                    <p:animRot by="1500000">
                                      <p:cBhvr>
                                        <p:cTn id="100" dur="125" fill="hold">
                                          <p:stCondLst>
                                            <p:cond delay="375"/>
                                          </p:stCondLst>
                                        </p:cTn>
                                        <p:tgtEl>
                                          <p:spTgt spid="20483">
                                            <p:txEl>
                                              <p:pRg st="2" end="2"/>
                                            </p:txEl>
                                          </p:spTgt>
                                        </p:tgtEl>
                                        <p:attrNameLst>
                                          <p:attrName>r</p:attrName>
                                        </p:attrNameLst>
                                      </p:cBhvr>
                                    </p:animRot>
                                  </p:childTnLst>
                                </p:cTn>
                              </p:par>
                            </p:childTnLst>
                          </p:cTn>
                        </p:par>
                        <p:par>
                          <p:cTn id="101" fill="hold">
                            <p:stCondLst>
                              <p:cond delay="14350"/>
                            </p:stCondLst>
                            <p:childTnLst>
                              <p:par>
                                <p:cTn id="102" presetID="34" presetClass="emph" presetSubtype="0" fill="hold" grpId="4" nodeType="afterEffect">
                                  <p:stCondLst>
                                    <p:cond delay="0"/>
                                  </p:stCondLst>
                                  <p:iterate type="lt">
                                    <p:tmPct val="10000"/>
                                  </p:iterate>
                                  <p:childTnLst>
                                    <p:animMotion origin="layout" path="M 0.0 0.0 L 0.0 -0.07213" pathEditMode="relative" ptsTypes="">
                                      <p:cBhvr>
                                        <p:cTn id="103" dur="250" accel="50000" decel="50000" autoRev="1" fill="hold">
                                          <p:stCondLst>
                                            <p:cond delay="0"/>
                                          </p:stCondLst>
                                        </p:cTn>
                                        <p:tgtEl>
                                          <p:spTgt spid="20483">
                                            <p:txEl>
                                              <p:pRg st="3" end="3"/>
                                            </p:txEl>
                                          </p:spTgt>
                                        </p:tgtEl>
                                        <p:attrNameLst>
                                          <p:attrName>ppt_x</p:attrName>
                                          <p:attrName>ppt_y</p:attrName>
                                        </p:attrNameLst>
                                      </p:cBhvr>
                                    </p:animMotion>
                                    <p:animRot by="1500000">
                                      <p:cBhvr>
                                        <p:cTn id="104" dur="125" fill="hold">
                                          <p:stCondLst>
                                            <p:cond delay="0"/>
                                          </p:stCondLst>
                                        </p:cTn>
                                        <p:tgtEl>
                                          <p:spTgt spid="20483">
                                            <p:txEl>
                                              <p:pRg st="3" end="3"/>
                                            </p:txEl>
                                          </p:spTgt>
                                        </p:tgtEl>
                                        <p:attrNameLst>
                                          <p:attrName>r</p:attrName>
                                        </p:attrNameLst>
                                      </p:cBhvr>
                                    </p:animRot>
                                    <p:animRot by="-1500000">
                                      <p:cBhvr>
                                        <p:cTn id="105" dur="125" fill="hold">
                                          <p:stCondLst>
                                            <p:cond delay="125"/>
                                          </p:stCondLst>
                                        </p:cTn>
                                        <p:tgtEl>
                                          <p:spTgt spid="20483">
                                            <p:txEl>
                                              <p:pRg st="3" end="3"/>
                                            </p:txEl>
                                          </p:spTgt>
                                        </p:tgtEl>
                                        <p:attrNameLst>
                                          <p:attrName>r</p:attrName>
                                        </p:attrNameLst>
                                      </p:cBhvr>
                                    </p:animRot>
                                    <p:animRot by="-1500000">
                                      <p:cBhvr>
                                        <p:cTn id="106" dur="125" fill="hold">
                                          <p:stCondLst>
                                            <p:cond delay="250"/>
                                          </p:stCondLst>
                                        </p:cTn>
                                        <p:tgtEl>
                                          <p:spTgt spid="20483">
                                            <p:txEl>
                                              <p:pRg st="3" end="3"/>
                                            </p:txEl>
                                          </p:spTgt>
                                        </p:tgtEl>
                                        <p:attrNameLst>
                                          <p:attrName>r</p:attrName>
                                        </p:attrNameLst>
                                      </p:cBhvr>
                                    </p:animRot>
                                    <p:animRot by="1500000">
                                      <p:cBhvr>
                                        <p:cTn id="107" dur="125" fill="hold">
                                          <p:stCondLst>
                                            <p:cond delay="375"/>
                                          </p:stCondLst>
                                        </p:cTn>
                                        <p:tgtEl>
                                          <p:spTgt spid="20483">
                                            <p:txEl>
                                              <p:pRg st="3" end="3"/>
                                            </p:txEl>
                                          </p:spTgt>
                                        </p:tgtEl>
                                        <p:attrNameLst>
                                          <p:attrName>r</p:attrName>
                                        </p:attrNameLst>
                                      </p:cBhvr>
                                    </p:animRot>
                                  </p:childTnLst>
                                </p:cTn>
                              </p:par>
                            </p:childTnLst>
                          </p:cTn>
                        </p:par>
                        <p:par>
                          <p:cTn id="108" fill="hold">
                            <p:stCondLst>
                              <p:cond delay="18050"/>
                            </p:stCondLst>
                            <p:childTnLst>
                              <p:par>
                                <p:cTn id="109" presetID="34" presetClass="emph" presetSubtype="0" fill="hold" grpId="4" nodeType="afterEffect">
                                  <p:stCondLst>
                                    <p:cond delay="0"/>
                                  </p:stCondLst>
                                  <p:iterate type="lt">
                                    <p:tmPct val="10000"/>
                                  </p:iterate>
                                  <p:childTnLst>
                                    <p:animMotion origin="layout" path="M 0.0 0.0 L 0.0 -0.07213" pathEditMode="relative" ptsTypes="">
                                      <p:cBhvr>
                                        <p:cTn id="110" dur="250" accel="50000" decel="50000" autoRev="1" fill="hold">
                                          <p:stCondLst>
                                            <p:cond delay="0"/>
                                          </p:stCondLst>
                                        </p:cTn>
                                        <p:tgtEl>
                                          <p:spTgt spid="20483">
                                            <p:txEl>
                                              <p:pRg st="4" end="4"/>
                                            </p:txEl>
                                          </p:spTgt>
                                        </p:tgtEl>
                                        <p:attrNameLst>
                                          <p:attrName>ppt_x</p:attrName>
                                          <p:attrName>ppt_y</p:attrName>
                                        </p:attrNameLst>
                                      </p:cBhvr>
                                    </p:animMotion>
                                    <p:animRot by="1500000">
                                      <p:cBhvr>
                                        <p:cTn id="111" dur="125" fill="hold">
                                          <p:stCondLst>
                                            <p:cond delay="0"/>
                                          </p:stCondLst>
                                        </p:cTn>
                                        <p:tgtEl>
                                          <p:spTgt spid="20483">
                                            <p:txEl>
                                              <p:pRg st="4" end="4"/>
                                            </p:txEl>
                                          </p:spTgt>
                                        </p:tgtEl>
                                        <p:attrNameLst>
                                          <p:attrName>r</p:attrName>
                                        </p:attrNameLst>
                                      </p:cBhvr>
                                    </p:animRot>
                                    <p:animRot by="-1500000">
                                      <p:cBhvr>
                                        <p:cTn id="112" dur="125" fill="hold">
                                          <p:stCondLst>
                                            <p:cond delay="125"/>
                                          </p:stCondLst>
                                        </p:cTn>
                                        <p:tgtEl>
                                          <p:spTgt spid="20483">
                                            <p:txEl>
                                              <p:pRg st="4" end="4"/>
                                            </p:txEl>
                                          </p:spTgt>
                                        </p:tgtEl>
                                        <p:attrNameLst>
                                          <p:attrName>r</p:attrName>
                                        </p:attrNameLst>
                                      </p:cBhvr>
                                    </p:animRot>
                                    <p:animRot by="-1500000">
                                      <p:cBhvr>
                                        <p:cTn id="113" dur="125" fill="hold">
                                          <p:stCondLst>
                                            <p:cond delay="250"/>
                                          </p:stCondLst>
                                        </p:cTn>
                                        <p:tgtEl>
                                          <p:spTgt spid="20483">
                                            <p:txEl>
                                              <p:pRg st="4" end="4"/>
                                            </p:txEl>
                                          </p:spTgt>
                                        </p:tgtEl>
                                        <p:attrNameLst>
                                          <p:attrName>r</p:attrName>
                                        </p:attrNameLst>
                                      </p:cBhvr>
                                    </p:animRot>
                                    <p:animRot by="1500000">
                                      <p:cBhvr>
                                        <p:cTn id="114" dur="125" fill="hold">
                                          <p:stCondLst>
                                            <p:cond delay="375"/>
                                          </p:stCondLst>
                                        </p:cTn>
                                        <p:tgtEl>
                                          <p:spTgt spid="2048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P spid="20483" grpId="1" uiExpand="1" build="p"/>
      <p:bldP spid="20483" grpId="2" uiExpand="1" build="p"/>
      <p:bldP spid="20483" grpId="4"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116632"/>
            <a:ext cx="7772400" cy="1143000"/>
          </a:xfrm>
        </p:spPr>
        <p:txBody>
          <a:bodyPr/>
          <a:lstStyle/>
          <a:p>
            <a:pPr eaLnBrk="1" hangingPunct="1"/>
            <a:r>
              <a:rPr lang="en-US" altLang="en-US" dirty="0"/>
              <a:t>Mutual Exclusion</a:t>
            </a:r>
          </a:p>
        </p:txBody>
      </p:sp>
      <p:sp>
        <p:nvSpPr>
          <p:cNvPr id="21507" name="Rectangle 3"/>
          <p:cNvSpPr>
            <a:spLocks noGrp="1" noChangeArrowheads="1"/>
          </p:cNvSpPr>
          <p:nvPr>
            <p:ph type="body" idx="1"/>
          </p:nvPr>
        </p:nvSpPr>
        <p:spPr>
          <a:xfrm>
            <a:off x="990600" y="5410200"/>
            <a:ext cx="7086600" cy="914400"/>
          </a:xfrm>
        </p:spPr>
        <p:txBody>
          <a:bodyPr/>
          <a:lstStyle/>
          <a:p>
            <a:pPr algn="ctr" eaLnBrk="1" hangingPunct="1">
              <a:lnSpc>
                <a:spcPct val="90000"/>
              </a:lnSpc>
              <a:buFont typeface="Wingdings" pitchFamily="2" charset="2"/>
              <a:buNone/>
            </a:pPr>
            <a:r>
              <a:rPr lang="en-US" altLang="en-US" sz="2800"/>
              <a:t>A pictorial representation of our requirements for mutual exclusion</a:t>
            </a:r>
          </a:p>
        </p:txBody>
      </p:sp>
      <p:graphicFrame>
        <p:nvGraphicFramePr>
          <p:cNvPr id="21508" name="Object 4"/>
          <p:cNvGraphicFramePr>
            <a:graphicFrameLocks noChangeAspect="1"/>
          </p:cNvGraphicFramePr>
          <p:nvPr/>
        </p:nvGraphicFramePr>
        <p:xfrm>
          <a:off x="457200" y="1219200"/>
          <a:ext cx="8534400" cy="4194175"/>
        </p:xfrm>
        <a:graphic>
          <a:graphicData uri="http://schemas.openxmlformats.org/presentationml/2006/ole">
            <mc:AlternateContent xmlns:mc="http://schemas.openxmlformats.org/markup-compatibility/2006">
              <mc:Choice xmlns:v="urn:schemas-microsoft-com:vml" Requires="v">
                <p:oleObj spid="_x0000_s7213" name="Bitmap Image" r:id="rId4" imgW="8276190" imgH="4067743" progId="PBrush">
                  <p:embed/>
                </p:oleObj>
              </mc:Choice>
              <mc:Fallback>
                <p:oleObj name="Bitmap Image" r:id="rId4" imgW="8276190" imgH="4067743" progId="PBrush">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219200"/>
                        <a:ext cx="8534400" cy="4194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1510" name="Slide Number Placeholder 7"/>
          <p:cNvSpPr>
            <a:spLocks noGrp="1"/>
          </p:cNvSpPr>
          <p:nvPr>
            <p:ph type="sldNum" sz="quarter" idx="12"/>
          </p:nvPr>
        </p:nvSpPr>
        <p:spPr>
          <a:noFill/>
        </p:spPr>
        <p:txBody>
          <a:bodyPr/>
          <a:lstStyle/>
          <a:p>
            <a:fld id="{E106F566-7841-4EF0-BCD5-32CF2725DE15}" type="slidenum">
              <a:rPr lang="en-US" altLang="en-US"/>
              <a:pPr/>
              <a:t>11</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a:t>Mutual Exclusion Methods</a:t>
            </a:r>
          </a:p>
        </p:txBody>
      </p:sp>
      <p:sp>
        <p:nvSpPr>
          <p:cNvPr id="23555" name="Rectangle 3"/>
          <p:cNvSpPr>
            <a:spLocks noGrp="1" noChangeArrowheads="1"/>
          </p:cNvSpPr>
          <p:nvPr>
            <p:ph type="body" idx="1"/>
          </p:nvPr>
        </p:nvSpPr>
        <p:spPr/>
        <p:txBody>
          <a:bodyPr/>
          <a:lstStyle/>
          <a:p>
            <a:pPr eaLnBrk="1" hangingPunct="1"/>
            <a:r>
              <a:rPr lang="en-US" altLang="en-US" dirty="0"/>
              <a:t>Potential </a:t>
            </a:r>
            <a:r>
              <a:rPr lang="en-US" altLang="en-US" dirty="0" smtClean="0"/>
              <a:t>solutions:</a:t>
            </a:r>
            <a:endParaRPr lang="en-US" altLang="en-US" dirty="0"/>
          </a:p>
          <a:p>
            <a:pPr lvl="1"/>
            <a:r>
              <a:rPr lang="en-US" altLang="en-US" dirty="0"/>
              <a:t>Disable interrupts</a:t>
            </a:r>
          </a:p>
          <a:p>
            <a:pPr lvl="1"/>
            <a:r>
              <a:rPr lang="en-US" altLang="en-US" dirty="0"/>
              <a:t>Lock Variables</a:t>
            </a:r>
          </a:p>
          <a:p>
            <a:pPr lvl="1"/>
            <a:r>
              <a:rPr lang="en-US" altLang="en-US" dirty="0"/>
              <a:t>Strict Alternation</a:t>
            </a:r>
          </a:p>
          <a:p>
            <a:pPr lvl="1"/>
            <a:r>
              <a:rPr lang="en-US" altLang="en-US" dirty="0"/>
              <a:t>Peterson’s Solution</a:t>
            </a:r>
          </a:p>
          <a:p>
            <a:pPr lvl="1"/>
            <a:r>
              <a:rPr lang="en-US" altLang="en-US" dirty="0"/>
              <a:t>TSL Instruction</a:t>
            </a:r>
          </a:p>
          <a:p>
            <a:pPr lvl="1"/>
            <a:r>
              <a:rPr lang="en-US" altLang="en-US" dirty="0"/>
              <a:t>Sleep and Wake Up</a:t>
            </a:r>
          </a:p>
          <a:p>
            <a:pPr lvl="2"/>
            <a:r>
              <a:rPr lang="en-US" altLang="en-US" dirty="0"/>
              <a:t>Producer/Consumer Problem</a:t>
            </a:r>
          </a:p>
          <a:p>
            <a:pPr lvl="1"/>
            <a:r>
              <a:rPr lang="en-US" altLang="en-US" dirty="0"/>
              <a:t>Semaphores</a:t>
            </a:r>
          </a:p>
          <a:p>
            <a:pPr lvl="1"/>
            <a:r>
              <a:rPr lang="en-US" altLang="en-US" dirty="0"/>
              <a:t>Mutexes</a:t>
            </a:r>
          </a:p>
        </p:txBody>
      </p:sp>
      <p:sp>
        <p:nvSpPr>
          <p:cNvPr id="23557" name="Slide Number Placeholder 6"/>
          <p:cNvSpPr>
            <a:spLocks noGrp="1"/>
          </p:cNvSpPr>
          <p:nvPr>
            <p:ph type="sldNum" sz="quarter" idx="12"/>
          </p:nvPr>
        </p:nvSpPr>
        <p:spPr>
          <a:noFill/>
        </p:spPr>
        <p:txBody>
          <a:bodyPr/>
          <a:lstStyle/>
          <a:p>
            <a:fld id="{C571EFBF-40CB-485E-8320-1E9DF5E3BF9D}" type="slidenum">
              <a:rPr lang="en-US" altLang="en-US"/>
              <a:pPr/>
              <a:t>12</a:t>
            </a:fld>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Mutual Exclusion Methods</a:t>
            </a:r>
          </a:p>
        </p:txBody>
      </p:sp>
      <p:sp>
        <p:nvSpPr>
          <p:cNvPr id="24579" name="Rectangle 3"/>
          <p:cNvSpPr>
            <a:spLocks noGrp="1" noChangeArrowheads="1"/>
          </p:cNvSpPr>
          <p:nvPr>
            <p:ph type="body" idx="1"/>
          </p:nvPr>
        </p:nvSpPr>
        <p:spPr/>
        <p:txBody>
          <a:bodyPr/>
          <a:lstStyle/>
          <a:p>
            <a:pPr eaLnBrk="1" hangingPunct="1"/>
            <a:r>
              <a:rPr lang="en-US" altLang="en-US" dirty="0"/>
              <a:t>Disabling interrupts:</a:t>
            </a:r>
          </a:p>
          <a:p>
            <a:pPr lvl="1" eaLnBrk="1" hangingPunct="1"/>
            <a:r>
              <a:rPr lang="en-US" altLang="en-US" dirty="0"/>
              <a:t>Each process disables interrupts as they enter their critical region.  With interrupts disabled, no context switching to other processes will occur</a:t>
            </a:r>
          </a:p>
          <a:p>
            <a:pPr lvl="1" eaLnBrk="1" hangingPunct="1"/>
            <a:r>
              <a:rPr lang="en-US" altLang="en-US" dirty="0"/>
              <a:t>Problem: If the user thread locks/goes into an endless loop the OS locks/crashes</a:t>
            </a:r>
          </a:p>
          <a:p>
            <a:pPr lvl="1" eaLnBrk="1" hangingPunct="1"/>
            <a:r>
              <a:rPr lang="en-US" altLang="en-US" dirty="0"/>
              <a:t>Problem: What happens with multiple CPUs?</a:t>
            </a:r>
          </a:p>
          <a:p>
            <a:pPr lvl="1" eaLnBrk="1" hangingPunct="1"/>
            <a:r>
              <a:rPr lang="en-US" altLang="en-US" dirty="0"/>
              <a:t>Problem: If the critical region is large, what if an I/O device needs attention</a:t>
            </a:r>
          </a:p>
          <a:p>
            <a:pPr lvl="1" eaLnBrk="1" hangingPunct="1"/>
            <a:r>
              <a:rPr lang="en-US" altLang="en-US" dirty="0"/>
              <a:t>Viable solution?  </a:t>
            </a:r>
            <a:endParaRPr lang="en-US" altLang="en-US" b="1" dirty="0"/>
          </a:p>
          <a:p>
            <a:pPr lvl="2"/>
            <a:r>
              <a:rPr lang="en-US" altLang="en-US" b="1" dirty="0"/>
              <a:t>No</a:t>
            </a:r>
            <a:endParaRPr lang="en-US" altLang="en-US" dirty="0"/>
          </a:p>
        </p:txBody>
      </p:sp>
      <p:sp>
        <p:nvSpPr>
          <p:cNvPr id="24581" name="Slide Number Placeholder 6"/>
          <p:cNvSpPr>
            <a:spLocks noGrp="1"/>
          </p:cNvSpPr>
          <p:nvPr>
            <p:ph type="sldNum" sz="quarter" idx="12"/>
          </p:nvPr>
        </p:nvSpPr>
        <p:spPr>
          <a:noFill/>
        </p:spPr>
        <p:txBody>
          <a:bodyPr/>
          <a:lstStyle/>
          <a:p>
            <a:fld id="{24B1E1BD-909D-4BC4-AAC3-82E10F5F037F}" type="slidenum">
              <a:rPr lang="en-US" altLang="en-US"/>
              <a:pPr/>
              <a:t>13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dirty="0"/>
              <a:t>Mutual Exclusion Methods</a:t>
            </a:r>
          </a:p>
        </p:txBody>
      </p:sp>
      <p:sp>
        <p:nvSpPr>
          <p:cNvPr id="26627" name="Rectangle 3"/>
          <p:cNvSpPr>
            <a:spLocks noGrp="1" noChangeArrowheads="1"/>
          </p:cNvSpPr>
          <p:nvPr>
            <p:ph type="body" idx="1"/>
          </p:nvPr>
        </p:nvSpPr>
        <p:spPr/>
        <p:txBody>
          <a:bodyPr/>
          <a:lstStyle/>
          <a:p>
            <a:pPr eaLnBrk="1" hangingPunct="1"/>
            <a:r>
              <a:rPr lang="en-US" altLang="en-US" dirty="0"/>
              <a:t>Lock variables:</a:t>
            </a:r>
          </a:p>
          <a:p>
            <a:pPr lvl="1" eaLnBrk="1" hangingPunct="1"/>
            <a:r>
              <a:rPr lang="en-US" altLang="en-US" dirty="0"/>
              <a:t>Share a lock variable (called, say, </a:t>
            </a:r>
            <a:r>
              <a:rPr lang="en-US" altLang="en-US" dirty="0">
                <a:latin typeface="Courier New" pitchFamily="49" charset="0"/>
              </a:rPr>
              <a:t>lock</a:t>
            </a:r>
            <a:r>
              <a:rPr lang="en-US" altLang="en-US" dirty="0"/>
              <a:t>)</a:t>
            </a:r>
          </a:p>
          <a:p>
            <a:pPr lvl="1" eaLnBrk="1" hangingPunct="1"/>
            <a:r>
              <a:rPr lang="en-US" altLang="en-US" dirty="0"/>
              <a:t>When a process wants to enter its critical region it examines </a:t>
            </a:r>
            <a:r>
              <a:rPr lang="en-US" altLang="en-US" dirty="0">
                <a:latin typeface="Courier New" pitchFamily="49" charset="0"/>
              </a:rPr>
              <a:t>lock</a:t>
            </a:r>
            <a:r>
              <a:rPr lang="en-US" altLang="en-US" dirty="0"/>
              <a:t>, and if it’s 0, sets it to 1 and enters its critical section</a:t>
            </a:r>
          </a:p>
          <a:p>
            <a:pPr lvl="1" eaLnBrk="1" hangingPunct="1"/>
            <a:r>
              <a:rPr lang="en-US" altLang="en-US" dirty="0"/>
              <a:t>Problem: this has simply moved the race condition elsewhere</a:t>
            </a:r>
          </a:p>
          <a:p>
            <a:pPr lvl="2"/>
            <a:r>
              <a:rPr lang="en-US" altLang="en-US" dirty="0"/>
              <a:t>A switch to another process at an inopportune moment results with both processes in their critical regions simultaneously</a:t>
            </a:r>
          </a:p>
          <a:p>
            <a:pPr lvl="1" eaLnBrk="1" hangingPunct="1"/>
            <a:r>
              <a:rPr lang="en-US" altLang="en-US" dirty="0"/>
              <a:t>Viable solution?  </a:t>
            </a:r>
          </a:p>
          <a:p>
            <a:pPr lvl="2"/>
            <a:r>
              <a:rPr lang="en-US" altLang="en-US" b="1" dirty="0"/>
              <a:t>No.</a:t>
            </a:r>
            <a:endParaRPr lang="en-US" altLang="en-US" dirty="0"/>
          </a:p>
        </p:txBody>
      </p:sp>
      <p:sp>
        <p:nvSpPr>
          <p:cNvPr id="26629" name="Slide Number Placeholder 6"/>
          <p:cNvSpPr>
            <a:spLocks noGrp="1"/>
          </p:cNvSpPr>
          <p:nvPr>
            <p:ph type="sldNum" sz="quarter" idx="12"/>
          </p:nvPr>
        </p:nvSpPr>
        <p:spPr>
          <a:noFill/>
        </p:spPr>
        <p:txBody>
          <a:bodyPr/>
          <a:lstStyle/>
          <a:p>
            <a:fld id="{1B8C47A8-79CE-48CD-9499-690C4AFD36E0}" type="slidenum">
              <a:rPr lang="en-US" altLang="en-US"/>
              <a:pPr/>
              <a:t>14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188640"/>
            <a:ext cx="7772400" cy="1143000"/>
          </a:xfrm>
        </p:spPr>
        <p:txBody>
          <a:bodyPr/>
          <a:lstStyle/>
          <a:p>
            <a:pPr eaLnBrk="1" hangingPunct="1"/>
            <a:r>
              <a:rPr lang="en-US" altLang="en-US" dirty="0"/>
              <a:t>Mutual Exclusion Methods</a:t>
            </a:r>
          </a:p>
        </p:txBody>
      </p:sp>
      <p:sp>
        <p:nvSpPr>
          <p:cNvPr id="28675" name="Rectangle 3"/>
          <p:cNvSpPr>
            <a:spLocks noGrp="1" noChangeArrowheads="1"/>
          </p:cNvSpPr>
          <p:nvPr>
            <p:ph type="body" idx="1"/>
          </p:nvPr>
        </p:nvSpPr>
        <p:spPr>
          <a:xfrm>
            <a:off x="381000" y="1219200"/>
            <a:ext cx="8763000" cy="5181600"/>
          </a:xfrm>
        </p:spPr>
        <p:txBody>
          <a:bodyPr/>
          <a:lstStyle/>
          <a:p>
            <a:pPr eaLnBrk="1" hangingPunct="1">
              <a:lnSpc>
                <a:spcPct val="90000"/>
              </a:lnSpc>
            </a:pPr>
            <a:r>
              <a:rPr lang="en-US" altLang="en-US" dirty="0"/>
              <a:t>Strict Alternation</a:t>
            </a:r>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r>
              <a:rPr lang="en-US" altLang="en-US" dirty="0"/>
              <a:t>Note the semicolon after the </a:t>
            </a:r>
            <a:r>
              <a:rPr lang="en-US" altLang="en-US" dirty="0">
                <a:latin typeface="Courier New" pitchFamily="49" charset="0"/>
              </a:rPr>
              <a:t>while()</a:t>
            </a:r>
            <a:r>
              <a:rPr lang="en-US" altLang="en-US" dirty="0"/>
              <a:t> statements – creates a mini-loop</a:t>
            </a:r>
          </a:p>
          <a:p>
            <a:pPr eaLnBrk="1" hangingPunct="1">
              <a:lnSpc>
                <a:spcPct val="90000"/>
              </a:lnSpc>
            </a:pPr>
            <a:r>
              <a:rPr lang="en-US" altLang="en-US" dirty="0"/>
              <a:t>Continuously testing a variable until some value appears is called </a:t>
            </a:r>
            <a:r>
              <a:rPr lang="en-US" altLang="en-US" b="1" dirty="0">
                <a:solidFill>
                  <a:srgbClr val="0000FF"/>
                </a:solidFill>
              </a:rPr>
              <a:t>Busy Waiting</a:t>
            </a:r>
            <a:endParaRPr lang="en-US" altLang="en-US" dirty="0">
              <a:solidFill>
                <a:srgbClr val="0000FF"/>
              </a:solidFill>
            </a:endParaRPr>
          </a:p>
        </p:txBody>
      </p:sp>
      <p:graphicFrame>
        <p:nvGraphicFramePr>
          <p:cNvPr id="28676" name="Object 6"/>
          <p:cNvGraphicFramePr>
            <a:graphicFrameLocks noChangeAspect="1"/>
          </p:cNvGraphicFramePr>
          <p:nvPr/>
        </p:nvGraphicFramePr>
        <p:xfrm>
          <a:off x="609600" y="1751608"/>
          <a:ext cx="3486150" cy="1990725"/>
        </p:xfrm>
        <a:graphic>
          <a:graphicData uri="http://schemas.openxmlformats.org/presentationml/2006/ole">
            <mc:AlternateContent xmlns:mc="http://schemas.openxmlformats.org/markup-compatibility/2006">
              <mc:Choice xmlns:v="urn:schemas-microsoft-com:vml" Requires="v">
                <p:oleObj spid="_x0000_s8279" name="Bitmap Image" r:id="rId4" imgW="3486637" imgH="1991003" progId="PBrush">
                  <p:embed/>
                </p:oleObj>
              </mc:Choice>
              <mc:Fallback>
                <p:oleObj name="Bitmap Image" r:id="rId4" imgW="3486637" imgH="1991003" progId="PBrush">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751608"/>
                        <a:ext cx="3486150" cy="1990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8677" name="Object 7"/>
          <p:cNvGraphicFramePr>
            <a:graphicFrameLocks noChangeAspect="1"/>
          </p:cNvGraphicFramePr>
          <p:nvPr/>
        </p:nvGraphicFramePr>
        <p:xfrm>
          <a:off x="5257800" y="1700808"/>
          <a:ext cx="3505200" cy="2038350"/>
        </p:xfrm>
        <a:graphic>
          <a:graphicData uri="http://schemas.openxmlformats.org/presentationml/2006/ole">
            <mc:AlternateContent xmlns:mc="http://schemas.openxmlformats.org/markup-compatibility/2006">
              <mc:Choice xmlns:v="urn:schemas-microsoft-com:vml" Requires="v">
                <p:oleObj spid="_x0000_s8280" name="Bitmap Image" r:id="rId6" imgW="3505689" imgH="2038095" progId="PBrush">
                  <p:embed/>
                </p:oleObj>
              </mc:Choice>
              <mc:Fallback>
                <p:oleObj name="Bitmap Image" r:id="rId6" imgW="3505689" imgH="2038095" progId="PBrush">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1700808"/>
                        <a:ext cx="3505200" cy="2038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8678" name="Text Box 8"/>
          <p:cNvSpPr txBox="1">
            <a:spLocks noChangeArrowheads="1"/>
          </p:cNvSpPr>
          <p:nvPr/>
        </p:nvSpPr>
        <p:spPr bwMode="auto">
          <a:xfrm>
            <a:off x="1600200" y="3886200"/>
            <a:ext cx="1752600" cy="457200"/>
          </a:xfrm>
          <a:prstGeom prst="rect">
            <a:avLst/>
          </a:prstGeom>
          <a:noFill/>
          <a:ln w="9525">
            <a:noFill/>
            <a:miter lim="800000"/>
            <a:headEnd/>
            <a:tailEnd/>
          </a:ln>
        </p:spPr>
        <p:txBody>
          <a:bodyPr>
            <a:spAutoFit/>
          </a:bodyPr>
          <a:lstStyle/>
          <a:p>
            <a:pPr eaLnBrk="1" hangingPunct="1">
              <a:spcBef>
                <a:spcPct val="50000"/>
              </a:spcBef>
            </a:pPr>
            <a:r>
              <a:rPr lang="en-US" altLang="en-US">
                <a:latin typeface="Arial" charset="0"/>
              </a:rPr>
              <a:t>Process A</a:t>
            </a:r>
          </a:p>
        </p:txBody>
      </p:sp>
      <p:sp>
        <p:nvSpPr>
          <p:cNvPr id="28679" name="Text Box 9"/>
          <p:cNvSpPr txBox="1">
            <a:spLocks noChangeArrowheads="1"/>
          </p:cNvSpPr>
          <p:nvPr/>
        </p:nvSpPr>
        <p:spPr bwMode="auto">
          <a:xfrm>
            <a:off x="6248400" y="3886200"/>
            <a:ext cx="1752600" cy="457200"/>
          </a:xfrm>
          <a:prstGeom prst="rect">
            <a:avLst/>
          </a:prstGeom>
          <a:noFill/>
          <a:ln w="9525">
            <a:noFill/>
            <a:miter lim="800000"/>
            <a:headEnd/>
            <a:tailEnd/>
          </a:ln>
        </p:spPr>
        <p:txBody>
          <a:bodyPr>
            <a:spAutoFit/>
          </a:bodyPr>
          <a:lstStyle/>
          <a:p>
            <a:pPr eaLnBrk="1" hangingPunct="1">
              <a:spcBef>
                <a:spcPct val="50000"/>
              </a:spcBef>
            </a:pPr>
            <a:r>
              <a:rPr lang="en-US" altLang="en-US">
                <a:latin typeface="Arial" charset="0"/>
              </a:rPr>
              <a:t>Process B</a:t>
            </a:r>
          </a:p>
        </p:txBody>
      </p:sp>
      <p:sp>
        <p:nvSpPr>
          <p:cNvPr id="28681" name="Slide Number Placeholder 10"/>
          <p:cNvSpPr>
            <a:spLocks noGrp="1"/>
          </p:cNvSpPr>
          <p:nvPr>
            <p:ph type="sldNum" sz="quarter" idx="12"/>
          </p:nvPr>
        </p:nvSpPr>
        <p:spPr>
          <a:noFill/>
        </p:spPr>
        <p:txBody>
          <a:bodyPr/>
          <a:lstStyle/>
          <a:p>
            <a:fld id="{21879068-8085-43F8-9988-815E3B789066}" type="slidenum">
              <a:rPr lang="en-US" altLang="en-US"/>
              <a:pPr/>
              <a:t>15</a:t>
            </a:fld>
            <a:endParaRPr lang="en-US" altLang="en-US"/>
          </a:p>
        </p:txBody>
      </p:sp>
      <p:sp>
        <p:nvSpPr>
          <p:cNvPr id="2" name="Action Button: Return 1">
            <a:hlinkClick r:id="rId8" action="ppaction://hlinksldjump" highlightClick="1"/>
          </p:cNvPr>
          <p:cNvSpPr/>
          <p:nvPr/>
        </p:nvSpPr>
        <p:spPr>
          <a:xfrm>
            <a:off x="7144626" y="6086739"/>
            <a:ext cx="737616" cy="618861"/>
          </a:xfrm>
          <a:prstGeom prst="actionButtonReturn">
            <a:avLst/>
          </a:prstGeom>
          <a:solidFill>
            <a:schemeClr val="bg1">
              <a:alpha val="3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a:t>Mutual Exclusion Methods</a:t>
            </a:r>
          </a:p>
        </p:txBody>
      </p:sp>
      <p:sp>
        <p:nvSpPr>
          <p:cNvPr id="30723" name="Rectangle 3"/>
          <p:cNvSpPr>
            <a:spLocks noGrp="1" noChangeArrowheads="1"/>
          </p:cNvSpPr>
          <p:nvPr>
            <p:ph type="body" idx="1"/>
          </p:nvPr>
        </p:nvSpPr>
        <p:spPr/>
        <p:txBody>
          <a:bodyPr/>
          <a:lstStyle/>
          <a:p>
            <a:pPr eaLnBrk="1" hangingPunct="1"/>
            <a:r>
              <a:rPr lang="en-US" altLang="en-US" dirty="0"/>
              <a:t>Strict Alternation</a:t>
            </a:r>
          </a:p>
          <a:p>
            <a:pPr lvl="1"/>
            <a:r>
              <a:rPr lang="en-US" altLang="en-US" dirty="0"/>
              <a:t>processes take turns entering their critical regions</a:t>
            </a:r>
          </a:p>
          <a:p>
            <a:pPr eaLnBrk="1" hangingPunct="1"/>
            <a:r>
              <a:rPr lang="en-US" altLang="en-US" dirty="0"/>
              <a:t>The mini </a:t>
            </a:r>
            <a:r>
              <a:rPr lang="en-US" altLang="en-US" dirty="0">
                <a:latin typeface="Courier New" pitchFamily="49" charset="0"/>
              </a:rPr>
              <a:t>while</a:t>
            </a:r>
            <a:r>
              <a:rPr lang="en-US" altLang="en-US" dirty="0"/>
              <a:t> loop is used as a lock to prevent entry into the critical region</a:t>
            </a:r>
          </a:p>
          <a:p>
            <a:pPr lvl="1"/>
            <a:r>
              <a:rPr lang="en-US" altLang="en-US" dirty="0"/>
              <a:t>A lock that uses busy waiting is called a </a:t>
            </a:r>
            <a:r>
              <a:rPr lang="en-US" altLang="en-US" b="1" dirty="0">
                <a:solidFill>
                  <a:srgbClr val="0000FF"/>
                </a:solidFill>
              </a:rPr>
              <a:t>spin lock</a:t>
            </a:r>
          </a:p>
          <a:p>
            <a:pPr eaLnBrk="1" hangingPunct="1"/>
            <a:r>
              <a:rPr lang="en-US" altLang="en-US" dirty="0"/>
              <a:t>Is there a problem?</a:t>
            </a:r>
          </a:p>
          <a:p>
            <a:pPr lvl="1"/>
            <a:r>
              <a:rPr lang="en-US" altLang="en-US" dirty="0"/>
              <a:t>Condition 3 violated – if A executes faster than B then A waits to enter its critical region while B executes non-critical code</a:t>
            </a:r>
          </a:p>
          <a:p>
            <a:pPr lvl="1"/>
            <a:r>
              <a:rPr lang="en-US" altLang="en-US" dirty="0"/>
              <a:t>Viable solution?</a:t>
            </a:r>
          </a:p>
          <a:p>
            <a:pPr lvl="2"/>
            <a:r>
              <a:rPr lang="en-US" altLang="en-US" b="1" dirty="0"/>
              <a:t>No</a:t>
            </a:r>
            <a:endParaRPr lang="en-US" altLang="en-US" dirty="0"/>
          </a:p>
        </p:txBody>
      </p:sp>
      <p:sp>
        <p:nvSpPr>
          <p:cNvPr id="30725" name="Slide Number Placeholder 6"/>
          <p:cNvSpPr>
            <a:spLocks noGrp="1"/>
          </p:cNvSpPr>
          <p:nvPr>
            <p:ph type="sldNum" sz="quarter" idx="12"/>
          </p:nvPr>
        </p:nvSpPr>
        <p:spPr>
          <a:noFill/>
        </p:spPr>
        <p:txBody>
          <a:bodyPr/>
          <a:lstStyle/>
          <a:p>
            <a:fld id="{53A57C65-C678-4924-96EC-26144189DEF8}" type="slidenum">
              <a:rPr lang="en-US" altLang="en-US"/>
              <a:pPr/>
              <a:t>16</a:t>
            </a:fld>
            <a:endParaRPr lang="en-US" altLang="en-US"/>
          </a:p>
        </p:txBody>
      </p:sp>
      <p:sp>
        <p:nvSpPr>
          <p:cNvPr id="5" name="Action Button: Return 4">
            <a:hlinkClick r:id="rId3" action="ppaction://hlinksldjump" highlightClick="1"/>
          </p:cNvPr>
          <p:cNvSpPr/>
          <p:nvPr/>
        </p:nvSpPr>
        <p:spPr>
          <a:xfrm>
            <a:off x="7144626" y="6086739"/>
            <a:ext cx="737616" cy="618861"/>
          </a:xfrm>
          <a:prstGeom prst="actionButtonReturn">
            <a:avLst/>
          </a:prstGeom>
          <a:solidFill>
            <a:schemeClr val="bg1">
              <a:alpha val="3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55576" y="44624"/>
            <a:ext cx="7772400" cy="1143000"/>
          </a:xfrm>
        </p:spPr>
        <p:txBody>
          <a:bodyPr/>
          <a:lstStyle/>
          <a:p>
            <a:pPr eaLnBrk="1" hangingPunct="1"/>
            <a:r>
              <a:rPr lang="en-US" altLang="en-US"/>
              <a:t>Mutual Exclusion Methods</a:t>
            </a:r>
          </a:p>
        </p:txBody>
      </p:sp>
      <p:sp>
        <p:nvSpPr>
          <p:cNvPr id="32771" name="Rectangle 3"/>
          <p:cNvSpPr>
            <a:spLocks noGrp="1" noChangeArrowheads="1"/>
          </p:cNvSpPr>
          <p:nvPr>
            <p:ph type="body" idx="1"/>
          </p:nvPr>
        </p:nvSpPr>
        <p:spPr>
          <a:xfrm>
            <a:off x="381000" y="947192"/>
            <a:ext cx="8763000" cy="609600"/>
          </a:xfrm>
        </p:spPr>
        <p:txBody>
          <a:bodyPr/>
          <a:lstStyle/>
          <a:p>
            <a:pPr eaLnBrk="1" hangingPunct="1"/>
            <a:r>
              <a:rPr lang="en-US" altLang="en-US" dirty="0"/>
              <a:t>Peterson’s Solution</a:t>
            </a:r>
          </a:p>
        </p:txBody>
      </p:sp>
      <p:graphicFrame>
        <p:nvGraphicFramePr>
          <p:cNvPr id="32772" name="Object 6"/>
          <p:cNvGraphicFramePr>
            <a:graphicFrameLocks noChangeAspect="1"/>
          </p:cNvGraphicFramePr>
          <p:nvPr>
            <p:extLst>
              <p:ext uri="{D42A27DB-BD31-4B8C-83A1-F6EECF244321}">
                <p14:modId xmlns:p14="http://schemas.microsoft.com/office/powerpoint/2010/main" val="1248985921"/>
              </p:ext>
            </p:extLst>
          </p:nvPr>
        </p:nvGraphicFramePr>
        <p:xfrm>
          <a:off x="755576" y="1700808"/>
          <a:ext cx="7721924" cy="4939384"/>
        </p:xfrm>
        <a:graphic>
          <a:graphicData uri="http://schemas.openxmlformats.org/presentationml/2006/ole">
            <mc:AlternateContent xmlns:mc="http://schemas.openxmlformats.org/markup-compatibility/2006">
              <mc:Choice xmlns:v="urn:schemas-microsoft-com:vml" Requires="v">
                <p:oleObj spid="_x0000_s9263" name="Bitmap Image" r:id="rId4" imgW="3395520" imgH="2171880" progId="Paint.Picture">
                  <p:embed/>
                </p:oleObj>
              </mc:Choice>
              <mc:Fallback>
                <p:oleObj name="Bitmap Image" r:id="rId4" imgW="3395520" imgH="2171880" progId="Paint.Picture">
                  <p:embed/>
                  <p:pic>
                    <p:nvPicPr>
                      <p:cNvPr id="0" name="Object 6"/>
                      <p:cNvPicPr>
                        <a:picLocks noChangeAspect="1" noChangeArrowheads="1"/>
                      </p:cNvPicPr>
                      <p:nvPr/>
                    </p:nvPicPr>
                    <p:blipFill>
                      <a:blip r:embed="rId5"/>
                      <a:srcRect/>
                      <a:stretch>
                        <a:fillRect/>
                      </a:stretch>
                    </p:blipFill>
                    <p:spPr bwMode="auto">
                      <a:xfrm>
                        <a:off x="755576" y="1700808"/>
                        <a:ext cx="7721924" cy="4939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xmlns="" id="{F95870D5-8A14-42C2-9586-1F5FBA914CF2}"/>
              </a:ext>
            </a:extLst>
          </p:cNvPr>
          <p:cNvSpPr>
            <a:spLocks noGrp="1"/>
          </p:cNvSpPr>
          <p:nvPr>
            <p:ph type="sldNum" sz="quarter" idx="12"/>
          </p:nvPr>
        </p:nvSpPr>
        <p:spPr/>
        <p:txBody>
          <a:bodyPr/>
          <a:lstStyle/>
          <a:p>
            <a:fld id="{0F291162-72CC-4A71-AE98-B818C231D57D}" type="slidenum">
              <a:rPr lang="fr-CA" altLang="en-US" smtClean="0">
                <a:solidFill>
                  <a:srgbClr val="000000"/>
                </a:solidFill>
              </a:rPr>
              <a:pPr/>
              <a:t>17</a:t>
            </a:fld>
            <a:endParaRPr lang="fr-CA" altLang="en-US" dirty="0">
              <a:solidFill>
                <a:srgbClr val="0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604" y="70472"/>
            <a:ext cx="7772400" cy="1143000"/>
          </a:xfrm>
        </p:spPr>
        <p:txBody>
          <a:bodyPr/>
          <a:lstStyle/>
          <a:p>
            <a:r>
              <a:rPr lang="en-CA" dirty="0"/>
              <a:t>Peterson’s – a quick run through</a:t>
            </a:r>
          </a:p>
        </p:txBody>
      </p:sp>
      <p:sp>
        <p:nvSpPr>
          <p:cNvPr id="4" name="Slide Number Placeholder 3"/>
          <p:cNvSpPr>
            <a:spLocks noGrp="1"/>
          </p:cNvSpPr>
          <p:nvPr>
            <p:ph type="sldNum" sz="quarter" idx="12"/>
          </p:nvPr>
        </p:nvSpPr>
        <p:spPr/>
        <p:txBody>
          <a:bodyPr/>
          <a:lstStyle/>
          <a:p>
            <a:fld id="{0F291162-72CC-4A71-AE98-B818C231D57D}" type="slidenum">
              <a:rPr lang="fr-CA" altLang="en-US" sz="1600" smtClean="0">
                <a:solidFill>
                  <a:srgbClr val="000000"/>
                </a:solidFill>
              </a:rPr>
              <a:pPr/>
              <a:t>18</a:t>
            </a:fld>
            <a:endParaRPr lang="fr-CA" altLang="en-US" sz="1600" dirty="0">
              <a:solidFill>
                <a:srgbClr val="000000"/>
              </a:solidFill>
            </a:endParaRPr>
          </a:p>
        </p:txBody>
      </p:sp>
      <p:sp>
        <p:nvSpPr>
          <p:cNvPr id="7" name="TextBox 6"/>
          <p:cNvSpPr txBox="1"/>
          <p:nvPr/>
        </p:nvSpPr>
        <p:spPr>
          <a:xfrm>
            <a:off x="1835488" y="2038639"/>
            <a:ext cx="1400576" cy="830997"/>
          </a:xfrm>
          <a:prstGeom prst="rect">
            <a:avLst/>
          </a:prstGeom>
          <a:noFill/>
        </p:spPr>
        <p:txBody>
          <a:bodyPr wrap="none" rtlCol="0">
            <a:spAutoFit/>
          </a:bodyPr>
          <a:lstStyle/>
          <a:p>
            <a:r>
              <a:rPr lang="en-CA" sz="2400" b="1" dirty="0"/>
              <a:t>Process 0</a:t>
            </a:r>
          </a:p>
          <a:p>
            <a:endParaRPr lang="en-CA" sz="2400" b="1" dirty="0"/>
          </a:p>
        </p:txBody>
      </p:sp>
      <p:sp>
        <p:nvSpPr>
          <p:cNvPr id="10" name="TextBox 9"/>
          <p:cNvSpPr txBox="1"/>
          <p:nvPr/>
        </p:nvSpPr>
        <p:spPr>
          <a:xfrm>
            <a:off x="685721" y="3160569"/>
            <a:ext cx="2654894" cy="307777"/>
          </a:xfrm>
          <a:prstGeom prst="rect">
            <a:avLst/>
          </a:prstGeom>
          <a:noFill/>
        </p:spPr>
        <p:txBody>
          <a:bodyPr wrap="none" rtlCol="0">
            <a:spAutoFit/>
          </a:bodyPr>
          <a:lstStyle/>
          <a:p>
            <a:r>
              <a:rPr lang="en-CA" sz="1400" dirty="0">
                <a:latin typeface="Courier New" panose="02070309020205020404" pitchFamily="49" charset="0"/>
                <a:cs typeface="Courier New" panose="02070309020205020404" pitchFamily="49" charset="0"/>
              </a:rPr>
              <a:t>other = 1 – process = 1</a:t>
            </a:r>
          </a:p>
        </p:txBody>
      </p:sp>
      <p:cxnSp>
        <p:nvCxnSpPr>
          <p:cNvPr id="15" name="Straight Connector 14"/>
          <p:cNvCxnSpPr/>
          <p:nvPr/>
        </p:nvCxnSpPr>
        <p:spPr>
          <a:xfrm>
            <a:off x="686997" y="2555598"/>
            <a:ext cx="3456384" cy="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83569" y="3470482"/>
            <a:ext cx="2117887" cy="307777"/>
          </a:xfrm>
          <a:prstGeom prst="rect">
            <a:avLst/>
          </a:prstGeom>
          <a:noFill/>
        </p:spPr>
        <p:txBody>
          <a:bodyPr wrap="none" rtlCol="0">
            <a:spAutoFit/>
          </a:bodyPr>
          <a:lstStyle/>
          <a:p>
            <a:r>
              <a:rPr lang="en-CA" sz="1400" dirty="0">
                <a:latin typeface="Courier New" panose="02070309020205020404" pitchFamily="49" charset="0"/>
                <a:cs typeface="Courier New" panose="02070309020205020404" pitchFamily="49" charset="0"/>
              </a:rPr>
              <a:t>interested[0]=TRUE</a:t>
            </a:r>
          </a:p>
        </p:txBody>
      </p:sp>
      <p:sp>
        <p:nvSpPr>
          <p:cNvPr id="18" name="TextBox 17"/>
          <p:cNvSpPr txBox="1"/>
          <p:nvPr/>
        </p:nvSpPr>
        <p:spPr>
          <a:xfrm>
            <a:off x="683569" y="3781489"/>
            <a:ext cx="4265911" cy="1384995"/>
          </a:xfrm>
          <a:prstGeom prst="rect">
            <a:avLst/>
          </a:prstGeom>
          <a:noFill/>
        </p:spPr>
        <p:txBody>
          <a:bodyPr wrap="none" rtlCol="0">
            <a:spAutoFit/>
          </a:bodyPr>
          <a:lstStyle/>
          <a:p>
            <a:r>
              <a:rPr lang="en-CA" sz="1400" dirty="0">
                <a:latin typeface="Courier New" panose="02070309020205020404" pitchFamily="49" charset="0"/>
                <a:cs typeface="Courier New" panose="02070309020205020404" pitchFamily="49" charset="0"/>
              </a:rPr>
              <a:t>turn=0</a:t>
            </a:r>
          </a:p>
          <a:p>
            <a:r>
              <a:rPr lang="en-CA" sz="1400" dirty="0">
                <a:solidFill>
                  <a:srgbClr val="0070C0"/>
                </a:solidFill>
                <a:latin typeface="Courier New" panose="02070309020205020404" pitchFamily="49" charset="0"/>
                <a:cs typeface="Courier New" panose="02070309020205020404" pitchFamily="49" charset="0"/>
              </a:rPr>
              <a:t>while </a:t>
            </a:r>
            <a:r>
              <a:rPr lang="en-CA" sz="1400" dirty="0">
                <a:latin typeface="Courier New" panose="02070309020205020404" pitchFamily="49" charset="0"/>
                <a:cs typeface="Courier New" panose="02070309020205020404" pitchFamily="49" charset="0"/>
              </a:rPr>
              <a:t>(turn==0 &amp;&amp; interested[1]==TRUE)</a:t>
            </a:r>
          </a:p>
          <a:p>
            <a:r>
              <a:rPr lang="en-CA" sz="1400" dirty="0">
                <a:latin typeface="Courier New" panose="02070309020205020404" pitchFamily="49" charset="0"/>
                <a:cs typeface="Courier New" panose="02070309020205020404" pitchFamily="49" charset="0"/>
              </a:rPr>
              <a:t>{</a:t>
            </a:r>
          </a:p>
          <a:p>
            <a:r>
              <a:rPr lang="en-CA" sz="1400" dirty="0">
                <a:latin typeface="Courier New" panose="02070309020205020404" pitchFamily="49" charset="0"/>
                <a:cs typeface="Courier New" panose="02070309020205020404" pitchFamily="49" charset="0"/>
              </a:rPr>
              <a:t>	</a:t>
            </a:r>
            <a:r>
              <a:rPr lang="en-CA" sz="1400" dirty="0">
                <a:solidFill>
                  <a:srgbClr val="00B050"/>
                </a:solidFill>
                <a:latin typeface="Courier New" panose="02070309020205020404" pitchFamily="49" charset="0"/>
                <a:cs typeface="Courier New" panose="02070309020205020404" pitchFamily="49" charset="0"/>
              </a:rPr>
              <a:t>//busy wait</a:t>
            </a:r>
          </a:p>
          <a:p>
            <a:r>
              <a:rPr lang="en-CA" sz="1400" dirty="0">
                <a:latin typeface="Courier New" panose="02070309020205020404" pitchFamily="49" charset="0"/>
                <a:cs typeface="Courier New" panose="02070309020205020404" pitchFamily="49" charset="0"/>
              </a:rPr>
              <a:t>}</a:t>
            </a:r>
          </a:p>
          <a:p>
            <a:r>
              <a:rPr lang="en-CA" sz="1400" dirty="0">
                <a:solidFill>
                  <a:srgbClr val="00B050"/>
                </a:solidFill>
                <a:latin typeface="Courier New" panose="02070309020205020404" pitchFamily="49" charset="0"/>
                <a:cs typeface="Courier New" panose="02070309020205020404" pitchFamily="49" charset="0"/>
              </a:rPr>
              <a:t>	//critical region code</a:t>
            </a:r>
            <a:endParaRPr lang="en-CA" sz="1400" dirty="0">
              <a:latin typeface="Courier New" panose="02070309020205020404" pitchFamily="49" charset="0"/>
              <a:cs typeface="Courier New" panose="02070309020205020404" pitchFamily="49" charset="0"/>
            </a:endParaRPr>
          </a:p>
        </p:txBody>
      </p:sp>
      <p:sp>
        <p:nvSpPr>
          <p:cNvPr id="19" name="TextBox 18"/>
          <p:cNvSpPr txBox="1"/>
          <p:nvPr/>
        </p:nvSpPr>
        <p:spPr>
          <a:xfrm>
            <a:off x="683568" y="5816297"/>
            <a:ext cx="2225289" cy="307777"/>
          </a:xfrm>
          <a:prstGeom prst="rect">
            <a:avLst/>
          </a:prstGeom>
          <a:noFill/>
        </p:spPr>
        <p:txBody>
          <a:bodyPr wrap="none" rtlCol="0">
            <a:spAutoFit/>
          </a:bodyPr>
          <a:lstStyle/>
          <a:p>
            <a:r>
              <a:rPr lang="en-CA" sz="1400" dirty="0">
                <a:latin typeface="Courier New" panose="02070309020205020404" pitchFamily="49" charset="0"/>
                <a:cs typeface="Courier New" panose="02070309020205020404" pitchFamily="49" charset="0"/>
              </a:rPr>
              <a:t>interested[0]=FALSE</a:t>
            </a:r>
          </a:p>
        </p:txBody>
      </p:sp>
      <p:sp>
        <p:nvSpPr>
          <p:cNvPr id="20" name="TextBox 19"/>
          <p:cNvSpPr txBox="1"/>
          <p:nvPr/>
        </p:nvSpPr>
        <p:spPr>
          <a:xfrm>
            <a:off x="6000524" y="2048263"/>
            <a:ext cx="1400576" cy="830997"/>
          </a:xfrm>
          <a:prstGeom prst="rect">
            <a:avLst/>
          </a:prstGeom>
          <a:noFill/>
        </p:spPr>
        <p:txBody>
          <a:bodyPr wrap="none" rtlCol="0">
            <a:spAutoFit/>
          </a:bodyPr>
          <a:lstStyle/>
          <a:p>
            <a:r>
              <a:rPr lang="en-CA" sz="2400" b="1" dirty="0"/>
              <a:t>Process 1</a:t>
            </a:r>
          </a:p>
          <a:p>
            <a:endParaRPr lang="en-CA" sz="2400" b="1" dirty="0"/>
          </a:p>
        </p:txBody>
      </p:sp>
      <p:sp>
        <p:nvSpPr>
          <p:cNvPr id="21" name="TextBox 20"/>
          <p:cNvSpPr txBox="1"/>
          <p:nvPr/>
        </p:nvSpPr>
        <p:spPr>
          <a:xfrm>
            <a:off x="5078209" y="3160569"/>
            <a:ext cx="2654894" cy="307777"/>
          </a:xfrm>
          <a:prstGeom prst="rect">
            <a:avLst/>
          </a:prstGeom>
          <a:noFill/>
        </p:spPr>
        <p:txBody>
          <a:bodyPr wrap="none" rtlCol="0">
            <a:spAutoFit/>
          </a:bodyPr>
          <a:lstStyle/>
          <a:p>
            <a:r>
              <a:rPr lang="en-CA" sz="1400" dirty="0">
                <a:latin typeface="Courier New" panose="02070309020205020404" pitchFamily="49" charset="0"/>
                <a:cs typeface="Courier New" panose="02070309020205020404" pitchFamily="49" charset="0"/>
              </a:rPr>
              <a:t>other = 1 – process = 0</a:t>
            </a:r>
          </a:p>
        </p:txBody>
      </p:sp>
      <p:cxnSp>
        <p:nvCxnSpPr>
          <p:cNvPr id="22" name="Straight Connector 21"/>
          <p:cNvCxnSpPr/>
          <p:nvPr/>
        </p:nvCxnSpPr>
        <p:spPr>
          <a:xfrm>
            <a:off x="4972620" y="2555598"/>
            <a:ext cx="3456384" cy="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76057" y="3470482"/>
            <a:ext cx="2117887" cy="307777"/>
          </a:xfrm>
          <a:prstGeom prst="rect">
            <a:avLst/>
          </a:prstGeom>
          <a:noFill/>
        </p:spPr>
        <p:txBody>
          <a:bodyPr wrap="none" rtlCol="0">
            <a:spAutoFit/>
          </a:bodyPr>
          <a:lstStyle/>
          <a:p>
            <a:r>
              <a:rPr lang="en-CA" sz="1400" dirty="0">
                <a:latin typeface="Courier New" panose="02070309020205020404" pitchFamily="49" charset="0"/>
                <a:cs typeface="Courier New" panose="02070309020205020404" pitchFamily="49" charset="0"/>
              </a:rPr>
              <a:t>interested[1]=TRUE</a:t>
            </a:r>
          </a:p>
        </p:txBody>
      </p:sp>
      <p:sp>
        <p:nvSpPr>
          <p:cNvPr id="24" name="TextBox 23"/>
          <p:cNvSpPr txBox="1"/>
          <p:nvPr/>
        </p:nvSpPr>
        <p:spPr>
          <a:xfrm>
            <a:off x="5076057" y="3781489"/>
            <a:ext cx="4265911" cy="1600438"/>
          </a:xfrm>
          <a:prstGeom prst="rect">
            <a:avLst/>
          </a:prstGeom>
          <a:noFill/>
        </p:spPr>
        <p:txBody>
          <a:bodyPr wrap="none" rtlCol="0">
            <a:spAutoFit/>
          </a:bodyPr>
          <a:lstStyle/>
          <a:p>
            <a:r>
              <a:rPr lang="en-CA" sz="1400" dirty="0">
                <a:latin typeface="Courier New" panose="02070309020205020404" pitchFamily="49" charset="0"/>
                <a:cs typeface="Courier New" panose="02070309020205020404" pitchFamily="49" charset="0"/>
              </a:rPr>
              <a:t>turn=1</a:t>
            </a:r>
          </a:p>
          <a:p>
            <a:r>
              <a:rPr lang="en-CA" sz="1400" dirty="0">
                <a:solidFill>
                  <a:srgbClr val="0070C0"/>
                </a:solidFill>
                <a:latin typeface="Courier New" panose="02070309020205020404" pitchFamily="49" charset="0"/>
                <a:cs typeface="Courier New" panose="02070309020205020404" pitchFamily="49" charset="0"/>
              </a:rPr>
              <a:t>while</a:t>
            </a:r>
            <a:r>
              <a:rPr lang="en-CA" sz="1400" dirty="0">
                <a:latin typeface="Courier New" panose="02070309020205020404" pitchFamily="49" charset="0"/>
                <a:cs typeface="Courier New" panose="02070309020205020404" pitchFamily="49" charset="0"/>
              </a:rPr>
              <a:t> (turn==1 &amp;&amp; interested[0]==TRUE)</a:t>
            </a:r>
          </a:p>
          <a:p>
            <a:r>
              <a:rPr lang="en-CA" sz="1400" dirty="0">
                <a:latin typeface="Courier New" panose="02070309020205020404" pitchFamily="49" charset="0"/>
                <a:cs typeface="Courier New" panose="02070309020205020404" pitchFamily="49" charset="0"/>
              </a:rPr>
              <a:t>{</a:t>
            </a:r>
          </a:p>
          <a:p>
            <a:r>
              <a:rPr lang="en-CA" sz="1400" dirty="0">
                <a:latin typeface="Courier New" panose="02070309020205020404" pitchFamily="49" charset="0"/>
                <a:cs typeface="Courier New" panose="02070309020205020404" pitchFamily="49" charset="0"/>
              </a:rPr>
              <a:t>	</a:t>
            </a:r>
            <a:r>
              <a:rPr lang="en-CA" sz="1400" dirty="0">
                <a:solidFill>
                  <a:srgbClr val="00B050"/>
                </a:solidFill>
                <a:latin typeface="Courier New" panose="02070309020205020404" pitchFamily="49" charset="0"/>
                <a:cs typeface="Courier New" panose="02070309020205020404" pitchFamily="49" charset="0"/>
              </a:rPr>
              <a:t>//busy wait</a:t>
            </a:r>
          </a:p>
          <a:p>
            <a:r>
              <a:rPr lang="en-CA" sz="1400" dirty="0">
                <a:latin typeface="Courier New" panose="02070309020205020404" pitchFamily="49" charset="0"/>
                <a:cs typeface="Courier New" panose="02070309020205020404" pitchFamily="49" charset="0"/>
              </a:rPr>
              <a:t>}</a:t>
            </a:r>
          </a:p>
          <a:p>
            <a:r>
              <a:rPr lang="en-CA" sz="1400" dirty="0">
                <a:solidFill>
                  <a:srgbClr val="00B050"/>
                </a:solidFill>
                <a:latin typeface="Courier New" panose="02070309020205020404" pitchFamily="49" charset="0"/>
                <a:cs typeface="Courier New" panose="02070309020205020404" pitchFamily="49" charset="0"/>
              </a:rPr>
              <a:t>	//critical region code</a:t>
            </a:r>
            <a:endParaRPr lang="en-CA" sz="1400" dirty="0">
              <a:latin typeface="Courier New" panose="02070309020205020404" pitchFamily="49" charset="0"/>
              <a:cs typeface="Courier New" panose="02070309020205020404" pitchFamily="49" charset="0"/>
            </a:endParaRPr>
          </a:p>
          <a:p>
            <a:endParaRPr lang="en-CA" sz="1400" dirty="0">
              <a:latin typeface="Courier New" panose="02070309020205020404" pitchFamily="49" charset="0"/>
              <a:cs typeface="Courier New" panose="02070309020205020404" pitchFamily="49" charset="0"/>
            </a:endParaRPr>
          </a:p>
        </p:txBody>
      </p:sp>
      <p:sp>
        <p:nvSpPr>
          <p:cNvPr id="25" name="TextBox 24"/>
          <p:cNvSpPr txBox="1"/>
          <p:nvPr/>
        </p:nvSpPr>
        <p:spPr>
          <a:xfrm>
            <a:off x="5076056" y="5816297"/>
            <a:ext cx="2225289" cy="307777"/>
          </a:xfrm>
          <a:prstGeom prst="rect">
            <a:avLst/>
          </a:prstGeom>
          <a:noFill/>
        </p:spPr>
        <p:txBody>
          <a:bodyPr wrap="none" rtlCol="0">
            <a:spAutoFit/>
          </a:bodyPr>
          <a:lstStyle/>
          <a:p>
            <a:r>
              <a:rPr lang="en-CA" sz="1400" dirty="0">
                <a:latin typeface="Courier New" panose="02070309020205020404" pitchFamily="49" charset="0"/>
                <a:cs typeface="Courier New" panose="02070309020205020404" pitchFamily="49" charset="0"/>
              </a:rPr>
              <a:t>interested[1]=FALSE</a:t>
            </a:r>
          </a:p>
        </p:txBody>
      </p:sp>
      <p:sp>
        <p:nvSpPr>
          <p:cNvPr id="26" name="TextBox 25"/>
          <p:cNvSpPr txBox="1"/>
          <p:nvPr/>
        </p:nvSpPr>
        <p:spPr>
          <a:xfrm>
            <a:off x="3628371" y="2691681"/>
            <a:ext cx="2309287" cy="369332"/>
          </a:xfrm>
          <a:prstGeom prst="rect">
            <a:avLst/>
          </a:prstGeom>
          <a:noFill/>
        </p:spPr>
        <p:txBody>
          <a:bodyPr wrap="none" rtlCol="0">
            <a:spAutoFit/>
          </a:bodyPr>
          <a:lstStyle/>
          <a:p>
            <a:r>
              <a:rPr lang="en-CA" b="1" dirty="0">
                <a:solidFill>
                  <a:srgbClr val="C00000"/>
                </a:solidFill>
                <a:cs typeface="Courier New" panose="02070309020205020404" pitchFamily="49" charset="0"/>
              </a:rPr>
              <a:t>Enter Critical Region</a:t>
            </a:r>
          </a:p>
        </p:txBody>
      </p:sp>
      <p:sp>
        <p:nvSpPr>
          <p:cNvPr id="27" name="TextBox 26"/>
          <p:cNvSpPr txBox="1"/>
          <p:nvPr/>
        </p:nvSpPr>
        <p:spPr>
          <a:xfrm>
            <a:off x="3694638" y="5471605"/>
            <a:ext cx="2159566" cy="369332"/>
          </a:xfrm>
          <a:prstGeom prst="rect">
            <a:avLst/>
          </a:prstGeom>
          <a:noFill/>
        </p:spPr>
        <p:txBody>
          <a:bodyPr wrap="none" rtlCol="0">
            <a:spAutoFit/>
          </a:bodyPr>
          <a:lstStyle/>
          <a:p>
            <a:r>
              <a:rPr lang="en-CA" b="1" dirty="0">
                <a:solidFill>
                  <a:srgbClr val="C00000"/>
                </a:solidFill>
                <a:cs typeface="Courier New" panose="02070309020205020404" pitchFamily="49" charset="0"/>
              </a:rPr>
              <a:t>Exit Critical Region</a:t>
            </a:r>
          </a:p>
        </p:txBody>
      </p:sp>
      <p:cxnSp>
        <p:nvCxnSpPr>
          <p:cNvPr id="29" name="Straight Arrow Connector 28"/>
          <p:cNvCxnSpPr/>
          <p:nvPr/>
        </p:nvCxnSpPr>
        <p:spPr>
          <a:xfrm>
            <a:off x="539199" y="2780928"/>
            <a:ext cx="828" cy="32696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rot="16200000">
            <a:off x="66841" y="4196987"/>
            <a:ext cx="595035" cy="369332"/>
          </a:xfrm>
          <a:prstGeom prst="rect">
            <a:avLst/>
          </a:prstGeom>
          <a:noFill/>
        </p:spPr>
        <p:txBody>
          <a:bodyPr wrap="none" rtlCol="0">
            <a:spAutoFit/>
          </a:bodyPr>
          <a:lstStyle/>
          <a:p>
            <a:r>
              <a:rPr lang="en-CA" dirty="0">
                <a:cs typeface="Courier New" panose="02070309020205020404" pitchFamily="49" charset="0"/>
              </a:rPr>
              <a:t>time</a:t>
            </a:r>
          </a:p>
        </p:txBody>
      </p:sp>
      <p:sp>
        <p:nvSpPr>
          <p:cNvPr id="28" name="TextBox 27">
            <a:extLst>
              <a:ext uri="{FF2B5EF4-FFF2-40B4-BE49-F238E27FC236}">
                <a16:creationId xmlns:a16="http://schemas.microsoft.com/office/drawing/2014/main" xmlns="" id="{C65CEF02-DA51-44C9-A40B-4E7AA37D56DC}"/>
              </a:ext>
            </a:extLst>
          </p:cNvPr>
          <p:cNvSpPr txBox="1"/>
          <p:nvPr/>
        </p:nvSpPr>
        <p:spPr>
          <a:xfrm>
            <a:off x="656604" y="1217452"/>
            <a:ext cx="5232523" cy="307777"/>
          </a:xfrm>
          <a:prstGeom prst="rect">
            <a:avLst/>
          </a:prstGeom>
          <a:noFill/>
        </p:spPr>
        <p:txBody>
          <a:bodyPr wrap="none" rtlCol="0">
            <a:spAutoFit/>
          </a:bodyPr>
          <a:lstStyle/>
          <a:p>
            <a:r>
              <a:rPr lang="en-CA" sz="1400" dirty="0">
                <a:latin typeface="Courier New" panose="02070309020205020404" pitchFamily="49" charset="0"/>
                <a:cs typeface="Courier New" panose="02070309020205020404" pitchFamily="49" charset="0"/>
              </a:rPr>
              <a:t>Interested array, elements set to zero -&gt; [0,0]</a:t>
            </a:r>
          </a:p>
        </p:txBody>
      </p:sp>
      <p:sp>
        <p:nvSpPr>
          <p:cNvPr id="30" name="TextBox 29">
            <a:extLst>
              <a:ext uri="{FF2B5EF4-FFF2-40B4-BE49-F238E27FC236}">
                <a16:creationId xmlns:a16="http://schemas.microsoft.com/office/drawing/2014/main" xmlns="" id="{0FCCD6FE-A911-4FAE-863F-EE7DACDD9AC1}"/>
              </a:ext>
            </a:extLst>
          </p:cNvPr>
          <p:cNvSpPr txBox="1"/>
          <p:nvPr/>
        </p:nvSpPr>
        <p:spPr>
          <a:xfrm>
            <a:off x="2523072" y="3451502"/>
            <a:ext cx="1679781" cy="307777"/>
          </a:xfrm>
          <a:prstGeom prst="rect">
            <a:avLst/>
          </a:prstGeom>
          <a:noFill/>
        </p:spPr>
        <p:txBody>
          <a:bodyPr wrap="square" rtlCol="0">
            <a:spAutoFit/>
          </a:bodyPr>
          <a:lstStyle/>
          <a:p>
            <a:r>
              <a:rPr lang="en-CA" sz="1400" dirty="0">
                <a:solidFill>
                  <a:srgbClr val="00B050"/>
                </a:solidFill>
                <a:latin typeface="Courier New" panose="02070309020205020404" pitchFamily="49" charset="0"/>
                <a:cs typeface="Courier New" panose="02070309020205020404" pitchFamily="49" charset="0"/>
              </a:rPr>
              <a:t>// Element 0=1</a:t>
            </a:r>
            <a:endParaRPr lang="en-CA" sz="1400" dirty="0">
              <a:latin typeface="Courier New" panose="02070309020205020404" pitchFamily="49" charset="0"/>
              <a:cs typeface="Courier New" panose="02070309020205020404" pitchFamily="49" charset="0"/>
            </a:endParaRPr>
          </a:p>
        </p:txBody>
      </p:sp>
      <p:sp>
        <p:nvSpPr>
          <p:cNvPr id="31" name="TextBox 30">
            <a:extLst>
              <a:ext uri="{FF2B5EF4-FFF2-40B4-BE49-F238E27FC236}">
                <a16:creationId xmlns:a16="http://schemas.microsoft.com/office/drawing/2014/main" xmlns="" id="{8E300376-BB80-4C6D-880C-31E6BE9E6026}"/>
              </a:ext>
            </a:extLst>
          </p:cNvPr>
          <p:cNvSpPr txBox="1"/>
          <p:nvPr/>
        </p:nvSpPr>
        <p:spPr>
          <a:xfrm>
            <a:off x="6934258" y="3468197"/>
            <a:ext cx="1679781" cy="307777"/>
          </a:xfrm>
          <a:prstGeom prst="rect">
            <a:avLst/>
          </a:prstGeom>
          <a:noFill/>
        </p:spPr>
        <p:txBody>
          <a:bodyPr wrap="square" rtlCol="0">
            <a:spAutoFit/>
          </a:bodyPr>
          <a:lstStyle/>
          <a:p>
            <a:r>
              <a:rPr lang="en-CA" sz="1400" dirty="0">
                <a:solidFill>
                  <a:srgbClr val="00B050"/>
                </a:solidFill>
                <a:latin typeface="Courier New" panose="02070309020205020404" pitchFamily="49" charset="0"/>
                <a:cs typeface="Courier New" panose="02070309020205020404" pitchFamily="49" charset="0"/>
              </a:rPr>
              <a:t>// Element 1=1</a:t>
            </a:r>
            <a:endParaRPr lang="en-CA"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14340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a:t>Mutual Exclusion Methods</a:t>
            </a:r>
          </a:p>
        </p:txBody>
      </p:sp>
      <p:sp>
        <p:nvSpPr>
          <p:cNvPr id="34819" name="Rectangle 3"/>
          <p:cNvSpPr>
            <a:spLocks noGrp="1" noChangeArrowheads="1"/>
          </p:cNvSpPr>
          <p:nvPr>
            <p:ph type="body" idx="1"/>
          </p:nvPr>
        </p:nvSpPr>
        <p:spPr/>
        <p:txBody>
          <a:bodyPr/>
          <a:lstStyle/>
          <a:p>
            <a:pPr eaLnBrk="1" hangingPunct="1"/>
            <a:r>
              <a:rPr lang="en-US" altLang="en-US" dirty="0"/>
              <a:t>Peterson’s Solution</a:t>
            </a:r>
          </a:p>
          <a:p>
            <a:pPr lvl="1" eaLnBrk="1" hangingPunct="1"/>
            <a:r>
              <a:rPr lang="en-US" altLang="en-US" dirty="0"/>
              <a:t>Critical region now protected</a:t>
            </a:r>
          </a:p>
          <a:p>
            <a:pPr lvl="1" eaLnBrk="1" hangingPunct="1"/>
            <a:r>
              <a:rPr lang="en-US" altLang="en-US" dirty="0"/>
              <a:t>Viable solution?  </a:t>
            </a:r>
            <a:r>
              <a:rPr lang="en-US" altLang="en-US" b="1" dirty="0"/>
              <a:t>Yes!</a:t>
            </a:r>
            <a:endParaRPr lang="en-US" altLang="en-US" dirty="0"/>
          </a:p>
          <a:p>
            <a:pPr lvl="2" eaLnBrk="1" hangingPunct="1"/>
            <a:r>
              <a:rPr lang="en-US" altLang="en-US" dirty="0"/>
              <a:t>However, busy waiting is still required...a waste of precious, precious CPU time</a:t>
            </a:r>
          </a:p>
          <a:p>
            <a:pPr lvl="2" eaLnBrk="1" hangingPunct="1"/>
            <a:r>
              <a:rPr lang="en-US" altLang="en-US" dirty="0"/>
              <a:t>Note also that processes must not cheat: if they don’t call </a:t>
            </a:r>
            <a:r>
              <a:rPr lang="en-US" altLang="en-US" dirty="0" err="1">
                <a:latin typeface="Courier New" pitchFamily="49" charset="0"/>
                <a:cs typeface="Courier New" pitchFamily="49" charset="0"/>
              </a:rPr>
              <a:t>enter_region</a:t>
            </a:r>
            <a:r>
              <a:rPr lang="en-US" altLang="en-US" dirty="0"/>
              <a:t> and </a:t>
            </a:r>
            <a:r>
              <a:rPr lang="en-US" altLang="en-US" dirty="0" err="1">
                <a:latin typeface="Courier New" pitchFamily="49" charset="0"/>
                <a:cs typeface="Courier New" pitchFamily="49" charset="0"/>
              </a:rPr>
              <a:t>leave_region</a:t>
            </a:r>
            <a:r>
              <a:rPr lang="en-US" altLang="en-US" dirty="0"/>
              <a:t>, the scheme breaks down</a:t>
            </a:r>
          </a:p>
          <a:p>
            <a:pPr lvl="2" eaLnBrk="1" hangingPunct="1"/>
            <a:r>
              <a:rPr lang="en-US" altLang="en-US" dirty="0"/>
              <a:t>Also works only for two processes</a:t>
            </a:r>
          </a:p>
          <a:p>
            <a:pPr lvl="3"/>
            <a:r>
              <a:rPr lang="en-US" altLang="en-US" dirty="0"/>
              <a:t>If more use the baker’s algorithm</a:t>
            </a:r>
          </a:p>
        </p:txBody>
      </p:sp>
      <p:sp>
        <p:nvSpPr>
          <p:cNvPr id="34821" name="Slide Number Placeholder 6"/>
          <p:cNvSpPr>
            <a:spLocks noGrp="1"/>
          </p:cNvSpPr>
          <p:nvPr>
            <p:ph type="sldNum" sz="quarter" idx="12"/>
          </p:nvPr>
        </p:nvSpPr>
        <p:spPr>
          <a:noFill/>
        </p:spPr>
        <p:txBody>
          <a:bodyPr/>
          <a:lstStyle/>
          <a:p>
            <a:fld id="{1313F7DB-0462-4F84-9761-DA0F19E71E38}" type="slidenum">
              <a:rPr lang="en-US" altLang="en-US"/>
              <a:pPr/>
              <a:t>19</a:t>
            </a:fld>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a:t>Quick Review</a:t>
            </a:r>
          </a:p>
        </p:txBody>
      </p:sp>
      <p:sp>
        <p:nvSpPr>
          <p:cNvPr id="6147" name="Rectangle 3"/>
          <p:cNvSpPr>
            <a:spLocks noGrp="1" noChangeArrowheads="1"/>
          </p:cNvSpPr>
          <p:nvPr>
            <p:ph type="body" idx="1"/>
          </p:nvPr>
        </p:nvSpPr>
        <p:spPr/>
        <p:txBody>
          <a:bodyPr/>
          <a:lstStyle/>
          <a:p>
            <a:pPr eaLnBrk="1" hangingPunct="1"/>
            <a:r>
              <a:rPr lang="en-US" altLang="en-US"/>
              <a:t>What are our three main choices in deciding where to implement threads?</a:t>
            </a:r>
          </a:p>
          <a:p>
            <a:pPr eaLnBrk="1" hangingPunct="1"/>
            <a:r>
              <a:rPr lang="en-US" altLang="en-US"/>
              <a:t>Name some of the advantages in having threads in user space over the kernel.</a:t>
            </a:r>
          </a:p>
        </p:txBody>
      </p:sp>
      <p:sp>
        <p:nvSpPr>
          <p:cNvPr id="6149" name="Slide Number Placeholder 6"/>
          <p:cNvSpPr>
            <a:spLocks noGrp="1"/>
          </p:cNvSpPr>
          <p:nvPr>
            <p:ph type="sldNum" sz="quarter" idx="12"/>
          </p:nvPr>
        </p:nvSpPr>
        <p:spPr>
          <a:noFill/>
        </p:spPr>
        <p:txBody>
          <a:bodyPr/>
          <a:lstStyle/>
          <a:p>
            <a:fld id="{3E8C01DB-94C6-498E-9B0C-7C524E3914C2}" type="slidenum">
              <a:rPr lang="en-US" altLang="en-US"/>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a:t>Mutual Exclusion Methods</a:t>
            </a:r>
          </a:p>
        </p:txBody>
      </p:sp>
      <p:sp>
        <p:nvSpPr>
          <p:cNvPr id="35843" name="Rectangle 3"/>
          <p:cNvSpPr>
            <a:spLocks noGrp="1" noChangeArrowheads="1"/>
          </p:cNvSpPr>
          <p:nvPr>
            <p:ph type="body" idx="1"/>
          </p:nvPr>
        </p:nvSpPr>
        <p:spPr/>
        <p:txBody>
          <a:bodyPr/>
          <a:lstStyle/>
          <a:p>
            <a:pPr eaLnBrk="1" hangingPunct="1"/>
            <a:r>
              <a:rPr lang="en-US" altLang="en-US" dirty="0" smtClean="0"/>
              <a:t>Test </a:t>
            </a:r>
            <a:r>
              <a:rPr lang="en-US" altLang="en-US" dirty="0"/>
              <a:t>and Set Lock (TSL)</a:t>
            </a:r>
          </a:p>
          <a:p>
            <a:pPr lvl="1"/>
            <a:r>
              <a:rPr lang="en-US" altLang="en-US" dirty="0"/>
              <a:t>Some help from the hardware</a:t>
            </a:r>
          </a:p>
          <a:p>
            <a:pPr lvl="1" eaLnBrk="1" hangingPunct="1"/>
            <a:r>
              <a:rPr lang="en-US" altLang="en-US" dirty="0"/>
              <a:t>Many computers support an instruction like this</a:t>
            </a:r>
          </a:p>
          <a:p>
            <a:pPr lvl="1" eaLnBrk="1" hangingPunct="1"/>
            <a:r>
              <a:rPr lang="en-US" altLang="en-US" dirty="0"/>
              <a:t>How is it used?  </a:t>
            </a:r>
            <a:r>
              <a:rPr lang="en-US" altLang="en-US" dirty="0">
                <a:latin typeface="Courier New" pitchFamily="49" charset="0"/>
              </a:rPr>
              <a:t>TSL RX,LOCK</a:t>
            </a:r>
          </a:p>
          <a:p>
            <a:pPr lvl="2" eaLnBrk="1" hangingPunct="1"/>
            <a:r>
              <a:rPr lang="en-US" altLang="en-US" dirty="0"/>
              <a:t>Read the contents of the memory word </a:t>
            </a:r>
            <a:r>
              <a:rPr lang="en-US" altLang="en-US" dirty="0">
                <a:latin typeface="Courier New" pitchFamily="49" charset="0"/>
              </a:rPr>
              <a:t>LOCK</a:t>
            </a:r>
            <a:r>
              <a:rPr lang="en-US" altLang="en-US" dirty="0"/>
              <a:t> into register </a:t>
            </a:r>
            <a:r>
              <a:rPr lang="en-US" altLang="en-US" dirty="0">
                <a:latin typeface="Courier New" pitchFamily="49" charset="0"/>
              </a:rPr>
              <a:t>RX</a:t>
            </a:r>
          </a:p>
          <a:p>
            <a:pPr lvl="2" eaLnBrk="1" hangingPunct="1"/>
            <a:r>
              <a:rPr lang="en-US" altLang="en-US" dirty="0">
                <a:latin typeface="Courier New" pitchFamily="49" charset="0"/>
              </a:rPr>
              <a:t>S</a:t>
            </a:r>
            <a:r>
              <a:rPr lang="en-US" altLang="en-US" dirty="0"/>
              <a:t>tore a nonzero value at memory address </a:t>
            </a:r>
            <a:r>
              <a:rPr lang="en-US" altLang="en-US" dirty="0">
                <a:latin typeface="Courier New" pitchFamily="49" charset="0"/>
              </a:rPr>
              <a:t>LOCK</a:t>
            </a:r>
          </a:p>
          <a:p>
            <a:pPr lvl="1"/>
            <a:r>
              <a:rPr lang="en-US" altLang="en-US" dirty="0"/>
              <a:t>The actions of reading the word and storing the non-zero value and setting </a:t>
            </a:r>
            <a:r>
              <a:rPr lang="en-US" altLang="en-US" dirty="0">
                <a:latin typeface="Courier New" pitchFamily="49" charset="0"/>
              </a:rPr>
              <a:t>LOCK</a:t>
            </a:r>
            <a:r>
              <a:rPr lang="en-US" altLang="en-US" dirty="0"/>
              <a:t> are indivisible, guaranteed</a:t>
            </a:r>
          </a:p>
          <a:p>
            <a:pPr lvl="2"/>
            <a:r>
              <a:rPr lang="en-US" altLang="en-US" dirty="0"/>
              <a:t>Atomic action</a:t>
            </a:r>
          </a:p>
          <a:p>
            <a:pPr lvl="2"/>
            <a:r>
              <a:rPr lang="en-US" altLang="en-US" dirty="0"/>
              <a:t>Achieves this by disabling the memory bus</a:t>
            </a:r>
          </a:p>
        </p:txBody>
      </p:sp>
      <p:sp>
        <p:nvSpPr>
          <p:cNvPr id="35845" name="Slide Number Placeholder 6"/>
          <p:cNvSpPr>
            <a:spLocks noGrp="1"/>
          </p:cNvSpPr>
          <p:nvPr>
            <p:ph type="sldNum" sz="quarter" idx="12"/>
          </p:nvPr>
        </p:nvSpPr>
        <p:spPr>
          <a:noFill/>
        </p:spPr>
        <p:txBody>
          <a:bodyPr/>
          <a:lstStyle/>
          <a:p>
            <a:fld id="{343C6F39-0CAC-4180-86FA-E0591B12F982}" type="slidenum">
              <a:rPr lang="en-US" altLang="en-US"/>
              <a:pPr/>
              <a:t>20</a:t>
            </a:fld>
            <a:endParaRPr lang="en-US"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55576" y="77128"/>
            <a:ext cx="7772400" cy="1143000"/>
          </a:xfrm>
        </p:spPr>
        <p:txBody>
          <a:bodyPr/>
          <a:lstStyle/>
          <a:p>
            <a:pPr eaLnBrk="1" hangingPunct="1"/>
            <a:r>
              <a:rPr lang="en-US" altLang="en-US" dirty="0"/>
              <a:t>Mutual Exclusion Methods</a:t>
            </a:r>
          </a:p>
        </p:txBody>
      </p:sp>
      <p:sp>
        <p:nvSpPr>
          <p:cNvPr id="37891" name="Rectangle 3"/>
          <p:cNvSpPr>
            <a:spLocks noGrp="1" noChangeArrowheads="1"/>
          </p:cNvSpPr>
          <p:nvPr>
            <p:ph type="body" idx="1"/>
          </p:nvPr>
        </p:nvSpPr>
        <p:spPr>
          <a:xfrm>
            <a:off x="685800" y="1700808"/>
            <a:ext cx="7772400" cy="4114800"/>
          </a:xfrm>
        </p:spPr>
        <p:txBody>
          <a:bodyPr/>
          <a:lstStyle/>
          <a:p>
            <a:pPr eaLnBrk="1" hangingPunct="1"/>
            <a:r>
              <a:rPr lang="en-US" altLang="en-US" dirty="0"/>
              <a:t>How do we use the TSL instruction?</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Like Peterson’s solution, we surround the critical region with calls to </a:t>
            </a:r>
            <a:r>
              <a:rPr lang="en-US" altLang="en-US" dirty="0" err="1">
                <a:latin typeface="Courier New" pitchFamily="49" charset="0"/>
              </a:rPr>
              <a:t>enter_region</a:t>
            </a:r>
            <a:r>
              <a:rPr lang="en-US" altLang="en-US" dirty="0"/>
              <a:t> and </a:t>
            </a:r>
            <a:r>
              <a:rPr lang="en-US" altLang="en-US" dirty="0" err="1">
                <a:latin typeface="Courier New" pitchFamily="49" charset="0"/>
              </a:rPr>
              <a:t>leave_region</a:t>
            </a:r>
            <a:endParaRPr lang="en-US" altLang="en-US" dirty="0">
              <a:latin typeface="Courier New" pitchFamily="49" charset="0"/>
            </a:endParaRPr>
          </a:p>
          <a:p>
            <a:pPr eaLnBrk="1" hangingPunct="1"/>
            <a:r>
              <a:rPr lang="en-US" altLang="en-US" dirty="0"/>
              <a:t>Viable solution?  </a:t>
            </a:r>
            <a:r>
              <a:rPr lang="en-US" altLang="en-US" b="1" dirty="0"/>
              <a:t>Yes!</a:t>
            </a:r>
          </a:p>
          <a:p>
            <a:pPr lvl="1"/>
            <a:r>
              <a:rPr lang="en-US" altLang="en-US" b="1" dirty="0"/>
              <a:t>With busy waiting</a:t>
            </a:r>
            <a:endParaRPr lang="en-US" altLang="en-US" dirty="0"/>
          </a:p>
        </p:txBody>
      </p:sp>
      <p:graphicFrame>
        <p:nvGraphicFramePr>
          <p:cNvPr id="37892" name="Object 6"/>
          <p:cNvGraphicFramePr>
            <a:graphicFrameLocks noChangeAspect="1"/>
          </p:cNvGraphicFramePr>
          <p:nvPr/>
        </p:nvGraphicFramePr>
        <p:xfrm>
          <a:off x="508000" y="1812925"/>
          <a:ext cx="8534400" cy="2352675"/>
        </p:xfrm>
        <a:graphic>
          <a:graphicData uri="http://schemas.openxmlformats.org/presentationml/2006/ole">
            <mc:AlternateContent xmlns:mc="http://schemas.openxmlformats.org/markup-compatibility/2006">
              <mc:Choice xmlns:v="urn:schemas-microsoft-com:vml" Requires="v">
                <p:oleObj spid="_x0000_s10290" name="Bitmap Image" r:id="rId4" imgW="8019048" imgH="2209524" progId="PBrush">
                  <p:embed/>
                </p:oleObj>
              </mc:Choice>
              <mc:Fallback>
                <p:oleObj name="Bitmap Image" r:id="rId4" imgW="8019048" imgH="2209524" progId="PBrush">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000" y="1812925"/>
                        <a:ext cx="8534400" cy="2352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7894" name="Slide Number Placeholder 7"/>
          <p:cNvSpPr>
            <a:spLocks noGrp="1"/>
          </p:cNvSpPr>
          <p:nvPr>
            <p:ph type="sldNum" sz="quarter" idx="12"/>
          </p:nvPr>
        </p:nvSpPr>
        <p:spPr>
          <a:noFill/>
        </p:spPr>
        <p:txBody>
          <a:bodyPr/>
          <a:lstStyle/>
          <a:p>
            <a:fld id="{71264B59-AC4C-48DA-9939-423A94D82A87}" type="slidenum">
              <a:rPr lang="en-US" altLang="en-US"/>
              <a:pPr/>
              <a:t>21</a:t>
            </a:fld>
            <a:endParaRPr lang="en-US" altLang="en-US"/>
          </a:p>
        </p:txBody>
      </p:sp>
      <p:sp>
        <p:nvSpPr>
          <p:cNvPr id="6" name="Rectangle 3">
            <a:extLst>
              <a:ext uri="{FF2B5EF4-FFF2-40B4-BE49-F238E27FC236}">
                <a16:creationId xmlns:a16="http://schemas.microsoft.com/office/drawing/2014/main" xmlns="" id="{F847BAA1-56A3-494E-A656-CDD8046CA745}"/>
              </a:ext>
            </a:extLst>
          </p:cNvPr>
          <p:cNvSpPr txBox="1">
            <a:spLocks noChangeArrowheads="1"/>
          </p:cNvSpPr>
          <p:nvPr/>
        </p:nvSpPr>
        <p:spPr bwMode="auto">
          <a:xfrm>
            <a:off x="323528" y="1275656"/>
            <a:ext cx="4680520" cy="537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0" indent="0">
              <a:buNone/>
            </a:pPr>
            <a:r>
              <a:rPr lang="en-US" altLang="en-US" kern="0" dirty="0"/>
              <a:t> </a:t>
            </a:r>
            <a:r>
              <a:rPr lang="en-US" altLang="en-US" b="1" kern="0" dirty="0"/>
              <a:t>Test and Set Lock - TSL</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a:t>Busy Waiting</a:t>
            </a:r>
          </a:p>
        </p:txBody>
      </p:sp>
      <p:sp>
        <p:nvSpPr>
          <p:cNvPr id="22531" name="Rectangle 3"/>
          <p:cNvSpPr>
            <a:spLocks noGrp="1" noChangeArrowheads="1"/>
          </p:cNvSpPr>
          <p:nvPr>
            <p:ph type="body" idx="1"/>
          </p:nvPr>
        </p:nvSpPr>
        <p:spPr>
          <a:xfrm>
            <a:off x="697668" y="1628800"/>
            <a:ext cx="7990656" cy="2304256"/>
          </a:xfrm>
        </p:spPr>
        <p:txBody>
          <a:bodyPr/>
          <a:lstStyle/>
          <a:p>
            <a:pPr eaLnBrk="1" hangingPunct="1"/>
            <a:r>
              <a:rPr lang="en-US" dirty="0">
                <a:latin typeface="Times New Roman" charset="0"/>
              </a:rPr>
              <a:t>Peterson’s solution (like TSL and Strict Alternation) uses Busy Waiting and wastes many CPU cycles that could be applied to other work</a:t>
            </a:r>
          </a:p>
          <a:p>
            <a:pPr eaLnBrk="1" hangingPunct="1"/>
            <a:r>
              <a:rPr lang="en-US" dirty="0">
                <a:latin typeface="Times New Roman" charset="0"/>
              </a:rPr>
              <a:t>Another possible effect is the </a:t>
            </a:r>
            <a:r>
              <a:rPr lang="en-US" dirty="0">
                <a:solidFill>
                  <a:srgbClr val="C00000"/>
                </a:solidFill>
                <a:latin typeface="Times New Roman" charset="0"/>
              </a:rPr>
              <a:t>Priority Inversion Problem</a:t>
            </a:r>
            <a:r>
              <a:rPr lang="en-US" dirty="0">
                <a:latin typeface="Times New Roman" charset="0"/>
              </a:rPr>
              <a:t>; consider the following:</a:t>
            </a:r>
          </a:p>
        </p:txBody>
      </p:sp>
      <p:sp>
        <p:nvSpPr>
          <p:cNvPr id="22533"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ＭＳ Ｐゴシック" charset="0"/>
              </a:defRPr>
            </a:lvl1pPr>
            <a:lvl2pPr marL="742950" indent="-285750">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fontAlgn="base">
              <a:spcBef>
                <a:spcPct val="0"/>
              </a:spcBef>
              <a:spcAft>
                <a:spcPct val="0"/>
              </a:spcAft>
              <a:defRPr>
                <a:solidFill>
                  <a:schemeClr val="tx1"/>
                </a:solidFill>
                <a:latin typeface="Times New Roman" charset="0"/>
                <a:ea typeface="ＭＳ Ｐゴシック" charset="0"/>
              </a:defRPr>
            </a:lvl6pPr>
            <a:lvl7pPr marL="2971800" indent="-228600" fontAlgn="base">
              <a:spcBef>
                <a:spcPct val="0"/>
              </a:spcBef>
              <a:spcAft>
                <a:spcPct val="0"/>
              </a:spcAft>
              <a:defRPr>
                <a:solidFill>
                  <a:schemeClr val="tx1"/>
                </a:solidFill>
                <a:latin typeface="Times New Roman" charset="0"/>
                <a:ea typeface="ＭＳ Ｐゴシック" charset="0"/>
              </a:defRPr>
            </a:lvl7pPr>
            <a:lvl8pPr marL="3429000" indent="-228600" fontAlgn="base">
              <a:spcBef>
                <a:spcPct val="0"/>
              </a:spcBef>
              <a:spcAft>
                <a:spcPct val="0"/>
              </a:spcAft>
              <a:defRPr>
                <a:solidFill>
                  <a:schemeClr val="tx1"/>
                </a:solidFill>
                <a:latin typeface="Times New Roman" charset="0"/>
                <a:ea typeface="ＭＳ Ｐゴシック" charset="0"/>
              </a:defRPr>
            </a:lvl8pPr>
            <a:lvl9pPr marL="3886200" indent="-228600" fontAlgn="base">
              <a:spcBef>
                <a:spcPct val="0"/>
              </a:spcBef>
              <a:spcAft>
                <a:spcPct val="0"/>
              </a:spcAft>
              <a:defRPr>
                <a:solidFill>
                  <a:schemeClr val="tx1"/>
                </a:solidFill>
                <a:latin typeface="Times New Roman" charset="0"/>
                <a:ea typeface="ＭＳ Ｐゴシック" charset="0"/>
              </a:defRPr>
            </a:lvl9pPr>
          </a:lstStyle>
          <a:p>
            <a:fld id="{E4D6E663-1B2F-7341-9450-13846452641A}" type="slidenum">
              <a:rPr lang="en-US"/>
              <a:pPr/>
              <a:t>22</a:t>
            </a:fld>
            <a:endParaRPr lang="en-US"/>
          </a:p>
        </p:txBody>
      </p:sp>
      <p:sp>
        <p:nvSpPr>
          <p:cNvPr id="5" name="Rectangle 3"/>
          <p:cNvSpPr txBox="1">
            <a:spLocks noChangeArrowheads="1"/>
          </p:cNvSpPr>
          <p:nvPr/>
        </p:nvSpPr>
        <p:spPr bwMode="auto">
          <a:xfrm>
            <a:off x="4038038" y="3933056"/>
            <a:ext cx="4896544" cy="1546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342900" lvl="1" indent="-342900">
              <a:spcBef>
                <a:spcPts val="0"/>
              </a:spcBef>
              <a:buFont typeface="Arial" panose="020B0604020202020204" pitchFamily="34" charset="0"/>
              <a:buChar char="•"/>
            </a:pPr>
            <a:r>
              <a:rPr lang="en-US" sz="2000" kern="0" dirty="0">
                <a:solidFill>
                  <a:srgbClr val="0000FF"/>
                </a:solidFill>
                <a:latin typeface="Times New Roman" charset="0"/>
              </a:rPr>
              <a:t>Now consider situation where L is in critical region and H hits ready state</a:t>
            </a:r>
          </a:p>
          <a:p>
            <a:pPr marL="714375" lvl="1" indent="-350838">
              <a:spcBef>
                <a:spcPts val="0"/>
              </a:spcBef>
            </a:pPr>
            <a:r>
              <a:rPr lang="en-US" sz="2000" kern="0" dirty="0">
                <a:solidFill>
                  <a:srgbClr val="0000FF"/>
                </a:solidFill>
                <a:latin typeface="Times New Roman" charset="0"/>
              </a:rPr>
              <a:t>H now enters busy wait</a:t>
            </a:r>
          </a:p>
          <a:p>
            <a:pPr marL="714375" lvl="1" indent="-350838">
              <a:spcBef>
                <a:spcPts val="0"/>
              </a:spcBef>
            </a:pPr>
            <a:r>
              <a:rPr lang="en-US" sz="2000" kern="0" dirty="0">
                <a:solidFill>
                  <a:srgbClr val="0000FF"/>
                </a:solidFill>
                <a:latin typeface="Times New Roman" charset="0"/>
              </a:rPr>
              <a:t>L is lower priority and never leaves its critical region</a:t>
            </a:r>
          </a:p>
        </p:txBody>
      </p:sp>
      <p:sp>
        <p:nvSpPr>
          <p:cNvPr id="6" name="Rectangle 3"/>
          <p:cNvSpPr txBox="1">
            <a:spLocks noChangeArrowheads="1"/>
          </p:cNvSpPr>
          <p:nvPr/>
        </p:nvSpPr>
        <p:spPr bwMode="auto">
          <a:xfrm>
            <a:off x="837937" y="3933056"/>
            <a:ext cx="3059832" cy="1546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342900" lvl="1" indent="-342900">
              <a:spcBef>
                <a:spcPts val="0"/>
              </a:spcBef>
              <a:buFont typeface="Arial" panose="020B0604020202020204" pitchFamily="34" charset="0"/>
              <a:buChar char="•"/>
            </a:pPr>
            <a:r>
              <a:rPr lang="en-US" sz="2000" kern="0" dirty="0">
                <a:solidFill>
                  <a:srgbClr val="0000FF"/>
                </a:solidFill>
                <a:latin typeface="Times New Roman" charset="0"/>
              </a:rPr>
              <a:t>Process </a:t>
            </a:r>
            <a:r>
              <a:rPr lang="en-US" sz="2000" b="1" kern="0" dirty="0">
                <a:solidFill>
                  <a:srgbClr val="0000FF"/>
                </a:solidFill>
                <a:latin typeface="Times New Roman" charset="0"/>
              </a:rPr>
              <a:t>L</a:t>
            </a:r>
            <a:r>
              <a:rPr lang="en-US" sz="2000" kern="0" dirty="0">
                <a:solidFill>
                  <a:srgbClr val="0000FF"/>
                </a:solidFill>
                <a:latin typeface="Times New Roman" charset="0"/>
              </a:rPr>
              <a:t>(ow priority)</a:t>
            </a:r>
          </a:p>
          <a:p>
            <a:pPr marL="342900" lvl="1" indent="-342900">
              <a:spcBef>
                <a:spcPts val="0"/>
              </a:spcBef>
              <a:buFont typeface="Arial" panose="020B0604020202020204" pitchFamily="34" charset="0"/>
              <a:buChar char="•"/>
            </a:pPr>
            <a:r>
              <a:rPr lang="en-US" sz="2000" kern="0" dirty="0">
                <a:solidFill>
                  <a:srgbClr val="0000FF"/>
                </a:solidFill>
                <a:latin typeface="Times New Roman" charset="0"/>
              </a:rPr>
              <a:t>Process </a:t>
            </a:r>
            <a:r>
              <a:rPr lang="en-US" sz="2000" b="1" kern="0" dirty="0">
                <a:solidFill>
                  <a:srgbClr val="0000FF"/>
                </a:solidFill>
                <a:latin typeface="Times New Roman" charset="0"/>
              </a:rPr>
              <a:t>H</a:t>
            </a:r>
            <a:r>
              <a:rPr lang="en-US" sz="2000" kern="0" dirty="0">
                <a:solidFill>
                  <a:srgbClr val="0000FF"/>
                </a:solidFill>
                <a:latin typeface="Times New Roman" charset="0"/>
              </a:rPr>
              <a:t>(</a:t>
            </a:r>
            <a:r>
              <a:rPr lang="en-US" sz="2000" kern="0" dirty="0" err="1">
                <a:solidFill>
                  <a:srgbClr val="0000FF"/>
                </a:solidFill>
                <a:latin typeface="Times New Roman" charset="0"/>
              </a:rPr>
              <a:t>igh</a:t>
            </a:r>
            <a:r>
              <a:rPr lang="en-US" sz="2000" kern="0" dirty="0">
                <a:solidFill>
                  <a:srgbClr val="0000FF"/>
                </a:solidFill>
                <a:latin typeface="Times New Roman" charset="0"/>
              </a:rPr>
              <a:t> priority)</a:t>
            </a:r>
          </a:p>
          <a:p>
            <a:pPr marL="342900" lvl="1" indent="-342900">
              <a:spcBef>
                <a:spcPts val="0"/>
              </a:spcBef>
              <a:buFont typeface="Arial" panose="020B0604020202020204" pitchFamily="34" charset="0"/>
              <a:buChar char="•"/>
            </a:pPr>
            <a:r>
              <a:rPr lang="en-US" sz="2000" u="sng" kern="0" dirty="0">
                <a:solidFill>
                  <a:srgbClr val="0000FF"/>
                </a:solidFill>
                <a:latin typeface="Times New Roman" charset="0"/>
              </a:rPr>
              <a:t>Scheduler</a:t>
            </a:r>
            <a:r>
              <a:rPr lang="en-US" sz="2000" kern="0" dirty="0">
                <a:solidFill>
                  <a:srgbClr val="0000FF"/>
                </a:solidFill>
                <a:latin typeface="Times New Roman" charset="0"/>
              </a:rPr>
              <a:t>:  H runs whenever in ready state</a:t>
            </a:r>
            <a:endParaRPr lang="en-US" sz="2000" kern="0" dirty="0">
              <a:latin typeface="Times New Roman" charset="0"/>
            </a:endParaRPr>
          </a:p>
        </p:txBody>
      </p:sp>
      <p:sp>
        <p:nvSpPr>
          <p:cNvPr id="7" name="Rectangle 3"/>
          <p:cNvSpPr txBox="1">
            <a:spLocks noChangeArrowheads="1"/>
          </p:cNvSpPr>
          <p:nvPr/>
        </p:nvSpPr>
        <p:spPr bwMode="auto">
          <a:xfrm>
            <a:off x="697668" y="5479504"/>
            <a:ext cx="7990656" cy="923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US" kern="0" dirty="0">
                <a:latin typeface="Times New Roman" charset="0"/>
              </a:rPr>
              <a:t>Let’s look at an alternative to busy waiting</a:t>
            </a:r>
          </a:p>
          <a:p>
            <a:pPr lvl="1"/>
            <a:r>
              <a:rPr lang="en-US" kern="0" dirty="0">
                <a:latin typeface="Times New Roman" charset="0"/>
              </a:rPr>
              <a:t>sleep() and wakeup()</a:t>
            </a:r>
          </a:p>
        </p:txBody>
      </p:sp>
    </p:spTree>
    <p:extLst>
      <p:ext uri="{BB962C8B-B14F-4D97-AF65-F5344CB8AC3E}">
        <p14:creationId xmlns:p14="http://schemas.microsoft.com/office/powerpoint/2010/main" val="60905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sleep() and wakeup()</a:t>
            </a:r>
          </a:p>
        </p:txBody>
      </p:sp>
      <p:sp>
        <p:nvSpPr>
          <p:cNvPr id="23555" name="Rectangle 3"/>
          <p:cNvSpPr>
            <a:spLocks noGrp="1" noChangeArrowheads="1"/>
          </p:cNvSpPr>
          <p:nvPr>
            <p:ph type="body" idx="1"/>
          </p:nvPr>
        </p:nvSpPr>
        <p:spPr>
          <a:xfrm>
            <a:off x="685800" y="1981200"/>
            <a:ext cx="8062664" cy="4616152"/>
          </a:xfrm>
        </p:spPr>
        <p:txBody>
          <a:bodyPr/>
          <a:lstStyle/>
          <a:p>
            <a:pPr eaLnBrk="1" hangingPunct="1"/>
            <a:r>
              <a:rPr lang="en-US" dirty="0">
                <a:latin typeface="Times New Roman" charset="0"/>
              </a:rPr>
              <a:t>Instead of busy waiting, what if a process can be suspended while waiting to enter its critical region?</a:t>
            </a:r>
          </a:p>
          <a:p>
            <a:pPr eaLnBrk="1" hangingPunct="1"/>
            <a:r>
              <a:rPr lang="en-US" dirty="0">
                <a:latin typeface="Times New Roman" charset="0"/>
              </a:rPr>
              <a:t>Create two system calls</a:t>
            </a:r>
            <a:r>
              <a:rPr lang="en-US" dirty="0">
                <a:latin typeface="Courier New" charset="0"/>
              </a:rPr>
              <a:t>: sleep()</a:t>
            </a:r>
            <a:r>
              <a:rPr lang="en-US" dirty="0">
                <a:latin typeface="Times New Roman" charset="0"/>
              </a:rPr>
              <a:t> and </a:t>
            </a:r>
            <a:r>
              <a:rPr lang="en-US" dirty="0">
                <a:latin typeface="Courier New" charset="0"/>
              </a:rPr>
              <a:t>wakeup()</a:t>
            </a:r>
          </a:p>
          <a:p>
            <a:pPr lvl="1" eaLnBrk="1" hangingPunct="1"/>
            <a:r>
              <a:rPr lang="en-US" dirty="0">
                <a:latin typeface="Courier New" charset="0"/>
              </a:rPr>
              <a:t>sleep()</a:t>
            </a:r>
            <a:r>
              <a:rPr lang="en-US" dirty="0">
                <a:latin typeface="Times New Roman" charset="0"/>
              </a:rPr>
              <a:t> causes the process to block until awakened by another process</a:t>
            </a:r>
          </a:p>
          <a:p>
            <a:pPr lvl="1" eaLnBrk="1" hangingPunct="1"/>
            <a:r>
              <a:rPr lang="en-US" dirty="0">
                <a:latin typeface="Courier New" charset="0"/>
              </a:rPr>
              <a:t>wakeup(</a:t>
            </a:r>
            <a:r>
              <a:rPr lang="en-US" dirty="0" err="1">
                <a:latin typeface="Courier New" charset="0"/>
              </a:rPr>
              <a:t>procID</a:t>
            </a:r>
            <a:r>
              <a:rPr lang="en-US" dirty="0">
                <a:latin typeface="Courier New" charset="0"/>
              </a:rPr>
              <a:t>)</a:t>
            </a:r>
            <a:r>
              <a:rPr lang="en-US" dirty="0">
                <a:latin typeface="Times New Roman" charset="0"/>
              </a:rPr>
              <a:t> wakes up another process with the specified identification</a:t>
            </a:r>
          </a:p>
          <a:p>
            <a:r>
              <a:rPr lang="en-US" dirty="0">
                <a:latin typeface="Times New Roman" charset="0"/>
              </a:rPr>
              <a:t>Lets see how these can be used with the producer/consumer problem</a:t>
            </a:r>
          </a:p>
          <a:p>
            <a:pPr lvl="1" eaLnBrk="1" hangingPunct="1"/>
            <a:endParaRPr lang="en-US" dirty="0">
              <a:latin typeface="Times New Roman" charset="0"/>
            </a:endParaRPr>
          </a:p>
          <a:p>
            <a:pPr lvl="1" eaLnBrk="1" hangingPunct="1"/>
            <a:endParaRPr lang="en-US" dirty="0">
              <a:latin typeface="Times New Roman" charset="0"/>
            </a:endParaRPr>
          </a:p>
        </p:txBody>
      </p:sp>
      <p:sp>
        <p:nvSpPr>
          <p:cNvPr id="23557"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ＭＳ Ｐゴシック" charset="0"/>
              </a:defRPr>
            </a:lvl1pPr>
            <a:lvl2pPr marL="742950" indent="-285750">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fontAlgn="base">
              <a:spcBef>
                <a:spcPct val="0"/>
              </a:spcBef>
              <a:spcAft>
                <a:spcPct val="0"/>
              </a:spcAft>
              <a:defRPr>
                <a:solidFill>
                  <a:schemeClr val="tx1"/>
                </a:solidFill>
                <a:latin typeface="Times New Roman" charset="0"/>
                <a:ea typeface="ＭＳ Ｐゴシック" charset="0"/>
              </a:defRPr>
            </a:lvl6pPr>
            <a:lvl7pPr marL="2971800" indent="-228600" fontAlgn="base">
              <a:spcBef>
                <a:spcPct val="0"/>
              </a:spcBef>
              <a:spcAft>
                <a:spcPct val="0"/>
              </a:spcAft>
              <a:defRPr>
                <a:solidFill>
                  <a:schemeClr val="tx1"/>
                </a:solidFill>
                <a:latin typeface="Times New Roman" charset="0"/>
                <a:ea typeface="ＭＳ Ｐゴシック" charset="0"/>
              </a:defRPr>
            </a:lvl7pPr>
            <a:lvl8pPr marL="3429000" indent="-228600" fontAlgn="base">
              <a:spcBef>
                <a:spcPct val="0"/>
              </a:spcBef>
              <a:spcAft>
                <a:spcPct val="0"/>
              </a:spcAft>
              <a:defRPr>
                <a:solidFill>
                  <a:schemeClr val="tx1"/>
                </a:solidFill>
                <a:latin typeface="Times New Roman" charset="0"/>
                <a:ea typeface="ＭＳ Ｐゴシック" charset="0"/>
              </a:defRPr>
            </a:lvl8pPr>
            <a:lvl9pPr marL="3886200" indent="-228600" fontAlgn="base">
              <a:spcBef>
                <a:spcPct val="0"/>
              </a:spcBef>
              <a:spcAft>
                <a:spcPct val="0"/>
              </a:spcAft>
              <a:defRPr>
                <a:solidFill>
                  <a:schemeClr val="tx1"/>
                </a:solidFill>
                <a:latin typeface="Times New Roman" charset="0"/>
                <a:ea typeface="ＭＳ Ｐゴシック" charset="0"/>
              </a:defRPr>
            </a:lvl9pPr>
          </a:lstStyle>
          <a:p>
            <a:fld id="{A6D377A3-74D2-F942-98A4-4DBCF42E4E54}" type="slidenum">
              <a:rPr lang="en-US"/>
              <a:pPr/>
              <a:t>23</a:t>
            </a:fld>
            <a:endParaRPr lang="en-US"/>
          </a:p>
        </p:txBody>
      </p:sp>
    </p:spTree>
    <p:extLst>
      <p:ext uri="{BB962C8B-B14F-4D97-AF65-F5344CB8AC3E}">
        <p14:creationId xmlns:p14="http://schemas.microsoft.com/office/powerpoint/2010/main" val="14744322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691680" y="727898"/>
            <a:ext cx="7128792" cy="5995287"/>
          </a:xfrm>
          <a:prstGeom prst="rect">
            <a:avLst/>
          </a:prstGeom>
        </p:spPr>
      </p:pic>
      <p:sp>
        <p:nvSpPr>
          <p:cNvPr id="4099" name="Rectangle 2"/>
          <p:cNvSpPr>
            <a:spLocks noGrp="1" noChangeArrowheads="1"/>
          </p:cNvSpPr>
          <p:nvPr>
            <p:ph type="title"/>
          </p:nvPr>
        </p:nvSpPr>
        <p:spPr>
          <a:xfrm>
            <a:off x="551874" y="24513"/>
            <a:ext cx="8610600" cy="685800"/>
          </a:xfrm>
        </p:spPr>
        <p:txBody>
          <a:bodyPr/>
          <a:lstStyle/>
          <a:p>
            <a:pPr eaLnBrk="1" hangingPunct="1"/>
            <a:r>
              <a:rPr lang="en-US" dirty="0">
                <a:latin typeface="Times New Roman" charset="0"/>
              </a:rPr>
              <a:t>The Producer-Consumer Problem</a:t>
            </a:r>
          </a:p>
        </p:txBody>
      </p:sp>
      <p:sp>
        <p:nvSpPr>
          <p:cNvPr id="4100" name="Rectangle 3"/>
          <p:cNvSpPr>
            <a:spLocks noGrp="1" noChangeArrowheads="1"/>
          </p:cNvSpPr>
          <p:nvPr>
            <p:ph type="body" idx="1"/>
          </p:nvPr>
        </p:nvSpPr>
        <p:spPr>
          <a:xfrm>
            <a:off x="3630" y="2276872"/>
            <a:ext cx="2181908" cy="838200"/>
          </a:xfrm>
        </p:spPr>
        <p:txBody>
          <a:bodyPr/>
          <a:lstStyle/>
          <a:p>
            <a:pPr eaLnBrk="1" hangingPunct="1"/>
            <a:r>
              <a:rPr lang="en-US" dirty="0">
                <a:solidFill>
                  <a:srgbClr val="C00000"/>
                </a:solidFill>
                <a:latin typeface="Times New Roman" charset="0"/>
              </a:rPr>
              <a:t>What problem exists here?</a:t>
            </a:r>
          </a:p>
        </p:txBody>
      </p:sp>
      <p:sp>
        <p:nvSpPr>
          <p:cNvPr id="2" name="Slide Number Placeholder 1">
            <a:extLst>
              <a:ext uri="{FF2B5EF4-FFF2-40B4-BE49-F238E27FC236}">
                <a16:creationId xmlns:a16="http://schemas.microsoft.com/office/drawing/2014/main" xmlns="" id="{7F4D7B73-468F-4D72-926A-0D100D0311D7}"/>
              </a:ext>
            </a:extLst>
          </p:cNvPr>
          <p:cNvSpPr>
            <a:spLocks noGrp="1"/>
          </p:cNvSpPr>
          <p:nvPr>
            <p:ph type="sldNum" sz="quarter" idx="12"/>
          </p:nvPr>
        </p:nvSpPr>
        <p:spPr/>
        <p:txBody>
          <a:bodyPr/>
          <a:lstStyle/>
          <a:p>
            <a:fld id="{0F291162-72CC-4A71-AE98-B818C231D57D}" type="slidenum">
              <a:rPr lang="fr-CA" altLang="en-US" smtClean="0">
                <a:solidFill>
                  <a:srgbClr val="000000"/>
                </a:solidFill>
              </a:rPr>
              <a:pPr/>
              <a:t>24</a:t>
            </a:fld>
            <a:endParaRPr lang="fr-CA" altLang="en-US" dirty="0">
              <a:solidFill>
                <a:srgbClr val="000000"/>
              </a:solidFill>
            </a:endParaRPr>
          </a:p>
        </p:txBody>
      </p:sp>
      <p:grpSp>
        <p:nvGrpSpPr>
          <p:cNvPr id="27" name="Group 26"/>
          <p:cNvGrpSpPr/>
          <p:nvPr/>
        </p:nvGrpSpPr>
        <p:grpSpPr>
          <a:xfrm>
            <a:off x="3635896" y="4149080"/>
            <a:ext cx="5224200" cy="1080120"/>
            <a:chOff x="3635896" y="4149080"/>
            <a:chExt cx="5224200" cy="1080120"/>
          </a:xfrm>
        </p:grpSpPr>
        <p:cxnSp>
          <p:nvCxnSpPr>
            <p:cNvPr id="5" name="Straight Arrow Connector 4"/>
            <p:cNvCxnSpPr/>
            <p:nvPr/>
          </p:nvCxnSpPr>
          <p:spPr>
            <a:xfrm flipH="1">
              <a:off x="3635896" y="4725144"/>
              <a:ext cx="360040" cy="50405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042367" y="4149080"/>
              <a:ext cx="4817729" cy="923330"/>
            </a:xfrm>
            <a:prstGeom prst="rect">
              <a:avLst/>
            </a:prstGeom>
            <a:noFill/>
          </p:spPr>
          <p:txBody>
            <a:bodyPr wrap="none" rtlCol="0">
              <a:spAutoFit/>
            </a:bodyPr>
            <a:lstStyle/>
            <a:p>
              <a:r>
                <a:rPr lang="en-CA" dirty="0">
                  <a:solidFill>
                    <a:srgbClr val="C00000"/>
                  </a:solidFill>
                </a:rPr>
                <a:t>First, buffer is empty</a:t>
              </a:r>
            </a:p>
            <a:p>
              <a:pPr marL="342900" indent="-342900">
                <a:buAutoNum type="arabicPeriod"/>
              </a:pPr>
              <a:r>
                <a:rPr lang="en-CA" dirty="0">
                  <a:solidFill>
                    <a:srgbClr val="C00000"/>
                  </a:solidFill>
                </a:rPr>
                <a:t>Count = = 0</a:t>
              </a:r>
            </a:p>
            <a:p>
              <a:pPr marL="342900" indent="-342900">
                <a:buAutoNum type="arabicPeriod"/>
              </a:pPr>
              <a:r>
                <a:rPr lang="en-CA" dirty="0">
                  <a:solidFill>
                    <a:srgbClr val="C00000"/>
                  </a:solidFill>
                </a:rPr>
                <a:t>Then scheduler stops consumer, runs producer</a:t>
              </a:r>
            </a:p>
          </p:txBody>
        </p:sp>
      </p:grpSp>
      <p:sp>
        <p:nvSpPr>
          <p:cNvPr id="14" name="TextBox 13"/>
          <p:cNvSpPr txBox="1"/>
          <p:nvPr/>
        </p:nvSpPr>
        <p:spPr>
          <a:xfrm>
            <a:off x="3640471" y="1424638"/>
            <a:ext cx="2074029" cy="369332"/>
          </a:xfrm>
          <a:prstGeom prst="rect">
            <a:avLst/>
          </a:prstGeom>
          <a:noFill/>
        </p:spPr>
        <p:txBody>
          <a:bodyPr wrap="none" rtlCol="0">
            <a:spAutoFit/>
          </a:bodyPr>
          <a:lstStyle/>
          <a:p>
            <a:r>
              <a:rPr lang="en-CA" dirty="0">
                <a:solidFill>
                  <a:srgbClr val="C00000"/>
                </a:solidFill>
              </a:rPr>
              <a:t>Now, producer runs:</a:t>
            </a:r>
          </a:p>
        </p:txBody>
      </p:sp>
      <p:sp>
        <p:nvSpPr>
          <p:cNvPr id="21" name="TextBox 20"/>
          <p:cNvSpPr txBox="1"/>
          <p:nvPr/>
        </p:nvSpPr>
        <p:spPr>
          <a:xfrm>
            <a:off x="2219183" y="2245030"/>
            <a:ext cx="357790" cy="369332"/>
          </a:xfrm>
          <a:prstGeom prst="rect">
            <a:avLst/>
          </a:prstGeom>
          <a:noFill/>
        </p:spPr>
        <p:txBody>
          <a:bodyPr wrap="none" rtlCol="0">
            <a:spAutoFit/>
          </a:bodyPr>
          <a:lstStyle/>
          <a:p>
            <a:r>
              <a:rPr lang="en-CA" dirty="0">
                <a:solidFill>
                  <a:srgbClr val="C00000"/>
                </a:solidFill>
              </a:rPr>
              <a:t>3.</a:t>
            </a:r>
          </a:p>
        </p:txBody>
      </p:sp>
      <p:sp>
        <p:nvSpPr>
          <p:cNvPr id="22" name="TextBox 21"/>
          <p:cNvSpPr txBox="1"/>
          <p:nvPr/>
        </p:nvSpPr>
        <p:spPr>
          <a:xfrm>
            <a:off x="2219183" y="2509384"/>
            <a:ext cx="357790" cy="369332"/>
          </a:xfrm>
          <a:prstGeom prst="rect">
            <a:avLst/>
          </a:prstGeom>
          <a:noFill/>
        </p:spPr>
        <p:txBody>
          <a:bodyPr wrap="none" rtlCol="0">
            <a:spAutoFit/>
          </a:bodyPr>
          <a:lstStyle/>
          <a:p>
            <a:r>
              <a:rPr lang="en-CA" dirty="0">
                <a:solidFill>
                  <a:srgbClr val="C00000"/>
                </a:solidFill>
              </a:rPr>
              <a:t>4.</a:t>
            </a:r>
          </a:p>
        </p:txBody>
      </p:sp>
      <p:sp>
        <p:nvSpPr>
          <p:cNvPr id="23" name="TextBox 22"/>
          <p:cNvSpPr txBox="1"/>
          <p:nvPr/>
        </p:nvSpPr>
        <p:spPr>
          <a:xfrm>
            <a:off x="2219183" y="2711635"/>
            <a:ext cx="357790" cy="369332"/>
          </a:xfrm>
          <a:prstGeom prst="rect">
            <a:avLst/>
          </a:prstGeom>
          <a:noFill/>
        </p:spPr>
        <p:txBody>
          <a:bodyPr wrap="none" rtlCol="0">
            <a:spAutoFit/>
          </a:bodyPr>
          <a:lstStyle/>
          <a:p>
            <a:r>
              <a:rPr lang="en-CA" dirty="0">
                <a:solidFill>
                  <a:srgbClr val="C00000"/>
                </a:solidFill>
              </a:rPr>
              <a:t>5.</a:t>
            </a:r>
          </a:p>
        </p:txBody>
      </p:sp>
      <p:sp>
        <p:nvSpPr>
          <p:cNvPr id="24" name="TextBox 23"/>
          <p:cNvSpPr txBox="1"/>
          <p:nvPr/>
        </p:nvSpPr>
        <p:spPr>
          <a:xfrm>
            <a:off x="2219183" y="2896301"/>
            <a:ext cx="357790" cy="369332"/>
          </a:xfrm>
          <a:prstGeom prst="rect">
            <a:avLst/>
          </a:prstGeom>
          <a:noFill/>
        </p:spPr>
        <p:txBody>
          <a:bodyPr wrap="none" rtlCol="0">
            <a:spAutoFit/>
          </a:bodyPr>
          <a:lstStyle/>
          <a:p>
            <a:r>
              <a:rPr lang="en-CA" dirty="0">
                <a:solidFill>
                  <a:srgbClr val="C00000"/>
                </a:solidFill>
              </a:rPr>
              <a:t>6.</a:t>
            </a:r>
          </a:p>
        </p:txBody>
      </p:sp>
      <p:sp>
        <p:nvSpPr>
          <p:cNvPr id="25" name="TextBox 24"/>
          <p:cNvSpPr txBox="1"/>
          <p:nvPr/>
        </p:nvSpPr>
        <p:spPr>
          <a:xfrm>
            <a:off x="2219183" y="3115072"/>
            <a:ext cx="357790" cy="369332"/>
          </a:xfrm>
          <a:prstGeom prst="rect">
            <a:avLst/>
          </a:prstGeom>
          <a:noFill/>
        </p:spPr>
        <p:txBody>
          <a:bodyPr wrap="none" rtlCol="0">
            <a:spAutoFit/>
          </a:bodyPr>
          <a:lstStyle/>
          <a:p>
            <a:r>
              <a:rPr lang="en-CA" dirty="0">
                <a:solidFill>
                  <a:srgbClr val="C00000"/>
                </a:solidFill>
              </a:rPr>
              <a:t>7.</a:t>
            </a:r>
          </a:p>
        </p:txBody>
      </p:sp>
      <p:grpSp>
        <p:nvGrpSpPr>
          <p:cNvPr id="18" name="Group 17"/>
          <p:cNvGrpSpPr/>
          <p:nvPr/>
        </p:nvGrpSpPr>
        <p:grpSpPr>
          <a:xfrm>
            <a:off x="4138809" y="3357880"/>
            <a:ext cx="5023665" cy="923330"/>
            <a:chOff x="4138809" y="3357880"/>
            <a:chExt cx="5023665" cy="923330"/>
          </a:xfrm>
        </p:grpSpPr>
        <p:sp>
          <p:nvSpPr>
            <p:cNvPr id="26" name="TextBox 25"/>
            <p:cNvSpPr txBox="1"/>
            <p:nvPr/>
          </p:nvSpPr>
          <p:spPr>
            <a:xfrm>
              <a:off x="4944653" y="3357880"/>
              <a:ext cx="4217821" cy="923330"/>
            </a:xfrm>
            <a:prstGeom prst="rect">
              <a:avLst/>
            </a:prstGeom>
            <a:noFill/>
          </p:spPr>
          <p:txBody>
            <a:bodyPr wrap="none" rtlCol="0">
              <a:spAutoFit/>
            </a:bodyPr>
            <a:lstStyle/>
            <a:p>
              <a:r>
                <a:rPr lang="en-CA" dirty="0">
                  <a:solidFill>
                    <a:srgbClr val="C00000"/>
                  </a:solidFill>
                </a:rPr>
                <a:t>But the consumer is not yet logically asleep</a:t>
              </a:r>
            </a:p>
            <a:p>
              <a:pPr marL="176213" indent="-176213">
                <a:buFont typeface="Arial" panose="020B0604020202020204" pitchFamily="34" charset="0"/>
                <a:buChar char="•"/>
              </a:pPr>
              <a:r>
                <a:rPr lang="en-CA" dirty="0">
                  <a:solidFill>
                    <a:srgbClr val="C00000"/>
                  </a:solidFill>
                </a:rPr>
                <a:t>So wakeup signal is lost</a:t>
              </a:r>
            </a:p>
            <a:p>
              <a:pPr marL="285750" indent="254000">
                <a:buFont typeface="Wingdings" panose="05000000000000000000" pitchFamily="2" charset="2"/>
                <a:buChar char="Ø"/>
              </a:pPr>
              <a:r>
                <a:rPr lang="en-CA" dirty="0">
                  <a:solidFill>
                    <a:srgbClr val="C00000"/>
                  </a:solidFill>
                </a:rPr>
                <a:t>So what happens now?	</a:t>
              </a:r>
            </a:p>
          </p:txBody>
        </p:sp>
        <p:sp>
          <p:nvSpPr>
            <p:cNvPr id="17" name="Freeform 16"/>
            <p:cNvSpPr/>
            <p:nvPr/>
          </p:nvSpPr>
          <p:spPr>
            <a:xfrm>
              <a:off x="4138809" y="3481754"/>
              <a:ext cx="750277" cy="199292"/>
            </a:xfrm>
            <a:custGeom>
              <a:avLst/>
              <a:gdLst>
                <a:gd name="connsiteX0" fmla="*/ 750277 w 750277"/>
                <a:gd name="connsiteY0" fmla="*/ 199292 h 199292"/>
                <a:gd name="connsiteX1" fmla="*/ 152400 w 750277"/>
                <a:gd name="connsiteY1" fmla="*/ 164123 h 199292"/>
                <a:gd name="connsiteX2" fmla="*/ 0 w 750277"/>
                <a:gd name="connsiteY2" fmla="*/ 0 h 199292"/>
              </a:gdLst>
              <a:ahLst/>
              <a:cxnLst>
                <a:cxn ang="0">
                  <a:pos x="connsiteX0" y="connsiteY0"/>
                </a:cxn>
                <a:cxn ang="0">
                  <a:pos x="connsiteX1" y="connsiteY1"/>
                </a:cxn>
                <a:cxn ang="0">
                  <a:pos x="connsiteX2" y="connsiteY2"/>
                </a:cxn>
              </a:cxnLst>
              <a:rect l="l" t="t" r="r" b="b"/>
              <a:pathLst>
                <a:path w="750277" h="199292">
                  <a:moveTo>
                    <a:pt x="750277" y="199292"/>
                  </a:moveTo>
                  <a:cubicBezTo>
                    <a:pt x="513861" y="198315"/>
                    <a:pt x="277446" y="197338"/>
                    <a:pt x="152400" y="164123"/>
                  </a:cubicBezTo>
                  <a:cubicBezTo>
                    <a:pt x="27354" y="130908"/>
                    <a:pt x="13677" y="65454"/>
                    <a:pt x="0" y="0"/>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39095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p:bldP spid="14" grpId="0"/>
      <p:bldP spid="21" grpId="0"/>
      <p:bldP spid="22" grpId="0"/>
      <p:bldP spid="23" grpId="0"/>
      <p:bldP spid="24" grpId="0"/>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13329" y="768043"/>
            <a:ext cx="8610600" cy="685800"/>
          </a:xfrm>
        </p:spPr>
        <p:txBody>
          <a:bodyPr/>
          <a:lstStyle/>
          <a:p>
            <a:pPr eaLnBrk="1" hangingPunct="1"/>
            <a:r>
              <a:rPr lang="en-US" dirty="0">
                <a:latin typeface="Times New Roman" charset="0"/>
              </a:rPr>
              <a:t>The Producer-Consumer Problem</a:t>
            </a:r>
          </a:p>
        </p:txBody>
      </p:sp>
      <p:sp>
        <p:nvSpPr>
          <p:cNvPr id="24579" name="Rectangle 3"/>
          <p:cNvSpPr>
            <a:spLocks noGrp="1" noChangeArrowheads="1"/>
          </p:cNvSpPr>
          <p:nvPr>
            <p:ph type="body" idx="1"/>
          </p:nvPr>
        </p:nvSpPr>
        <p:spPr/>
        <p:txBody>
          <a:bodyPr/>
          <a:lstStyle/>
          <a:p>
            <a:pPr eaLnBrk="1" hangingPunct="1"/>
            <a:r>
              <a:rPr lang="en-US" dirty="0">
                <a:latin typeface="Times New Roman" charset="0"/>
              </a:rPr>
              <a:t>A way exists to fix this problem: add a </a:t>
            </a:r>
            <a:r>
              <a:rPr lang="en-US" dirty="0">
                <a:solidFill>
                  <a:srgbClr val="C00000"/>
                </a:solidFill>
                <a:latin typeface="Times New Roman" charset="0"/>
              </a:rPr>
              <a:t>wakeup waiting bit</a:t>
            </a:r>
            <a:r>
              <a:rPr lang="en-US" dirty="0">
                <a:latin typeface="Times New Roman" charset="0"/>
              </a:rPr>
              <a:t> that is set when an already awake process is told to wake up</a:t>
            </a:r>
          </a:p>
          <a:p>
            <a:pPr lvl="1" eaLnBrk="1" hangingPunct="1"/>
            <a:r>
              <a:rPr lang="en-US" dirty="0">
                <a:latin typeface="Times New Roman" charset="0"/>
              </a:rPr>
              <a:t>A process that tries to sleep will instead decrement this bit instead of sleeping if the bit is set</a:t>
            </a:r>
          </a:p>
          <a:p>
            <a:pPr lvl="1" eaLnBrk="1" hangingPunct="1"/>
            <a:r>
              <a:rPr lang="en-US" dirty="0">
                <a:latin typeface="Times New Roman" charset="0"/>
              </a:rPr>
              <a:t>Fixes this particular problem.  What about with 2 consumers.  10?  1000?  10000?</a:t>
            </a:r>
          </a:p>
          <a:p>
            <a:pPr lvl="2"/>
            <a:r>
              <a:rPr lang="en-US" dirty="0">
                <a:latin typeface="Times New Roman" charset="0"/>
              </a:rPr>
              <a:t>We can keep adding more waking bits, but the same fundamental problem remains</a:t>
            </a:r>
          </a:p>
        </p:txBody>
      </p:sp>
      <p:sp>
        <p:nvSpPr>
          <p:cNvPr id="24581"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ＭＳ Ｐゴシック" charset="0"/>
              </a:defRPr>
            </a:lvl1pPr>
            <a:lvl2pPr marL="742950" indent="-285750">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fontAlgn="base">
              <a:spcBef>
                <a:spcPct val="0"/>
              </a:spcBef>
              <a:spcAft>
                <a:spcPct val="0"/>
              </a:spcAft>
              <a:defRPr>
                <a:solidFill>
                  <a:schemeClr val="tx1"/>
                </a:solidFill>
                <a:latin typeface="Times New Roman" charset="0"/>
                <a:ea typeface="ＭＳ Ｐゴシック" charset="0"/>
              </a:defRPr>
            </a:lvl6pPr>
            <a:lvl7pPr marL="2971800" indent="-228600" fontAlgn="base">
              <a:spcBef>
                <a:spcPct val="0"/>
              </a:spcBef>
              <a:spcAft>
                <a:spcPct val="0"/>
              </a:spcAft>
              <a:defRPr>
                <a:solidFill>
                  <a:schemeClr val="tx1"/>
                </a:solidFill>
                <a:latin typeface="Times New Roman" charset="0"/>
                <a:ea typeface="ＭＳ Ｐゴシック" charset="0"/>
              </a:defRPr>
            </a:lvl7pPr>
            <a:lvl8pPr marL="3429000" indent="-228600" fontAlgn="base">
              <a:spcBef>
                <a:spcPct val="0"/>
              </a:spcBef>
              <a:spcAft>
                <a:spcPct val="0"/>
              </a:spcAft>
              <a:defRPr>
                <a:solidFill>
                  <a:schemeClr val="tx1"/>
                </a:solidFill>
                <a:latin typeface="Times New Roman" charset="0"/>
                <a:ea typeface="ＭＳ Ｐゴシック" charset="0"/>
              </a:defRPr>
            </a:lvl8pPr>
            <a:lvl9pPr marL="3886200" indent="-228600" fontAlgn="base">
              <a:spcBef>
                <a:spcPct val="0"/>
              </a:spcBef>
              <a:spcAft>
                <a:spcPct val="0"/>
              </a:spcAft>
              <a:defRPr>
                <a:solidFill>
                  <a:schemeClr val="tx1"/>
                </a:solidFill>
                <a:latin typeface="Times New Roman" charset="0"/>
                <a:ea typeface="ＭＳ Ｐゴシック" charset="0"/>
              </a:defRPr>
            </a:lvl9pPr>
          </a:lstStyle>
          <a:p>
            <a:fld id="{40BDB8C5-5A66-0949-BC07-AA65F185B1E0}" type="slidenum">
              <a:rPr lang="en-US"/>
              <a:pPr/>
              <a:t>25</a:t>
            </a:fld>
            <a:endParaRPr lang="en-US"/>
          </a:p>
        </p:txBody>
      </p:sp>
    </p:spTree>
    <p:extLst>
      <p:ext uri="{BB962C8B-B14F-4D97-AF65-F5344CB8AC3E}">
        <p14:creationId xmlns:p14="http://schemas.microsoft.com/office/powerpoint/2010/main" val="21999208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atin typeface="Times New Roman" charset="0"/>
              </a:rPr>
              <a:t>Semaphores</a:t>
            </a:r>
          </a:p>
        </p:txBody>
      </p:sp>
      <p:sp>
        <p:nvSpPr>
          <p:cNvPr id="25603" name="Rectangle 3"/>
          <p:cNvSpPr>
            <a:spLocks noGrp="1" noChangeArrowheads="1"/>
          </p:cNvSpPr>
          <p:nvPr>
            <p:ph type="body" idx="1"/>
          </p:nvPr>
        </p:nvSpPr>
        <p:spPr/>
        <p:txBody>
          <a:bodyPr/>
          <a:lstStyle/>
          <a:p>
            <a:pPr eaLnBrk="1" hangingPunct="1"/>
            <a:r>
              <a:rPr lang="en-US">
                <a:latin typeface="Times New Roman" charset="0"/>
              </a:rPr>
              <a:t>A new variable type, a </a:t>
            </a:r>
            <a:r>
              <a:rPr lang="en-US" b="1">
                <a:solidFill>
                  <a:srgbClr val="0000FF"/>
                </a:solidFill>
                <a:latin typeface="Times New Roman" charset="0"/>
              </a:rPr>
              <a:t>semaphore</a:t>
            </a:r>
            <a:r>
              <a:rPr lang="en-US">
                <a:latin typeface="Times New Roman" charset="0"/>
              </a:rPr>
              <a:t>, was introduced in 1965 (by Dijkstra) to save wakeups for future use</a:t>
            </a:r>
          </a:p>
          <a:p>
            <a:pPr lvl="1" eaLnBrk="1" hangingPunct="1"/>
            <a:r>
              <a:rPr lang="en-US">
                <a:latin typeface="Times New Roman" charset="0"/>
              </a:rPr>
              <a:t>The semaphore can have the value 0, indicating no wakeups are saved, or some positive value, indicating the number of wakeups accumulated</a:t>
            </a:r>
          </a:p>
          <a:p>
            <a:pPr lvl="1" eaLnBrk="1" hangingPunct="1"/>
            <a:r>
              <a:rPr lang="en-US">
                <a:latin typeface="Times New Roman" charset="0"/>
              </a:rPr>
              <a:t>Use two operations called </a:t>
            </a:r>
            <a:r>
              <a:rPr lang="en-US">
                <a:latin typeface="Courier New" charset="0"/>
              </a:rPr>
              <a:t>down()</a:t>
            </a:r>
            <a:r>
              <a:rPr lang="en-US">
                <a:latin typeface="Times New Roman" charset="0"/>
              </a:rPr>
              <a:t> and </a:t>
            </a:r>
            <a:r>
              <a:rPr lang="en-US">
                <a:latin typeface="Courier New" charset="0"/>
              </a:rPr>
              <a:t>up()</a:t>
            </a:r>
            <a:r>
              <a:rPr lang="en-US">
                <a:latin typeface="Times New Roman" charset="0"/>
              </a:rPr>
              <a:t> to operate on the semaphores</a:t>
            </a:r>
          </a:p>
        </p:txBody>
      </p:sp>
      <p:sp>
        <p:nvSpPr>
          <p:cNvPr id="25605"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ＭＳ Ｐゴシック" charset="0"/>
              </a:defRPr>
            </a:lvl1pPr>
            <a:lvl2pPr marL="742950" indent="-285750">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fontAlgn="base">
              <a:spcBef>
                <a:spcPct val="0"/>
              </a:spcBef>
              <a:spcAft>
                <a:spcPct val="0"/>
              </a:spcAft>
              <a:defRPr>
                <a:solidFill>
                  <a:schemeClr val="tx1"/>
                </a:solidFill>
                <a:latin typeface="Times New Roman" charset="0"/>
                <a:ea typeface="ＭＳ Ｐゴシック" charset="0"/>
              </a:defRPr>
            </a:lvl6pPr>
            <a:lvl7pPr marL="2971800" indent="-228600" fontAlgn="base">
              <a:spcBef>
                <a:spcPct val="0"/>
              </a:spcBef>
              <a:spcAft>
                <a:spcPct val="0"/>
              </a:spcAft>
              <a:defRPr>
                <a:solidFill>
                  <a:schemeClr val="tx1"/>
                </a:solidFill>
                <a:latin typeface="Times New Roman" charset="0"/>
                <a:ea typeface="ＭＳ Ｐゴシック" charset="0"/>
              </a:defRPr>
            </a:lvl7pPr>
            <a:lvl8pPr marL="3429000" indent="-228600" fontAlgn="base">
              <a:spcBef>
                <a:spcPct val="0"/>
              </a:spcBef>
              <a:spcAft>
                <a:spcPct val="0"/>
              </a:spcAft>
              <a:defRPr>
                <a:solidFill>
                  <a:schemeClr val="tx1"/>
                </a:solidFill>
                <a:latin typeface="Times New Roman" charset="0"/>
                <a:ea typeface="ＭＳ Ｐゴシック" charset="0"/>
              </a:defRPr>
            </a:lvl8pPr>
            <a:lvl9pPr marL="3886200" indent="-228600" fontAlgn="base">
              <a:spcBef>
                <a:spcPct val="0"/>
              </a:spcBef>
              <a:spcAft>
                <a:spcPct val="0"/>
              </a:spcAft>
              <a:defRPr>
                <a:solidFill>
                  <a:schemeClr val="tx1"/>
                </a:solidFill>
                <a:latin typeface="Times New Roman" charset="0"/>
                <a:ea typeface="ＭＳ Ｐゴシック" charset="0"/>
              </a:defRPr>
            </a:lvl9pPr>
          </a:lstStyle>
          <a:p>
            <a:fld id="{634F61B1-A1CD-FD44-A5A5-D66483329F5B}" type="slidenum">
              <a:rPr lang="en-US"/>
              <a:pPr/>
              <a:t>26</a:t>
            </a:fld>
            <a:endParaRPr lang="en-US"/>
          </a:p>
        </p:txBody>
      </p:sp>
    </p:spTree>
    <p:extLst>
      <p:ext uri="{BB962C8B-B14F-4D97-AF65-F5344CB8AC3E}">
        <p14:creationId xmlns:p14="http://schemas.microsoft.com/office/powerpoint/2010/main" val="34310382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atin typeface="Times New Roman" charset="0"/>
              </a:rPr>
              <a:t>Semaphores</a:t>
            </a:r>
          </a:p>
        </p:txBody>
      </p:sp>
      <p:sp>
        <p:nvSpPr>
          <p:cNvPr id="26627" name="Rectangle 3"/>
          <p:cNvSpPr>
            <a:spLocks noGrp="1" noChangeArrowheads="1"/>
          </p:cNvSpPr>
          <p:nvPr>
            <p:ph type="body" idx="1"/>
          </p:nvPr>
        </p:nvSpPr>
        <p:spPr/>
        <p:txBody>
          <a:bodyPr/>
          <a:lstStyle/>
          <a:p>
            <a:pPr eaLnBrk="1" hangingPunct="1"/>
            <a:r>
              <a:rPr lang="en-US" dirty="0">
                <a:latin typeface="Times New Roman" charset="0"/>
              </a:rPr>
              <a:t>Semaphore Operation:</a:t>
            </a:r>
          </a:p>
          <a:p>
            <a:pPr lvl="1" eaLnBrk="1" hangingPunct="1"/>
            <a:r>
              <a:rPr lang="en-US" dirty="0">
                <a:latin typeface="Times New Roman" charset="0"/>
              </a:rPr>
              <a:t>The </a:t>
            </a:r>
            <a:r>
              <a:rPr lang="en-US" dirty="0">
                <a:solidFill>
                  <a:srgbClr val="C00000"/>
                </a:solidFill>
                <a:latin typeface="Courier New" charset="0"/>
              </a:rPr>
              <a:t>down()</a:t>
            </a:r>
            <a:r>
              <a:rPr lang="en-US" dirty="0">
                <a:solidFill>
                  <a:srgbClr val="C00000"/>
                </a:solidFill>
                <a:latin typeface="Times New Roman" charset="0"/>
              </a:rPr>
              <a:t> </a:t>
            </a:r>
            <a:r>
              <a:rPr lang="en-US" dirty="0">
                <a:latin typeface="Times New Roman" charset="0"/>
              </a:rPr>
              <a:t>operation checks to see if the semaphore is greater than 0.  If so, decrements the value and continues</a:t>
            </a:r>
          </a:p>
          <a:p>
            <a:pPr lvl="1" eaLnBrk="1" hangingPunct="1"/>
            <a:r>
              <a:rPr lang="en-US" dirty="0">
                <a:latin typeface="Times New Roman" charset="0"/>
              </a:rPr>
              <a:t>If not, the process that called </a:t>
            </a:r>
            <a:r>
              <a:rPr lang="en-US" dirty="0">
                <a:solidFill>
                  <a:srgbClr val="C00000"/>
                </a:solidFill>
                <a:latin typeface="Courier New" charset="0"/>
              </a:rPr>
              <a:t>down()</a:t>
            </a:r>
            <a:r>
              <a:rPr lang="en-US" dirty="0">
                <a:solidFill>
                  <a:srgbClr val="C00000"/>
                </a:solidFill>
                <a:latin typeface="Times New Roman" charset="0"/>
              </a:rPr>
              <a:t> </a:t>
            </a:r>
            <a:r>
              <a:rPr lang="en-US" dirty="0">
                <a:latin typeface="Times New Roman" charset="0"/>
              </a:rPr>
              <a:t>is put to sleep</a:t>
            </a:r>
          </a:p>
          <a:p>
            <a:pPr lvl="1" eaLnBrk="1" hangingPunct="1"/>
            <a:r>
              <a:rPr lang="en-US" dirty="0">
                <a:latin typeface="Times New Roman" charset="0"/>
              </a:rPr>
              <a:t>Checking the value, changing it, and going to sleep (if required) is an atomic (indivisible ) action</a:t>
            </a:r>
          </a:p>
          <a:p>
            <a:pPr lvl="2" eaLnBrk="1" hangingPunct="1"/>
            <a:r>
              <a:rPr lang="en-US" dirty="0">
                <a:latin typeface="Times New Roman" charset="0"/>
              </a:rPr>
              <a:t>This indivisibility is </a:t>
            </a:r>
            <a:r>
              <a:rPr lang="en-US" b="1" i="1" dirty="0">
                <a:latin typeface="Times New Roman" charset="0"/>
              </a:rPr>
              <a:t>essential</a:t>
            </a:r>
            <a:r>
              <a:rPr lang="en-US" dirty="0">
                <a:latin typeface="Times New Roman" charset="0"/>
              </a:rPr>
              <a:t> in solving the race condition</a:t>
            </a:r>
          </a:p>
        </p:txBody>
      </p:sp>
      <p:sp>
        <p:nvSpPr>
          <p:cNvPr id="26629"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ＭＳ Ｐゴシック" charset="0"/>
              </a:defRPr>
            </a:lvl1pPr>
            <a:lvl2pPr marL="742950" indent="-285750">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fontAlgn="base">
              <a:spcBef>
                <a:spcPct val="0"/>
              </a:spcBef>
              <a:spcAft>
                <a:spcPct val="0"/>
              </a:spcAft>
              <a:defRPr>
                <a:solidFill>
                  <a:schemeClr val="tx1"/>
                </a:solidFill>
                <a:latin typeface="Times New Roman" charset="0"/>
                <a:ea typeface="ＭＳ Ｐゴシック" charset="0"/>
              </a:defRPr>
            </a:lvl6pPr>
            <a:lvl7pPr marL="2971800" indent="-228600" fontAlgn="base">
              <a:spcBef>
                <a:spcPct val="0"/>
              </a:spcBef>
              <a:spcAft>
                <a:spcPct val="0"/>
              </a:spcAft>
              <a:defRPr>
                <a:solidFill>
                  <a:schemeClr val="tx1"/>
                </a:solidFill>
                <a:latin typeface="Times New Roman" charset="0"/>
                <a:ea typeface="ＭＳ Ｐゴシック" charset="0"/>
              </a:defRPr>
            </a:lvl7pPr>
            <a:lvl8pPr marL="3429000" indent="-228600" fontAlgn="base">
              <a:spcBef>
                <a:spcPct val="0"/>
              </a:spcBef>
              <a:spcAft>
                <a:spcPct val="0"/>
              </a:spcAft>
              <a:defRPr>
                <a:solidFill>
                  <a:schemeClr val="tx1"/>
                </a:solidFill>
                <a:latin typeface="Times New Roman" charset="0"/>
                <a:ea typeface="ＭＳ Ｐゴシック" charset="0"/>
              </a:defRPr>
            </a:lvl8pPr>
            <a:lvl9pPr marL="3886200" indent="-228600" fontAlgn="base">
              <a:spcBef>
                <a:spcPct val="0"/>
              </a:spcBef>
              <a:spcAft>
                <a:spcPct val="0"/>
              </a:spcAft>
              <a:defRPr>
                <a:solidFill>
                  <a:schemeClr val="tx1"/>
                </a:solidFill>
                <a:latin typeface="Times New Roman" charset="0"/>
                <a:ea typeface="ＭＳ Ｐゴシック" charset="0"/>
              </a:defRPr>
            </a:lvl9pPr>
          </a:lstStyle>
          <a:p>
            <a:fld id="{CB6F7672-C76E-6F47-9226-FB437D67187A}" type="slidenum">
              <a:rPr lang="en-US"/>
              <a:pPr/>
              <a:t>27</a:t>
            </a:fld>
            <a:endParaRPr lang="en-US"/>
          </a:p>
        </p:txBody>
      </p:sp>
    </p:spTree>
    <p:extLst>
      <p:ext uri="{BB962C8B-B14F-4D97-AF65-F5344CB8AC3E}">
        <p14:creationId xmlns:p14="http://schemas.microsoft.com/office/powerpoint/2010/main" val="3514045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115888"/>
            <a:ext cx="7772400" cy="1143000"/>
          </a:xfrm>
        </p:spPr>
        <p:txBody>
          <a:bodyPr/>
          <a:lstStyle/>
          <a:p>
            <a:pPr eaLnBrk="1" hangingPunct="1"/>
            <a:r>
              <a:rPr lang="en-US">
                <a:latin typeface="Times New Roman" charset="0"/>
              </a:rPr>
              <a:t>Semaphores</a:t>
            </a:r>
          </a:p>
        </p:txBody>
      </p:sp>
      <p:sp>
        <p:nvSpPr>
          <p:cNvPr id="27651" name="Rectangle 3"/>
          <p:cNvSpPr>
            <a:spLocks noGrp="1" noChangeArrowheads="1"/>
          </p:cNvSpPr>
          <p:nvPr>
            <p:ph type="body" idx="1"/>
          </p:nvPr>
        </p:nvSpPr>
        <p:spPr>
          <a:xfrm>
            <a:off x="381000" y="1143000"/>
            <a:ext cx="8763000" cy="5410200"/>
          </a:xfrm>
        </p:spPr>
        <p:txBody>
          <a:bodyPr/>
          <a:lstStyle/>
          <a:p>
            <a:pPr eaLnBrk="1" hangingPunct="1"/>
            <a:r>
              <a:rPr lang="en-US" dirty="0">
                <a:latin typeface="Times New Roman" charset="0"/>
              </a:rPr>
              <a:t>Semaphore Operation:</a:t>
            </a:r>
          </a:p>
          <a:p>
            <a:pPr lvl="1" eaLnBrk="1" hangingPunct="1"/>
            <a:r>
              <a:rPr lang="en-US" dirty="0">
                <a:latin typeface="Times New Roman" charset="0"/>
              </a:rPr>
              <a:t>Conversely, the </a:t>
            </a:r>
            <a:r>
              <a:rPr lang="en-US" dirty="0">
                <a:solidFill>
                  <a:srgbClr val="C00000"/>
                </a:solidFill>
                <a:latin typeface="Times New Roman" charset="0"/>
              </a:rPr>
              <a:t>up() </a:t>
            </a:r>
            <a:r>
              <a:rPr lang="en-US" dirty="0">
                <a:latin typeface="Times New Roman" charset="0"/>
              </a:rPr>
              <a:t>operation attempts to increment the semaphore.  If any processes were sleeping on the semaphore, one is awakened at random and allowed to continue</a:t>
            </a:r>
          </a:p>
          <a:p>
            <a:pPr lvl="2" eaLnBrk="1" hangingPunct="1"/>
            <a:r>
              <a:rPr lang="en-US" dirty="0">
                <a:latin typeface="Times New Roman" charset="0"/>
              </a:rPr>
              <a:t>Note that the semaphore value will still be 0, but there will be less processes sleeping!</a:t>
            </a:r>
          </a:p>
          <a:p>
            <a:pPr lvl="1" eaLnBrk="1" hangingPunct="1"/>
            <a:r>
              <a:rPr lang="en-US" dirty="0">
                <a:latin typeface="Times New Roman" charset="0"/>
              </a:rPr>
              <a:t>If no processes were sleeping then the value is incremented; no process blocks on an </a:t>
            </a:r>
            <a:r>
              <a:rPr lang="en-US" dirty="0">
                <a:solidFill>
                  <a:srgbClr val="C00000"/>
                </a:solidFill>
                <a:latin typeface="Courier New" charset="0"/>
              </a:rPr>
              <a:t>up()</a:t>
            </a:r>
          </a:p>
          <a:p>
            <a:pPr eaLnBrk="1" hangingPunct="1"/>
            <a:r>
              <a:rPr lang="en-US" dirty="0">
                <a:latin typeface="Times New Roman" charset="0"/>
              </a:rPr>
              <a:t>How can semaphores solve the Producer-Consumer problem?</a:t>
            </a:r>
          </a:p>
        </p:txBody>
      </p:sp>
      <p:sp>
        <p:nvSpPr>
          <p:cNvPr id="27653"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ＭＳ Ｐゴシック" charset="0"/>
              </a:defRPr>
            </a:lvl1pPr>
            <a:lvl2pPr marL="742950" indent="-285750">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fontAlgn="base">
              <a:spcBef>
                <a:spcPct val="0"/>
              </a:spcBef>
              <a:spcAft>
                <a:spcPct val="0"/>
              </a:spcAft>
              <a:defRPr>
                <a:solidFill>
                  <a:schemeClr val="tx1"/>
                </a:solidFill>
                <a:latin typeface="Times New Roman" charset="0"/>
                <a:ea typeface="ＭＳ Ｐゴシック" charset="0"/>
              </a:defRPr>
            </a:lvl6pPr>
            <a:lvl7pPr marL="2971800" indent="-228600" fontAlgn="base">
              <a:spcBef>
                <a:spcPct val="0"/>
              </a:spcBef>
              <a:spcAft>
                <a:spcPct val="0"/>
              </a:spcAft>
              <a:defRPr>
                <a:solidFill>
                  <a:schemeClr val="tx1"/>
                </a:solidFill>
                <a:latin typeface="Times New Roman" charset="0"/>
                <a:ea typeface="ＭＳ Ｐゴシック" charset="0"/>
              </a:defRPr>
            </a:lvl7pPr>
            <a:lvl8pPr marL="3429000" indent="-228600" fontAlgn="base">
              <a:spcBef>
                <a:spcPct val="0"/>
              </a:spcBef>
              <a:spcAft>
                <a:spcPct val="0"/>
              </a:spcAft>
              <a:defRPr>
                <a:solidFill>
                  <a:schemeClr val="tx1"/>
                </a:solidFill>
                <a:latin typeface="Times New Roman" charset="0"/>
                <a:ea typeface="ＭＳ Ｐゴシック" charset="0"/>
              </a:defRPr>
            </a:lvl8pPr>
            <a:lvl9pPr marL="3886200" indent="-228600" fontAlgn="base">
              <a:spcBef>
                <a:spcPct val="0"/>
              </a:spcBef>
              <a:spcAft>
                <a:spcPct val="0"/>
              </a:spcAft>
              <a:defRPr>
                <a:solidFill>
                  <a:schemeClr val="tx1"/>
                </a:solidFill>
                <a:latin typeface="Times New Roman" charset="0"/>
                <a:ea typeface="ＭＳ Ｐゴシック" charset="0"/>
              </a:defRPr>
            </a:lvl9pPr>
          </a:lstStyle>
          <a:p>
            <a:fld id="{BEE7D969-653D-304E-B35A-88483D6C1803}" type="slidenum">
              <a:rPr lang="en-US"/>
              <a:pPr/>
              <a:t>28</a:t>
            </a:fld>
            <a:endParaRPr lang="en-US"/>
          </a:p>
        </p:txBody>
      </p:sp>
    </p:spTree>
    <p:extLst>
      <p:ext uri="{BB962C8B-B14F-4D97-AF65-F5344CB8AC3E}">
        <p14:creationId xmlns:p14="http://schemas.microsoft.com/office/powerpoint/2010/main" val="40549115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A45F87E-E68C-46B0-8C07-89AD763BC63B}"/>
              </a:ext>
            </a:extLst>
          </p:cNvPr>
          <p:cNvSpPr>
            <a:spLocks noGrp="1"/>
          </p:cNvSpPr>
          <p:nvPr>
            <p:ph type="sldNum" sz="quarter" idx="12"/>
          </p:nvPr>
        </p:nvSpPr>
        <p:spPr/>
        <p:txBody>
          <a:bodyPr/>
          <a:lstStyle/>
          <a:p>
            <a:fld id="{0F291162-72CC-4A71-AE98-B818C231D57D}" type="slidenum">
              <a:rPr lang="fr-CA" altLang="en-US" smtClean="0">
                <a:solidFill>
                  <a:srgbClr val="000000"/>
                </a:solidFill>
              </a:rPr>
              <a:pPr/>
              <a:t>29</a:t>
            </a:fld>
            <a:endParaRPr lang="fr-CA" altLang="en-US" dirty="0">
              <a:solidFill>
                <a:srgbClr val="000000"/>
              </a:solidFill>
            </a:endParaRPr>
          </a:p>
        </p:txBody>
      </p:sp>
      <p:pic>
        <p:nvPicPr>
          <p:cNvPr id="3" name="Picture 2">
            <a:extLst>
              <a:ext uri="{FF2B5EF4-FFF2-40B4-BE49-F238E27FC236}">
                <a16:creationId xmlns:a16="http://schemas.microsoft.com/office/drawing/2014/main" xmlns="" id="{A7CE8687-5CBF-4DA2-BD8B-4751D267BAAA}"/>
              </a:ext>
            </a:extLst>
          </p:cNvPr>
          <p:cNvPicPr>
            <a:picLocks noChangeAspect="1"/>
          </p:cNvPicPr>
          <p:nvPr/>
        </p:nvPicPr>
        <p:blipFill>
          <a:blip r:embed="rId3"/>
          <a:stretch>
            <a:fillRect/>
          </a:stretch>
        </p:blipFill>
        <p:spPr>
          <a:xfrm>
            <a:off x="1691680" y="400191"/>
            <a:ext cx="6487175" cy="963212"/>
          </a:xfrm>
          <a:prstGeom prst="rect">
            <a:avLst/>
          </a:prstGeom>
        </p:spPr>
      </p:pic>
      <p:pic>
        <p:nvPicPr>
          <p:cNvPr id="4" name="Picture 3">
            <a:extLst>
              <a:ext uri="{FF2B5EF4-FFF2-40B4-BE49-F238E27FC236}">
                <a16:creationId xmlns:a16="http://schemas.microsoft.com/office/drawing/2014/main" xmlns="" id="{EC451F76-75FE-44D3-828C-493A973A4167}"/>
              </a:ext>
            </a:extLst>
          </p:cNvPr>
          <p:cNvPicPr>
            <a:picLocks noChangeAspect="1"/>
          </p:cNvPicPr>
          <p:nvPr/>
        </p:nvPicPr>
        <p:blipFill>
          <a:blip r:embed="rId4"/>
          <a:stretch>
            <a:fillRect/>
          </a:stretch>
        </p:blipFill>
        <p:spPr>
          <a:xfrm>
            <a:off x="1691680" y="1533981"/>
            <a:ext cx="6347915" cy="2506672"/>
          </a:xfrm>
          <a:prstGeom prst="rect">
            <a:avLst/>
          </a:prstGeom>
        </p:spPr>
      </p:pic>
      <p:pic>
        <p:nvPicPr>
          <p:cNvPr id="5" name="Picture 4">
            <a:extLst>
              <a:ext uri="{FF2B5EF4-FFF2-40B4-BE49-F238E27FC236}">
                <a16:creationId xmlns:a16="http://schemas.microsoft.com/office/drawing/2014/main" xmlns="" id="{BD93CBE1-1474-460F-870E-864F6278E137}"/>
              </a:ext>
            </a:extLst>
          </p:cNvPr>
          <p:cNvPicPr>
            <a:picLocks noChangeAspect="1"/>
          </p:cNvPicPr>
          <p:nvPr/>
        </p:nvPicPr>
        <p:blipFill>
          <a:blip r:embed="rId5"/>
          <a:stretch>
            <a:fillRect/>
          </a:stretch>
        </p:blipFill>
        <p:spPr>
          <a:xfrm>
            <a:off x="1691680" y="4206114"/>
            <a:ext cx="6034581" cy="2483462"/>
          </a:xfrm>
          <a:prstGeom prst="rect">
            <a:avLst/>
          </a:prstGeom>
        </p:spPr>
      </p:pic>
    </p:spTree>
    <p:extLst>
      <p:ext uri="{BB962C8B-B14F-4D97-AF65-F5344CB8AC3E}">
        <p14:creationId xmlns:p14="http://schemas.microsoft.com/office/powerpoint/2010/main" val="2890913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p:txBody>
          <a:bodyPr/>
          <a:lstStyle/>
          <a:p>
            <a:pPr eaLnBrk="1" hangingPunct="1"/>
            <a:r>
              <a:rPr lang="en-US" altLang="en-US"/>
              <a:t>Outline</a:t>
            </a:r>
          </a:p>
        </p:txBody>
      </p:sp>
      <p:sp>
        <p:nvSpPr>
          <p:cNvPr id="8195" name="Rectangle 1027"/>
          <p:cNvSpPr>
            <a:spLocks noGrp="1" noChangeArrowheads="1"/>
          </p:cNvSpPr>
          <p:nvPr>
            <p:ph type="body" idx="1"/>
          </p:nvPr>
        </p:nvSpPr>
        <p:spPr/>
        <p:txBody>
          <a:bodyPr/>
          <a:lstStyle/>
          <a:p>
            <a:pPr eaLnBrk="1" hangingPunct="1"/>
            <a:r>
              <a:rPr lang="en-US" altLang="en-US" dirty="0" err="1"/>
              <a:t>InterProcess</a:t>
            </a:r>
            <a:r>
              <a:rPr lang="en-US" altLang="en-US" dirty="0"/>
              <a:t> Communication (IPC) Overview</a:t>
            </a:r>
          </a:p>
          <a:p>
            <a:pPr eaLnBrk="1" hangingPunct="1"/>
            <a:r>
              <a:rPr lang="en-US" altLang="en-US" dirty="0"/>
              <a:t>Race Conditions</a:t>
            </a:r>
          </a:p>
          <a:p>
            <a:pPr eaLnBrk="1" hangingPunct="1"/>
            <a:r>
              <a:rPr lang="en-US" altLang="en-US" dirty="0"/>
              <a:t>Critical Regions</a:t>
            </a:r>
          </a:p>
          <a:p>
            <a:pPr eaLnBrk="1" hangingPunct="1"/>
            <a:r>
              <a:rPr lang="en-US" altLang="en-US" dirty="0"/>
              <a:t>Mutual Exclusion</a:t>
            </a:r>
          </a:p>
          <a:p>
            <a:pPr eaLnBrk="1" hangingPunct="1"/>
            <a:r>
              <a:rPr lang="en-US" altLang="en-US" dirty="0"/>
              <a:t>Mutual Exclusion Methods</a:t>
            </a:r>
          </a:p>
        </p:txBody>
      </p:sp>
      <p:sp>
        <p:nvSpPr>
          <p:cNvPr id="8197" name="Slide Number Placeholder 6"/>
          <p:cNvSpPr>
            <a:spLocks noGrp="1"/>
          </p:cNvSpPr>
          <p:nvPr>
            <p:ph type="sldNum" sz="quarter" idx="12"/>
          </p:nvPr>
        </p:nvSpPr>
        <p:spPr>
          <a:noFill/>
        </p:spPr>
        <p:txBody>
          <a:bodyPr/>
          <a:lstStyle/>
          <a:p>
            <a:fld id="{7EB16317-946F-4038-97D5-48E6DEAD4770}" type="slidenum">
              <a:rPr lang="en-US" altLang="en-US"/>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atin typeface="Times New Roman" charset="0"/>
              </a:rPr>
              <a:t>Solving Producer-Consumer</a:t>
            </a:r>
          </a:p>
        </p:txBody>
      </p:sp>
      <p:sp>
        <p:nvSpPr>
          <p:cNvPr id="28675" name="Rectangle 3"/>
          <p:cNvSpPr>
            <a:spLocks noGrp="1" noChangeArrowheads="1"/>
          </p:cNvSpPr>
          <p:nvPr>
            <p:ph type="body" idx="1"/>
          </p:nvPr>
        </p:nvSpPr>
        <p:spPr>
          <a:xfrm>
            <a:off x="381000" y="1758950"/>
            <a:ext cx="8763000" cy="5486400"/>
          </a:xfrm>
        </p:spPr>
        <p:txBody>
          <a:bodyPr/>
          <a:lstStyle/>
          <a:p>
            <a:pPr eaLnBrk="1" hangingPunct="1"/>
            <a:r>
              <a:rPr lang="en-US" dirty="0">
                <a:latin typeface="Times New Roman" charset="0"/>
              </a:rPr>
              <a:t>Note we have used semaphores for two different purposes:</a:t>
            </a:r>
          </a:p>
          <a:p>
            <a:pPr lvl="1" eaLnBrk="1" hangingPunct="1"/>
            <a:r>
              <a:rPr lang="en-US" dirty="0">
                <a:latin typeface="Times New Roman" charset="0"/>
              </a:rPr>
              <a:t>The mutex semaphore is to guarantee mutual exclusion in the access of a shared resource</a:t>
            </a:r>
          </a:p>
          <a:p>
            <a:pPr lvl="2" eaLnBrk="1" hangingPunct="1"/>
            <a:r>
              <a:rPr lang="en-US" dirty="0">
                <a:latin typeface="Times New Roman" charset="0"/>
              </a:rPr>
              <a:t>A semaphore with only two states is also called a </a:t>
            </a:r>
            <a:r>
              <a:rPr lang="en-US" b="1" dirty="0">
                <a:solidFill>
                  <a:srgbClr val="C00000"/>
                </a:solidFill>
                <a:latin typeface="Times New Roman" charset="0"/>
              </a:rPr>
              <a:t>binary semaphore</a:t>
            </a:r>
          </a:p>
          <a:p>
            <a:pPr lvl="1" eaLnBrk="1" hangingPunct="1"/>
            <a:r>
              <a:rPr lang="en-US" dirty="0">
                <a:latin typeface="Times New Roman" charset="0"/>
              </a:rPr>
              <a:t>The full/empty semaphores are used for synchronization; they guarantee the occurrence or non-occurrence of certain even sequences, for example</a:t>
            </a:r>
          </a:p>
          <a:p>
            <a:pPr lvl="2" eaLnBrk="1" hangingPunct="1"/>
            <a:r>
              <a:rPr lang="en-US" dirty="0">
                <a:latin typeface="Times New Roman" charset="0"/>
              </a:rPr>
              <a:t>The producer stops running when the buffer is full; and</a:t>
            </a:r>
          </a:p>
          <a:p>
            <a:pPr lvl="2" eaLnBrk="1" hangingPunct="1"/>
            <a:r>
              <a:rPr lang="en-US" dirty="0">
                <a:latin typeface="Times New Roman" charset="0"/>
              </a:rPr>
              <a:t>The consumer stops running when the buffer is empty</a:t>
            </a:r>
          </a:p>
        </p:txBody>
      </p:sp>
      <p:sp>
        <p:nvSpPr>
          <p:cNvPr id="28677"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ＭＳ Ｐゴシック" charset="0"/>
              </a:defRPr>
            </a:lvl1pPr>
            <a:lvl2pPr marL="742950" indent="-285750">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fontAlgn="base">
              <a:spcBef>
                <a:spcPct val="0"/>
              </a:spcBef>
              <a:spcAft>
                <a:spcPct val="0"/>
              </a:spcAft>
              <a:defRPr>
                <a:solidFill>
                  <a:schemeClr val="tx1"/>
                </a:solidFill>
                <a:latin typeface="Times New Roman" charset="0"/>
                <a:ea typeface="ＭＳ Ｐゴシック" charset="0"/>
              </a:defRPr>
            </a:lvl6pPr>
            <a:lvl7pPr marL="2971800" indent="-228600" fontAlgn="base">
              <a:spcBef>
                <a:spcPct val="0"/>
              </a:spcBef>
              <a:spcAft>
                <a:spcPct val="0"/>
              </a:spcAft>
              <a:defRPr>
                <a:solidFill>
                  <a:schemeClr val="tx1"/>
                </a:solidFill>
                <a:latin typeface="Times New Roman" charset="0"/>
                <a:ea typeface="ＭＳ Ｐゴシック" charset="0"/>
              </a:defRPr>
            </a:lvl7pPr>
            <a:lvl8pPr marL="3429000" indent="-228600" fontAlgn="base">
              <a:spcBef>
                <a:spcPct val="0"/>
              </a:spcBef>
              <a:spcAft>
                <a:spcPct val="0"/>
              </a:spcAft>
              <a:defRPr>
                <a:solidFill>
                  <a:schemeClr val="tx1"/>
                </a:solidFill>
                <a:latin typeface="Times New Roman" charset="0"/>
                <a:ea typeface="ＭＳ Ｐゴシック" charset="0"/>
              </a:defRPr>
            </a:lvl8pPr>
            <a:lvl9pPr marL="3886200" indent="-228600" fontAlgn="base">
              <a:spcBef>
                <a:spcPct val="0"/>
              </a:spcBef>
              <a:spcAft>
                <a:spcPct val="0"/>
              </a:spcAft>
              <a:defRPr>
                <a:solidFill>
                  <a:schemeClr val="tx1"/>
                </a:solidFill>
                <a:latin typeface="Times New Roman" charset="0"/>
                <a:ea typeface="ＭＳ Ｐゴシック" charset="0"/>
              </a:defRPr>
            </a:lvl9pPr>
          </a:lstStyle>
          <a:p>
            <a:fld id="{61E028A5-C59B-5340-991F-295CC306F2AC}" type="slidenum">
              <a:rPr lang="en-US"/>
              <a:pPr/>
              <a:t>30</a:t>
            </a:fld>
            <a:endParaRPr lang="en-US"/>
          </a:p>
        </p:txBody>
      </p:sp>
    </p:spTree>
    <p:extLst>
      <p:ext uri="{BB962C8B-B14F-4D97-AF65-F5344CB8AC3E}">
        <p14:creationId xmlns:p14="http://schemas.microsoft.com/office/powerpoint/2010/main" val="28570833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atin typeface="Times New Roman" charset="0"/>
              </a:rPr>
              <a:t>Solving Producer-Consumer</a:t>
            </a:r>
          </a:p>
        </p:txBody>
      </p:sp>
      <p:sp>
        <p:nvSpPr>
          <p:cNvPr id="29699" name="Rectangle 3"/>
          <p:cNvSpPr>
            <a:spLocks noGrp="1" noChangeArrowheads="1"/>
          </p:cNvSpPr>
          <p:nvPr>
            <p:ph type="body" idx="1"/>
          </p:nvPr>
        </p:nvSpPr>
        <p:spPr/>
        <p:txBody>
          <a:bodyPr/>
          <a:lstStyle/>
          <a:p>
            <a:pPr eaLnBrk="1" hangingPunct="1"/>
            <a:r>
              <a:rPr lang="en-US">
                <a:latin typeface="Times New Roman" charset="0"/>
              </a:rPr>
              <a:t>To work, the functions </a:t>
            </a:r>
            <a:r>
              <a:rPr lang="en-US">
                <a:latin typeface="Courier New" charset="0"/>
              </a:rPr>
              <a:t>up()</a:t>
            </a:r>
            <a:r>
              <a:rPr lang="en-US">
                <a:latin typeface="Times New Roman" charset="0"/>
              </a:rPr>
              <a:t> and </a:t>
            </a:r>
            <a:r>
              <a:rPr lang="en-US">
                <a:latin typeface="Courier New" charset="0"/>
              </a:rPr>
              <a:t>down()</a:t>
            </a:r>
            <a:r>
              <a:rPr lang="en-US">
                <a:latin typeface="Times New Roman" charset="0"/>
              </a:rPr>
              <a:t> must be implemented as atomic actions... everything is based on this premise</a:t>
            </a:r>
          </a:p>
          <a:p>
            <a:pPr lvl="1" eaLnBrk="1" hangingPunct="1"/>
            <a:r>
              <a:rPr lang="en-US">
                <a:latin typeface="Times New Roman" charset="0"/>
              </a:rPr>
              <a:t>Typically achieved by implementing them as system calls where the OS disables all interrupts</a:t>
            </a:r>
          </a:p>
          <a:p>
            <a:pPr lvl="2" eaLnBrk="1" hangingPunct="1"/>
            <a:r>
              <a:rPr lang="en-US">
                <a:latin typeface="Times New Roman" charset="0"/>
              </a:rPr>
              <a:t>This is fine as the operation should be only a few instructions...just the semaphore is being updated, rather than executing an entire critical region as was previously discussed</a:t>
            </a:r>
          </a:p>
        </p:txBody>
      </p:sp>
      <p:sp>
        <p:nvSpPr>
          <p:cNvPr id="29701"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ＭＳ Ｐゴシック" charset="0"/>
              </a:defRPr>
            </a:lvl1pPr>
            <a:lvl2pPr marL="742950" indent="-285750">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fontAlgn="base">
              <a:spcBef>
                <a:spcPct val="0"/>
              </a:spcBef>
              <a:spcAft>
                <a:spcPct val="0"/>
              </a:spcAft>
              <a:defRPr>
                <a:solidFill>
                  <a:schemeClr val="tx1"/>
                </a:solidFill>
                <a:latin typeface="Times New Roman" charset="0"/>
                <a:ea typeface="ＭＳ Ｐゴシック" charset="0"/>
              </a:defRPr>
            </a:lvl6pPr>
            <a:lvl7pPr marL="2971800" indent="-228600" fontAlgn="base">
              <a:spcBef>
                <a:spcPct val="0"/>
              </a:spcBef>
              <a:spcAft>
                <a:spcPct val="0"/>
              </a:spcAft>
              <a:defRPr>
                <a:solidFill>
                  <a:schemeClr val="tx1"/>
                </a:solidFill>
                <a:latin typeface="Times New Roman" charset="0"/>
                <a:ea typeface="ＭＳ Ｐゴシック" charset="0"/>
              </a:defRPr>
            </a:lvl7pPr>
            <a:lvl8pPr marL="3429000" indent="-228600" fontAlgn="base">
              <a:spcBef>
                <a:spcPct val="0"/>
              </a:spcBef>
              <a:spcAft>
                <a:spcPct val="0"/>
              </a:spcAft>
              <a:defRPr>
                <a:solidFill>
                  <a:schemeClr val="tx1"/>
                </a:solidFill>
                <a:latin typeface="Times New Roman" charset="0"/>
                <a:ea typeface="ＭＳ Ｐゴシック" charset="0"/>
              </a:defRPr>
            </a:lvl8pPr>
            <a:lvl9pPr marL="3886200" indent="-228600" fontAlgn="base">
              <a:spcBef>
                <a:spcPct val="0"/>
              </a:spcBef>
              <a:spcAft>
                <a:spcPct val="0"/>
              </a:spcAft>
              <a:defRPr>
                <a:solidFill>
                  <a:schemeClr val="tx1"/>
                </a:solidFill>
                <a:latin typeface="Times New Roman" charset="0"/>
                <a:ea typeface="ＭＳ Ｐゴシック" charset="0"/>
              </a:defRPr>
            </a:lvl9pPr>
          </a:lstStyle>
          <a:p>
            <a:fld id="{8484519D-3904-C44B-899E-DAF91EEFA947}" type="slidenum">
              <a:rPr lang="en-US"/>
              <a:pPr/>
              <a:t>31</a:t>
            </a:fld>
            <a:endParaRPr lang="en-US"/>
          </a:p>
        </p:txBody>
      </p:sp>
    </p:spTree>
    <p:extLst>
      <p:ext uri="{BB962C8B-B14F-4D97-AF65-F5344CB8AC3E}">
        <p14:creationId xmlns:p14="http://schemas.microsoft.com/office/powerpoint/2010/main" val="40868799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atin typeface="Times New Roman" charset="0"/>
              </a:rPr>
              <a:t>Mutexes</a:t>
            </a:r>
          </a:p>
        </p:txBody>
      </p:sp>
      <p:sp>
        <p:nvSpPr>
          <p:cNvPr id="30723" name="Rectangle 3"/>
          <p:cNvSpPr>
            <a:spLocks noGrp="1" noChangeArrowheads="1"/>
          </p:cNvSpPr>
          <p:nvPr>
            <p:ph type="body" idx="1"/>
          </p:nvPr>
        </p:nvSpPr>
        <p:spPr>
          <a:xfrm>
            <a:off x="381000" y="1835150"/>
            <a:ext cx="8763000" cy="5410200"/>
          </a:xfrm>
        </p:spPr>
        <p:txBody>
          <a:bodyPr/>
          <a:lstStyle/>
          <a:p>
            <a:pPr eaLnBrk="1" hangingPunct="1"/>
            <a:r>
              <a:rPr lang="en-US" dirty="0">
                <a:latin typeface="Times New Roman" charset="0"/>
              </a:rPr>
              <a:t>If the counting ability of the semaphore is not needed, then a simpler form called the </a:t>
            </a:r>
            <a:r>
              <a:rPr lang="en-US" b="1" dirty="0">
                <a:solidFill>
                  <a:srgbClr val="C00000"/>
                </a:solidFill>
                <a:latin typeface="Times New Roman" charset="0"/>
              </a:rPr>
              <a:t>mutex</a:t>
            </a:r>
            <a:r>
              <a:rPr lang="en-US" dirty="0">
                <a:latin typeface="Times New Roman" charset="0"/>
              </a:rPr>
              <a:t> can be used</a:t>
            </a:r>
          </a:p>
          <a:p>
            <a:pPr lvl="1" eaLnBrk="1" hangingPunct="1"/>
            <a:r>
              <a:rPr lang="en-US" dirty="0">
                <a:latin typeface="Times New Roman" charset="0"/>
              </a:rPr>
              <a:t>Good only for managing mutual exclusion; they don’t communicate other information</a:t>
            </a:r>
          </a:p>
          <a:p>
            <a:pPr eaLnBrk="1" hangingPunct="1"/>
            <a:r>
              <a:rPr lang="en-US" dirty="0">
                <a:latin typeface="Times New Roman" charset="0"/>
              </a:rPr>
              <a:t>This simplicity requires only user space commands if a TSL instruction is available</a:t>
            </a:r>
          </a:p>
          <a:p>
            <a:pPr eaLnBrk="1" hangingPunct="1"/>
            <a:r>
              <a:rPr lang="en-US" dirty="0">
                <a:latin typeface="Times New Roman" charset="0"/>
              </a:rPr>
              <a:t>A mutex has two states: </a:t>
            </a:r>
            <a:r>
              <a:rPr lang="en-US" i="1" dirty="0">
                <a:latin typeface="Times New Roman" charset="0"/>
              </a:rPr>
              <a:t>locked</a:t>
            </a:r>
            <a:r>
              <a:rPr lang="en-US" dirty="0">
                <a:latin typeface="Times New Roman" charset="0"/>
              </a:rPr>
              <a:t> and </a:t>
            </a:r>
            <a:r>
              <a:rPr lang="en-US" i="1" dirty="0">
                <a:latin typeface="Times New Roman" charset="0"/>
              </a:rPr>
              <a:t>unlocked</a:t>
            </a:r>
          </a:p>
          <a:p>
            <a:pPr eaLnBrk="1" hangingPunct="1"/>
            <a:r>
              <a:rPr lang="en-US" dirty="0">
                <a:latin typeface="Times New Roman" charset="0"/>
              </a:rPr>
              <a:t>A thread that wants access to a critical region  calls </a:t>
            </a:r>
            <a:r>
              <a:rPr lang="en-US" dirty="0" err="1">
                <a:latin typeface="Courier New" charset="0"/>
              </a:rPr>
              <a:t>mutex_lock</a:t>
            </a:r>
            <a:r>
              <a:rPr lang="en-US" dirty="0">
                <a:latin typeface="Courier New" charset="0"/>
              </a:rPr>
              <a:t>()</a:t>
            </a:r>
          </a:p>
        </p:txBody>
      </p:sp>
      <p:sp>
        <p:nvSpPr>
          <p:cNvPr id="30725"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ＭＳ Ｐゴシック" charset="0"/>
              </a:defRPr>
            </a:lvl1pPr>
            <a:lvl2pPr marL="742950" indent="-285750">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fontAlgn="base">
              <a:spcBef>
                <a:spcPct val="0"/>
              </a:spcBef>
              <a:spcAft>
                <a:spcPct val="0"/>
              </a:spcAft>
              <a:defRPr>
                <a:solidFill>
                  <a:schemeClr val="tx1"/>
                </a:solidFill>
                <a:latin typeface="Times New Roman" charset="0"/>
                <a:ea typeface="ＭＳ Ｐゴシック" charset="0"/>
              </a:defRPr>
            </a:lvl6pPr>
            <a:lvl7pPr marL="2971800" indent="-228600" fontAlgn="base">
              <a:spcBef>
                <a:spcPct val="0"/>
              </a:spcBef>
              <a:spcAft>
                <a:spcPct val="0"/>
              </a:spcAft>
              <a:defRPr>
                <a:solidFill>
                  <a:schemeClr val="tx1"/>
                </a:solidFill>
                <a:latin typeface="Times New Roman" charset="0"/>
                <a:ea typeface="ＭＳ Ｐゴシック" charset="0"/>
              </a:defRPr>
            </a:lvl7pPr>
            <a:lvl8pPr marL="3429000" indent="-228600" fontAlgn="base">
              <a:spcBef>
                <a:spcPct val="0"/>
              </a:spcBef>
              <a:spcAft>
                <a:spcPct val="0"/>
              </a:spcAft>
              <a:defRPr>
                <a:solidFill>
                  <a:schemeClr val="tx1"/>
                </a:solidFill>
                <a:latin typeface="Times New Roman" charset="0"/>
                <a:ea typeface="ＭＳ Ｐゴシック" charset="0"/>
              </a:defRPr>
            </a:lvl8pPr>
            <a:lvl9pPr marL="3886200" indent="-228600" fontAlgn="base">
              <a:spcBef>
                <a:spcPct val="0"/>
              </a:spcBef>
              <a:spcAft>
                <a:spcPct val="0"/>
              </a:spcAft>
              <a:defRPr>
                <a:solidFill>
                  <a:schemeClr val="tx1"/>
                </a:solidFill>
                <a:latin typeface="Times New Roman" charset="0"/>
                <a:ea typeface="ＭＳ Ｐゴシック" charset="0"/>
              </a:defRPr>
            </a:lvl9pPr>
          </a:lstStyle>
          <a:p>
            <a:fld id="{AB2B150C-158D-4047-A0BE-CEB51A668AED}" type="slidenum">
              <a:rPr lang="en-US"/>
              <a:pPr/>
              <a:t>32</a:t>
            </a:fld>
            <a:endParaRPr lang="en-US"/>
          </a:p>
        </p:txBody>
      </p:sp>
    </p:spTree>
    <p:extLst>
      <p:ext uri="{BB962C8B-B14F-4D97-AF65-F5344CB8AC3E}">
        <p14:creationId xmlns:p14="http://schemas.microsoft.com/office/powerpoint/2010/main" val="8332169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85800" y="44450"/>
            <a:ext cx="7772400" cy="1143000"/>
          </a:xfrm>
        </p:spPr>
        <p:txBody>
          <a:bodyPr/>
          <a:lstStyle/>
          <a:p>
            <a:pPr eaLnBrk="1" hangingPunct="1"/>
            <a:r>
              <a:rPr lang="en-US">
                <a:latin typeface="Times New Roman" charset="0"/>
              </a:rPr>
              <a:t>Mutexes</a:t>
            </a:r>
          </a:p>
        </p:txBody>
      </p:sp>
      <p:sp>
        <p:nvSpPr>
          <p:cNvPr id="6148" name="Rectangle 3"/>
          <p:cNvSpPr>
            <a:spLocks noGrp="1" noChangeArrowheads="1"/>
          </p:cNvSpPr>
          <p:nvPr>
            <p:ph type="body" idx="1"/>
          </p:nvPr>
        </p:nvSpPr>
        <p:spPr>
          <a:xfrm>
            <a:off x="381000" y="4343400"/>
            <a:ext cx="8763000" cy="1981200"/>
          </a:xfrm>
        </p:spPr>
        <p:txBody>
          <a:bodyPr/>
          <a:lstStyle/>
          <a:p>
            <a:pPr eaLnBrk="1" hangingPunct="1">
              <a:lnSpc>
                <a:spcPct val="90000"/>
              </a:lnSpc>
            </a:pPr>
            <a:r>
              <a:rPr lang="en-US">
                <a:latin typeface="Times New Roman" charset="0"/>
              </a:rPr>
              <a:t>As the code shows, if the mutex is not locked, the thread returns and enters its critical region.  Otherwise it yields the thread to allow another thread CPU access</a:t>
            </a:r>
          </a:p>
        </p:txBody>
      </p:sp>
      <p:graphicFrame>
        <p:nvGraphicFramePr>
          <p:cNvPr id="6146" name="Object 0"/>
          <p:cNvGraphicFramePr>
            <a:graphicFrameLocks noChangeAspect="1"/>
          </p:cNvGraphicFramePr>
          <p:nvPr/>
        </p:nvGraphicFramePr>
        <p:xfrm>
          <a:off x="515938" y="1219200"/>
          <a:ext cx="8475662" cy="3086100"/>
        </p:xfrm>
        <a:graphic>
          <a:graphicData uri="http://schemas.openxmlformats.org/presentationml/2006/ole">
            <mc:AlternateContent xmlns:mc="http://schemas.openxmlformats.org/markup-compatibility/2006">
              <mc:Choice xmlns:v="urn:schemas-microsoft-com:vml" Requires="v">
                <p:oleObj spid="_x0000_s30762" name="Bitmap Image" r:id="rId4" imgW="8476190" imgH="3086531" progId="Paint.Picture">
                  <p:embed/>
                </p:oleObj>
              </mc:Choice>
              <mc:Fallback>
                <p:oleObj name="Bitmap Image" r:id="rId4" imgW="8476190" imgH="3086531"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938" y="1219200"/>
                        <a:ext cx="8475662" cy="3086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150" name="Slide Number Placeholder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ＭＳ Ｐゴシック" charset="0"/>
              </a:defRPr>
            </a:lvl1pPr>
            <a:lvl2pPr marL="742950" indent="-285750">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fontAlgn="base">
              <a:spcBef>
                <a:spcPct val="0"/>
              </a:spcBef>
              <a:spcAft>
                <a:spcPct val="0"/>
              </a:spcAft>
              <a:defRPr>
                <a:solidFill>
                  <a:schemeClr val="tx1"/>
                </a:solidFill>
                <a:latin typeface="Times New Roman" charset="0"/>
                <a:ea typeface="ＭＳ Ｐゴシック" charset="0"/>
              </a:defRPr>
            </a:lvl6pPr>
            <a:lvl7pPr marL="2971800" indent="-228600" fontAlgn="base">
              <a:spcBef>
                <a:spcPct val="0"/>
              </a:spcBef>
              <a:spcAft>
                <a:spcPct val="0"/>
              </a:spcAft>
              <a:defRPr>
                <a:solidFill>
                  <a:schemeClr val="tx1"/>
                </a:solidFill>
                <a:latin typeface="Times New Roman" charset="0"/>
                <a:ea typeface="ＭＳ Ｐゴシック" charset="0"/>
              </a:defRPr>
            </a:lvl7pPr>
            <a:lvl8pPr marL="3429000" indent="-228600" fontAlgn="base">
              <a:spcBef>
                <a:spcPct val="0"/>
              </a:spcBef>
              <a:spcAft>
                <a:spcPct val="0"/>
              </a:spcAft>
              <a:defRPr>
                <a:solidFill>
                  <a:schemeClr val="tx1"/>
                </a:solidFill>
                <a:latin typeface="Times New Roman" charset="0"/>
                <a:ea typeface="ＭＳ Ｐゴシック" charset="0"/>
              </a:defRPr>
            </a:lvl8pPr>
            <a:lvl9pPr marL="3886200" indent="-228600" fontAlgn="base">
              <a:spcBef>
                <a:spcPct val="0"/>
              </a:spcBef>
              <a:spcAft>
                <a:spcPct val="0"/>
              </a:spcAft>
              <a:defRPr>
                <a:solidFill>
                  <a:schemeClr val="tx1"/>
                </a:solidFill>
                <a:latin typeface="Times New Roman" charset="0"/>
                <a:ea typeface="ＭＳ Ｐゴシック" charset="0"/>
              </a:defRPr>
            </a:lvl9pPr>
          </a:lstStyle>
          <a:p>
            <a:fld id="{FDE67E19-0F3F-1241-BEDF-98E0ABFBBCD0}" type="slidenum">
              <a:rPr lang="en-US"/>
              <a:pPr/>
              <a:t>33</a:t>
            </a:fld>
            <a:endParaRPr lang="en-US"/>
          </a:p>
        </p:txBody>
      </p:sp>
    </p:spTree>
    <p:extLst>
      <p:ext uri="{BB962C8B-B14F-4D97-AF65-F5344CB8AC3E}">
        <p14:creationId xmlns:p14="http://schemas.microsoft.com/office/powerpoint/2010/main" val="16246353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85800" y="188913"/>
            <a:ext cx="7772400" cy="1143000"/>
          </a:xfrm>
        </p:spPr>
        <p:txBody>
          <a:bodyPr/>
          <a:lstStyle/>
          <a:p>
            <a:pPr eaLnBrk="1" hangingPunct="1"/>
            <a:r>
              <a:rPr lang="en-US">
                <a:latin typeface="Times New Roman" charset="0"/>
              </a:rPr>
              <a:t>Mutexes</a:t>
            </a:r>
          </a:p>
        </p:txBody>
      </p:sp>
      <p:sp>
        <p:nvSpPr>
          <p:cNvPr id="7172" name="Rectangle 3"/>
          <p:cNvSpPr>
            <a:spLocks noGrp="1" noChangeArrowheads="1"/>
          </p:cNvSpPr>
          <p:nvPr>
            <p:ph type="body" idx="1"/>
          </p:nvPr>
        </p:nvSpPr>
        <p:spPr>
          <a:xfrm>
            <a:off x="381000" y="1270000"/>
            <a:ext cx="8763000" cy="4724400"/>
          </a:xfrm>
        </p:spPr>
        <p:txBody>
          <a:bodyPr/>
          <a:lstStyle/>
          <a:p>
            <a:pPr eaLnBrk="1" hangingPunct="1"/>
            <a:r>
              <a:rPr lang="en-US" dirty="0">
                <a:latin typeface="Times New Roman" charset="0"/>
              </a:rPr>
              <a:t>Wait, isn’t that the same as </a:t>
            </a:r>
            <a:r>
              <a:rPr lang="en-US" dirty="0" err="1">
                <a:latin typeface="Courier New" charset="0"/>
              </a:rPr>
              <a:t>enter_region</a:t>
            </a:r>
            <a:r>
              <a:rPr lang="en-US" dirty="0">
                <a:latin typeface="Courier New" charset="0"/>
              </a:rPr>
              <a:t>()</a:t>
            </a:r>
            <a:r>
              <a:rPr lang="en-US" dirty="0">
                <a:latin typeface="Times New Roman" charset="0"/>
              </a:rPr>
              <a:t>?</a:t>
            </a:r>
          </a:p>
          <a:p>
            <a:pPr lvl="1"/>
            <a:r>
              <a:rPr lang="en-US" dirty="0">
                <a:latin typeface="Times New Roman" charset="0"/>
              </a:rPr>
              <a:t>Recall the critical region we saw earlier:</a:t>
            </a:r>
          </a:p>
          <a:p>
            <a:pPr eaLnBrk="1" hangingPunct="1"/>
            <a:endParaRPr lang="en-US" sz="2400" dirty="0">
              <a:latin typeface="Times New Roman" charset="0"/>
            </a:endParaRPr>
          </a:p>
          <a:p>
            <a:pPr eaLnBrk="1" hangingPunct="1"/>
            <a:endParaRPr lang="en-US" sz="2400" dirty="0">
              <a:latin typeface="Times New Roman" charset="0"/>
            </a:endParaRPr>
          </a:p>
          <a:p>
            <a:pPr eaLnBrk="1" hangingPunct="1"/>
            <a:endParaRPr lang="en-US" sz="2400" dirty="0">
              <a:latin typeface="Times New Roman" charset="0"/>
            </a:endParaRPr>
          </a:p>
          <a:p>
            <a:pPr eaLnBrk="1" hangingPunct="1"/>
            <a:endParaRPr lang="en-US" dirty="0">
              <a:latin typeface="Times New Roman" charset="0"/>
            </a:endParaRPr>
          </a:p>
          <a:p>
            <a:pPr eaLnBrk="1" hangingPunct="1"/>
            <a:endParaRPr lang="en-US" dirty="0">
              <a:latin typeface="Times New Roman" charset="0"/>
            </a:endParaRPr>
          </a:p>
          <a:p>
            <a:pPr eaLnBrk="1" hangingPunct="1"/>
            <a:r>
              <a:rPr lang="en-US" dirty="0">
                <a:latin typeface="Times New Roman" charset="0"/>
              </a:rPr>
              <a:t>What are the two major advantages of the mutex over </a:t>
            </a:r>
            <a:r>
              <a:rPr lang="en-US" dirty="0" err="1">
                <a:latin typeface="Courier New" charset="0"/>
              </a:rPr>
              <a:t>enter_region</a:t>
            </a:r>
            <a:r>
              <a:rPr lang="en-US" dirty="0">
                <a:latin typeface="Courier New" charset="0"/>
              </a:rPr>
              <a:t>()</a:t>
            </a:r>
            <a:r>
              <a:rPr lang="en-US" dirty="0">
                <a:latin typeface="Times New Roman" charset="0"/>
              </a:rPr>
              <a:t>?</a:t>
            </a:r>
          </a:p>
        </p:txBody>
      </p:sp>
      <p:graphicFrame>
        <p:nvGraphicFramePr>
          <p:cNvPr id="7170" name="Object 0"/>
          <p:cNvGraphicFramePr>
            <a:graphicFrameLocks noChangeAspect="1"/>
          </p:cNvGraphicFramePr>
          <p:nvPr/>
        </p:nvGraphicFramePr>
        <p:xfrm>
          <a:off x="611188" y="2349500"/>
          <a:ext cx="8305800" cy="2014538"/>
        </p:xfrm>
        <a:graphic>
          <a:graphicData uri="http://schemas.openxmlformats.org/presentationml/2006/ole">
            <mc:AlternateContent xmlns:mc="http://schemas.openxmlformats.org/markup-compatibility/2006">
              <mc:Choice xmlns:v="urn:schemas-microsoft-com:vml" Requires="v">
                <p:oleObj spid="_x0000_s32812" name="Bitmap Image" r:id="rId4" imgW="6714286" imgH="1628571" progId="Paint.Picture">
                  <p:embed/>
                </p:oleObj>
              </mc:Choice>
              <mc:Fallback>
                <p:oleObj name="Bitmap Image" r:id="rId4" imgW="6714286" imgH="1628571"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2349500"/>
                        <a:ext cx="8305800" cy="20145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174" name="Slide Number Placeholder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ＭＳ Ｐゴシック" charset="0"/>
              </a:defRPr>
            </a:lvl1pPr>
            <a:lvl2pPr marL="742950" indent="-285750">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fontAlgn="base">
              <a:spcBef>
                <a:spcPct val="0"/>
              </a:spcBef>
              <a:spcAft>
                <a:spcPct val="0"/>
              </a:spcAft>
              <a:defRPr>
                <a:solidFill>
                  <a:schemeClr val="tx1"/>
                </a:solidFill>
                <a:latin typeface="Times New Roman" charset="0"/>
                <a:ea typeface="ＭＳ Ｐゴシック" charset="0"/>
              </a:defRPr>
            </a:lvl6pPr>
            <a:lvl7pPr marL="2971800" indent="-228600" fontAlgn="base">
              <a:spcBef>
                <a:spcPct val="0"/>
              </a:spcBef>
              <a:spcAft>
                <a:spcPct val="0"/>
              </a:spcAft>
              <a:defRPr>
                <a:solidFill>
                  <a:schemeClr val="tx1"/>
                </a:solidFill>
                <a:latin typeface="Times New Roman" charset="0"/>
                <a:ea typeface="ＭＳ Ｐゴシック" charset="0"/>
              </a:defRPr>
            </a:lvl7pPr>
            <a:lvl8pPr marL="3429000" indent="-228600" fontAlgn="base">
              <a:spcBef>
                <a:spcPct val="0"/>
              </a:spcBef>
              <a:spcAft>
                <a:spcPct val="0"/>
              </a:spcAft>
              <a:defRPr>
                <a:solidFill>
                  <a:schemeClr val="tx1"/>
                </a:solidFill>
                <a:latin typeface="Times New Roman" charset="0"/>
                <a:ea typeface="ＭＳ Ｐゴシック" charset="0"/>
              </a:defRPr>
            </a:lvl8pPr>
            <a:lvl9pPr marL="3886200" indent="-228600" fontAlgn="base">
              <a:spcBef>
                <a:spcPct val="0"/>
              </a:spcBef>
              <a:spcAft>
                <a:spcPct val="0"/>
              </a:spcAft>
              <a:defRPr>
                <a:solidFill>
                  <a:schemeClr val="tx1"/>
                </a:solidFill>
                <a:latin typeface="Times New Roman" charset="0"/>
                <a:ea typeface="ＭＳ Ｐゴシック" charset="0"/>
              </a:defRPr>
            </a:lvl9pPr>
          </a:lstStyle>
          <a:p>
            <a:fld id="{46FEDEAB-A6A0-E14D-A693-DC52B072D203}" type="slidenum">
              <a:rPr lang="en-US"/>
              <a:pPr/>
              <a:t>34</a:t>
            </a:fld>
            <a:endParaRPr lang="en-US"/>
          </a:p>
        </p:txBody>
      </p:sp>
    </p:spTree>
    <p:extLst>
      <p:ext uri="{BB962C8B-B14F-4D97-AF65-F5344CB8AC3E}">
        <p14:creationId xmlns:p14="http://schemas.microsoft.com/office/powerpoint/2010/main" val="6754482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dirty="0"/>
              <a:t>Questions</a:t>
            </a:r>
          </a:p>
        </p:txBody>
      </p:sp>
      <p:sp>
        <p:nvSpPr>
          <p:cNvPr id="60419" name="Rectangle 3"/>
          <p:cNvSpPr>
            <a:spLocks noGrp="1" noChangeArrowheads="1"/>
          </p:cNvSpPr>
          <p:nvPr>
            <p:ph type="body" idx="1"/>
          </p:nvPr>
        </p:nvSpPr>
        <p:spPr>
          <a:xfrm>
            <a:off x="539552" y="1980828"/>
            <a:ext cx="8295456" cy="2134344"/>
          </a:xfrm>
        </p:spPr>
        <p:txBody>
          <a:bodyPr/>
          <a:lstStyle/>
          <a:p>
            <a:pPr marL="457200" indent="-457200" eaLnBrk="1" hangingPunct="1">
              <a:buFont typeface="+mj-lt"/>
              <a:buAutoNum type="arabicParenR"/>
            </a:pPr>
            <a:r>
              <a:rPr lang="en-US" altLang="en-US" sz="2400" dirty="0"/>
              <a:t>What are the four conditions for mutual exclusion?</a:t>
            </a:r>
          </a:p>
          <a:p>
            <a:pPr marL="457200" indent="-457200" eaLnBrk="1" hangingPunct="1">
              <a:buFont typeface="+mj-lt"/>
              <a:buAutoNum type="arabicParenR"/>
            </a:pPr>
            <a:endParaRPr lang="en-US" altLang="en-US" sz="2400" dirty="0"/>
          </a:p>
          <a:p>
            <a:pPr marL="457200" indent="-457200" eaLnBrk="1" hangingPunct="1">
              <a:buFont typeface="+mj-lt"/>
              <a:buAutoNum type="arabicParenR"/>
            </a:pPr>
            <a:r>
              <a:rPr lang="en-US" altLang="en-US" sz="2400" dirty="0"/>
              <a:t>Why is strict alternation a poor solution?</a:t>
            </a:r>
          </a:p>
          <a:p>
            <a:pPr marL="457200" indent="-457200" eaLnBrk="1" hangingPunct="1">
              <a:buFont typeface="+mj-lt"/>
              <a:buAutoNum type="arabicParenR"/>
            </a:pPr>
            <a:endParaRPr lang="en-US" altLang="en-US" sz="2400" dirty="0"/>
          </a:p>
          <a:p>
            <a:pPr marL="457200" indent="-457200" eaLnBrk="1" hangingPunct="1">
              <a:buFont typeface="+mj-lt"/>
              <a:buAutoNum type="arabicParenR"/>
            </a:pPr>
            <a:r>
              <a:rPr lang="en-US" altLang="en-US" sz="2400" dirty="0"/>
              <a:t>What is the name of a semaphore that only has two values?</a:t>
            </a:r>
          </a:p>
          <a:p>
            <a:pPr marL="457200" indent="-457200" eaLnBrk="1" hangingPunct="1">
              <a:buFont typeface="+mj-lt"/>
              <a:buAutoNum type="arabicParenR"/>
            </a:pPr>
            <a:endParaRPr lang="en-US" altLang="en-US" sz="2400" dirty="0"/>
          </a:p>
          <a:p>
            <a:pPr marL="457200" indent="-457200" eaLnBrk="1" hangingPunct="1">
              <a:buFont typeface="+mj-lt"/>
              <a:buAutoNum type="arabicParenR"/>
            </a:pPr>
            <a:r>
              <a:rPr lang="en-US" altLang="en-US" sz="2400" dirty="0"/>
              <a:t>Can </a:t>
            </a:r>
            <a:r>
              <a:rPr lang="en-US" altLang="en-US" sz="2400" i="1" dirty="0"/>
              <a:t>up() </a:t>
            </a:r>
            <a:r>
              <a:rPr lang="en-US" altLang="en-US" sz="2400" dirty="0"/>
              <a:t>and </a:t>
            </a:r>
            <a:r>
              <a:rPr lang="en-US" altLang="en-US" sz="2400" i="1" dirty="0"/>
              <a:t>down() </a:t>
            </a:r>
            <a:r>
              <a:rPr lang="en-US" altLang="en-US" sz="2400" dirty="0"/>
              <a:t>be implemented in user space?</a:t>
            </a:r>
          </a:p>
          <a:p>
            <a:pPr marL="457200" indent="-457200" eaLnBrk="1" hangingPunct="1">
              <a:buFont typeface="+mj-lt"/>
              <a:buAutoNum type="arabicParenR"/>
            </a:pPr>
            <a:endParaRPr lang="en-US" altLang="en-US" sz="2400" dirty="0"/>
          </a:p>
          <a:p>
            <a:pPr marL="457200" indent="-457200" eaLnBrk="1" hangingPunct="1">
              <a:buFont typeface="+mj-lt"/>
              <a:buAutoNum type="arabicParenR"/>
            </a:pPr>
            <a:r>
              <a:rPr lang="en-US" altLang="en-US" sz="2400" dirty="0"/>
              <a:t>What are the two uses of semaphores?</a:t>
            </a:r>
          </a:p>
        </p:txBody>
      </p:sp>
      <p:sp>
        <p:nvSpPr>
          <p:cNvPr id="39941" name="Slide Number Placeholder 6"/>
          <p:cNvSpPr>
            <a:spLocks noGrp="1"/>
          </p:cNvSpPr>
          <p:nvPr>
            <p:ph type="sldNum" sz="quarter" idx="12"/>
          </p:nvPr>
        </p:nvSpPr>
        <p:spPr>
          <a:noFill/>
        </p:spPr>
        <p:txBody>
          <a:bodyPr/>
          <a:lstStyle/>
          <a:p>
            <a:fld id="{34481290-D9B5-4428-9BD5-C09C1EDD07FB}" type="slidenum">
              <a:rPr lang="en-US" altLang="en-US"/>
              <a:pPr/>
              <a:t>35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0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04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041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04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A2709B9-BB78-48C2-93CF-06B64CDB66A0}"/>
              </a:ext>
            </a:extLst>
          </p:cNvPr>
          <p:cNvSpPr>
            <a:spLocks noGrp="1"/>
          </p:cNvSpPr>
          <p:nvPr>
            <p:ph type="sldNum" sz="quarter" idx="12"/>
          </p:nvPr>
        </p:nvSpPr>
        <p:spPr/>
        <p:txBody>
          <a:bodyPr/>
          <a:lstStyle/>
          <a:p>
            <a:fld id="{69D9C2B6-0972-4E48-B6B7-4C2426229E1B}" type="slidenum">
              <a:rPr lang="fr-CA" altLang="en-US" smtClean="0">
                <a:solidFill>
                  <a:srgbClr val="000000"/>
                </a:solidFill>
              </a:rPr>
              <a:pPr/>
              <a:t>36</a:t>
            </a:fld>
            <a:endParaRPr lang="fr-CA" altLang="en-US">
              <a:solidFill>
                <a:srgbClr val="000000"/>
              </a:solidFill>
            </a:endParaRPr>
          </a:p>
        </p:txBody>
      </p:sp>
      <p:sp>
        <p:nvSpPr>
          <p:cNvPr id="3" name="Subtitle 2">
            <a:extLst>
              <a:ext uri="{FF2B5EF4-FFF2-40B4-BE49-F238E27FC236}">
                <a16:creationId xmlns:a16="http://schemas.microsoft.com/office/drawing/2014/main" xmlns="" id="{5CEF66A8-AFEF-4408-87E6-37FB00750B59}"/>
              </a:ext>
            </a:extLst>
          </p:cNvPr>
          <p:cNvSpPr>
            <a:spLocks noGrp="1"/>
          </p:cNvSpPr>
          <p:nvPr>
            <p:ph type="subTitle" idx="1"/>
          </p:nvPr>
        </p:nvSpPr>
        <p:spPr/>
        <p:txBody>
          <a:bodyPr/>
          <a:lstStyle/>
          <a:p>
            <a:r>
              <a:rPr lang="en-US" dirty="0" err="1"/>
              <a:t>InterProcess</a:t>
            </a:r>
            <a:r>
              <a:rPr lang="en-US" dirty="0"/>
              <a:t> Communication II</a:t>
            </a:r>
          </a:p>
        </p:txBody>
      </p:sp>
      <p:sp>
        <p:nvSpPr>
          <p:cNvPr id="4" name="Rectangle 3">
            <a:extLst>
              <a:ext uri="{FF2B5EF4-FFF2-40B4-BE49-F238E27FC236}">
                <a16:creationId xmlns:a16="http://schemas.microsoft.com/office/drawing/2014/main" xmlns="" id="{160743EC-0542-4261-9D65-FF05D688A455}"/>
              </a:ext>
            </a:extLst>
          </p:cNvPr>
          <p:cNvSpPr/>
          <p:nvPr/>
        </p:nvSpPr>
        <p:spPr>
          <a:xfrm>
            <a:off x="287661" y="1178737"/>
            <a:ext cx="559769" cy="369332"/>
          </a:xfrm>
          <a:prstGeom prst="rect">
            <a:avLst/>
          </a:prstGeom>
        </p:spPr>
        <p:txBody>
          <a:bodyPr wrap="none">
            <a:spAutoFit/>
          </a:bodyPr>
          <a:lstStyle/>
          <a:p>
            <a:r>
              <a:rPr lang="en-CA" dirty="0">
                <a:solidFill>
                  <a:schemeClr val="accent1"/>
                </a:solidFill>
              </a:rPr>
              <a:t>✔ </a:t>
            </a:r>
          </a:p>
        </p:txBody>
      </p:sp>
      <p:sp>
        <p:nvSpPr>
          <p:cNvPr id="5" name="Rectangle 4">
            <a:extLst>
              <a:ext uri="{FF2B5EF4-FFF2-40B4-BE49-F238E27FC236}">
                <a16:creationId xmlns:a16="http://schemas.microsoft.com/office/drawing/2014/main" xmlns="" id="{761AF711-4E19-4984-B827-3D58F3E3E979}"/>
              </a:ext>
            </a:extLst>
          </p:cNvPr>
          <p:cNvSpPr/>
          <p:nvPr/>
        </p:nvSpPr>
        <p:spPr>
          <a:xfrm>
            <a:off x="179512" y="918014"/>
            <a:ext cx="383438" cy="400110"/>
          </a:xfrm>
          <a:prstGeom prst="rect">
            <a:avLst/>
          </a:prstGeom>
        </p:spPr>
        <p:txBody>
          <a:bodyPr wrap="none">
            <a:spAutoFit/>
          </a:bodyPr>
          <a:lstStyle/>
          <a:p>
            <a:r>
              <a:rPr lang="en-CA" sz="2000" b="1" dirty="0">
                <a:solidFill>
                  <a:srgbClr val="FF0000"/>
                </a:solidFill>
                <a:latin typeface="Calibri" panose="020F0502020204030204" pitchFamily="34" charset="0"/>
                <a:cs typeface="Calibri" panose="020F0502020204030204" pitchFamily="34" charset="0"/>
              </a:rPr>
              <a:t>X</a:t>
            </a:r>
            <a:r>
              <a:rPr lang="en-CA" dirty="0">
                <a:solidFill>
                  <a:schemeClr val="accent1"/>
                </a:solidFill>
              </a:rPr>
              <a:t> </a:t>
            </a:r>
          </a:p>
        </p:txBody>
      </p:sp>
    </p:spTree>
    <p:extLst>
      <p:ext uri="{BB962C8B-B14F-4D97-AF65-F5344CB8AC3E}">
        <p14:creationId xmlns:p14="http://schemas.microsoft.com/office/powerpoint/2010/main" val="4292986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a:t>IPC Overview</a:t>
            </a:r>
          </a:p>
        </p:txBody>
      </p:sp>
      <p:sp>
        <p:nvSpPr>
          <p:cNvPr id="9219" name="Rectangle 3"/>
          <p:cNvSpPr>
            <a:spLocks noGrp="1" noChangeArrowheads="1"/>
          </p:cNvSpPr>
          <p:nvPr>
            <p:ph type="body" idx="1"/>
          </p:nvPr>
        </p:nvSpPr>
        <p:spPr/>
        <p:txBody>
          <a:bodyPr/>
          <a:lstStyle/>
          <a:p>
            <a:pPr eaLnBrk="1" hangingPunct="1"/>
            <a:r>
              <a:rPr lang="en-US" altLang="en-US"/>
              <a:t>To achieve useful work, many times processes may need to communicate with one another</a:t>
            </a:r>
          </a:p>
          <a:p>
            <a:pPr lvl="1" eaLnBrk="1" hangingPunct="1"/>
            <a:r>
              <a:rPr lang="en-US" altLang="en-US"/>
              <a:t>How do processes send information to each other?</a:t>
            </a:r>
          </a:p>
          <a:p>
            <a:pPr lvl="1" eaLnBrk="1" hangingPunct="1"/>
            <a:r>
              <a:rPr lang="en-US" altLang="en-US"/>
              <a:t>How do we prevent processes from interfering with one another’s activities?</a:t>
            </a:r>
          </a:p>
          <a:p>
            <a:pPr lvl="1" eaLnBrk="1" hangingPunct="1"/>
            <a:r>
              <a:rPr lang="en-US" altLang="en-US"/>
              <a:t>How do we have one process wait on another’s activities? (ie: Process A produces data for use by Process B)</a:t>
            </a:r>
          </a:p>
        </p:txBody>
      </p:sp>
      <p:sp>
        <p:nvSpPr>
          <p:cNvPr id="9221" name="Slide Number Placeholder 6"/>
          <p:cNvSpPr>
            <a:spLocks noGrp="1"/>
          </p:cNvSpPr>
          <p:nvPr>
            <p:ph type="sldNum" sz="quarter" idx="12"/>
          </p:nvPr>
        </p:nvSpPr>
        <p:spPr>
          <a:noFill/>
        </p:spPr>
        <p:txBody>
          <a:bodyPr/>
          <a:lstStyle/>
          <a:p>
            <a:fld id="{5EDFB70B-F743-43A8-947D-C9D9AEAA7CFD}" type="slidenum">
              <a:rPr lang="en-US" altLang="en-US"/>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Race Conditions</a:t>
            </a:r>
          </a:p>
        </p:txBody>
      </p:sp>
      <p:sp>
        <p:nvSpPr>
          <p:cNvPr id="11267" name="Rectangle 3"/>
          <p:cNvSpPr>
            <a:spLocks noGrp="1" noChangeArrowheads="1"/>
          </p:cNvSpPr>
          <p:nvPr>
            <p:ph type="body" idx="1"/>
          </p:nvPr>
        </p:nvSpPr>
        <p:spPr/>
        <p:txBody>
          <a:bodyPr/>
          <a:lstStyle/>
          <a:p>
            <a:pPr eaLnBrk="1" hangingPunct="1"/>
            <a:r>
              <a:rPr lang="en-US" altLang="en-US"/>
              <a:t>Applies to systems where process are working together but share some area of common storage for read/write</a:t>
            </a:r>
          </a:p>
          <a:p>
            <a:pPr lvl="1" eaLnBrk="1" hangingPunct="1"/>
            <a:r>
              <a:rPr lang="en-US" altLang="en-US"/>
              <a:t>main memory</a:t>
            </a:r>
          </a:p>
          <a:p>
            <a:pPr lvl="1" eaLnBrk="1" hangingPunct="1"/>
            <a:r>
              <a:rPr lang="en-US" altLang="en-US"/>
              <a:t>shared file</a:t>
            </a:r>
          </a:p>
          <a:p>
            <a:pPr lvl="1" eaLnBrk="1" hangingPunct="1"/>
            <a:r>
              <a:rPr lang="en-US" altLang="en-US"/>
              <a:t>device register</a:t>
            </a:r>
          </a:p>
        </p:txBody>
      </p:sp>
      <p:sp>
        <p:nvSpPr>
          <p:cNvPr id="11269" name="Slide Number Placeholder 6"/>
          <p:cNvSpPr>
            <a:spLocks noGrp="1"/>
          </p:cNvSpPr>
          <p:nvPr>
            <p:ph type="sldNum" sz="quarter" idx="12"/>
          </p:nvPr>
        </p:nvSpPr>
        <p:spPr>
          <a:noFill/>
        </p:spPr>
        <p:txBody>
          <a:bodyPr/>
          <a:lstStyle/>
          <a:p>
            <a:fld id="{966F5AFD-7536-449D-B4A0-988E83901B55}" type="slidenum">
              <a:rPr lang="en-US" altLang="en-US"/>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ChangeArrowheads="1"/>
          </p:cNvSpPr>
          <p:nvPr/>
        </p:nvSpPr>
        <p:spPr bwMode="auto">
          <a:xfrm>
            <a:off x="3505200" y="6477000"/>
            <a:ext cx="5486400" cy="228600"/>
          </a:xfrm>
          <a:prstGeom prst="rect">
            <a:avLst/>
          </a:prstGeom>
          <a:solidFill>
            <a:schemeClr val="bg1"/>
          </a:solidFill>
          <a:ln w="9525">
            <a:noFill/>
            <a:miter lim="800000"/>
            <a:headEnd/>
            <a:tailEnd/>
          </a:ln>
        </p:spPr>
        <p:txBody>
          <a:bodyPr wrap="none" anchor="ctr"/>
          <a:lstStyle/>
          <a:p>
            <a:pPr eaLnBrk="1" hangingPunct="1"/>
            <a:endParaRPr lang="en-US" altLang="en-US"/>
          </a:p>
        </p:txBody>
      </p:sp>
      <p:sp>
        <p:nvSpPr>
          <p:cNvPr id="13315" name="Rectangle 2"/>
          <p:cNvSpPr>
            <a:spLocks noGrp="1" noChangeArrowheads="1"/>
          </p:cNvSpPr>
          <p:nvPr>
            <p:ph type="title"/>
          </p:nvPr>
        </p:nvSpPr>
        <p:spPr>
          <a:xfrm>
            <a:off x="685800" y="260648"/>
            <a:ext cx="7772400" cy="1143000"/>
          </a:xfrm>
        </p:spPr>
        <p:txBody>
          <a:bodyPr/>
          <a:lstStyle/>
          <a:p>
            <a:pPr eaLnBrk="1" hangingPunct="1"/>
            <a:r>
              <a:rPr lang="en-US" altLang="en-US" dirty="0"/>
              <a:t>Race Conditions</a:t>
            </a:r>
          </a:p>
        </p:txBody>
      </p:sp>
      <p:sp>
        <p:nvSpPr>
          <p:cNvPr id="13316" name="Rectangle 3"/>
          <p:cNvSpPr>
            <a:spLocks noGrp="1" noChangeArrowheads="1"/>
          </p:cNvSpPr>
          <p:nvPr>
            <p:ph type="body" idx="1"/>
          </p:nvPr>
        </p:nvSpPr>
        <p:spPr>
          <a:xfrm>
            <a:off x="381000" y="1219200"/>
            <a:ext cx="8763000" cy="1828800"/>
          </a:xfrm>
        </p:spPr>
        <p:txBody>
          <a:bodyPr/>
          <a:lstStyle/>
          <a:p>
            <a:pPr eaLnBrk="1" hangingPunct="1"/>
            <a:r>
              <a:rPr lang="en-US" altLang="en-US"/>
              <a:t>Example: a print spooler</a:t>
            </a:r>
          </a:p>
          <a:p>
            <a:pPr lvl="1" eaLnBrk="1" hangingPunct="1"/>
            <a:r>
              <a:rPr lang="en-US" altLang="en-US"/>
              <a:t>When a process wants to print, it places the file name in a spooler directory in an appropriate slot</a:t>
            </a:r>
          </a:p>
        </p:txBody>
      </p:sp>
      <p:sp>
        <p:nvSpPr>
          <p:cNvPr id="13317" name="Text Box 5"/>
          <p:cNvSpPr txBox="1">
            <a:spLocks noChangeArrowheads="1"/>
          </p:cNvSpPr>
          <p:nvPr/>
        </p:nvSpPr>
        <p:spPr bwMode="auto">
          <a:xfrm>
            <a:off x="4191000" y="3060700"/>
            <a:ext cx="4724400" cy="3286125"/>
          </a:xfrm>
          <a:prstGeom prst="rect">
            <a:avLst/>
          </a:prstGeom>
          <a:noFill/>
          <a:ln w="9525">
            <a:noFill/>
            <a:miter lim="800000"/>
            <a:headEnd/>
            <a:tailEnd/>
          </a:ln>
        </p:spPr>
        <p:txBody>
          <a:bodyPr lIns="0" tIns="0" rIns="0" bIns="0">
            <a:spAutoFit/>
          </a:bodyPr>
          <a:lstStyle/>
          <a:p>
            <a:pPr eaLnBrk="1" hangingPunct="1">
              <a:buFontTx/>
              <a:buChar char="•"/>
            </a:pPr>
            <a:r>
              <a:rPr lang="en-US" altLang="en-US" dirty="0">
                <a:latin typeface="Arial" charset="0"/>
              </a:rPr>
              <a:t>Each slot holds a file name</a:t>
            </a:r>
          </a:p>
          <a:p>
            <a:pPr eaLnBrk="1" hangingPunct="1">
              <a:buFontTx/>
              <a:buChar char="•"/>
            </a:pPr>
            <a:r>
              <a:rPr lang="en-US" altLang="en-US" dirty="0">
                <a:latin typeface="Arial" charset="0"/>
              </a:rPr>
              <a:t>Two shared variables:</a:t>
            </a:r>
          </a:p>
          <a:p>
            <a:pPr lvl="1" eaLnBrk="1" hangingPunct="1">
              <a:buFontTx/>
              <a:buChar char="•"/>
            </a:pPr>
            <a:r>
              <a:rPr lang="en-US" altLang="en-US" i="1" dirty="0">
                <a:latin typeface="Arial" charset="0"/>
              </a:rPr>
              <a:t>out</a:t>
            </a:r>
            <a:r>
              <a:rPr lang="en-US" altLang="en-US" dirty="0">
                <a:latin typeface="Arial" charset="0"/>
              </a:rPr>
              <a:t> points to next file to be printed</a:t>
            </a:r>
          </a:p>
          <a:p>
            <a:pPr lvl="1" eaLnBrk="1" hangingPunct="1">
              <a:buFontTx/>
              <a:buChar char="•"/>
            </a:pPr>
            <a:r>
              <a:rPr lang="en-US" altLang="en-US" i="1" dirty="0">
                <a:latin typeface="Arial" charset="0"/>
              </a:rPr>
              <a:t>in</a:t>
            </a:r>
            <a:r>
              <a:rPr lang="en-US" altLang="en-US" dirty="0">
                <a:latin typeface="Arial" charset="0"/>
              </a:rPr>
              <a:t> points to the next free slot </a:t>
            </a:r>
          </a:p>
          <a:p>
            <a:pPr eaLnBrk="1" hangingPunct="1">
              <a:buFontTx/>
              <a:buChar char="•"/>
            </a:pPr>
            <a:r>
              <a:rPr lang="en-US" altLang="en-US" dirty="0">
                <a:latin typeface="Arial" charset="0"/>
              </a:rPr>
              <a:t>A printer daemon periodically checks to see if there are any files to be printed</a:t>
            </a:r>
          </a:p>
          <a:p>
            <a:pPr eaLnBrk="1" hangingPunct="1">
              <a:buFontTx/>
              <a:buChar char="•"/>
            </a:pPr>
            <a:r>
              <a:rPr lang="en-US" altLang="en-US" dirty="0">
                <a:latin typeface="Arial" charset="0"/>
              </a:rPr>
              <a:t>Is there a problem with this?</a:t>
            </a:r>
          </a:p>
        </p:txBody>
      </p:sp>
      <p:graphicFrame>
        <p:nvGraphicFramePr>
          <p:cNvPr id="13318" name="Object 7"/>
          <p:cNvGraphicFramePr>
            <a:graphicFrameLocks noChangeAspect="1"/>
          </p:cNvGraphicFramePr>
          <p:nvPr/>
        </p:nvGraphicFramePr>
        <p:xfrm>
          <a:off x="762000" y="2492896"/>
          <a:ext cx="3362325" cy="3705225"/>
        </p:xfrm>
        <a:graphic>
          <a:graphicData uri="http://schemas.openxmlformats.org/presentationml/2006/ole">
            <mc:AlternateContent xmlns:mc="http://schemas.openxmlformats.org/markup-compatibility/2006">
              <mc:Choice xmlns:v="urn:schemas-microsoft-com:vml" Requires="v">
                <p:oleObj spid="_x0000_s6189" name="Bitmap Image" r:id="rId4" imgW="3362794" imgH="3704762" progId="PBrush">
                  <p:embed/>
                </p:oleObj>
              </mc:Choice>
              <mc:Fallback>
                <p:oleObj name="Bitmap Image" r:id="rId4" imgW="3362794" imgH="3704762" progId="PBrush">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492896"/>
                        <a:ext cx="3362325" cy="3705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3320" name="Slide Number Placeholder 9"/>
          <p:cNvSpPr>
            <a:spLocks noGrp="1"/>
          </p:cNvSpPr>
          <p:nvPr>
            <p:ph type="sldNum" sz="quarter" idx="12"/>
          </p:nvPr>
        </p:nvSpPr>
        <p:spPr>
          <a:noFill/>
        </p:spPr>
        <p:txBody>
          <a:bodyPr/>
          <a:lstStyle/>
          <a:p>
            <a:fld id="{6E27ED92-344D-481F-8621-C435DEDB0E61}" type="slidenum">
              <a:rPr lang="en-US" altLang="en-US"/>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260648"/>
            <a:ext cx="7772400" cy="1143000"/>
          </a:xfrm>
        </p:spPr>
        <p:txBody>
          <a:bodyPr/>
          <a:lstStyle/>
          <a:p>
            <a:pPr eaLnBrk="1" hangingPunct="1"/>
            <a:r>
              <a:rPr lang="en-US" altLang="en-US" dirty="0"/>
              <a:t>Race Conditions</a:t>
            </a:r>
          </a:p>
        </p:txBody>
      </p:sp>
      <p:sp>
        <p:nvSpPr>
          <p:cNvPr id="15363" name="Rectangle 3"/>
          <p:cNvSpPr>
            <a:spLocks noGrp="1" noChangeArrowheads="1"/>
          </p:cNvSpPr>
          <p:nvPr>
            <p:ph type="body" idx="1"/>
          </p:nvPr>
        </p:nvSpPr>
        <p:spPr>
          <a:xfrm>
            <a:off x="381000" y="1219200"/>
            <a:ext cx="8763000" cy="5257800"/>
          </a:xfrm>
        </p:spPr>
        <p:txBody>
          <a:bodyPr/>
          <a:lstStyle/>
          <a:p>
            <a:pPr eaLnBrk="1" hangingPunct="1">
              <a:lnSpc>
                <a:spcPct val="90000"/>
              </a:lnSpc>
            </a:pPr>
            <a:r>
              <a:rPr lang="en-US" altLang="en-US" dirty="0"/>
              <a:t>Print Spooler Example</a:t>
            </a:r>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r>
              <a:rPr lang="en-US" altLang="en-US" dirty="0"/>
              <a:t>A switch to another process at an inopportune moment causes Process B to lose its print job...</a:t>
            </a:r>
          </a:p>
        </p:txBody>
      </p:sp>
      <p:graphicFrame>
        <p:nvGraphicFramePr>
          <p:cNvPr id="72728" name="Group 24"/>
          <p:cNvGraphicFramePr>
            <a:graphicFrameLocks noGrp="1"/>
          </p:cNvGraphicFramePr>
          <p:nvPr/>
        </p:nvGraphicFramePr>
        <p:xfrm>
          <a:off x="609600" y="1918692"/>
          <a:ext cx="7924800" cy="3238500"/>
        </p:xfrm>
        <a:graphic>
          <a:graphicData uri="http://schemas.openxmlformats.org/drawingml/2006/table">
            <a:tbl>
              <a:tblPr/>
              <a:tblGrid>
                <a:gridCol w="3886200">
                  <a:extLst>
                    <a:ext uri="{9D8B030D-6E8A-4147-A177-3AD203B41FA5}">
                      <a16:colId xmlns:a16="http://schemas.microsoft.com/office/drawing/2014/main" xmlns="" val="20000"/>
                    </a:ext>
                  </a:extLst>
                </a:gridCol>
                <a:gridCol w="4038600">
                  <a:extLst>
                    <a:ext uri="{9D8B030D-6E8A-4147-A177-3AD203B41FA5}">
                      <a16:colId xmlns:a16="http://schemas.microsoft.com/office/drawing/2014/main" xmlns="" val="20001"/>
                    </a:ext>
                  </a:extLst>
                </a:gridCol>
              </a:tblGrid>
              <a:tr h="6048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dirty="0">
                          <a:ln>
                            <a:noFill/>
                          </a:ln>
                          <a:solidFill>
                            <a:schemeClr val="tx1"/>
                          </a:solidFill>
                          <a:effectLst/>
                          <a:latin typeface="Arial" charset="0"/>
                        </a:rPr>
                        <a:t>Process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rPr>
                        <a:t>Process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633662">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err="1">
                          <a:ln>
                            <a:noFill/>
                          </a:ln>
                          <a:solidFill>
                            <a:schemeClr val="tx1"/>
                          </a:solidFill>
                          <a:effectLst/>
                          <a:latin typeface="Courier New" pitchFamily="49" charset="0"/>
                        </a:rPr>
                        <a:t>freeSlot</a:t>
                      </a:r>
                      <a:r>
                        <a:rPr kumimoji="0" lang="en-US" sz="2400" b="0" i="0" u="none" strike="noStrike" cap="none" normalizeH="0" baseline="0" dirty="0">
                          <a:ln>
                            <a:noFill/>
                          </a:ln>
                          <a:solidFill>
                            <a:schemeClr val="tx1"/>
                          </a:solidFill>
                          <a:effectLst/>
                          <a:latin typeface="Courier New" pitchFamily="49" charset="0"/>
                        </a:rPr>
                        <a:t> = in;</a:t>
                      </a:r>
                    </a:p>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err="1">
                          <a:ln>
                            <a:noFill/>
                          </a:ln>
                          <a:solidFill>
                            <a:schemeClr val="tx1"/>
                          </a:solidFill>
                          <a:effectLst/>
                          <a:latin typeface="Courier New" pitchFamily="49" charset="0"/>
                        </a:rPr>
                        <a:t>writeName</a:t>
                      </a:r>
                      <a:r>
                        <a:rPr kumimoji="0" lang="en-US" sz="2400" b="0" i="0" u="none" strike="noStrike" cap="none" normalizeH="0" baseline="0" dirty="0">
                          <a:ln>
                            <a:noFill/>
                          </a:ln>
                          <a:solidFill>
                            <a:schemeClr val="tx1"/>
                          </a:solidFill>
                          <a:effectLst/>
                          <a:latin typeface="Courier New" pitchFamily="49" charset="0"/>
                        </a:rPr>
                        <a:t>(</a:t>
                      </a:r>
                      <a:r>
                        <a:rPr kumimoji="0" lang="en-US" sz="2400" b="0" i="0" u="none" strike="noStrike" cap="none" normalizeH="0" baseline="0" dirty="0" err="1">
                          <a:ln>
                            <a:noFill/>
                          </a:ln>
                          <a:solidFill>
                            <a:schemeClr val="tx1"/>
                          </a:solidFill>
                          <a:effectLst/>
                          <a:latin typeface="Courier New" pitchFamily="49" charset="0"/>
                        </a:rPr>
                        <a:t>freeSlot</a:t>
                      </a:r>
                      <a:r>
                        <a:rPr kumimoji="0" lang="en-US" sz="2400" b="0" i="0" u="none" strike="noStrike" cap="none" normalizeH="0" baseline="0" dirty="0">
                          <a:ln>
                            <a:noFill/>
                          </a:ln>
                          <a:solidFill>
                            <a:schemeClr val="tx1"/>
                          </a:solidFill>
                          <a:effectLst/>
                          <a:latin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a:ln>
                            <a:noFill/>
                          </a:ln>
                          <a:solidFill>
                            <a:schemeClr val="tx1"/>
                          </a:solidFill>
                          <a:effectLst/>
                          <a:latin typeface="Courier New" pitchFamily="49" charset="0"/>
                        </a:rPr>
                        <a:t>in = freeSlot+1;</a:t>
                      </a:r>
                    </a:p>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err="1">
                          <a:ln>
                            <a:noFill/>
                          </a:ln>
                          <a:solidFill>
                            <a:schemeClr val="tx1"/>
                          </a:solidFill>
                          <a:effectLst/>
                          <a:latin typeface="Courier New" pitchFamily="49" charset="0"/>
                        </a:rPr>
                        <a:t>doMoreStuff</a:t>
                      </a:r>
                      <a:r>
                        <a:rPr kumimoji="0" lang="en-US" sz="2400" b="0" i="0" u="none" strike="noStrike" cap="none" normalizeH="0" baseline="0" dirty="0">
                          <a:ln>
                            <a:noFill/>
                          </a:ln>
                          <a:solidFill>
                            <a:schemeClr val="tx1"/>
                          </a:solidFill>
                          <a:effectLst/>
                          <a:latin typeface="Courier New" pitchFamily="49"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err="1">
                          <a:ln>
                            <a:noFill/>
                          </a:ln>
                          <a:solidFill>
                            <a:schemeClr val="tx1"/>
                          </a:solidFill>
                          <a:effectLst/>
                          <a:latin typeface="Courier New" pitchFamily="49" charset="0"/>
                        </a:rPr>
                        <a:t>freeSlot</a:t>
                      </a:r>
                      <a:r>
                        <a:rPr kumimoji="0" lang="en-US" sz="2400" b="0" i="0" u="none" strike="noStrike" cap="none" normalizeH="0" baseline="0" dirty="0">
                          <a:ln>
                            <a:noFill/>
                          </a:ln>
                          <a:solidFill>
                            <a:schemeClr val="tx1"/>
                          </a:solidFill>
                          <a:effectLst/>
                          <a:latin typeface="Courier New" pitchFamily="49" charset="0"/>
                        </a:rPr>
                        <a:t> = in;</a:t>
                      </a:r>
                    </a:p>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err="1">
                          <a:ln>
                            <a:noFill/>
                          </a:ln>
                          <a:solidFill>
                            <a:schemeClr val="tx1"/>
                          </a:solidFill>
                          <a:effectLst/>
                          <a:latin typeface="Courier New" pitchFamily="49" charset="0"/>
                        </a:rPr>
                        <a:t>writeName</a:t>
                      </a:r>
                      <a:r>
                        <a:rPr kumimoji="0" lang="en-US" sz="2400" b="0" i="0" u="none" strike="noStrike" cap="none" normalizeH="0" baseline="0" dirty="0">
                          <a:ln>
                            <a:noFill/>
                          </a:ln>
                          <a:solidFill>
                            <a:schemeClr val="tx1"/>
                          </a:solidFill>
                          <a:effectLst/>
                          <a:latin typeface="Courier New" pitchFamily="49" charset="0"/>
                        </a:rPr>
                        <a:t>(</a:t>
                      </a:r>
                      <a:r>
                        <a:rPr kumimoji="0" lang="en-US" sz="2400" b="0" i="0" u="none" strike="noStrike" cap="none" normalizeH="0" baseline="0" dirty="0" err="1">
                          <a:ln>
                            <a:noFill/>
                          </a:ln>
                          <a:solidFill>
                            <a:schemeClr val="tx1"/>
                          </a:solidFill>
                          <a:effectLst/>
                          <a:latin typeface="Courier New" pitchFamily="49" charset="0"/>
                        </a:rPr>
                        <a:t>freeSlot</a:t>
                      </a:r>
                      <a:r>
                        <a:rPr kumimoji="0" lang="en-US" sz="2400" b="0" i="0" u="none" strike="noStrike" cap="none" normalizeH="0" baseline="0" dirty="0">
                          <a:ln>
                            <a:noFill/>
                          </a:ln>
                          <a:solidFill>
                            <a:schemeClr val="tx1"/>
                          </a:solidFill>
                          <a:effectLst/>
                          <a:latin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a:ln>
                            <a:noFill/>
                          </a:ln>
                          <a:solidFill>
                            <a:schemeClr val="tx1"/>
                          </a:solidFill>
                          <a:effectLst/>
                          <a:latin typeface="Courier New" pitchFamily="49" charset="0"/>
                        </a:rPr>
                        <a:t>in = freeSlot+1;</a:t>
                      </a:r>
                    </a:p>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err="1">
                          <a:ln>
                            <a:noFill/>
                          </a:ln>
                          <a:solidFill>
                            <a:schemeClr val="tx1"/>
                          </a:solidFill>
                          <a:effectLst/>
                          <a:latin typeface="Courier New" pitchFamily="49" charset="0"/>
                        </a:rPr>
                        <a:t>doMoreStuff</a:t>
                      </a:r>
                      <a:r>
                        <a:rPr kumimoji="0" lang="en-US" sz="2400" b="0" i="0" u="none" strike="noStrike" cap="none" normalizeH="0" baseline="0" dirty="0">
                          <a:ln>
                            <a:noFill/>
                          </a:ln>
                          <a:solidFill>
                            <a:schemeClr val="tx1"/>
                          </a:solidFill>
                          <a:effectLst/>
                          <a:latin typeface="Courier New" pitchFamily="49"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15376" name="Slide Number Placeholder 17"/>
          <p:cNvSpPr>
            <a:spLocks noGrp="1"/>
          </p:cNvSpPr>
          <p:nvPr>
            <p:ph type="sldNum" sz="quarter" idx="12"/>
          </p:nvPr>
        </p:nvSpPr>
        <p:spPr>
          <a:noFill/>
        </p:spPr>
        <p:txBody>
          <a:bodyPr/>
          <a:lstStyle/>
          <a:p>
            <a:fld id="{45F823FD-5764-4077-B5D4-CB14B88CF660}" type="slidenum">
              <a:rPr lang="en-US" altLang="en-US"/>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Race Conditions</a:t>
            </a:r>
          </a:p>
        </p:txBody>
      </p:sp>
      <p:sp>
        <p:nvSpPr>
          <p:cNvPr id="16387" name="Rectangle 3"/>
          <p:cNvSpPr>
            <a:spLocks noGrp="1" noChangeArrowheads="1"/>
          </p:cNvSpPr>
          <p:nvPr>
            <p:ph type="body" idx="1"/>
          </p:nvPr>
        </p:nvSpPr>
        <p:spPr/>
        <p:txBody>
          <a:bodyPr/>
          <a:lstStyle/>
          <a:p>
            <a:pPr eaLnBrk="1" hangingPunct="1"/>
            <a:r>
              <a:rPr lang="en-US" altLang="en-US"/>
              <a:t>A </a:t>
            </a:r>
            <a:r>
              <a:rPr lang="en-US" altLang="en-US" b="1">
                <a:solidFill>
                  <a:srgbClr val="0000FF"/>
                </a:solidFill>
              </a:rPr>
              <a:t>Race Condition</a:t>
            </a:r>
            <a:r>
              <a:rPr lang="en-US" altLang="en-US"/>
              <a:t> is a situation where two or more processes are accessing shared data and the final result depends on the order in which the processes execute</a:t>
            </a:r>
          </a:p>
          <a:p>
            <a:pPr eaLnBrk="1" hangingPunct="1"/>
            <a:r>
              <a:rPr lang="en-US" altLang="en-US"/>
              <a:t>Therefore, the place in code where it is possible that race conditions could be created is of particular interest to us and is referred to as a </a:t>
            </a:r>
            <a:r>
              <a:rPr lang="en-US" altLang="en-US" b="1">
                <a:solidFill>
                  <a:srgbClr val="0000FF"/>
                </a:solidFill>
              </a:rPr>
              <a:t>Critical Region</a:t>
            </a:r>
            <a:r>
              <a:rPr lang="en-US" altLang="en-US"/>
              <a:t> (or critical section)</a:t>
            </a:r>
            <a:endParaRPr lang="en-US" altLang="en-US" b="1"/>
          </a:p>
        </p:txBody>
      </p:sp>
      <p:sp>
        <p:nvSpPr>
          <p:cNvPr id="16389" name="Slide Number Placeholder 6"/>
          <p:cNvSpPr>
            <a:spLocks noGrp="1"/>
          </p:cNvSpPr>
          <p:nvPr>
            <p:ph type="sldNum" sz="quarter" idx="12"/>
          </p:nvPr>
        </p:nvSpPr>
        <p:spPr>
          <a:noFill/>
        </p:spPr>
        <p:txBody>
          <a:bodyPr/>
          <a:lstStyle/>
          <a:p>
            <a:fld id="{4DA4F1DA-1749-4079-B80F-2981059B310A}" type="slidenum">
              <a:rPr lang="en-US" altLang="en-US"/>
              <a:pPr/>
              <a:t>8</a:t>
            </a:fld>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a:t>Critical Regions</a:t>
            </a:r>
          </a:p>
        </p:txBody>
      </p:sp>
      <p:sp>
        <p:nvSpPr>
          <p:cNvPr id="18435" name="Rectangle 3"/>
          <p:cNvSpPr>
            <a:spLocks noGrp="1" noChangeArrowheads="1"/>
          </p:cNvSpPr>
          <p:nvPr>
            <p:ph type="body" idx="1"/>
          </p:nvPr>
        </p:nvSpPr>
        <p:spPr/>
        <p:txBody>
          <a:bodyPr/>
          <a:lstStyle/>
          <a:p>
            <a:pPr eaLnBrk="1" hangingPunct="1"/>
            <a:r>
              <a:rPr lang="en-US" altLang="en-US"/>
              <a:t>Ideally, we avoid having areas of code where race conditions can occur, but this is not always possible</a:t>
            </a:r>
          </a:p>
          <a:p>
            <a:pPr eaLnBrk="1" hangingPunct="1"/>
            <a:r>
              <a:rPr lang="en-US" altLang="en-US"/>
              <a:t>Programs must be arranged/designed in such a way such that no two processes may be operating in their (related) critical regions at the same time</a:t>
            </a:r>
          </a:p>
          <a:p>
            <a:pPr lvl="1" eaLnBrk="1" hangingPunct="1"/>
            <a:r>
              <a:rPr lang="en-US" altLang="en-US"/>
              <a:t>The critical regions must be </a:t>
            </a:r>
            <a:r>
              <a:rPr lang="en-US" altLang="en-US" b="1">
                <a:solidFill>
                  <a:srgbClr val="0000FF"/>
                </a:solidFill>
              </a:rPr>
              <a:t>Mutually Exclusive</a:t>
            </a:r>
          </a:p>
        </p:txBody>
      </p:sp>
      <p:sp>
        <p:nvSpPr>
          <p:cNvPr id="18437" name="Slide Number Placeholder 6"/>
          <p:cNvSpPr>
            <a:spLocks noGrp="1"/>
          </p:cNvSpPr>
          <p:nvPr>
            <p:ph type="sldNum" sz="quarter" idx="12"/>
          </p:nvPr>
        </p:nvSpPr>
        <p:spPr>
          <a:noFill/>
        </p:spPr>
        <p:txBody>
          <a:bodyPr/>
          <a:lstStyle/>
          <a:p>
            <a:fld id="{D7ADDBC7-2DAC-478A-A48B-18DDCC8F0BD2}" type="slidenum">
              <a:rPr lang="en-US" altLang="en-US"/>
              <a:pPr/>
              <a:t>9</a:t>
            </a:fld>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92D05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2892</TotalTime>
  <Words>3434</Words>
  <Application>Microsoft Office PowerPoint</Application>
  <PresentationFormat>On-screen Show (4:3)</PresentationFormat>
  <Paragraphs>422</Paragraphs>
  <Slides>36</Slides>
  <Notes>31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36</vt:i4>
      </vt:variant>
    </vt:vector>
  </HeadingPairs>
  <TitlesOfParts>
    <vt:vector size="40" baseType="lpstr">
      <vt:lpstr>Default Design</vt:lpstr>
      <vt:lpstr>1_Default Design</vt:lpstr>
      <vt:lpstr>2_Default Design</vt:lpstr>
      <vt:lpstr>Bitmap Image</vt:lpstr>
      <vt:lpstr>EEE 335 Principles of Operating Systems</vt:lpstr>
      <vt:lpstr>Quick Review</vt:lpstr>
      <vt:lpstr>Outline</vt:lpstr>
      <vt:lpstr>IPC Overview</vt:lpstr>
      <vt:lpstr>Race Conditions</vt:lpstr>
      <vt:lpstr>Race Conditions</vt:lpstr>
      <vt:lpstr>Race Conditions</vt:lpstr>
      <vt:lpstr>Race Conditions</vt:lpstr>
      <vt:lpstr>Critical Regions</vt:lpstr>
      <vt:lpstr>4 Conditions to Prevent Race Conditions</vt:lpstr>
      <vt:lpstr>Mutual Exclusion</vt:lpstr>
      <vt:lpstr>Mutual Exclusion Methods</vt:lpstr>
      <vt:lpstr>Mutual Exclusion Methods</vt:lpstr>
      <vt:lpstr>Mutual Exclusion Methods</vt:lpstr>
      <vt:lpstr>Mutual Exclusion Methods</vt:lpstr>
      <vt:lpstr>Mutual Exclusion Methods</vt:lpstr>
      <vt:lpstr>Mutual Exclusion Methods</vt:lpstr>
      <vt:lpstr>Peterson’s – a quick run through</vt:lpstr>
      <vt:lpstr>Mutual Exclusion Methods</vt:lpstr>
      <vt:lpstr>Mutual Exclusion Methods</vt:lpstr>
      <vt:lpstr>Mutual Exclusion Methods</vt:lpstr>
      <vt:lpstr>Busy Waiting</vt:lpstr>
      <vt:lpstr>sleep() and wakeup()</vt:lpstr>
      <vt:lpstr>The Producer-Consumer Problem</vt:lpstr>
      <vt:lpstr>The Producer-Consumer Problem</vt:lpstr>
      <vt:lpstr>Semaphores</vt:lpstr>
      <vt:lpstr>Semaphores</vt:lpstr>
      <vt:lpstr>Semaphores</vt:lpstr>
      <vt:lpstr>PowerPoint Presentation</vt:lpstr>
      <vt:lpstr>Solving Producer-Consumer</vt:lpstr>
      <vt:lpstr>Solving Producer-Consumer</vt:lpstr>
      <vt:lpstr>Mutexes</vt:lpstr>
      <vt:lpstr>Mutexes</vt:lpstr>
      <vt:lpstr>Mutexes</vt:lpstr>
      <vt:lpstr>Questions</vt:lpstr>
      <vt:lpstr>PowerPoint Presentation</vt:lpstr>
    </vt:vector>
  </TitlesOfParts>
  <Company>Royal Military College of Canada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435 Principles of Operating Systems</dc:title>
  <dc:creator>Alain Beaulieu</dc:creator>
  <cp:lastModifiedBy>Stephen McKeon</cp:lastModifiedBy>
  <cp:revision>54</cp:revision>
  <dcterms:created xsi:type="dcterms:W3CDTF">2014-07-07T15:33:24Z</dcterms:created>
  <dcterms:modified xsi:type="dcterms:W3CDTF">2020-01-17T18:01:29Z</dcterms:modified>
</cp:coreProperties>
</file>