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4"/>
  </p:notesMasterIdLst>
  <p:sldIdLst>
    <p:sldId id="293" r:id="rId3"/>
    <p:sldId id="259" r:id="rId4"/>
    <p:sldId id="260" r:id="rId5"/>
    <p:sldId id="261" r:id="rId6"/>
    <p:sldId id="280" r:id="rId7"/>
    <p:sldId id="263"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84" r:id="rId23"/>
    <p:sldId id="285" r:id="rId24"/>
    <p:sldId id="286" r:id="rId25"/>
    <p:sldId id="287" r:id="rId26"/>
    <p:sldId id="288" r:id="rId27"/>
    <p:sldId id="289" r:id="rId28"/>
    <p:sldId id="290" r:id="rId29"/>
    <p:sldId id="291" r:id="rId30"/>
    <p:sldId id="292" r:id="rId31"/>
    <p:sldId id="275" r:id="rId32"/>
    <p:sldId id="278"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9" autoAdjust="0"/>
    <p:restoredTop sz="60186" autoAdjust="0"/>
  </p:normalViewPr>
  <p:slideViewPr>
    <p:cSldViewPr>
      <p:cViewPr varScale="1">
        <p:scale>
          <a:sx n="135" d="100"/>
          <a:sy n="135" d="100"/>
        </p:scale>
        <p:origin x="4896"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2020-01-29</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a:defRPr/>
            </a:pPr>
            <a:fld id="{E37F2B54-A66B-4779-906C-F879CC221B89}" type="slidenum">
              <a:rPr lang="en-CA" smtClean="0">
                <a:solidFill>
                  <a:prstClr val="black"/>
                </a:solidFill>
              </a:rPr>
              <a:pPr>
                <a:defRPr/>
              </a:pPr>
              <a:t>1</a:t>
            </a:fld>
            <a:endParaRPr lang="en-CA">
              <a:solidFill>
                <a:prstClr val="black"/>
              </a:solidFill>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7D2D6615-5721-4037-8E95-0BA68AFCD047}" type="slidenum">
              <a:rPr kumimoji="0" lang="en-US" altLang="en-US"/>
              <a:pPr>
                <a:spcBef>
                  <a:spcPct val="0"/>
                </a:spcBef>
              </a:pPr>
              <a:t>13</a:t>
            </a:fld>
            <a:endParaRPr kumimoji="0"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Message loss:</a:t>
            </a:r>
          </a:p>
          <a:p>
            <a:pPr lvl="1">
              <a:buFontTx/>
              <a:buChar char="•"/>
            </a:pPr>
            <a:r>
              <a:rPr lang="en-US" altLang="en-US" dirty="0"/>
              <a:t>This is a concern in any distributed system</a:t>
            </a:r>
          </a:p>
          <a:p>
            <a:pPr lvl="1">
              <a:buFontTx/>
              <a:buChar char="•"/>
            </a:pPr>
            <a:r>
              <a:rPr lang="en-US" altLang="en-US" dirty="0"/>
              <a:t>Identifier required to ensure a retransmitted message can be properly identified when the acknowledgement is lost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976F2ED1-2410-4E57-8F97-A6DA4704ABBC}" type="slidenum">
              <a:rPr kumimoji="0" lang="en-US" altLang="en-US"/>
              <a:pPr>
                <a:spcBef>
                  <a:spcPct val="0"/>
                </a:spcBef>
              </a:pPr>
              <a:t>14</a:t>
            </a:fld>
            <a:endParaRPr kumimoji="0"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Performance:</a:t>
            </a:r>
          </a:p>
          <a:p>
            <a:pPr lvl="1">
              <a:buFontTx/>
              <a:buChar char="•"/>
            </a:pPr>
            <a:r>
              <a:rPr lang="en-US" altLang="en-US" dirty="0"/>
              <a:t>One suggestion is to limit message size to what will fit into a machine’s registers</a:t>
            </a:r>
          </a:p>
          <a:p>
            <a:pPr lvl="1">
              <a:buFontTx/>
              <a:buChar char="•"/>
            </a:pPr>
            <a:r>
              <a:rPr lang="en-US" altLang="en-US" dirty="0" err="1"/>
              <a:t>uC</a:t>
            </a:r>
            <a:r>
              <a:rPr lang="en-US" altLang="en-US" dirty="0"/>
              <a:t>/OS-II allows the passing of pointer-sized messages only...the data can then be accessed through the pointer.</a:t>
            </a:r>
          </a:p>
          <a:p>
            <a:pPr lvl="2">
              <a:buFontTx/>
              <a:buChar char="•"/>
            </a:pPr>
            <a:r>
              <a:rPr lang="en-US" altLang="en-US" dirty="0"/>
              <a:t>What is the problem with this?  (must maintain data statically on the remote side)</a:t>
            </a:r>
          </a:p>
          <a:p>
            <a:pPr lvl="2">
              <a:buFontTx/>
              <a:buChar char="•"/>
            </a:pPr>
            <a:r>
              <a:rPr lang="en-US" altLang="en-US" dirty="0"/>
              <a:t>How could it be corrected? (send back a message indicating that you have grabbed that data)</a:t>
            </a:r>
          </a:p>
          <a:p>
            <a:pPr lvl="2">
              <a:buFontTx/>
              <a:buNone/>
            </a:pPr>
            <a:endParaRPr lang="en-US" altLang="en-US" dirty="0"/>
          </a:p>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46B8335E-6D50-4EB8-AB1C-753DA4FD4D4A}" type="slidenum">
              <a:rPr lang="en-US" altLang="en-US" sz="1300"/>
              <a:pPr/>
              <a:t>15</a:t>
            </a:fld>
            <a:endParaRPr lang="en-US" alt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i="0" u="none" strike="noStrike" kern="1200" dirty="0">
                <a:solidFill>
                  <a:schemeClr val="tx1"/>
                </a:solidFill>
                <a:effectLst/>
                <a:latin typeface="+mn-lt"/>
                <a:ea typeface="+mn-ea"/>
                <a:cs typeface="+mn-cs"/>
              </a:rPr>
              <a:t>In the problem above, an actual buffer does not exit. Instead, the producer and consumer pass messages to each other. These messages can contain the items which, in previous examples, were placed in a buffer. They can also contain </a:t>
            </a:r>
            <a:r>
              <a:rPr lang="en-CA" sz="1200" b="1" i="1" u="none" strike="noStrike" kern="1200" dirty="0">
                <a:solidFill>
                  <a:schemeClr val="tx1"/>
                </a:solidFill>
                <a:effectLst/>
                <a:latin typeface="+mn-lt"/>
                <a:ea typeface="+mn-ea"/>
                <a:cs typeface="+mn-cs"/>
              </a:rPr>
              <a:t>empty</a:t>
            </a:r>
            <a:r>
              <a:rPr lang="en-CA" sz="1200" b="0" i="0" u="none" strike="noStrike" kern="1200" dirty="0">
                <a:solidFill>
                  <a:schemeClr val="tx1"/>
                </a:solidFill>
                <a:effectLst/>
                <a:latin typeface="+mn-lt"/>
                <a:ea typeface="+mn-ea"/>
                <a:cs typeface="+mn-cs"/>
              </a:rPr>
              <a:t> messages, meaning that a slot in the "buffer" is ready to receive a new item. In this example, a buffer size of 100 has been chosen. The Consumer begins the process by sending 100 </a:t>
            </a:r>
            <a:r>
              <a:rPr lang="en-CA" sz="1200" b="1" i="1" u="none" strike="noStrike" kern="1200" dirty="0">
                <a:solidFill>
                  <a:schemeClr val="tx1"/>
                </a:solidFill>
                <a:effectLst/>
                <a:latin typeface="+mn-lt"/>
                <a:ea typeface="+mn-ea"/>
                <a:cs typeface="+mn-cs"/>
              </a:rPr>
              <a:t>empty</a:t>
            </a:r>
            <a:r>
              <a:rPr lang="en-CA" sz="1200" b="0" i="0" u="none" strike="noStrike" kern="1200" dirty="0">
                <a:solidFill>
                  <a:schemeClr val="tx1"/>
                </a:solidFill>
                <a:effectLst/>
                <a:latin typeface="+mn-lt"/>
                <a:ea typeface="+mn-ea"/>
                <a:cs typeface="+mn-cs"/>
              </a:rPr>
              <a:t> messages to the producer. The producer creates a new item for each empty message it receives, then it goes to sleep. The producer will not create a new item unless it first receives an </a:t>
            </a:r>
            <a:r>
              <a:rPr lang="en-CA" sz="1200" b="1" i="1" u="none" strike="noStrike" kern="1200" dirty="0">
                <a:solidFill>
                  <a:schemeClr val="tx1"/>
                </a:solidFill>
                <a:effectLst/>
                <a:latin typeface="+mn-lt"/>
                <a:ea typeface="+mn-ea"/>
                <a:cs typeface="+mn-cs"/>
              </a:rPr>
              <a:t>empty</a:t>
            </a:r>
            <a:r>
              <a:rPr lang="en-CA" sz="1200" b="0" i="0" u="none" strike="noStrike" kern="1200" dirty="0">
                <a:solidFill>
                  <a:schemeClr val="tx1"/>
                </a:solidFill>
                <a:effectLst/>
                <a:latin typeface="+mn-lt"/>
                <a:ea typeface="+mn-ea"/>
                <a:cs typeface="+mn-cs"/>
              </a:rPr>
              <a:t> message. The consumer waits for messages from the producer which contain the items. Once it consumes an item, it sends an </a:t>
            </a:r>
            <a:r>
              <a:rPr lang="en-CA" sz="1200" b="1" i="1" u="none" strike="noStrike" kern="1200" dirty="0">
                <a:solidFill>
                  <a:schemeClr val="tx1"/>
                </a:solidFill>
                <a:effectLst/>
                <a:latin typeface="+mn-lt"/>
                <a:ea typeface="+mn-ea"/>
                <a:cs typeface="+mn-cs"/>
              </a:rPr>
              <a:t>empty</a:t>
            </a:r>
            <a:r>
              <a:rPr lang="en-CA" sz="1200" b="0" i="0" u="none" strike="noStrike" kern="1200" dirty="0">
                <a:solidFill>
                  <a:schemeClr val="tx1"/>
                </a:solidFill>
                <a:effectLst/>
                <a:latin typeface="+mn-lt"/>
                <a:ea typeface="+mn-ea"/>
                <a:cs typeface="+mn-cs"/>
              </a:rPr>
              <a:t> message to the producer. Again, there is no real buffer, only a buffer size which dictates the number of items allowed to be produced.</a:t>
            </a:r>
          </a:p>
          <a:p>
            <a:endParaRPr lang="en-CA" altLang="en-US" sz="1200" b="0" i="0" u="none" strike="noStrike" kern="1200" dirty="0">
              <a:solidFill>
                <a:schemeClr val="tx1"/>
              </a:solidFill>
              <a:effectLst/>
              <a:latin typeface="+mn-lt"/>
              <a:ea typeface="+mn-ea"/>
              <a:cs typeface="+mn-cs"/>
            </a:endParaRPr>
          </a:p>
          <a:p>
            <a:r>
              <a:rPr lang="en-CA" altLang="en-US" sz="1200" b="0" i="0" u="none" strike="noStrike" kern="1200" dirty="0">
                <a:solidFill>
                  <a:schemeClr val="tx1"/>
                </a:solidFill>
                <a:effectLst/>
                <a:latin typeface="+mn-lt"/>
                <a:ea typeface="+mn-ea"/>
                <a:cs typeface="+mn-cs"/>
              </a:rPr>
              <a:t>Remember the assumptions for this:</a:t>
            </a:r>
          </a:p>
          <a:p>
            <a:pPr lvl="2"/>
            <a:r>
              <a:rPr lang="en-US" altLang="en-US" dirty="0"/>
              <a:t>mailbox system exists</a:t>
            </a:r>
          </a:p>
          <a:p>
            <a:pPr lvl="2"/>
            <a:r>
              <a:rPr lang="en-US" altLang="en-US" dirty="0"/>
              <a:t>messages sent and not yet received are buffered by the OS</a:t>
            </a:r>
          </a:p>
          <a:p>
            <a:pPr lvl="1" eaLnBrk="1" hangingPunct="1"/>
            <a:r>
              <a:rPr lang="en-US" altLang="en-US" dirty="0"/>
              <a:t>	the process blocks on a </a:t>
            </a:r>
            <a:r>
              <a:rPr lang="en-US" altLang="en-US" dirty="0">
                <a:latin typeface="Courier New" pitchFamily="49" charset="0"/>
              </a:rPr>
              <a:t>receive()</a:t>
            </a:r>
            <a:r>
              <a:rPr lang="en-US" altLang="en-US" dirty="0"/>
              <a:t> until a message arrives</a:t>
            </a:r>
          </a:p>
          <a:p>
            <a:endParaRPr lang="en-US" altLang="en-US" dirty="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47FEB9E0-A649-4E16-A0B7-22931404525E}" type="slidenum">
              <a:rPr lang="en-US" altLang="en-US" sz="1300"/>
              <a:pPr/>
              <a:t>16</a:t>
            </a:fld>
            <a:endParaRPr lang="en-US" alt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This is another way for Synchronization</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1480EEEB-C017-4EAB-9852-D825CC72D1F4}" type="slidenum">
              <a:rPr lang="en-US" altLang="en-US" sz="1300"/>
              <a:pPr/>
              <a:t>17</a:t>
            </a:fld>
            <a:endParaRPr lang="en-US"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576B65A4-05D5-4FB9-8846-F52C8706558A}" type="slidenum">
              <a:rPr kumimoji="0" lang="en-US" altLang="en-US"/>
              <a:pPr>
                <a:spcBef>
                  <a:spcPct val="0"/>
                </a:spcBef>
              </a:pPr>
              <a:t>18</a:t>
            </a:fld>
            <a:endParaRPr kumimoji="0"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A good example for this is a very, very large matrix transformation.  Different processes may be working on different parts of the matrix, but need to coordinate for each iteration of work on the matrix</a:t>
            </a:r>
          </a:p>
          <a:p>
            <a:pPr>
              <a:buFontTx/>
              <a:buChar char="•"/>
            </a:pPr>
            <a:r>
              <a:rPr lang="en-US" altLang="en-US" dirty="0"/>
              <a:t>Once all work is done of this iteration of the matrix, the processes are released to work on the next version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20" indent="-291161" eaLnBrk="0" hangingPunct="0">
              <a:defRPr sz="2400">
                <a:solidFill>
                  <a:schemeClr val="tx1"/>
                </a:solidFill>
                <a:latin typeface="Times New Roman" pitchFamily="18" charset="0"/>
              </a:defRPr>
            </a:lvl2pPr>
            <a:lvl3pPr marL="1164647" indent="-232929" eaLnBrk="0" hangingPunct="0">
              <a:defRPr sz="2400">
                <a:solidFill>
                  <a:schemeClr val="tx1"/>
                </a:solidFill>
                <a:latin typeface="Times New Roman" pitchFamily="18" charset="0"/>
              </a:defRPr>
            </a:lvl3pPr>
            <a:lvl4pPr marL="1630505" indent="-232929" eaLnBrk="0" hangingPunct="0">
              <a:defRPr sz="2400">
                <a:solidFill>
                  <a:schemeClr val="tx1"/>
                </a:solidFill>
                <a:latin typeface="Times New Roman" pitchFamily="18" charset="0"/>
              </a:defRPr>
            </a:lvl4pPr>
            <a:lvl5pPr marL="2096365" indent="-232929" eaLnBrk="0" hangingPunct="0">
              <a:defRPr sz="2400">
                <a:solidFill>
                  <a:schemeClr val="tx1"/>
                </a:solidFill>
                <a:latin typeface="Times New Roman" pitchFamily="18" charset="0"/>
              </a:defRPr>
            </a:lvl5pPr>
            <a:lvl6pPr marL="2562224" indent="-232929" eaLnBrk="0" fontAlgn="base" hangingPunct="0">
              <a:spcBef>
                <a:spcPct val="0"/>
              </a:spcBef>
              <a:spcAft>
                <a:spcPct val="0"/>
              </a:spcAft>
              <a:defRPr sz="2400">
                <a:solidFill>
                  <a:schemeClr val="tx1"/>
                </a:solidFill>
                <a:latin typeface="Times New Roman" pitchFamily="18" charset="0"/>
              </a:defRPr>
            </a:lvl6pPr>
            <a:lvl7pPr marL="3028082" indent="-232929" eaLnBrk="0" fontAlgn="base" hangingPunct="0">
              <a:spcBef>
                <a:spcPct val="0"/>
              </a:spcBef>
              <a:spcAft>
                <a:spcPct val="0"/>
              </a:spcAft>
              <a:defRPr sz="2400">
                <a:solidFill>
                  <a:schemeClr val="tx1"/>
                </a:solidFill>
                <a:latin typeface="Times New Roman" pitchFamily="18" charset="0"/>
              </a:defRPr>
            </a:lvl7pPr>
            <a:lvl8pPr marL="3493941" indent="-232929" eaLnBrk="0" fontAlgn="base" hangingPunct="0">
              <a:spcBef>
                <a:spcPct val="0"/>
              </a:spcBef>
              <a:spcAft>
                <a:spcPct val="0"/>
              </a:spcAft>
              <a:defRPr sz="2400">
                <a:solidFill>
                  <a:schemeClr val="tx1"/>
                </a:solidFill>
                <a:latin typeface="Times New Roman" pitchFamily="18" charset="0"/>
              </a:defRPr>
            </a:lvl8pPr>
            <a:lvl9pPr marL="3959800" indent="-232929" eaLnBrk="0" fontAlgn="base" hangingPunct="0">
              <a:spcBef>
                <a:spcPct val="0"/>
              </a:spcBef>
              <a:spcAft>
                <a:spcPct val="0"/>
              </a:spcAft>
              <a:defRPr sz="2400">
                <a:solidFill>
                  <a:schemeClr val="tx1"/>
                </a:solidFill>
                <a:latin typeface="Times New Roman" pitchFamily="18" charset="0"/>
              </a:defRPr>
            </a:lvl9pPr>
          </a:lstStyle>
          <a:p>
            <a:pPr eaLnBrk="1" hangingPunct="1"/>
            <a:fld id="{38ECACBE-152F-48A0-85E7-C20E3FE50B57}" type="slidenum">
              <a:rPr lang="en-US" altLang="en-US" sz="1300"/>
              <a:pPr eaLnBrk="1" hangingPunct="1"/>
              <a:t>20</a:t>
            </a:fld>
            <a:endParaRPr lang="en-US" altLang="en-US" sz="1300"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a:buFontTx/>
              <a:buNone/>
            </a:pPr>
            <a:endParaRPr lang="en-US" altLang="en-US" dirty="0"/>
          </a:p>
        </p:txBody>
      </p:sp>
    </p:spTree>
    <p:extLst>
      <p:ext uri="{BB962C8B-B14F-4D97-AF65-F5344CB8AC3E}">
        <p14:creationId xmlns:p14="http://schemas.microsoft.com/office/powerpoint/2010/main" val="1060661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Tag offers flexibility when sending/receiving messages.  The source and destination are considered “ranks”.</a:t>
            </a:r>
          </a:p>
          <a:p>
            <a:endParaRPr lang="en-CA" dirty="0"/>
          </a:p>
          <a:p>
            <a:r>
              <a:rPr lang="en-CA" dirty="0"/>
              <a:t>So the rank, tag and communicator tuples need to match for the message to be sent</a:t>
            </a:r>
          </a:p>
          <a:p>
            <a:endParaRPr lang="en-CA" dirty="0"/>
          </a:p>
          <a:p>
            <a:r>
              <a:rPr lang="en-CA" dirty="0"/>
              <a:t>Rank – each process is ranked from 0 to whatever</a:t>
            </a:r>
          </a:p>
          <a:p>
            <a:r>
              <a:rPr lang="en-CA" dirty="0"/>
              <a:t>Tag – another lightweight identifier, just and int.  If not needed, just keep set to 0</a:t>
            </a:r>
          </a:p>
          <a:p>
            <a:r>
              <a:rPr lang="en-CA" dirty="0"/>
              <a:t>Communicator – your MPI world</a:t>
            </a:r>
          </a:p>
        </p:txBody>
      </p:sp>
      <p:sp>
        <p:nvSpPr>
          <p:cNvPr id="4" name="Slide Number Placeholder 3"/>
          <p:cNvSpPr>
            <a:spLocks noGrp="1"/>
          </p:cNvSpPr>
          <p:nvPr>
            <p:ph type="sldNum" sz="quarter" idx="5"/>
          </p:nvPr>
        </p:nvSpPr>
        <p:spPr/>
        <p:txBody>
          <a:bodyPr/>
          <a:lstStyle/>
          <a:p>
            <a:fld id="{E37F2B54-A66B-4779-906C-F879CC221B89}" type="slidenum">
              <a:rPr lang="en-CA" smtClean="0"/>
              <a:pPr/>
              <a:t>22</a:t>
            </a:fld>
            <a:endParaRPr lang="en-CA"/>
          </a:p>
        </p:txBody>
      </p:sp>
    </p:spTree>
    <p:extLst>
      <p:ext uri="{BB962C8B-B14F-4D97-AF65-F5344CB8AC3E}">
        <p14:creationId xmlns:p14="http://schemas.microsoft.com/office/powerpoint/2010/main" val="409514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reduction involves reducing a set of numbers into a smaller set of numbers via a function. </a:t>
            </a:r>
          </a:p>
          <a:p>
            <a:endParaRPr lang="en-US" dirty="0"/>
          </a:p>
          <a:p>
            <a:r>
              <a:rPr lang="en-US" dirty="0"/>
              <a:t>For example, let’s say we have a list of numbers [1, 2, 3, 4, 5]. </a:t>
            </a:r>
          </a:p>
          <a:p>
            <a:r>
              <a:rPr lang="en-US" dirty="0"/>
              <a:t>Reducing this list of numbers with the sum function would produce sum([1, 2, 3, 4, 5]) = 15. </a:t>
            </a:r>
          </a:p>
          <a:p>
            <a:r>
              <a:rPr lang="en-US" dirty="0"/>
              <a:t>Similarly, the multiplication reduction would yield multiply([1, 2, 3, 4, 5]) = 120.</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26</a:t>
            </a:fld>
            <a:endParaRPr lang="en-CA"/>
          </a:p>
        </p:txBody>
      </p:sp>
    </p:spTree>
    <p:extLst>
      <p:ext uri="{BB962C8B-B14F-4D97-AF65-F5344CB8AC3E}">
        <p14:creationId xmlns:p14="http://schemas.microsoft.com/office/powerpoint/2010/main" val="311576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Status structure:</a:t>
            </a:r>
          </a:p>
          <a:p>
            <a:endParaRPr lang="en-CA" dirty="0"/>
          </a:p>
          <a:p>
            <a:r>
              <a:rPr lang="en-US" sz="1200" b="1" i="0" kern="1200" dirty="0">
                <a:solidFill>
                  <a:schemeClr val="tx1"/>
                </a:solidFill>
                <a:effectLst/>
                <a:latin typeface="+mn-lt"/>
                <a:ea typeface="+mn-ea"/>
                <a:cs typeface="+mn-cs"/>
              </a:rPr>
              <a:t>The rank of the sender</a:t>
            </a:r>
            <a:r>
              <a:rPr lang="en-US" sz="1200" b="0" i="0" kern="1200" dirty="0">
                <a:solidFill>
                  <a:schemeClr val="tx1"/>
                </a:solidFill>
                <a:effectLst/>
                <a:latin typeface="+mn-lt"/>
                <a:ea typeface="+mn-ea"/>
                <a:cs typeface="+mn-cs"/>
              </a:rPr>
              <a:t>. The rank of the sender is stored in the MPI_SOURCE element of the structure. That is, if we declare an </a:t>
            </a:r>
            <a:r>
              <a:rPr lang="en-US" sz="1200" b="0" i="0" kern="1200" dirty="0" err="1">
                <a:solidFill>
                  <a:schemeClr val="tx1"/>
                </a:solidFill>
                <a:effectLst/>
                <a:latin typeface="+mn-lt"/>
                <a:ea typeface="+mn-ea"/>
                <a:cs typeface="+mn-cs"/>
              </a:rPr>
              <a:t>MPI_Status</a:t>
            </a:r>
            <a:r>
              <a:rPr lang="en-US" sz="1200" b="0" i="0" kern="1200" dirty="0">
                <a:solidFill>
                  <a:schemeClr val="tx1"/>
                </a:solidFill>
                <a:effectLst/>
                <a:latin typeface="+mn-lt"/>
                <a:ea typeface="+mn-ea"/>
                <a:cs typeface="+mn-cs"/>
              </a:rPr>
              <a:t> stat variable, the rank can be accessed with </a:t>
            </a:r>
            <a:r>
              <a:rPr lang="en-US" sz="1200" b="0" i="0" kern="1200" dirty="0" err="1">
                <a:solidFill>
                  <a:schemeClr val="tx1"/>
                </a:solidFill>
                <a:effectLst/>
                <a:latin typeface="+mn-lt"/>
                <a:ea typeface="+mn-ea"/>
                <a:cs typeface="+mn-cs"/>
              </a:rPr>
              <a:t>stat.MPI_SOURCE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The tag of the message</a:t>
            </a:r>
            <a:r>
              <a:rPr lang="en-US" sz="1200" b="0" i="0" kern="1200" dirty="0">
                <a:solidFill>
                  <a:schemeClr val="tx1"/>
                </a:solidFill>
                <a:effectLst/>
                <a:latin typeface="+mn-lt"/>
                <a:ea typeface="+mn-ea"/>
                <a:cs typeface="+mn-cs"/>
              </a:rPr>
              <a:t>. The tag of the message can be accessed by the MPI_TAG element of the structure (similar to MPI_SOURCE).</a:t>
            </a:r>
          </a:p>
          <a:p>
            <a:r>
              <a:rPr lang="en-US" sz="1200" b="1" i="0" kern="1200" dirty="0">
                <a:solidFill>
                  <a:schemeClr val="tx1"/>
                </a:solidFill>
                <a:effectLst/>
                <a:latin typeface="+mn-lt"/>
                <a:ea typeface="+mn-ea"/>
                <a:cs typeface="+mn-cs"/>
              </a:rPr>
              <a:t>The length of the message</a:t>
            </a:r>
            <a:r>
              <a:rPr lang="en-US" sz="1200" b="0" i="0" kern="1200" dirty="0">
                <a:solidFill>
                  <a:schemeClr val="tx1"/>
                </a:solidFill>
                <a:effectLst/>
                <a:latin typeface="+mn-lt"/>
                <a:ea typeface="+mn-ea"/>
                <a:cs typeface="+mn-cs"/>
              </a:rPr>
              <a:t>. The length of the message does not have a predefined element in the status structure. Instead, we have to find out the length of the message with MPI_Get_count.</a:t>
            </a:r>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28</a:t>
            </a:fld>
            <a:endParaRPr lang="en-CA"/>
          </a:p>
        </p:txBody>
      </p:sp>
    </p:spTree>
    <p:extLst>
      <p:ext uri="{BB962C8B-B14F-4D97-AF65-F5344CB8AC3E}">
        <p14:creationId xmlns:p14="http://schemas.microsoft.com/office/powerpoint/2010/main" val="339203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5769EAEC-5563-41FC-A093-4E5142528A0C}" type="slidenum">
              <a:rPr kumimoji="0" lang="en-US" altLang="en-US"/>
              <a:pPr>
                <a:spcBef>
                  <a:spcPct val="0"/>
                </a:spcBef>
              </a:pPr>
              <a:t>2</a:t>
            </a:fld>
            <a:endParaRPr kumimoji="0"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The P-C problem is a race condition where a buffer is being added to (produced) and taken away from (consumed).  It is possible, due to task switching, for a situation such as this to occur:</a:t>
            </a:r>
          </a:p>
          <a:p>
            <a:pPr lvl="1">
              <a:buFontTx/>
              <a:buChar char="•"/>
            </a:pPr>
            <a:r>
              <a:rPr lang="en-US" altLang="en-US" dirty="0"/>
              <a:t>The producer tries to add an item to the buffer, but first checks to see if the buffer is full.  It is, so the task suspends until the consumer has “eaten” some of the buffer</a:t>
            </a:r>
          </a:p>
          <a:p>
            <a:pPr lvl="1">
              <a:buFontTx/>
              <a:buChar char="•"/>
            </a:pPr>
            <a:r>
              <a:rPr lang="en-US" altLang="en-US" dirty="0"/>
              <a:t>Just before it suspends, the consumer consumes some of the buffer and tries to wake the producer.  Already awake, the call has no effect.</a:t>
            </a:r>
          </a:p>
          <a:p>
            <a:pPr lvl="1">
              <a:buFontTx/>
              <a:buChar char="•"/>
            </a:pPr>
            <a:r>
              <a:rPr lang="en-US" altLang="en-US" dirty="0"/>
              <a:t>The consumer eats all of the buffer and suspends until the producer produces, which will never happen since the producer lost its wakeup signal</a:t>
            </a:r>
          </a:p>
          <a:p>
            <a:pPr lvl="1">
              <a:buFontTx/>
              <a:buChar char="•"/>
            </a:pPr>
            <a:r>
              <a:rPr lang="en-US" altLang="en-US" dirty="0"/>
              <a:t>Even once these problems are solved, it must be possible not to have both tasks altering the buffer at the same time.  This is solved using a binary semaphore or mutex</a:t>
            </a:r>
          </a:p>
          <a:p>
            <a:pPr lvl="1">
              <a:buFontTx/>
              <a:buChar char="•"/>
            </a:pPr>
            <a:endParaRPr lang="en-US" altLang="en-US" dirty="0"/>
          </a:p>
          <a:p>
            <a:pPr lvl="1">
              <a:buFontTx/>
              <a:buChar char="•"/>
            </a:pPr>
            <a:r>
              <a:rPr lang="en-US" altLang="en-US" dirty="0"/>
              <a:t>- sleep and wakeup (issues can arise depending on when scheduler shifts things around) – solves things with two processes, but challenging when you have many</a:t>
            </a:r>
          </a:p>
          <a:p>
            <a:pPr lvl="1">
              <a:buFontTx/>
              <a:buChar char="•"/>
            </a:pPr>
            <a:endParaRPr lang="en-US" altLang="en-US" dirty="0"/>
          </a:p>
          <a:p>
            <a:pPr lvl="1">
              <a:buFontTx/>
              <a:buNone/>
            </a:pPr>
            <a:r>
              <a:rPr lang="en-US" altLang="en-US" dirty="0"/>
              <a:t>Two synchronization semaphores</a:t>
            </a:r>
          </a:p>
          <a:p>
            <a:pPr lvl="1">
              <a:buFontTx/>
              <a:buChar char="•"/>
            </a:pPr>
            <a:r>
              <a:rPr lang="en-US" altLang="en-US" dirty="0"/>
              <a:t>Full – counting number of full slots</a:t>
            </a:r>
          </a:p>
          <a:p>
            <a:pPr lvl="1">
              <a:buFontTx/>
              <a:buChar char="•"/>
            </a:pPr>
            <a:r>
              <a:rPr lang="en-US" altLang="en-US" dirty="0"/>
              <a:t>Empty – counting number of empty slots</a:t>
            </a:r>
          </a:p>
          <a:p>
            <a:pPr lvl="1">
              <a:buFontTx/>
              <a:buNone/>
            </a:pPr>
            <a:r>
              <a:rPr lang="en-US" altLang="en-US" dirty="0"/>
              <a:t>A single mutual exclusion semaphore</a:t>
            </a:r>
          </a:p>
          <a:p>
            <a:pPr lvl="1">
              <a:buFontTx/>
              <a:buChar char="•"/>
            </a:pPr>
            <a:r>
              <a:rPr lang="en-US" altLang="en-US" dirty="0"/>
              <a:t>Mutex – binary semaphore</a:t>
            </a:r>
          </a:p>
          <a:p>
            <a:pPr lvl="1">
              <a:buFontTx/>
              <a:buChar char="•"/>
            </a:pPr>
            <a:endParaRPr lang="en-US" altLang="en-US" dirty="0"/>
          </a:p>
          <a:p>
            <a:pPr lvl="1">
              <a:buFontTx/>
              <a:buNone/>
            </a:pPr>
            <a:r>
              <a:rPr lang="en-US" altLang="en-US" dirty="0"/>
              <a:t>Full is initially 0</a:t>
            </a:r>
          </a:p>
          <a:p>
            <a:pPr lvl="1">
              <a:buFontTx/>
              <a:buNone/>
            </a:pPr>
            <a:r>
              <a:rPr lang="en-US" altLang="en-US" dirty="0"/>
              <a:t>Empty is initialize to size of empty buffer</a:t>
            </a:r>
          </a:p>
          <a:p>
            <a:pPr lvl="1">
              <a:buFontTx/>
              <a:buNone/>
            </a:pPr>
            <a:r>
              <a:rPr lang="en-US" altLang="en-US" dirty="0"/>
              <a:t>Mutex is initially 1</a:t>
            </a:r>
          </a:p>
          <a:p>
            <a:pPr lvl="1">
              <a:buFontTx/>
              <a:buNone/>
            </a:pPr>
            <a:endParaRPr lang="en-US" altLang="en-US" dirty="0"/>
          </a:p>
          <a:p>
            <a:pPr lvl="1">
              <a:buFontTx/>
              <a:buNone/>
            </a:pPr>
            <a:r>
              <a:rPr lang="en-US" altLang="en-US" dirty="0"/>
              <a:t>Down operation – check to see if value is greater than 0, if so decrements it and carries on</a:t>
            </a:r>
          </a:p>
          <a:p>
            <a:pPr lvl="1">
              <a:buFontTx/>
              <a:buNone/>
            </a:pPr>
            <a:r>
              <a:rPr lang="en-US" altLang="en-US" dirty="0"/>
              <a:t>-&gt; if 0, goes to sleep</a:t>
            </a:r>
          </a:p>
          <a:p>
            <a:pPr lvl="1">
              <a:buFontTx/>
              <a:buNone/>
            </a:pPr>
            <a:endParaRPr lang="en-US" altLang="en-US" dirty="0"/>
          </a:p>
          <a:p>
            <a:pPr lvl="1">
              <a:buFontTx/>
              <a:buNone/>
            </a:pPr>
            <a:r>
              <a:rPr lang="en-US" altLang="en-US" dirty="0"/>
              <a:t>Checking the value, changing it and possibly going to sleep are atomic actions.  If one or more processes were sleeping on a semaphore, the scheduler chooses one so it can complete its down operation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29</a:t>
            </a:fld>
            <a:endParaRPr lang="en-CA"/>
          </a:p>
        </p:txBody>
      </p:sp>
    </p:spTree>
    <p:extLst>
      <p:ext uri="{BB962C8B-B14F-4D97-AF65-F5344CB8AC3E}">
        <p14:creationId xmlns:p14="http://schemas.microsoft.com/office/powerpoint/2010/main" val="142553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3BBD7067-4896-4F6D-A154-C24C4F265187}" type="slidenum">
              <a:rPr kumimoji="0" lang="en-US" altLang="en-US"/>
              <a:pPr>
                <a:spcBef>
                  <a:spcPct val="0"/>
                </a:spcBef>
              </a:pPr>
              <a:t>30</a:t>
            </a:fld>
            <a:endParaRPr kumimoji="0"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What is the purpose of the monitor?</a:t>
            </a:r>
          </a:p>
          <a:p>
            <a:pPr lvl="1">
              <a:buFontTx/>
              <a:buChar char="•"/>
            </a:pPr>
            <a:r>
              <a:rPr lang="en-US" altLang="en-US" dirty="0"/>
              <a:t>Prevents race conditions by allowing only one process to execute within the monitor at a time</a:t>
            </a:r>
          </a:p>
          <a:p>
            <a:pPr>
              <a:buFontTx/>
              <a:buChar char="•"/>
            </a:pPr>
            <a:r>
              <a:rPr lang="en-US" altLang="en-US" dirty="0"/>
              <a:t>Does it require only a library of system calls or further support from the compiler?</a:t>
            </a:r>
          </a:p>
          <a:p>
            <a:pPr lvl="1">
              <a:buFontTx/>
              <a:buChar char="•"/>
            </a:pPr>
            <a:r>
              <a:rPr lang="en-US" altLang="en-US" dirty="0"/>
              <a:t>Requires support from the compiler</a:t>
            </a:r>
          </a:p>
          <a:p>
            <a:pPr>
              <a:buFontTx/>
              <a:buChar char="•"/>
            </a:pPr>
            <a:r>
              <a:rPr lang="en-US" altLang="en-US" dirty="0"/>
              <a:t>Why does it require the involvement of the compiler?</a:t>
            </a:r>
          </a:p>
          <a:p>
            <a:pPr lvl="1">
              <a:buFontTx/>
              <a:buChar char="•"/>
            </a:pPr>
            <a:r>
              <a:rPr lang="en-US" altLang="en-US" dirty="0"/>
              <a:t>Since it is not up to the programmer to provide the mutual exclusion, the compiler must do it.  This is because the monitor is a language construct of which the compiler must be aware (like a class/polymorphism)</a:t>
            </a:r>
          </a:p>
          <a:p>
            <a:pPr lvl="0">
              <a:buFontTx/>
              <a:buChar char="•"/>
            </a:pPr>
            <a:r>
              <a:rPr lang="en-US" altLang="en-US" dirty="0"/>
              <a:t>Message </a:t>
            </a:r>
            <a:r>
              <a:rPr lang="en-US" altLang="en-US"/>
              <a:t>Passing Interface</a:t>
            </a: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what happens when the buffer is full:</a:t>
            </a:r>
          </a:p>
          <a:p>
            <a:endParaRPr lang="en-US" dirty="0"/>
          </a:p>
          <a:p>
            <a:r>
              <a:rPr lang="en-US" dirty="0"/>
              <a:t>-&gt;  Producer does a down on the mutex, but the buffer is full so it goes to sleep, waits for the consumer to empty it</a:t>
            </a:r>
          </a:p>
          <a:p>
            <a:r>
              <a:rPr lang="en-US" dirty="0"/>
              <a:t>-&gt;  Consumer comes around, does try to do a down on the mutex, but it would already be set by the consumer, so it would then go to sleep</a:t>
            </a:r>
          </a:p>
          <a:p>
            <a:endParaRPr lang="en-US" dirty="0"/>
          </a:p>
          <a:p>
            <a:r>
              <a:rPr lang="en-US" dirty="0"/>
              <a:t>What just happened here -&gt;  deadlock</a:t>
            </a:r>
          </a:p>
        </p:txBody>
      </p:sp>
      <p:sp>
        <p:nvSpPr>
          <p:cNvPr id="4" name="Slide Number Placeholder 3"/>
          <p:cNvSpPr>
            <a:spLocks noGrp="1"/>
          </p:cNvSpPr>
          <p:nvPr>
            <p:ph type="sldNum" sz="quarter" idx="5"/>
          </p:nvPr>
        </p:nvSpPr>
        <p:spPr/>
        <p:txBody>
          <a:bodyPr/>
          <a:lstStyle/>
          <a:p>
            <a:fld id="{E37F2B54-A66B-4779-906C-F879CC221B89}" type="slidenum">
              <a:rPr lang="en-CA" smtClean="0"/>
              <a:pPr/>
              <a:t>5</a:t>
            </a:fld>
            <a:endParaRPr lang="en-CA"/>
          </a:p>
        </p:txBody>
      </p:sp>
    </p:spTree>
    <p:extLst>
      <p:ext uri="{BB962C8B-B14F-4D97-AF65-F5344CB8AC3E}">
        <p14:creationId xmlns:p14="http://schemas.microsoft.com/office/powerpoint/2010/main" val="165861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0A7C6D45-6954-458E-8080-AE56481EE1CB}" type="slidenum">
              <a:rPr kumimoji="0" lang="en-US" altLang="en-US"/>
              <a:pPr>
                <a:spcBef>
                  <a:spcPct val="0"/>
                </a:spcBef>
              </a:pPr>
              <a:t>6</a:t>
            </a:fld>
            <a:endParaRPr kumimoji="0"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Compiler manage this Monitors</a:t>
            </a:r>
          </a:p>
          <a:p>
            <a:r>
              <a:rPr lang="en-US" altLang="en-US" dirty="0"/>
              <a:t>They work because NO multiple processes can enter (call) the Monitor at the same time.</a:t>
            </a:r>
          </a:p>
          <a:p>
            <a:r>
              <a:rPr lang="en-US" altLang="en-US" dirty="0"/>
              <a:t>Monitors solve the problem of lost wakeup signals by preventing the situation at which a process is a about to sleep but switch happened just before it physically sleeps.</a:t>
            </a:r>
          </a:p>
          <a:p>
            <a:endParaRPr lang="en-US" altLang="en-US" dirty="0"/>
          </a:p>
          <a:p>
            <a:r>
              <a:rPr lang="en-US" altLang="en-US" dirty="0"/>
              <a:t>Semaphores and mutexes are often the solution, but these are implemented by the compiler or interpreter, not the programmer -&gt; removes human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Monitors provide a way for mutual exclusion, we also need a means for them to block when they cannot proceed</a:t>
            </a:r>
          </a:p>
          <a:p>
            <a:endParaRPr lang="en-CA" altLang="en-US" dirty="0"/>
          </a:p>
          <a:p>
            <a:r>
              <a:rPr lang="en-CA" altLang="en-US" dirty="0"/>
              <a:t>When producer finds a full buffer it does a wait on some condition variable -&gt; full, causing the calling process to block</a:t>
            </a:r>
          </a:p>
          <a:p>
            <a:r>
              <a:rPr lang="en-CA" altLang="en-US" dirty="0"/>
              <a:t>It also allows another process to enter the monitor now</a:t>
            </a:r>
          </a:p>
          <a:p>
            <a:endParaRPr lang="en-CA" altLang="en-US" dirty="0"/>
          </a:p>
          <a:p>
            <a:r>
              <a:rPr lang="en-CA" altLang="en-US" dirty="0"/>
              <a:t>Consumer can send a send a signal when it has removed an item from the buffer, then must leave the monitor</a:t>
            </a:r>
          </a:p>
          <a:p>
            <a:r>
              <a:rPr lang="en-CA" altLang="en-US" dirty="0"/>
              <a:t>-&gt; signal is always the last action before leaving monitor</a:t>
            </a:r>
          </a:p>
          <a:p>
            <a:endParaRPr lang="en-CA" altLang="en-US" dirty="0"/>
          </a:p>
          <a:p>
            <a:endParaRPr lang="en-CA" altLang="en-US" dirty="0"/>
          </a:p>
          <a:p>
            <a:endParaRPr lang="en-CA" altLang="en-US" dirty="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A4EF0BEC-803F-43CE-87EA-7EB266EED996}" type="slidenum">
              <a:rPr lang="en-US" altLang="en-US" sz="1300"/>
              <a:pPr/>
              <a:t>8</a:t>
            </a:fld>
            <a:endParaRPr lang="en-US" alt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26EDFB1D-A214-4F4E-87E3-E2DE7FB70953}" type="slidenum">
              <a:rPr kumimoji="0" lang="en-US" altLang="en-US"/>
              <a:pPr>
                <a:spcBef>
                  <a:spcPct val="0"/>
                </a:spcBef>
              </a:pPr>
              <a:t>9</a:t>
            </a:fld>
            <a:endParaRPr kumimoji="0"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1C82BB96-B43F-4B4C-BF6C-8D5E881E3D0C}" type="slidenum">
              <a:rPr kumimoji="0" lang="en-US" altLang="en-US"/>
              <a:pPr>
                <a:spcBef>
                  <a:spcPct val="0"/>
                </a:spcBef>
              </a:pPr>
              <a:t>10</a:t>
            </a:fld>
            <a:endParaRPr kumimoji="0"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accumulating signals is in contrast to semaphores, which do accumulate.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a:t>Like web applications and mail services</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3944F390-8F6A-4A96-96A0-7CDEB9939AB8}" type="slidenum">
              <a:rPr lang="en-US" altLang="en-US" sz="1300"/>
              <a:pPr/>
              <a:t>11</a:t>
            </a:fld>
            <a:endParaRPr lang="en-US"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itchFamily="18" charset="0"/>
              </a:defRPr>
            </a:lvl1pPr>
            <a:lvl2pPr marL="785372" indent="-302066">
              <a:spcBef>
                <a:spcPct val="30000"/>
              </a:spcBef>
              <a:defRPr kumimoji="1" sz="1300">
                <a:solidFill>
                  <a:schemeClr val="tx1"/>
                </a:solidFill>
                <a:latin typeface="Times New Roman" pitchFamily="18" charset="0"/>
              </a:defRPr>
            </a:lvl2pPr>
            <a:lvl3pPr marL="1208265" indent="-241653">
              <a:spcBef>
                <a:spcPct val="30000"/>
              </a:spcBef>
              <a:defRPr kumimoji="1" sz="1300">
                <a:solidFill>
                  <a:schemeClr val="tx1"/>
                </a:solidFill>
                <a:latin typeface="Times New Roman" pitchFamily="18" charset="0"/>
              </a:defRPr>
            </a:lvl3pPr>
            <a:lvl4pPr marL="1691571" indent="-241653">
              <a:spcBef>
                <a:spcPct val="30000"/>
              </a:spcBef>
              <a:defRPr kumimoji="1" sz="1300">
                <a:solidFill>
                  <a:schemeClr val="tx1"/>
                </a:solidFill>
                <a:latin typeface="Times New Roman" pitchFamily="18" charset="0"/>
              </a:defRPr>
            </a:lvl4pPr>
            <a:lvl5pPr marL="2174878" indent="-241653">
              <a:spcBef>
                <a:spcPct val="30000"/>
              </a:spcBef>
              <a:defRPr kumimoji="1" sz="1300">
                <a:solidFill>
                  <a:schemeClr val="tx1"/>
                </a:solidFill>
                <a:latin typeface="Times New Roman" pitchFamily="18" charset="0"/>
              </a:defRPr>
            </a:lvl5pPr>
            <a:lvl6pPr marL="2658184" indent="-241653" eaLnBrk="0" fontAlgn="base" hangingPunct="0">
              <a:spcBef>
                <a:spcPct val="30000"/>
              </a:spcBef>
              <a:spcAft>
                <a:spcPct val="0"/>
              </a:spcAft>
              <a:defRPr kumimoji="1" sz="1300">
                <a:solidFill>
                  <a:schemeClr val="tx1"/>
                </a:solidFill>
                <a:latin typeface="Times New Roman" pitchFamily="18" charset="0"/>
              </a:defRPr>
            </a:lvl6pPr>
            <a:lvl7pPr marL="3141490" indent="-241653" eaLnBrk="0" fontAlgn="base" hangingPunct="0">
              <a:spcBef>
                <a:spcPct val="30000"/>
              </a:spcBef>
              <a:spcAft>
                <a:spcPct val="0"/>
              </a:spcAft>
              <a:defRPr kumimoji="1" sz="1300">
                <a:solidFill>
                  <a:schemeClr val="tx1"/>
                </a:solidFill>
                <a:latin typeface="Times New Roman" pitchFamily="18" charset="0"/>
              </a:defRPr>
            </a:lvl7pPr>
            <a:lvl8pPr marL="3624796" indent="-241653" eaLnBrk="0" fontAlgn="base" hangingPunct="0">
              <a:spcBef>
                <a:spcPct val="30000"/>
              </a:spcBef>
              <a:spcAft>
                <a:spcPct val="0"/>
              </a:spcAft>
              <a:defRPr kumimoji="1" sz="1300">
                <a:solidFill>
                  <a:schemeClr val="tx1"/>
                </a:solidFill>
                <a:latin typeface="Times New Roman" pitchFamily="18" charset="0"/>
              </a:defRPr>
            </a:lvl8pPr>
            <a:lvl9pPr marL="4108102" indent="-241653" eaLnBrk="0" fontAlgn="base" hangingPunct="0">
              <a:spcBef>
                <a:spcPct val="30000"/>
              </a:spcBef>
              <a:spcAft>
                <a:spcPct val="0"/>
              </a:spcAft>
              <a:defRPr kumimoji="1" sz="1300">
                <a:solidFill>
                  <a:schemeClr val="tx1"/>
                </a:solidFill>
                <a:latin typeface="Times New Roman" pitchFamily="18" charset="0"/>
              </a:defRPr>
            </a:lvl9pPr>
          </a:lstStyle>
          <a:p>
            <a:pPr>
              <a:spcBef>
                <a:spcPct val="0"/>
              </a:spcBef>
            </a:pPr>
            <a:fld id="{553E8874-5551-48B4-B2C0-18BE4A0876AD}" type="slidenum">
              <a:rPr kumimoji="0" lang="en-US" altLang="en-US"/>
              <a:pPr>
                <a:spcBef>
                  <a:spcPct val="0"/>
                </a:spcBef>
              </a:pPr>
              <a:t>12</a:t>
            </a:fld>
            <a:endParaRPr kumimoji="0"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examine these consideration on the next few slides...</a:t>
            </a:r>
          </a:p>
          <a:p>
            <a:endParaRPr lang="en-US" altLang="en-US" dirty="0"/>
          </a:p>
          <a:p>
            <a:r>
              <a:rPr lang="en-US" altLang="en-US" dirty="0"/>
              <a:t>Message loss – how is it dealt with.  What if not handled at the TCP/IP layers, but the application layer</a:t>
            </a:r>
          </a:p>
          <a:p>
            <a:r>
              <a:rPr lang="en-US" altLang="en-US" dirty="0"/>
              <a:t>Authentication – how can a process be certain that the sender is who they say they are. Spoofing, replay and injection attacks?</a:t>
            </a:r>
          </a:p>
          <a:p>
            <a:r>
              <a:rPr lang="en-US" altLang="en-US" dirty="0"/>
              <a:t>Performance – message passing - copying messages from one process to another is slower then use of semaphores</a:t>
            </a:r>
          </a:p>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2.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9.bin"/><Relationship Id="rId9"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3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70046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6"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230452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70"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55004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584355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634324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14959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25181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415" name="Bitmap Image" r:id="rId3" imgW="733333" imgH="838095" progId="PBrush">
                  <p:embed/>
                </p:oleObj>
              </mc:Choice>
              <mc:Fallback>
                <p:oleObj name="Bitmap Image" r:id="rId3" imgW="733333" imgH="838095"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416" name="Bitmap Image" r:id="rId5" imgW="2381582" imgH="571731" progId="PBrush">
                  <p:embed/>
                </p:oleObj>
              </mc:Choice>
              <mc:Fallback>
                <p:oleObj name="Bitmap Image" r:id="rId5" imgW="2381582" imgH="571731" progId="PBrush">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417" name="Bitmap Image" r:id="rId7" imgW="2333333" imgH="581106" progId="PBrush">
                  <p:embed/>
                </p:oleObj>
              </mc:Choice>
              <mc:Fallback>
                <p:oleObj name="Bitmap Image" r:id="rId7" imgW="2333333" imgH="581106" progId="PBrush">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418" name="Bitmap Image" r:id="rId9" imgW="1523810" imgH="476316" progId="PBrush">
                  <p:embed/>
                </p:oleObj>
              </mc:Choice>
              <mc:Fallback>
                <p:oleObj name="Bitmap Image" r:id="rId9" imgW="1523810" imgH="476316" progId="PBrush">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419" name="Bitmap Image" r:id="rId11" imgW="828791" imgH="428798" progId="PBrush">
                  <p:embed/>
                </p:oleObj>
              </mc:Choice>
              <mc:Fallback>
                <p:oleObj name="Bitmap Image" r:id="rId11" imgW="828791" imgH="428798" progId="PBrush">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420" name="Bitmap Image" r:id="rId13" imgW="2381582" imgH="428798" progId="PBrush">
                  <p:embed/>
                </p:oleObj>
              </mc:Choice>
              <mc:Fallback>
                <p:oleObj name="Bitmap Image" r:id="rId13" imgW="2381582" imgH="428798" progId="PBrush">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421" name="Bitmap Image" r:id="rId15" imgW="1771429" imgH="1181265" progId="PBrush">
                  <p:embed/>
                </p:oleObj>
              </mc:Choice>
              <mc:Fallback>
                <p:oleObj name="Bitmap Image" r:id="rId15" imgW="1771429" imgH="1181265" progId="PBrush">
                  <p:embed/>
                  <p:pic>
                    <p:nvPicPr>
                      <p:cNvPr id="0" name="Picture 50"/>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668423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933519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07335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98449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111033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11548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6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3360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25830899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30.png"/><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open-mpi.org/" TargetMode="External"/><Relationship Id="rId7" Type="http://schemas.openxmlformats.org/officeDocument/2006/relationships/hyperlink" Target="http://mpi.deino.net/"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software.intel.com/en-us/mpi-library" TargetMode="External"/><Relationship Id="rId5" Type="http://schemas.openxmlformats.org/officeDocument/2006/relationships/hyperlink" Target="https://docs.microsoft.com/en-us/message-passing-interface/microsoft-mpi" TargetMode="External"/><Relationship Id="rId4" Type="http://schemas.openxmlformats.org/officeDocument/2006/relationships/hyperlink" Target="https://www.mpich.org/"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open-mpi.org/doc/v4.0/"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8.png"/><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2">
            <a:extLst>
              <a:ext uri="{FF2B5EF4-FFF2-40B4-BE49-F238E27FC236}">
                <a16:creationId xmlns:a16="http://schemas.microsoft.com/office/drawing/2014/main" id="{222B46C8-4752-4079-A915-E9989A88F0C2}"/>
              </a:ext>
            </a:extLst>
          </p:cNvPr>
          <p:cNvSpPr txBox="1">
            <a:spLocks/>
          </p:cNvSpPr>
          <p:nvPr/>
        </p:nvSpPr>
        <p:spPr bwMode="auto">
          <a:xfrm>
            <a:off x="1287000" y="4854198"/>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800">
                <a:solidFill>
                  <a:schemeClr val="tx1"/>
                </a:solidFill>
                <a:latin typeface="+mn-lt"/>
                <a:ea typeface="+mn-ea"/>
                <a:cs typeface="+mn-cs"/>
              </a:defRPr>
            </a:lvl1pPr>
            <a:lvl2pPr marL="457200" indent="0" algn="ctr" rtl="0" fontAlgn="base">
              <a:spcBef>
                <a:spcPct val="20000"/>
              </a:spcBef>
              <a:spcAft>
                <a:spcPct val="0"/>
              </a:spcAft>
              <a:buFont typeface="Wingdings" pitchFamily="2" charset="2"/>
              <a:buNone/>
              <a:defRPr sz="2400">
                <a:solidFill>
                  <a:srgbClr val="000099"/>
                </a:solidFill>
                <a:latin typeface="+mn-lt"/>
              </a:defRPr>
            </a:lvl2pPr>
            <a:lvl3pPr marL="914400" indent="0" algn="ctr" rtl="0" fontAlgn="base">
              <a:spcBef>
                <a:spcPct val="20000"/>
              </a:spcBef>
              <a:spcAft>
                <a:spcPct val="0"/>
              </a:spcAft>
              <a:buNone/>
              <a:defRPr sz="2000">
                <a:solidFill>
                  <a:srgbClr val="008000"/>
                </a:solidFill>
                <a:latin typeface="+mn-lt"/>
              </a:defRPr>
            </a:lvl3pPr>
            <a:lvl4pPr marL="1371600" indent="0" algn="ctr" rtl="0" fontAlgn="base">
              <a:spcBef>
                <a:spcPct val="20000"/>
              </a:spcBef>
              <a:spcAft>
                <a:spcPct val="0"/>
              </a:spcAft>
              <a:buFont typeface="Wingdings" pitchFamily="2" charset="2"/>
              <a:buNone/>
              <a:defRPr sz="2000">
                <a:solidFill>
                  <a:srgbClr val="008000"/>
                </a:solidFill>
                <a:latin typeface="+mn-lt"/>
              </a:defRPr>
            </a:lvl4pPr>
            <a:lvl5pPr marL="1828800" indent="0" algn="ctr" rtl="0" fontAlgn="base">
              <a:spcBef>
                <a:spcPct val="20000"/>
              </a:spcBef>
              <a:spcAft>
                <a:spcPct val="0"/>
              </a:spcAft>
              <a:buNone/>
              <a:defRPr sz="2000">
                <a:solidFill>
                  <a:srgbClr val="008000"/>
                </a:solidFill>
                <a:latin typeface="+mn-lt"/>
              </a:defRPr>
            </a:lvl5pPr>
            <a:lvl6pPr marL="2286000" indent="0" algn="ctr" rtl="0" fontAlgn="base">
              <a:spcBef>
                <a:spcPct val="20000"/>
              </a:spcBef>
              <a:spcAft>
                <a:spcPct val="0"/>
              </a:spcAft>
              <a:buNone/>
              <a:defRPr sz="2000">
                <a:solidFill>
                  <a:srgbClr val="008000"/>
                </a:solidFill>
                <a:latin typeface="+mn-lt"/>
              </a:defRPr>
            </a:lvl6pPr>
            <a:lvl7pPr marL="2743200" indent="0" algn="ctr" rtl="0" fontAlgn="base">
              <a:spcBef>
                <a:spcPct val="20000"/>
              </a:spcBef>
              <a:spcAft>
                <a:spcPct val="0"/>
              </a:spcAft>
              <a:buNone/>
              <a:defRPr sz="2000">
                <a:solidFill>
                  <a:srgbClr val="008000"/>
                </a:solidFill>
                <a:latin typeface="+mn-lt"/>
              </a:defRPr>
            </a:lvl7pPr>
            <a:lvl8pPr marL="3200400" indent="0" algn="ctr" rtl="0" fontAlgn="base">
              <a:spcBef>
                <a:spcPct val="20000"/>
              </a:spcBef>
              <a:spcAft>
                <a:spcPct val="0"/>
              </a:spcAft>
              <a:buNone/>
              <a:defRPr sz="2000">
                <a:solidFill>
                  <a:srgbClr val="008000"/>
                </a:solidFill>
                <a:latin typeface="+mn-lt"/>
              </a:defRPr>
            </a:lvl8pPr>
            <a:lvl9pPr marL="3657600" indent="0" algn="ctr" rtl="0" fontAlgn="base">
              <a:spcBef>
                <a:spcPct val="20000"/>
              </a:spcBef>
              <a:spcAft>
                <a:spcPct val="0"/>
              </a:spcAft>
              <a:buNone/>
              <a:defRPr sz="2000">
                <a:solidFill>
                  <a:srgbClr val="008000"/>
                </a:solidFill>
                <a:latin typeface="+mn-lt"/>
              </a:defRPr>
            </a:lvl9pPr>
          </a:lstStyle>
          <a:p>
            <a:r>
              <a:rPr lang="en-US"/>
              <a:t>Inter-Process Communications II</a:t>
            </a:r>
          </a:p>
          <a:p>
            <a:r>
              <a:rPr lang="en-US" sz="2000"/>
              <a:t>(Modern Operating Systems 2.3)</a:t>
            </a:r>
            <a:endParaRPr lang="en-US" sz="2000" dirty="0"/>
          </a:p>
        </p:txBody>
      </p:sp>
    </p:spTree>
    <p:extLst>
      <p:ext uri="{BB962C8B-B14F-4D97-AF65-F5344CB8AC3E}">
        <p14:creationId xmlns:p14="http://schemas.microsoft.com/office/powerpoint/2010/main" val="411006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5800" y="44624"/>
            <a:ext cx="7772400" cy="1143000"/>
          </a:xfrm>
        </p:spPr>
        <p:txBody>
          <a:bodyPr/>
          <a:lstStyle/>
          <a:p>
            <a:pPr eaLnBrk="1" hangingPunct="1"/>
            <a:r>
              <a:rPr lang="en-US" altLang="en-US" dirty="0"/>
              <a:t>Monitors</a:t>
            </a:r>
          </a:p>
        </p:txBody>
      </p:sp>
      <p:sp>
        <p:nvSpPr>
          <p:cNvPr id="18437" name="Rectangle 3"/>
          <p:cNvSpPr>
            <a:spLocks noGrp="1" noChangeArrowheads="1"/>
          </p:cNvSpPr>
          <p:nvPr>
            <p:ph type="body" idx="1"/>
          </p:nvPr>
        </p:nvSpPr>
        <p:spPr>
          <a:xfrm>
            <a:off x="381000" y="1003300"/>
            <a:ext cx="8763000" cy="5588000"/>
          </a:xfrm>
        </p:spPr>
        <p:txBody>
          <a:bodyPr/>
          <a:lstStyle/>
          <a:p>
            <a:pPr eaLnBrk="1" hangingPunct="1"/>
            <a:r>
              <a:rPr lang="en-US" altLang="en-US" dirty="0"/>
              <a:t>Signals are not accumulated in this system</a:t>
            </a:r>
          </a:p>
          <a:p>
            <a:pPr lvl="1" eaLnBrk="1" hangingPunct="1"/>
            <a:r>
              <a:rPr lang="en-US" altLang="en-US" dirty="0">
                <a:latin typeface="Courier New" pitchFamily="49" charset="0"/>
              </a:rPr>
              <a:t>wait()</a:t>
            </a:r>
            <a:r>
              <a:rPr lang="en-US" altLang="en-US" dirty="0"/>
              <a:t> must come before </a:t>
            </a:r>
            <a:r>
              <a:rPr lang="en-US" altLang="en-US" dirty="0">
                <a:latin typeface="Courier New" pitchFamily="49" charset="0"/>
              </a:rPr>
              <a:t>signal()</a:t>
            </a:r>
          </a:p>
          <a:p>
            <a:pPr lvl="1" eaLnBrk="1" hangingPunct="1"/>
            <a:r>
              <a:rPr lang="en-US" altLang="en-US" dirty="0"/>
              <a:t>Not difficult considering only one process may be in the monitor at a time</a:t>
            </a:r>
          </a:p>
          <a:p>
            <a:pPr eaLnBrk="1" hangingPunct="1"/>
            <a:r>
              <a:rPr lang="en-US" altLang="en-US" dirty="0"/>
              <a:t>Exiting from the monitor after a </a:t>
            </a:r>
            <a:r>
              <a:rPr lang="en-US" altLang="en-US" dirty="0">
                <a:latin typeface="Courier New" pitchFamily="49" charset="0"/>
              </a:rPr>
              <a:t>signal()</a:t>
            </a:r>
            <a:r>
              <a:rPr lang="en-US" altLang="en-US" dirty="0"/>
              <a:t> is crucial to the operation</a:t>
            </a:r>
          </a:p>
          <a:p>
            <a:pPr lvl="1" eaLnBrk="1" hangingPunct="1"/>
            <a:r>
              <a:rPr lang="en-US" altLang="en-US" dirty="0"/>
              <a:t>Otherwise, two process may be active in the monitor simultaneously</a:t>
            </a:r>
          </a:p>
          <a:p>
            <a:pPr lvl="1" eaLnBrk="1" hangingPunct="1"/>
            <a:r>
              <a:rPr lang="en-US" altLang="en-US" dirty="0"/>
              <a:t>Other options include:</a:t>
            </a:r>
          </a:p>
          <a:p>
            <a:pPr lvl="2" eaLnBrk="1" hangingPunct="1"/>
            <a:r>
              <a:rPr lang="en-US" altLang="en-US" dirty="0"/>
              <a:t>Suspending the process calling signal()</a:t>
            </a:r>
          </a:p>
          <a:p>
            <a:pPr lvl="2" eaLnBrk="1" hangingPunct="1"/>
            <a:r>
              <a:rPr lang="en-US" altLang="en-US" dirty="0"/>
              <a:t>Allowing the process to finish and exit the monitor</a:t>
            </a:r>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C40CB1D3-2EF6-4FA6-A589-93D831CC5E11}" type="slidenum">
              <a:rPr lang="en-US" altLang="en-US" sz="1400">
                <a:latin typeface="Times New Roman" pitchFamily="18" charset="0"/>
              </a:rPr>
              <a:pPr>
                <a:spcBef>
                  <a:spcPct val="0"/>
                </a:spcBef>
                <a:buClrTx/>
                <a:buSzTx/>
                <a:buFontTx/>
                <a:buNone/>
              </a:pPr>
              <a:t>10</a:t>
            </a:fld>
            <a:endParaRPr lang="en-US" altLang="en-US" sz="1400">
              <a:latin typeface="Times New Roman" pitchFamily="18" charset="0"/>
            </a:endParaRPr>
          </a:p>
        </p:txBody>
      </p:sp>
    </p:spTree>
    <p:extLst>
      <p:ext uri="{BB962C8B-B14F-4D97-AF65-F5344CB8AC3E}">
        <p14:creationId xmlns:p14="http://schemas.microsoft.com/office/powerpoint/2010/main" val="166304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Message Passing</a:t>
            </a:r>
          </a:p>
        </p:txBody>
      </p:sp>
      <p:sp>
        <p:nvSpPr>
          <p:cNvPr id="20485" name="Rectangle 3"/>
          <p:cNvSpPr>
            <a:spLocks noGrp="1" noChangeArrowheads="1"/>
          </p:cNvSpPr>
          <p:nvPr>
            <p:ph type="body" idx="1"/>
          </p:nvPr>
        </p:nvSpPr>
        <p:spPr/>
        <p:txBody>
          <a:bodyPr/>
          <a:lstStyle/>
          <a:p>
            <a:pPr eaLnBrk="1" hangingPunct="1"/>
            <a:r>
              <a:rPr lang="en-US" altLang="en-US"/>
              <a:t>Solutions to race conditions to this point have assumed that information is accessible through shared memory</a:t>
            </a:r>
          </a:p>
          <a:p>
            <a:pPr eaLnBrk="1" hangingPunct="1"/>
            <a:r>
              <a:rPr lang="en-US" altLang="en-US"/>
              <a:t>How can this be done on a distributed system?</a:t>
            </a:r>
          </a:p>
          <a:p>
            <a:pPr lvl="1" eaLnBrk="1" hangingPunct="1"/>
            <a:r>
              <a:rPr lang="en-US" altLang="en-US" b="1">
                <a:solidFill>
                  <a:srgbClr val="0000FF"/>
                </a:solidFill>
              </a:rPr>
              <a:t>Message Passing</a:t>
            </a:r>
            <a:r>
              <a:rPr lang="en-US" altLang="en-US"/>
              <a:t> is required</a:t>
            </a:r>
            <a:endParaRPr lang="en-US" altLang="en-US" b="1"/>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FE79A269-4BD7-455B-B101-3E3764B701B2}" type="slidenum">
              <a:rPr lang="en-US" altLang="en-US" sz="1400">
                <a:latin typeface="Times New Roman" pitchFamily="18" charset="0"/>
              </a:rPr>
              <a:pPr>
                <a:spcBef>
                  <a:spcPct val="0"/>
                </a:spcBef>
                <a:buClrTx/>
                <a:buSzTx/>
                <a:buFontTx/>
                <a:buNone/>
              </a:pPr>
              <a:t>11</a:t>
            </a:fld>
            <a:endParaRPr lang="en-US" altLang="en-US" sz="1400">
              <a:latin typeface="Times New Roman" pitchFamily="18" charset="0"/>
            </a:endParaRPr>
          </a:p>
        </p:txBody>
      </p:sp>
    </p:spTree>
    <p:extLst>
      <p:ext uri="{BB962C8B-B14F-4D97-AF65-F5344CB8AC3E}">
        <p14:creationId xmlns:p14="http://schemas.microsoft.com/office/powerpoint/2010/main" val="286016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116632"/>
            <a:ext cx="7772400" cy="1143000"/>
          </a:xfrm>
        </p:spPr>
        <p:txBody>
          <a:bodyPr/>
          <a:lstStyle/>
          <a:p>
            <a:pPr eaLnBrk="1" hangingPunct="1"/>
            <a:r>
              <a:rPr lang="en-US" altLang="en-US" dirty="0"/>
              <a:t>Message Passing</a:t>
            </a:r>
          </a:p>
        </p:txBody>
      </p:sp>
      <p:sp>
        <p:nvSpPr>
          <p:cNvPr id="22533" name="Rectangle 3"/>
          <p:cNvSpPr>
            <a:spLocks noGrp="1" noChangeArrowheads="1"/>
          </p:cNvSpPr>
          <p:nvPr>
            <p:ph type="body" idx="1"/>
          </p:nvPr>
        </p:nvSpPr>
        <p:spPr>
          <a:xfrm>
            <a:off x="381000" y="1219200"/>
            <a:ext cx="8763000" cy="5181600"/>
          </a:xfrm>
        </p:spPr>
        <p:txBody>
          <a:bodyPr/>
          <a:lstStyle/>
          <a:p>
            <a:pPr eaLnBrk="1" hangingPunct="1"/>
            <a:r>
              <a:rPr lang="en-US" altLang="en-US" dirty="0"/>
              <a:t>Uses two communication primitives, </a:t>
            </a:r>
            <a:r>
              <a:rPr lang="en-US" altLang="en-US" dirty="0">
                <a:latin typeface="Courier New" pitchFamily="49" charset="0"/>
              </a:rPr>
              <a:t>send()</a:t>
            </a:r>
            <a:r>
              <a:rPr lang="en-US" altLang="en-US" dirty="0"/>
              <a:t> and </a:t>
            </a:r>
            <a:r>
              <a:rPr lang="en-US" altLang="en-US" dirty="0">
                <a:latin typeface="Courier New" pitchFamily="49" charset="0"/>
              </a:rPr>
              <a:t>receive()</a:t>
            </a:r>
          </a:p>
          <a:p>
            <a:pPr lvl="1" eaLnBrk="1" hangingPunct="1"/>
            <a:r>
              <a:rPr lang="en-US" altLang="en-US" dirty="0"/>
              <a:t>System calls (like semaphores), not language constructs (like monitors)</a:t>
            </a:r>
          </a:p>
          <a:p>
            <a:pPr lvl="1" eaLnBrk="1" hangingPunct="1"/>
            <a:r>
              <a:rPr lang="en-US" altLang="en-US" dirty="0">
                <a:latin typeface="Courier New" pitchFamily="49" charset="0"/>
              </a:rPr>
              <a:t>receive()</a:t>
            </a:r>
            <a:r>
              <a:rPr lang="en-US" altLang="en-US" dirty="0"/>
              <a:t> can either block until a message arrives or return an error code (implementation choice...do we use timeouts?)</a:t>
            </a:r>
          </a:p>
          <a:p>
            <a:pPr eaLnBrk="1" hangingPunct="1"/>
            <a:r>
              <a:rPr lang="en-US" altLang="en-US" dirty="0"/>
              <a:t>Considerations:</a:t>
            </a:r>
          </a:p>
          <a:p>
            <a:pPr lvl="1" eaLnBrk="1" hangingPunct="1"/>
            <a:r>
              <a:rPr lang="en-US" altLang="en-US" dirty="0"/>
              <a:t>Message loss</a:t>
            </a:r>
          </a:p>
          <a:p>
            <a:pPr lvl="1" eaLnBrk="1" hangingPunct="1"/>
            <a:r>
              <a:rPr lang="en-US" altLang="en-US" dirty="0"/>
              <a:t>Authentication</a:t>
            </a:r>
          </a:p>
          <a:p>
            <a:pPr lvl="1" eaLnBrk="1" hangingPunct="1"/>
            <a:r>
              <a:rPr lang="en-US" altLang="en-US" dirty="0"/>
              <a:t>Performance</a:t>
            </a:r>
          </a:p>
          <a:p>
            <a:pPr lvl="1" eaLnBrk="1" hangingPunct="1"/>
            <a:r>
              <a:rPr lang="en-US" altLang="en-US" dirty="0"/>
              <a:t>Addressing</a:t>
            </a:r>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E81FA5A3-0121-4401-8CA9-C428CB35BA93}" type="slidenum">
              <a:rPr lang="en-US" altLang="en-US" sz="1400">
                <a:latin typeface="Times New Roman" pitchFamily="18" charset="0"/>
              </a:rPr>
              <a:pPr>
                <a:spcBef>
                  <a:spcPct val="0"/>
                </a:spcBef>
                <a:buClrTx/>
                <a:buSzTx/>
                <a:buFontTx/>
                <a:buNone/>
              </a:pPr>
              <a:t>12</a:t>
            </a:fld>
            <a:endParaRPr lang="en-US" altLang="en-US" sz="1400">
              <a:latin typeface="Times New Roman" pitchFamily="18" charset="0"/>
            </a:endParaRPr>
          </a:p>
        </p:txBody>
      </p:sp>
    </p:spTree>
    <p:extLst>
      <p:ext uri="{BB962C8B-B14F-4D97-AF65-F5344CB8AC3E}">
        <p14:creationId xmlns:p14="http://schemas.microsoft.com/office/powerpoint/2010/main" val="68119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a:t>Message Passing</a:t>
            </a:r>
          </a:p>
        </p:txBody>
      </p:sp>
      <p:sp>
        <p:nvSpPr>
          <p:cNvPr id="24581" name="Rectangle 3"/>
          <p:cNvSpPr>
            <a:spLocks noGrp="1" noChangeArrowheads="1"/>
          </p:cNvSpPr>
          <p:nvPr>
            <p:ph type="body" idx="1"/>
          </p:nvPr>
        </p:nvSpPr>
        <p:spPr/>
        <p:txBody>
          <a:bodyPr/>
          <a:lstStyle/>
          <a:p>
            <a:pPr eaLnBrk="1" hangingPunct="1"/>
            <a:r>
              <a:rPr lang="en-US" altLang="en-US"/>
              <a:t>Considerations:</a:t>
            </a:r>
          </a:p>
          <a:p>
            <a:pPr lvl="1" eaLnBrk="1" hangingPunct="1"/>
            <a:r>
              <a:rPr lang="en-US" altLang="en-US"/>
              <a:t>Message loss:</a:t>
            </a:r>
          </a:p>
          <a:p>
            <a:pPr lvl="2" eaLnBrk="1" hangingPunct="1"/>
            <a:r>
              <a:rPr lang="en-US" altLang="en-US"/>
              <a:t>An acknowledgement is usually required</a:t>
            </a:r>
          </a:p>
          <a:p>
            <a:pPr lvl="2" eaLnBrk="1" hangingPunct="1"/>
            <a:r>
              <a:rPr lang="en-US" altLang="en-US"/>
              <a:t>Retransmit after chosen time interval</a:t>
            </a:r>
          </a:p>
          <a:p>
            <a:pPr lvl="2" eaLnBrk="1" hangingPunct="1"/>
            <a:r>
              <a:rPr lang="en-US" altLang="en-US"/>
              <a:t>Requires messages to have unique identifiers</a:t>
            </a:r>
          </a:p>
          <a:p>
            <a:pPr lvl="1" eaLnBrk="1" hangingPunct="1"/>
            <a:r>
              <a:rPr lang="en-US" altLang="en-US"/>
              <a:t>Authentication</a:t>
            </a:r>
          </a:p>
          <a:p>
            <a:pPr lvl="2" eaLnBrk="1" hangingPunct="1"/>
            <a:r>
              <a:rPr lang="en-US" altLang="en-US"/>
              <a:t>How can the client tell it is communicating with the </a:t>
            </a:r>
            <a:r>
              <a:rPr lang="en-US" altLang="en-US" i="1"/>
              <a:t>real</a:t>
            </a:r>
            <a:r>
              <a:rPr lang="en-US" altLang="en-US"/>
              <a:t> file server?</a:t>
            </a: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AD6314EA-C5E9-4EBC-8670-ED7C8AE3FE48}" type="slidenum">
              <a:rPr lang="en-US" altLang="en-US" sz="1400">
                <a:latin typeface="Times New Roman" pitchFamily="18" charset="0"/>
              </a:rPr>
              <a:pPr>
                <a:spcBef>
                  <a:spcPct val="0"/>
                </a:spcBef>
                <a:buClrTx/>
                <a:buSzTx/>
                <a:buFontTx/>
                <a:buNone/>
              </a:pPr>
              <a:t>13</a:t>
            </a:fld>
            <a:endParaRPr lang="en-US" altLang="en-US" sz="1400">
              <a:latin typeface="Times New Roman" pitchFamily="18" charset="0"/>
            </a:endParaRPr>
          </a:p>
        </p:txBody>
      </p:sp>
    </p:spTree>
    <p:extLst>
      <p:ext uri="{BB962C8B-B14F-4D97-AF65-F5344CB8AC3E}">
        <p14:creationId xmlns:p14="http://schemas.microsoft.com/office/powerpoint/2010/main" val="78731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a:t>Message Passing</a:t>
            </a:r>
          </a:p>
        </p:txBody>
      </p:sp>
      <p:sp>
        <p:nvSpPr>
          <p:cNvPr id="26629" name="Rectangle 3"/>
          <p:cNvSpPr>
            <a:spLocks noGrp="1" noChangeArrowheads="1"/>
          </p:cNvSpPr>
          <p:nvPr>
            <p:ph type="body" idx="1"/>
          </p:nvPr>
        </p:nvSpPr>
        <p:spPr/>
        <p:txBody>
          <a:bodyPr/>
          <a:lstStyle/>
          <a:p>
            <a:pPr eaLnBrk="1" hangingPunct="1">
              <a:lnSpc>
                <a:spcPct val="90000"/>
              </a:lnSpc>
            </a:pPr>
            <a:r>
              <a:rPr lang="en-US" altLang="en-US" dirty="0"/>
              <a:t>Considerations:</a:t>
            </a:r>
          </a:p>
          <a:p>
            <a:pPr lvl="1" eaLnBrk="1" hangingPunct="1">
              <a:lnSpc>
                <a:spcPct val="90000"/>
              </a:lnSpc>
            </a:pPr>
            <a:r>
              <a:rPr lang="en-US" altLang="en-US" dirty="0"/>
              <a:t>Performance</a:t>
            </a:r>
          </a:p>
          <a:p>
            <a:pPr lvl="2" eaLnBrk="1" hangingPunct="1">
              <a:lnSpc>
                <a:spcPct val="90000"/>
              </a:lnSpc>
            </a:pPr>
            <a:r>
              <a:rPr lang="en-US" altLang="en-US" dirty="0"/>
              <a:t>Copying messages between processes is much slower than a semaphore (even on a single machine)  How much data may be passed?</a:t>
            </a:r>
          </a:p>
          <a:p>
            <a:pPr lvl="1" eaLnBrk="1" hangingPunct="1">
              <a:lnSpc>
                <a:spcPct val="90000"/>
              </a:lnSpc>
            </a:pPr>
            <a:r>
              <a:rPr lang="en-US" altLang="en-US" dirty="0"/>
              <a:t>Addressing:</a:t>
            </a:r>
          </a:p>
          <a:p>
            <a:pPr lvl="2" eaLnBrk="1" hangingPunct="1">
              <a:lnSpc>
                <a:spcPct val="90000"/>
              </a:lnSpc>
            </a:pPr>
            <a:r>
              <a:rPr lang="en-US" altLang="en-US" dirty="0"/>
              <a:t>Messages can be addressed directly to the process or to a mailbox structure, which would buffer messages</a:t>
            </a:r>
          </a:p>
          <a:p>
            <a:pPr lvl="2" eaLnBrk="1" hangingPunct="1">
              <a:lnSpc>
                <a:spcPct val="90000"/>
              </a:lnSpc>
            </a:pPr>
            <a:r>
              <a:rPr lang="en-US" altLang="en-US" dirty="0"/>
              <a:t>Other option is no mailboxes: </a:t>
            </a:r>
          </a:p>
          <a:p>
            <a:pPr lvl="3">
              <a:lnSpc>
                <a:spcPct val="90000"/>
              </a:lnSpc>
            </a:pPr>
            <a:r>
              <a:rPr lang="en-US" altLang="en-US" dirty="0"/>
              <a:t>since the message may not be buffered, the sending process must block until the receiving process is ready</a:t>
            </a:r>
          </a:p>
          <a:p>
            <a:pPr lvl="3">
              <a:lnSpc>
                <a:spcPct val="90000"/>
              </a:lnSpc>
            </a:pPr>
            <a:r>
              <a:rPr lang="en-US" altLang="en-US" dirty="0"/>
              <a:t>this allows a synchronization of the two processes and is known as a </a:t>
            </a:r>
            <a:r>
              <a:rPr lang="en-US" altLang="en-US" b="1" dirty="0" err="1">
                <a:solidFill>
                  <a:srgbClr val="0000FF"/>
                </a:solidFill>
              </a:rPr>
              <a:t>rendez-vous</a:t>
            </a:r>
            <a:endParaRPr lang="en-US" altLang="en-US" dirty="0"/>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82D5C1F4-F708-413B-B515-EAFE0F573C99}" type="slidenum">
              <a:rPr lang="en-US" altLang="en-US" sz="1400">
                <a:latin typeface="Times New Roman" pitchFamily="18" charset="0"/>
              </a:rPr>
              <a:pPr>
                <a:spcBef>
                  <a:spcPct val="0"/>
                </a:spcBef>
                <a:buClrTx/>
                <a:buSzTx/>
                <a:buFontTx/>
                <a:buNone/>
              </a:pPr>
              <a:t>14</a:t>
            </a:fld>
            <a:endParaRPr lang="en-US" altLang="en-US" sz="1400">
              <a:latin typeface="Times New Roman" pitchFamily="18" charset="0"/>
            </a:endParaRPr>
          </a:p>
        </p:txBody>
      </p:sp>
    </p:spTree>
    <p:extLst>
      <p:ext uri="{BB962C8B-B14F-4D97-AF65-F5344CB8AC3E}">
        <p14:creationId xmlns:p14="http://schemas.microsoft.com/office/powerpoint/2010/main" val="34845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a:t>Message Passing</a:t>
            </a:r>
          </a:p>
        </p:txBody>
      </p:sp>
      <p:sp>
        <p:nvSpPr>
          <p:cNvPr id="28677" name="Rectangle 3"/>
          <p:cNvSpPr>
            <a:spLocks noGrp="1" noChangeArrowheads="1"/>
          </p:cNvSpPr>
          <p:nvPr>
            <p:ph type="body" idx="1"/>
          </p:nvPr>
        </p:nvSpPr>
        <p:spPr>
          <a:xfrm>
            <a:off x="685800" y="1628800"/>
            <a:ext cx="7772400" cy="4114800"/>
          </a:xfrm>
        </p:spPr>
        <p:txBody>
          <a:bodyPr/>
          <a:lstStyle/>
          <a:p>
            <a:pPr eaLnBrk="1" hangingPunct="1"/>
            <a:r>
              <a:rPr lang="en-US" altLang="en-US" dirty="0"/>
              <a:t>Lets revisit Producer-Consumer Problem</a:t>
            </a:r>
          </a:p>
          <a:p>
            <a:pPr lvl="1" eaLnBrk="1" hangingPunct="1"/>
            <a:r>
              <a:rPr lang="en-US" altLang="en-US" dirty="0"/>
              <a:t>Assume:</a:t>
            </a:r>
          </a:p>
          <a:p>
            <a:pPr lvl="2"/>
            <a:r>
              <a:rPr lang="en-US" altLang="en-US" dirty="0"/>
              <a:t>mailbox system exists</a:t>
            </a:r>
          </a:p>
          <a:p>
            <a:pPr lvl="2"/>
            <a:r>
              <a:rPr lang="en-US" altLang="en-US" dirty="0"/>
              <a:t>messages are all the same size</a:t>
            </a:r>
          </a:p>
          <a:p>
            <a:pPr lvl="2"/>
            <a:r>
              <a:rPr lang="en-US" altLang="en-US" dirty="0"/>
              <a:t>messages sent and not received are buffered by the OS</a:t>
            </a:r>
          </a:p>
          <a:p>
            <a:pPr lvl="2"/>
            <a:r>
              <a:rPr lang="en-US" altLang="en-US" dirty="0"/>
              <a:t>N messages exist</a:t>
            </a:r>
          </a:p>
          <a:p>
            <a:pPr lvl="1" eaLnBrk="1" hangingPunct="1"/>
            <a:r>
              <a:rPr lang="en-US" altLang="en-US" dirty="0"/>
              <a:t>This implementation has the process block on a </a:t>
            </a:r>
            <a:r>
              <a:rPr lang="en-US" altLang="en-US" dirty="0">
                <a:latin typeface="Courier New" pitchFamily="49" charset="0"/>
              </a:rPr>
              <a:t>receive()</a:t>
            </a:r>
            <a:r>
              <a:rPr lang="en-US" altLang="en-US" dirty="0"/>
              <a:t> until a message arrives</a:t>
            </a:r>
          </a:p>
          <a:p>
            <a:pPr eaLnBrk="1" hangingPunct="1"/>
            <a:r>
              <a:rPr lang="en-US" altLang="en-US" dirty="0"/>
              <a:t>Note the consumer starts by sending out N empty messages to the producer</a:t>
            </a: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AA2EF34C-D8CD-401C-8F37-F99B0B5B5607}" type="slidenum">
              <a:rPr lang="en-US" altLang="en-US" sz="1400">
                <a:latin typeface="Times New Roman" pitchFamily="18" charset="0"/>
              </a:rPr>
              <a:pPr>
                <a:spcBef>
                  <a:spcPct val="0"/>
                </a:spcBef>
                <a:buClrTx/>
                <a:buSzTx/>
                <a:buFontTx/>
                <a:buNone/>
              </a:pPr>
              <a:t>15</a:t>
            </a:fld>
            <a:endParaRPr lang="en-US" altLang="en-US" sz="1400">
              <a:latin typeface="Times New Roman" pitchFamily="18" charset="0"/>
            </a:endParaRPr>
          </a:p>
        </p:txBody>
      </p:sp>
    </p:spTree>
    <p:extLst>
      <p:ext uri="{BB962C8B-B14F-4D97-AF65-F5344CB8AC3E}">
        <p14:creationId xmlns:p14="http://schemas.microsoft.com/office/powerpoint/2010/main" val="128683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024"/>
          <p:cNvGraphicFramePr>
            <a:graphicFrameLocks noChangeAspect="1"/>
          </p:cNvGraphicFramePr>
          <p:nvPr>
            <p:extLst>
              <p:ext uri="{D42A27DB-BD31-4B8C-83A1-F6EECF244321}">
                <p14:modId xmlns:p14="http://schemas.microsoft.com/office/powerpoint/2010/main" val="838240384"/>
              </p:ext>
            </p:extLst>
          </p:nvPr>
        </p:nvGraphicFramePr>
        <p:xfrm>
          <a:off x="914400" y="203200"/>
          <a:ext cx="7315200" cy="6451600"/>
        </p:xfrm>
        <a:graphic>
          <a:graphicData uri="http://schemas.openxmlformats.org/presentationml/2006/ole">
            <mc:AlternateContent xmlns:mc="http://schemas.openxmlformats.org/markup-compatibility/2006">
              <mc:Choice xmlns:v="urn:schemas-microsoft-com:vml" Requires="v">
                <p:oleObj spid="_x0000_s6195" name="Bitmap Image" r:id="rId4" imgW="5571429" imgH="4915586" progId="PBrush">
                  <p:embed/>
                </p:oleObj>
              </mc:Choice>
              <mc:Fallback>
                <p:oleObj name="Bitmap Image" r:id="rId4" imgW="5571429" imgH="4915586"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03200"/>
                        <a:ext cx="7315200" cy="645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46F732AB-78F0-4A3A-AA25-956ACEE1A4A9}" type="slidenum">
              <a:rPr lang="en-US" altLang="en-US" sz="1400">
                <a:latin typeface="Times New Roman" pitchFamily="18" charset="0"/>
              </a:rPr>
              <a:pPr>
                <a:spcBef>
                  <a:spcPct val="0"/>
                </a:spcBef>
                <a:buClrTx/>
                <a:buSzTx/>
                <a:buFontTx/>
                <a:buNone/>
              </a:pPr>
              <a:t>16</a:t>
            </a:fld>
            <a:endParaRPr lang="en-US" altLang="en-US" sz="1400">
              <a:latin typeface="Times New Roman" pitchFamily="18" charset="0"/>
            </a:endParaRPr>
          </a:p>
        </p:txBody>
      </p:sp>
    </p:spTree>
    <p:extLst>
      <p:ext uri="{BB962C8B-B14F-4D97-AF65-F5344CB8AC3E}">
        <p14:creationId xmlns:p14="http://schemas.microsoft.com/office/powerpoint/2010/main" val="316194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a:t>Barriers</a:t>
            </a:r>
          </a:p>
        </p:txBody>
      </p:sp>
      <p:sp>
        <p:nvSpPr>
          <p:cNvPr id="32773" name="Rectangle 3"/>
          <p:cNvSpPr>
            <a:spLocks noGrp="1" noChangeArrowheads="1"/>
          </p:cNvSpPr>
          <p:nvPr>
            <p:ph type="body" idx="1"/>
          </p:nvPr>
        </p:nvSpPr>
        <p:spPr/>
        <p:txBody>
          <a:bodyPr/>
          <a:lstStyle/>
          <a:p>
            <a:pPr eaLnBrk="1" hangingPunct="1"/>
            <a:r>
              <a:rPr lang="en-US" altLang="en-US"/>
              <a:t>Barriers are a synchronization mechanism to align multiple processes to the same phase of work before proceeding to the next phase</a:t>
            </a:r>
          </a:p>
          <a:p>
            <a:pPr eaLnBrk="1" hangingPunct="1"/>
            <a:r>
              <a:rPr lang="en-US" altLang="en-US"/>
              <a:t>Processes done the phase of their work call a library procedure [say </a:t>
            </a:r>
            <a:r>
              <a:rPr lang="en-US" altLang="en-US">
                <a:latin typeface="Courier New" pitchFamily="49" charset="0"/>
              </a:rPr>
              <a:t>barrier()</a:t>
            </a:r>
            <a:r>
              <a:rPr lang="en-US" altLang="en-US"/>
              <a:t>] to block until all processes have finished their work</a:t>
            </a:r>
          </a:p>
          <a:p>
            <a:pPr eaLnBrk="1" hangingPunct="1"/>
            <a:r>
              <a:rPr lang="en-US" altLang="en-US"/>
              <a:t>Once all processes have completed the phase, the are released to perform work on the next phase</a:t>
            </a:r>
          </a:p>
        </p:txBody>
      </p:sp>
      <p:sp>
        <p:nvSpPr>
          <p:cNvPr id="327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A0B9B8B2-D074-4204-93D3-BC2FAA79C45F}" type="slidenum">
              <a:rPr lang="en-US" altLang="en-US" sz="1400">
                <a:latin typeface="Times New Roman" pitchFamily="18" charset="0"/>
              </a:rPr>
              <a:pPr>
                <a:spcBef>
                  <a:spcPct val="0"/>
                </a:spcBef>
                <a:buClrTx/>
                <a:buSzTx/>
                <a:buFontTx/>
                <a:buNone/>
              </a:pPr>
              <a:t>17</a:t>
            </a:fld>
            <a:endParaRPr lang="en-US" altLang="en-US" sz="1400">
              <a:latin typeface="Times New Roman" pitchFamily="18" charset="0"/>
            </a:endParaRPr>
          </a:p>
        </p:txBody>
      </p:sp>
    </p:spTree>
    <p:extLst>
      <p:ext uri="{BB962C8B-B14F-4D97-AF65-F5344CB8AC3E}">
        <p14:creationId xmlns:p14="http://schemas.microsoft.com/office/powerpoint/2010/main" val="98283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a:t>Barriers</a:t>
            </a:r>
          </a:p>
        </p:txBody>
      </p:sp>
      <p:sp>
        <p:nvSpPr>
          <p:cNvPr id="34821" name="Rectangle 3"/>
          <p:cNvSpPr>
            <a:spLocks noGrp="1" noChangeArrowheads="1"/>
          </p:cNvSpPr>
          <p:nvPr>
            <p:ph type="body" idx="1"/>
          </p:nvPr>
        </p:nvSpPr>
        <p:spPr>
          <a:xfrm>
            <a:off x="381000" y="4419600"/>
            <a:ext cx="8763000" cy="1905000"/>
          </a:xfrm>
        </p:spPr>
        <p:txBody>
          <a:bodyPr/>
          <a:lstStyle/>
          <a:p>
            <a:pPr eaLnBrk="1" hangingPunct="1"/>
            <a:endParaRPr lang="en-US" altLang="en-US"/>
          </a:p>
        </p:txBody>
      </p:sp>
      <p:pic>
        <p:nvPicPr>
          <p:cNvPr id="3482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852" t="42712" r="18007" b="37132"/>
          <a:stretch>
            <a:fillRect/>
          </a:stretch>
        </p:blipFill>
        <p:spPr bwMode="auto">
          <a:xfrm>
            <a:off x="685800" y="914400"/>
            <a:ext cx="7693025" cy="3532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48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0B07E221-3266-4A2D-83FD-21A9CF280362}" type="slidenum">
              <a:rPr lang="en-US" altLang="en-US" sz="1400">
                <a:latin typeface="Times New Roman" pitchFamily="18" charset="0"/>
              </a:rPr>
              <a:pPr>
                <a:spcBef>
                  <a:spcPct val="0"/>
                </a:spcBef>
                <a:buClrTx/>
                <a:buSzTx/>
                <a:buFontTx/>
                <a:buNone/>
              </a:pPr>
              <a:t>18</a:t>
            </a:fld>
            <a:endParaRPr lang="en-US" altLang="en-US" sz="1400">
              <a:latin typeface="Times New Roman" pitchFamily="18" charset="0"/>
            </a:endParaRPr>
          </a:p>
        </p:txBody>
      </p:sp>
    </p:spTree>
    <p:extLst>
      <p:ext uri="{BB962C8B-B14F-4D97-AF65-F5344CB8AC3E}">
        <p14:creationId xmlns:p14="http://schemas.microsoft.com/office/powerpoint/2010/main" val="264484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MPI</a:t>
            </a:r>
          </a:p>
        </p:txBody>
      </p:sp>
      <p:sp>
        <p:nvSpPr>
          <p:cNvPr id="3" name="Content Placeholder 2"/>
          <p:cNvSpPr>
            <a:spLocks noGrp="1"/>
          </p:cNvSpPr>
          <p:nvPr>
            <p:ph idx="1"/>
          </p:nvPr>
        </p:nvSpPr>
        <p:spPr/>
        <p:txBody>
          <a:bodyPr/>
          <a:lstStyle/>
          <a:p>
            <a:r>
              <a:rPr lang="en-CA" dirty="0"/>
              <a:t>Overview of MPI</a:t>
            </a:r>
          </a:p>
          <a:p>
            <a:pPr lvl="1"/>
            <a:r>
              <a:rPr lang="en-CA" dirty="0"/>
              <a:t>You will be using MPI during assignment #2</a:t>
            </a:r>
          </a:p>
          <a:p>
            <a:r>
              <a:rPr lang="en-CA" dirty="0"/>
              <a:t>Details on several key MPI functions</a:t>
            </a:r>
          </a:p>
          <a:p>
            <a:pPr lvl="1"/>
            <a:r>
              <a:rPr lang="en-CA" dirty="0" err="1"/>
              <a:t>MPI_Send</a:t>
            </a:r>
            <a:endParaRPr lang="en-CA" dirty="0"/>
          </a:p>
          <a:p>
            <a:pPr lvl="1"/>
            <a:r>
              <a:rPr lang="en-CA" dirty="0" err="1"/>
              <a:t>MPI_Recv</a:t>
            </a:r>
            <a:endParaRPr lang="en-CA" dirty="0"/>
          </a:p>
          <a:p>
            <a:pPr lvl="1"/>
            <a:r>
              <a:rPr lang="en-CA" dirty="0" err="1"/>
              <a:t>MPI_Barrier</a:t>
            </a:r>
            <a:endParaRPr lang="en-CA" dirty="0"/>
          </a:p>
          <a:p>
            <a:pPr lvl="1"/>
            <a:r>
              <a:rPr lang="en-CA" dirty="0" err="1"/>
              <a:t>MPI_Bcast</a:t>
            </a:r>
            <a:endParaRPr lang="en-CA" dirty="0"/>
          </a:p>
          <a:p>
            <a:pPr lvl="1"/>
            <a:r>
              <a:rPr lang="en-CA" dirty="0" err="1"/>
              <a:t>MPI_Reduce</a:t>
            </a:r>
            <a:endParaRPr lang="en-CA" dirty="0"/>
          </a:p>
          <a:p>
            <a:r>
              <a:rPr lang="en-CA" dirty="0"/>
              <a:t>Example MPI program</a:t>
            </a:r>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19</a:t>
            </a:fld>
            <a:endParaRPr lang="fr-CA" altLang="en-US" dirty="0">
              <a:solidFill>
                <a:srgbClr val="000000"/>
              </a:solidFill>
            </a:endParaRPr>
          </a:p>
        </p:txBody>
      </p:sp>
      <p:sp>
        <p:nvSpPr>
          <p:cNvPr id="5" name="Rectangle 4">
            <a:extLst>
              <a:ext uri="{FF2B5EF4-FFF2-40B4-BE49-F238E27FC236}">
                <a16:creationId xmlns:a16="http://schemas.microsoft.com/office/drawing/2014/main" id="{F74509D0-7455-409C-90C4-D927D6B750F3}"/>
              </a:ext>
            </a:extLst>
          </p:cNvPr>
          <p:cNvSpPr/>
          <p:nvPr/>
        </p:nvSpPr>
        <p:spPr>
          <a:xfrm>
            <a:off x="1259632" y="6478675"/>
            <a:ext cx="6624736" cy="276999"/>
          </a:xfrm>
          <a:prstGeom prst="rect">
            <a:avLst/>
          </a:prstGeom>
        </p:spPr>
        <p:txBody>
          <a:bodyPr wrap="square">
            <a:spAutoFit/>
          </a:bodyPr>
          <a:lstStyle/>
          <a:p>
            <a:pPr algn="ctr"/>
            <a:r>
              <a:rPr lang="en-CA" sz="1200" dirty="0"/>
              <a:t>https://www.mpi-forum.org/docs/mpi-3.0/mpi30-report.pdf</a:t>
            </a:r>
          </a:p>
        </p:txBody>
      </p:sp>
    </p:spTree>
    <p:extLst>
      <p:ext uri="{BB962C8B-B14F-4D97-AF65-F5344CB8AC3E}">
        <p14:creationId xmlns:p14="http://schemas.microsoft.com/office/powerpoint/2010/main" val="414688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152400"/>
            <a:ext cx="7772400" cy="1143000"/>
          </a:xfrm>
        </p:spPr>
        <p:txBody>
          <a:bodyPr/>
          <a:lstStyle/>
          <a:p>
            <a:pPr eaLnBrk="1" hangingPunct="1"/>
            <a:r>
              <a:rPr lang="en-US" altLang="en-US" dirty="0"/>
              <a:t>Quick Review</a:t>
            </a:r>
          </a:p>
        </p:txBody>
      </p:sp>
      <p:sp>
        <p:nvSpPr>
          <p:cNvPr id="63491" name="Rectangle 3"/>
          <p:cNvSpPr>
            <a:spLocks noGrp="1" noChangeArrowheads="1"/>
          </p:cNvSpPr>
          <p:nvPr>
            <p:ph type="body" idx="1"/>
          </p:nvPr>
        </p:nvSpPr>
        <p:spPr>
          <a:xfrm>
            <a:off x="685800" y="1192599"/>
            <a:ext cx="7772400" cy="1519808"/>
          </a:xfrm>
        </p:spPr>
        <p:txBody>
          <a:bodyPr/>
          <a:lstStyle/>
          <a:p>
            <a:pPr eaLnBrk="1" hangingPunct="1"/>
            <a:r>
              <a:rPr lang="en-US" altLang="en-US" dirty="0"/>
              <a:t>What is the Producer-Consumer Problem?  How is it solved?</a:t>
            </a:r>
          </a:p>
          <a:p>
            <a:pPr eaLnBrk="1" hangingPunct="1"/>
            <a:r>
              <a:rPr lang="en-US" altLang="en-US" dirty="0"/>
              <a:t>What have we seen so far in IPC?</a:t>
            </a: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5149D4C5-07E5-4EAE-B975-568431B9E29C}" type="slidenum">
              <a:rPr lang="en-US" altLang="en-US" sz="1400">
                <a:latin typeface="Times New Roman" pitchFamily="18" charset="0"/>
              </a:rPr>
              <a:pPr>
                <a:spcBef>
                  <a:spcPct val="0"/>
                </a:spcBef>
                <a:buClrTx/>
                <a:buSzTx/>
                <a:buFontTx/>
                <a:buNone/>
              </a:pPr>
              <a:t>2</a:t>
            </a:fld>
            <a:endParaRPr lang="en-US" altLang="en-US" sz="1400">
              <a:latin typeface="Times New Roman" pitchFamily="18" charset="0"/>
            </a:endParaRPr>
          </a:p>
        </p:txBody>
      </p:sp>
      <p:sp>
        <p:nvSpPr>
          <p:cNvPr id="2" name="TextBox 1">
            <a:extLst>
              <a:ext uri="{FF2B5EF4-FFF2-40B4-BE49-F238E27FC236}">
                <a16:creationId xmlns:a16="http://schemas.microsoft.com/office/drawing/2014/main" id="{2B4AB046-0CE8-455B-AA41-C2664A26DD03}"/>
              </a:ext>
            </a:extLst>
          </p:cNvPr>
          <p:cNvSpPr txBox="1"/>
          <p:nvPr/>
        </p:nvSpPr>
        <p:spPr>
          <a:xfrm>
            <a:off x="1124068" y="2643859"/>
            <a:ext cx="4876656"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Race conditions and critical regions</a:t>
            </a:r>
          </a:p>
          <a:p>
            <a:pPr marL="285750" indent="-285750">
              <a:buFont typeface="Arial" panose="020B0604020202020204" pitchFamily="34" charset="0"/>
              <a:buChar char="•"/>
            </a:pPr>
            <a:r>
              <a:rPr lang="en-US" sz="2400" dirty="0"/>
              <a:t>Disabling interrupts</a:t>
            </a:r>
          </a:p>
          <a:p>
            <a:pPr marL="285750" indent="-285750">
              <a:buFont typeface="Arial" panose="020B0604020202020204" pitchFamily="34" charset="0"/>
              <a:buChar char="•"/>
            </a:pPr>
            <a:r>
              <a:rPr lang="en-US" sz="2400" dirty="0"/>
              <a:t>Lock variables</a:t>
            </a:r>
          </a:p>
          <a:p>
            <a:pPr marL="285750" indent="-285750">
              <a:buFont typeface="Arial" panose="020B0604020202020204" pitchFamily="34" charset="0"/>
              <a:buChar char="•"/>
            </a:pPr>
            <a:r>
              <a:rPr lang="en-US" sz="2400" dirty="0"/>
              <a:t>Strict Alternation</a:t>
            </a:r>
          </a:p>
        </p:txBody>
      </p:sp>
      <p:sp>
        <p:nvSpPr>
          <p:cNvPr id="8" name="TextBox 7">
            <a:extLst>
              <a:ext uri="{FF2B5EF4-FFF2-40B4-BE49-F238E27FC236}">
                <a16:creationId xmlns:a16="http://schemas.microsoft.com/office/drawing/2014/main" id="{24E7800A-8435-405E-A919-1D793C7455C9}"/>
              </a:ext>
            </a:extLst>
          </p:cNvPr>
          <p:cNvSpPr txBox="1"/>
          <p:nvPr/>
        </p:nvSpPr>
        <p:spPr>
          <a:xfrm>
            <a:off x="1120417" y="4128218"/>
            <a:ext cx="285751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Peterson’s Solution</a:t>
            </a:r>
          </a:p>
          <a:p>
            <a:pPr marL="285750" indent="-285750">
              <a:buFont typeface="Arial" panose="020B0604020202020204" pitchFamily="34" charset="0"/>
              <a:buChar char="•"/>
            </a:pPr>
            <a:r>
              <a:rPr lang="en-US" sz="2400" dirty="0"/>
              <a:t>TSL Solution</a:t>
            </a:r>
          </a:p>
        </p:txBody>
      </p:sp>
      <p:grpSp>
        <p:nvGrpSpPr>
          <p:cNvPr id="4" name="Group 3">
            <a:extLst>
              <a:ext uri="{FF2B5EF4-FFF2-40B4-BE49-F238E27FC236}">
                <a16:creationId xmlns:a16="http://schemas.microsoft.com/office/drawing/2014/main" id="{40BECA78-6F94-45F9-8F49-4C548FF5B8AF}"/>
              </a:ext>
            </a:extLst>
          </p:cNvPr>
          <p:cNvGrpSpPr/>
          <p:nvPr/>
        </p:nvGrpSpPr>
        <p:grpSpPr>
          <a:xfrm>
            <a:off x="3977931" y="3179047"/>
            <a:ext cx="2960215" cy="871433"/>
            <a:chOff x="3981545" y="3203536"/>
            <a:chExt cx="2960215" cy="871433"/>
          </a:xfrm>
        </p:grpSpPr>
        <p:sp>
          <p:nvSpPr>
            <p:cNvPr id="3" name="Right Brace 2">
              <a:extLst>
                <a:ext uri="{FF2B5EF4-FFF2-40B4-BE49-F238E27FC236}">
                  <a16:creationId xmlns:a16="http://schemas.microsoft.com/office/drawing/2014/main" id="{B64A1410-0E30-4863-998E-8A75992FF228}"/>
                </a:ext>
              </a:extLst>
            </p:cNvPr>
            <p:cNvSpPr/>
            <p:nvPr/>
          </p:nvSpPr>
          <p:spPr>
            <a:xfrm>
              <a:off x="3981545" y="3203536"/>
              <a:ext cx="288032" cy="871433"/>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3C4492A-996D-47A5-B1E4-999EA4A2FEA3}"/>
                </a:ext>
              </a:extLst>
            </p:cNvPr>
            <p:cNvSpPr txBox="1"/>
            <p:nvPr/>
          </p:nvSpPr>
          <p:spPr>
            <a:xfrm>
              <a:off x="4280454" y="3408419"/>
              <a:ext cx="2661306" cy="461665"/>
            </a:xfrm>
            <a:prstGeom prst="rect">
              <a:avLst/>
            </a:prstGeom>
            <a:noFill/>
          </p:spPr>
          <p:txBody>
            <a:bodyPr wrap="none" rtlCol="0">
              <a:spAutoFit/>
            </a:bodyPr>
            <a:lstStyle/>
            <a:p>
              <a:r>
                <a:rPr lang="en-US" sz="2400" dirty="0"/>
                <a:t>Not viable solutions</a:t>
              </a:r>
            </a:p>
          </p:txBody>
        </p:sp>
      </p:grpSp>
      <p:sp>
        <p:nvSpPr>
          <p:cNvPr id="13" name="TextBox 12">
            <a:extLst>
              <a:ext uri="{FF2B5EF4-FFF2-40B4-BE49-F238E27FC236}">
                <a16:creationId xmlns:a16="http://schemas.microsoft.com/office/drawing/2014/main" id="{916CFA7B-2102-46BA-8587-E9ED00FD9D08}"/>
              </a:ext>
            </a:extLst>
          </p:cNvPr>
          <p:cNvSpPr txBox="1"/>
          <p:nvPr/>
        </p:nvSpPr>
        <p:spPr>
          <a:xfrm>
            <a:off x="1120417" y="4890615"/>
            <a:ext cx="5445722"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The Producer/Consumer Problem</a:t>
            </a:r>
          </a:p>
          <a:p>
            <a:pPr marL="285750" indent="-285750">
              <a:buFont typeface="Arial" panose="020B0604020202020204" pitchFamily="34" charset="0"/>
              <a:buChar char="•"/>
            </a:pPr>
            <a:r>
              <a:rPr lang="en-US" sz="2400" dirty="0"/>
              <a:t>Sleep/Wakeup – wakeup waiting bit</a:t>
            </a:r>
          </a:p>
          <a:p>
            <a:pPr marL="285750" indent="-285750">
              <a:buFont typeface="Arial" panose="020B0604020202020204" pitchFamily="34" charset="0"/>
              <a:buChar char="•"/>
            </a:pPr>
            <a:r>
              <a:rPr lang="en-US" sz="2400" dirty="0"/>
              <a:t>Semaphores – up and down system calls</a:t>
            </a:r>
          </a:p>
          <a:p>
            <a:pPr marL="285750" indent="-285750">
              <a:buFont typeface="Arial" panose="020B0604020202020204" pitchFamily="34" charset="0"/>
              <a:buChar char="•"/>
            </a:pPr>
            <a:r>
              <a:rPr lang="en-US" sz="2400" dirty="0"/>
              <a:t>Mutexes – binary form of semaphore</a:t>
            </a:r>
          </a:p>
        </p:txBody>
      </p:sp>
      <p:grpSp>
        <p:nvGrpSpPr>
          <p:cNvPr id="14" name="Group 13">
            <a:extLst>
              <a:ext uri="{FF2B5EF4-FFF2-40B4-BE49-F238E27FC236}">
                <a16:creationId xmlns:a16="http://schemas.microsoft.com/office/drawing/2014/main" id="{378857BD-4988-4B24-970C-45BE6B8BD4C1}"/>
              </a:ext>
            </a:extLst>
          </p:cNvPr>
          <p:cNvGrpSpPr/>
          <p:nvPr/>
        </p:nvGrpSpPr>
        <p:grpSpPr>
          <a:xfrm>
            <a:off x="3996291" y="4149536"/>
            <a:ext cx="4751539" cy="759996"/>
            <a:chOff x="3981544" y="3203537"/>
            <a:chExt cx="4751539" cy="759996"/>
          </a:xfrm>
        </p:grpSpPr>
        <p:sp>
          <p:nvSpPr>
            <p:cNvPr id="15" name="Right Brace 14">
              <a:extLst>
                <a:ext uri="{FF2B5EF4-FFF2-40B4-BE49-F238E27FC236}">
                  <a16:creationId xmlns:a16="http://schemas.microsoft.com/office/drawing/2014/main" id="{2AF8489E-45D3-4EC5-9F05-42D8A0EB2244}"/>
                </a:ext>
              </a:extLst>
            </p:cNvPr>
            <p:cNvSpPr/>
            <p:nvPr/>
          </p:nvSpPr>
          <p:spPr>
            <a:xfrm>
              <a:off x="3981544" y="3203537"/>
              <a:ext cx="298909" cy="759996"/>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3163DED-D9C4-42E7-8261-5B276C4D14CF}"/>
                </a:ext>
              </a:extLst>
            </p:cNvPr>
            <p:cNvSpPr txBox="1"/>
            <p:nvPr/>
          </p:nvSpPr>
          <p:spPr>
            <a:xfrm>
              <a:off x="4280454" y="3408419"/>
              <a:ext cx="4452629" cy="461665"/>
            </a:xfrm>
            <a:prstGeom prst="rect">
              <a:avLst/>
            </a:prstGeom>
            <a:noFill/>
          </p:spPr>
          <p:txBody>
            <a:bodyPr wrap="none" rtlCol="0">
              <a:spAutoFit/>
            </a:bodyPr>
            <a:lstStyle/>
            <a:p>
              <a:r>
                <a:rPr lang="en-US" sz="2400" dirty="0"/>
                <a:t>Viable, but still had ‘busy waiting’</a:t>
              </a:r>
            </a:p>
          </p:txBody>
        </p:sp>
      </p:grpSp>
    </p:spTree>
    <p:extLst>
      <p:ext uri="{BB962C8B-B14F-4D97-AF65-F5344CB8AC3E}">
        <p14:creationId xmlns:p14="http://schemas.microsoft.com/office/powerpoint/2010/main" val="1049707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2" grpId="0"/>
      <p:bldP spid="8"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dirty="0"/>
              <a:t>Message Passing Interface (MPI)</a:t>
            </a:r>
          </a:p>
        </p:txBody>
      </p:sp>
      <p:sp>
        <p:nvSpPr>
          <p:cNvPr id="63491" name="Rectangle 3"/>
          <p:cNvSpPr>
            <a:spLocks noGrp="1" noChangeArrowheads="1"/>
          </p:cNvSpPr>
          <p:nvPr>
            <p:ph type="body" idx="1"/>
          </p:nvPr>
        </p:nvSpPr>
        <p:spPr/>
        <p:txBody>
          <a:bodyPr/>
          <a:lstStyle/>
          <a:p>
            <a:pPr eaLnBrk="1" hangingPunct="1"/>
            <a:r>
              <a:rPr lang="en-US" altLang="en-US" dirty="0"/>
              <a:t>MPI is a portable, message passing standard designed for parallel computing environments</a:t>
            </a:r>
          </a:p>
          <a:p>
            <a:pPr lvl="1"/>
            <a:r>
              <a:rPr lang="en-US" altLang="en-US" dirty="0"/>
              <a:t>A de facto standard rather than once sanctioned by a formal standards body</a:t>
            </a:r>
          </a:p>
          <a:p>
            <a:pPr lvl="1"/>
            <a:r>
              <a:rPr lang="en-US" altLang="en-US" dirty="0"/>
              <a:t>Several different implementations exist</a:t>
            </a:r>
            <a:r>
              <a:rPr lang="en-US" altLang="en-US" baseline="30000" dirty="0"/>
              <a:t>1</a:t>
            </a:r>
            <a:r>
              <a:rPr lang="en-US" altLang="en-US" dirty="0"/>
              <a:t>: </a:t>
            </a:r>
          </a:p>
          <a:p>
            <a:pPr lvl="2"/>
            <a:r>
              <a:rPr lang="en-US" altLang="en-US" dirty="0"/>
              <a:t>OpenMPI (</a:t>
            </a:r>
            <a:r>
              <a:rPr lang="en-US" altLang="en-US" dirty="0">
                <a:solidFill>
                  <a:srgbClr val="0070C0"/>
                </a:solidFill>
                <a:hlinkClick r:id="rId3">
                  <a:extLst>
                    <a:ext uri="{A12FA001-AC4F-418D-AE19-62706E023703}">
                      <ahyp:hlinkClr xmlns:ahyp="http://schemas.microsoft.com/office/drawing/2018/hyperlinkcolor" val="tx"/>
                    </a:ext>
                  </a:extLst>
                </a:hlinkClick>
              </a:rPr>
              <a:t>link</a:t>
            </a:r>
            <a:r>
              <a:rPr lang="en-US" altLang="en-US" dirty="0"/>
              <a:t>)</a:t>
            </a:r>
          </a:p>
          <a:p>
            <a:pPr lvl="2"/>
            <a:r>
              <a:rPr lang="en-US" altLang="en-US" dirty="0"/>
              <a:t>MPICH (</a:t>
            </a:r>
            <a:r>
              <a:rPr lang="en-US" altLang="en-US" dirty="0">
                <a:solidFill>
                  <a:srgbClr val="0070C0"/>
                </a:solidFill>
                <a:hlinkClick r:id="rId4">
                  <a:extLst>
                    <a:ext uri="{A12FA001-AC4F-418D-AE19-62706E023703}">
                      <ahyp:hlinkClr xmlns:ahyp="http://schemas.microsoft.com/office/drawing/2018/hyperlinkcolor" val="tx"/>
                    </a:ext>
                  </a:extLst>
                </a:hlinkClick>
              </a:rPr>
              <a:t>link</a:t>
            </a:r>
            <a:r>
              <a:rPr lang="en-US" altLang="en-US" dirty="0"/>
              <a:t>)</a:t>
            </a:r>
          </a:p>
          <a:p>
            <a:pPr lvl="2"/>
            <a:r>
              <a:rPr lang="en-US" altLang="en-US" dirty="0"/>
              <a:t>Microsoft MPI (</a:t>
            </a:r>
            <a:r>
              <a:rPr lang="en-US" altLang="en-US" dirty="0">
                <a:solidFill>
                  <a:srgbClr val="0070C0"/>
                </a:solidFill>
                <a:hlinkClick r:id="rId5">
                  <a:extLst>
                    <a:ext uri="{A12FA001-AC4F-418D-AE19-62706E023703}">
                      <ahyp:hlinkClr xmlns:ahyp="http://schemas.microsoft.com/office/drawing/2018/hyperlinkcolor" val="tx"/>
                    </a:ext>
                  </a:extLst>
                </a:hlinkClick>
              </a:rPr>
              <a:t>link</a:t>
            </a:r>
            <a:r>
              <a:rPr lang="en-US" altLang="en-US" dirty="0"/>
              <a:t>)</a:t>
            </a:r>
          </a:p>
          <a:p>
            <a:pPr lvl="2"/>
            <a:r>
              <a:rPr lang="en-US" altLang="en-US" dirty="0"/>
              <a:t>Intel MPI (</a:t>
            </a:r>
            <a:r>
              <a:rPr lang="en-US" altLang="en-US" dirty="0">
                <a:solidFill>
                  <a:srgbClr val="0070C0"/>
                </a:solidFill>
                <a:hlinkClick r:id="rId6">
                  <a:extLst>
                    <a:ext uri="{A12FA001-AC4F-418D-AE19-62706E023703}">
                      <ahyp:hlinkClr xmlns:ahyp="http://schemas.microsoft.com/office/drawing/2018/hyperlinkcolor" val="tx"/>
                    </a:ext>
                  </a:extLst>
                </a:hlinkClick>
              </a:rPr>
              <a:t>link</a:t>
            </a:r>
            <a:r>
              <a:rPr lang="en-US" altLang="en-US" dirty="0"/>
              <a:t>)</a:t>
            </a:r>
          </a:p>
          <a:p>
            <a:pPr lvl="2"/>
            <a:r>
              <a:rPr lang="en-US" altLang="en-US" dirty="0"/>
              <a:t>DeinoMPI (</a:t>
            </a:r>
            <a:r>
              <a:rPr lang="en-US" altLang="en-US" dirty="0">
                <a:solidFill>
                  <a:srgbClr val="0070C0"/>
                </a:solidFill>
                <a:hlinkClick r:id="rId7">
                  <a:extLst>
                    <a:ext uri="{A12FA001-AC4F-418D-AE19-62706E023703}">
                      <ahyp:hlinkClr xmlns:ahyp="http://schemas.microsoft.com/office/drawing/2018/hyperlinkcolor" val="tx"/>
                    </a:ext>
                  </a:extLst>
                </a:hlinkClick>
              </a:rPr>
              <a:t>link</a:t>
            </a:r>
            <a:r>
              <a:rPr lang="en-US" altLang="en-US" dirty="0"/>
              <a:t>)</a:t>
            </a:r>
          </a:p>
          <a:p>
            <a:pPr lvl="2"/>
            <a:endParaRPr lang="en-US" altLang="en-US" dirty="0"/>
          </a:p>
        </p:txBody>
      </p:sp>
      <p:sp>
        <p:nvSpPr>
          <p:cNvPr id="2" name="Rectangle 1">
            <a:extLst>
              <a:ext uri="{FF2B5EF4-FFF2-40B4-BE49-F238E27FC236}">
                <a16:creationId xmlns:a16="http://schemas.microsoft.com/office/drawing/2014/main" id="{C74B4EF8-226F-49D9-81D9-0C9E06CC5E96}"/>
              </a:ext>
            </a:extLst>
          </p:cNvPr>
          <p:cNvSpPr/>
          <p:nvPr/>
        </p:nvSpPr>
        <p:spPr>
          <a:xfrm>
            <a:off x="1259632" y="6453336"/>
            <a:ext cx="7037053" cy="261610"/>
          </a:xfrm>
          <a:prstGeom prst="rect">
            <a:avLst/>
          </a:prstGeom>
        </p:spPr>
        <p:txBody>
          <a:bodyPr wrap="square">
            <a:spAutoFit/>
          </a:bodyPr>
          <a:lstStyle/>
          <a:p>
            <a:r>
              <a:rPr lang="en-CA" sz="1100" baseline="30000" dirty="0"/>
              <a:t>1</a:t>
            </a:r>
            <a:r>
              <a:rPr lang="en-CA" sz="1100" dirty="0"/>
              <a:t>See the following link for additional details:  https://www.mcs.anl.gov/research/projects/mpi/implementations.html</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spTree>
    <p:extLst>
      <p:ext uri="{BB962C8B-B14F-4D97-AF65-F5344CB8AC3E}">
        <p14:creationId xmlns:p14="http://schemas.microsoft.com/office/powerpoint/2010/main" val="2104626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34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34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3A8B-23F4-47A6-B9F2-4EAAE9EEFFD9}"/>
              </a:ext>
            </a:extLst>
          </p:cNvPr>
          <p:cNvSpPr>
            <a:spLocks noGrp="1"/>
          </p:cNvSpPr>
          <p:nvPr>
            <p:ph type="title"/>
          </p:nvPr>
        </p:nvSpPr>
        <p:spPr/>
        <p:txBody>
          <a:bodyPr/>
          <a:lstStyle/>
          <a:p>
            <a:r>
              <a:rPr lang="en-CA" dirty="0"/>
              <a:t>Open MPI</a:t>
            </a:r>
          </a:p>
        </p:txBody>
      </p:sp>
      <p:sp>
        <p:nvSpPr>
          <p:cNvPr id="3" name="Content Placeholder 2">
            <a:extLst>
              <a:ext uri="{FF2B5EF4-FFF2-40B4-BE49-F238E27FC236}">
                <a16:creationId xmlns:a16="http://schemas.microsoft.com/office/drawing/2014/main" id="{D30E922B-3573-4758-86CB-CCE55D57AC16}"/>
              </a:ext>
            </a:extLst>
          </p:cNvPr>
          <p:cNvSpPr>
            <a:spLocks noGrp="1"/>
          </p:cNvSpPr>
          <p:nvPr>
            <p:ph idx="1"/>
          </p:nvPr>
        </p:nvSpPr>
        <p:spPr/>
        <p:txBody>
          <a:bodyPr/>
          <a:lstStyle/>
          <a:p>
            <a:r>
              <a:rPr lang="en-CA" dirty="0"/>
              <a:t>The Open MPI implementation represents a merger from three other MPI implementations </a:t>
            </a:r>
          </a:p>
          <a:p>
            <a:r>
              <a:rPr lang="en-CA" dirty="0"/>
              <a:t>It is used on some of the worlds fastest supercomputers and has a well maintained repository and documentation</a:t>
            </a:r>
          </a:p>
          <a:p>
            <a:r>
              <a:rPr lang="en-CA" dirty="0"/>
              <a:t>For a list of key MPI API commands</a:t>
            </a:r>
          </a:p>
          <a:p>
            <a:pPr lvl="1"/>
            <a:r>
              <a:rPr lang="en-CA" dirty="0"/>
              <a:t>See the following:  </a:t>
            </a:r>
            <a:r>
              <a:rPr lang="en-CA" dirty="0">
                <a:hlinkClick r:id="rId2"/>
              </a:rPr>
              <a:t>https://www.open-mpi.org/doc/v4.0/</a:t>
            </a:r>
            <a:endParaRPr lang="en-CA" dirty="0"/>
          </a:p>
          <a:p>
            <a:pPr lvl="1"/>
            <a:r>
              <a:rPr lang="en-CA" dirty="0"/>
              <a:t>Five key ones that may be useful for your assignment are outlined in the following pages</a:t>
            </a:r>
          </a:p>
        </p:txBody>
      </p:sp>
      <p:sp>
        <p:nvSpPr>
          <p:cNvPr id="4" name="Rectangle 3">
            <a:extLst>
              <a:ext uri="{FF2B5EF4-FFF2-40B4-BE49-F238E27FC236}">
                <a16:creationId xmlns:a16="http://schemas.microsoft.com/office/drawing/2014/main" id="{F677F1F5-087B-4D3D-938D-D37219F6675E}"/>
              </a:ext>
            </a:extLst>
          </p:cNvPr>
          <p:cNvSpPr/>
          <p:nvPr/>
        </p:nvSpPr>
        <p:spPr>
          <a:xfrm>
            <a:off x="3357532" y="6581001"/>
            <a:ext cx="2428935" cy="276999"/>
          </a:xfrm>
          <a:prstGeom prst="rect">
            <a:avLst/>
          </a:prstGeom>
        </p:spPr>
        <p:txBody>
          <a:bodyPr wrap="none">
            <a:spAutoFit/>
          </a:bodyPr>
          <a:lstStyle/>
          <a:p>
            <a:r>
              <a:rPr lang="en-CA" sz="1200" dirty="0"/>
              <a:t>https://www.open-mpi.org/doc/v2.0/</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21</a:t>
            </a:fld>
            <a:endParaRPr lang="fr-CA" altLang="en-US" dirty="0">
              <a:solidFill>
                <a:srgbClr val="000000"/>
              </a:solidFill>
            </a:endParaRPr>
          </a:p>
        </p:txBody>
      </p:sp>
    </p:spTree>
    <p:extLst>
      <p:ext uri="{BB962C8B-B14F-4D97-AF65-F5344CB8AC3E}">
        <p14:creationId xmlns:p14="http://schemas.microsoft.com/office/powerpoint/2010/main" val="170813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685800" y="15207"/>
            <a:ext cx="7772400" cy="1143000"/>
          </a:xfrm>
        </p:spPr>
        <p:txBody>
          <a:bodyPr/>
          <a:lstStyle/>
          <a:p>
            <a:r>
              <a:rPr lang="en-CA" dirty="0"/>
              <a:t>MPI_Send</a:t>
            </a:r>
          </a:p>
        </p:txBody>
      </p:sp>
      <p:sp>
        <p:nvSpPr>
          <p:cNvPr id="4" name="Rectangle 3">
            <a:extLst>
              <a:ext uri="{FF2B5EF4-FFF2-40B4-BE49-F238E27FC236}">
                <a16:creationId xmlns:a16="http://schemas.microsoft.com/office/drawing/2014/main" id="{AB270DF2-6D8E-4211-8435-0A9AF19EB40E}"/>
              </a:ext>
            </a:extLst>
          </p:cNvPr>
          <p:cNvSpPr/>
          <p:nvPr/>
        </p:nvSpPr>
        <p:spPr>
          <a:xfrm>
            <a:off x="1187624" y="6536098"/>
            <a:ext cx="6768752" cy="276999"/>
          </a:xfrm>
          <a:prstGeom prst="rect">
            <a:avLst/>
          </a:prstGeom>
        </p:spPr>
        <p:txBody>
          <a:bodyPr wrap="square">
            <a:spAutoFit/>
          </a:bodyPr>
          <a:lstStyle/>
          <a:p>
            <a:pPr algn="ctr"/>
            <a:r>
              <a:rPr lang="en-CA" sz="1200" dirty="0"/>
              <a:t>https://www.open-mpi.org/doc/v4.0/man3/MPI_Send.3.php</a:t>
            </a:r>
          </a:p>
        </p:txBody>
      </p:sp>
      <p:sp>
        <p:nvSpPr>
          <p:cNvPr id="6" name="Rectangle 3">
            <a:extLst>
              <a:ext uri="{FF2B5EF4-FFF2-40B4-BE49-F238E27FC236}">
                <a16:creationId xmlns:a16="http://schemas.microsoft.com/office/drawing/2014/main" id="{E853B884-2554-4C79-B56C-103719C7C370}"/>
              </a:ext>
            </a:extLst>
          </p:cNvPr>
          <p:cNvSpPr txBox="1">
            <a:spLocks noChangeArrowheads="1"/>
          </p:cNvSpPr>
          <p:nvPr/>
        </p:nvSpPr>
        <p:spPr bwMode="auto">
          <a:xfrm>
            <a:off x="685800" y="1001486"/>
            <a:ext cx="8278688" cy="509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eaLnBrk="1" hangingPunct="1">
              <a:buFontTx/>
              <a:buNone/>
              <a:defRPr/>
            </a:pPr>
            <a:r>
              <a:rPr lang="en-US" sz="2000" b="1" kern="0" dirty="0" err="1">
                <a:latin typeface="Times New Roman" charset="0"/>
                <a:ea typeface="MS PGothic" charset="0"/>
              </a:rPr>
              <a:t>MPI_Send</a:t>
            </a:r>
            <a:endParaRPr lang="en-US" sz="2000" b="1" kern="0" dirty="0">
              <a:latin typeface="Times New Roman" charset="0"/>
              <a:ea typeface="MS PGothic" charset="0"/>
            </a:endParaRPr>
          </a:p>
          <a:p>
            <a:pPr marL="0" indent="0" eaLnBrk="1" hangingPunct="1">
              <a:buFontTx/>
              <a:buNone/>
              <a:defRPr/>
            </a:pPr>
            <a:r>
              <a:rPr lang="en-US" sz="2000" kern="0" dirty="0">
                <a:latin typeface="Times New Roman" charset="0"/>
                <a:ea typeface="MS PGothic" charset="0"/>
              </a:rPr>
              <a:t>Performs a standard-mode blocking send</a:t>
            </a:r>
          </a:p>
          <a:p>
            <a:pPr marL="0" indent="0" eaLnBrk="1" hangingPunct="1">
              <a:buFontTx/>
              <a:buNone/>
              <a:defRPr/>
            </a:pPr>
            <a:endParaRPr lang="en-US" sz="2000" kern="0" dirty="0">
              <a:latin typeface="Times New Roman" charset="0"/>
              <a:ea typeface="MS PGothic" charset="0"/>
            </a:endParaRPr>
          </a:p>
          <a:p>
            <a:pPr marL="0" indent="0">
              <a:buNone/>
            </a:pP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err="1">
                <a:solidFill>
                  <a:srgbClr val="795E26"/>
                </a:solidFill>
                <a:latin typeface="Consolas" panose="020B0609020204030204" pitchFamily="49" charset="0"/>
              </a:rPr>
              <a:t>MPI_Send</a:t>
            </a:r>
            <a:r>
              <a:rPr lang="en-CA" sz="2000" dirty="0">
                <a:solidFill>
                  <a:srgbClr val="000000"/>
                </a:solidFill>
                <a:latin typeface="Consolas" panose="020B0609020204030204" pitchFamily="49" charset="0"/>
              </a:rPr>
              <a:t>(</a:t>
            </a:r>
            <a:r>
              <a:rPr lang="en-CA" sz="2000" dirty="0">
                <a:solidFill>
                  <a:srgbClr val="0000FF"/>
                </a:solidFill>
                <a:latin typeface="Consolas" panose="020B0609020204030204" pitchFamily="49" charset="0"/>
              </a:rPr>
              <a:t>const</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void</a:t>
            </a:r>
            <a:r>
              <a:rPr lang="en-CA" sz="2000" dirty="0">
                <a:solidFill>
                  <a:srgbClr val="000000"/>
                </a:solidFill>
                <a:latin typeface="Consolas" panose="020B0609020204030204" pitchFamily="49" charset="0"/>
              </a:rPr>
              <a:t> *</a:t>
            </a:r>
            <a:r>
              <a:rPr lang="en-CA" sz="2000" dirty="0" err="1">
                <a:solidFill>
                  <a:srgbClr val="001080"/>
                </a:solidFill>
                <a:latin typeface="Consolas" panose="020B0609020204030204" pitchFamily="49" charset="0"/>
              </a:rPr>
              <a:t>buf</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count</a:t>
            </a:r>
            <a:r>
              <a:rPr lang="en-CA" sz="2000" dirty="0">
                <a:solidFill>
                  <a:srgbClr val="000000"/>
                </a:solidFill>
                <a:latin typeface="Consolas" panose="020B0609020204030204" pitchFamily="49" charset="0"/>
              </a:rPr>
              <a:t>, </a:t>
            </a:r>
          </a:p>
          <a:p>
            <a:pPr marL="0" indent="0">
              <a:buNone/>
            </a:pP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MPI_Datatype</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datatype</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err="1">
                <a:solidFill>
                  <a:srgbClr val="001080"/>
                </a:solidFill>
                <a:latin typeface="Consolas" panose="020B0609020204030204" pitchFamily="49" charset="0"/>
              </a:rPr>
              <a:t>dest</a:t>
            </a:r>
            <a:r>
              <a:rPr lang="en-CA" sz="2000" dirty="0" err="1">
                <a:solidFill>
                  <a:srgbClr val="000000"/>
                </a:solidFill>
                <a:latin typeface="Consolas" panose="020B0609020204030204" pitchFamily="49" charset="0"/>
              </a:rPr>
              <a:t>,</a:t>
            </a:r>
            <a:r>
              <a:rPr lang="en-CA" sz="2000" dirty="0" err="1">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tag</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MPI_Comm</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comm</a:t>
            </a:r>
            <a:r>
              <a:rPr lang="en-CA" sz="2000" dirty="0">
                <a:solidFill>
                  <a:srgbClr val="000000"/>
                </a:solidFill>
                <a:latin typeface="Consolas" panose="020B0609020204030204" pitchFamily="49" charset="0"/>
              </a:rPr>
              <a:t>)</a:t>
            </a:r>
          </a:p>
          <a:p>
            <a:pPr marL="0" indent="0" eaLnBrk="1" hangingPunct="1">
              <a:buFontTx/>
              <a:buNone/>
              <a:defRPr/>
            </a:pPr>
            <a:endParaRPr lang="en-US" sz="2000" b="1" kern="0" dirty="0">
              <a:latin typeface="Times New Roman" charset="0"/>
              <a:ea typeface="MS PGothic" charset="0"/>
            </a:endParaRPr>
          </a:p>
          <a:p>
            <a:pPr marL="0" indent="0" eaLnBrk="1" hangingPunct="1">
              <a:buFontTx/>
              <a:buNone/>
              <a:defRPr/>
            </a:pPr>
            <a:r>
              <a:rPr lang="en-US" sz="2000" b="1" kern="0" dirty="0">
                <a:latin typeface="Times New Roman" charset="0"/>
                <a:ea typeface="MS PGothic" charset="0"/>
              </a:rPr>
              <a:t>Parameters</a:t>
            </a:r>
          </a:p>
          <a:p>
            <a:pPr marL="0" indent="0" eaLnBrk="1" hangingPunct="1">
              <a:buFontTx/>
              <a:buNone/>
              <a:defRPr/>
            </a:pPr>
            <a:r>
              <a:rPr lang="en-US" sz="2000" kern="0" dirty="0" err="1">
                <a:latin typeface="Times New Roman" charset="0"/>
                <a:ea typeface="MS PGothic" charset="0"/>
              </a:rPr>
              <a:t>buf</a:t>
            </a:r>
            <a:r>
              <a:rPr lang="en-US" sz="2000" kern="0" dirty="0">
                <a:latin typeface="Times New Roman" charset="0"/>
                <a:ea typeface="MS PGothic" charset="0"/>
              </a:rPr>
              <a:t>		[in] Initial address of send buffer (choice).</a:t>
            </a:r>
          </a:p>
          <a:p>
            <a:pPr marL="0" indent="0" eaLnBrk="1" hangingPunct="1">
              <a:buFontTx/>
              <a:buNone/>
              <a:defRPr/>
            </a:pPr>
            <a:r>
              <a:rPr lang="en-US" sz="2000" kern="0" dirty="0">
                <a:latin typeface="Times New Roman" charset="0"/>
                <a:ea typeface="MS PGothic" charset="0"/>
              </a:rPr>
              <a:t>count		[in] Number of elements send (nonnegative integer).</a:t>
            </a:r>
          </a:p>
          <a:p>
            <a:pPr marL="0" indent="0" eaLnBrk="1" hangingPunct="1">
              <a:buFontTx/>
              <a:buNone/>
              <a:defRPr/>
            </a:pPr>
            <a:r>
              <a:rPr lang="en-US" sz="2000" kern="0" dirty="0">
                <a:latin typeface="Times New Roman" charset="0"/>
                <a:ea typeface="MS PGothic" charset="0"/>
              </a:rPr>
              <a:t>datatype		[in] Datatype of each send buffer element (handle).</a:t>
            </a:r>
          </a:p>
          <a:p>
            <a:pPr marL="0" indent="0" eaLnBrk="1" hangingPunct="1">
              <a:buFontTx/>
              <a:buNone/>
              <a:defRPr/>
            </a:pPr>
            <a:r>
              <a:rPr lang="en-US" sz="2000" kern="0" dirty="0" err="1">
                <a:latin typeface="Times New Roman" charset="0"/>
                <a:ea typeface="MS PGothic" charset="0"/>
              </a:rPr>
              <a:t>dest</a:t>
            </a:r>
            <a:r>
              <a:rPr lang="en-US" sz="2000" kern="0" dirty="0">
                <a:latin typeface="Times New Roman" charset="0"/>
                <a:ea typeface="MS PGothic" charset="0"/>
              </a:rPr>
              <a:t>		[in] Rank of destination (integer).</a:t>
            </a:r>
          </a:p>
          <a:p>
            <a:pPr marL="0" indent="0" eaLnBrk="1" hangingPunct="1">
              <a:buFontTx/>
              <a:buNone/>
              <a:defRPr/>
            </a:pPr>
            <a:r>
              <a:rPr lang="en-US" sz="2000" kern="0" dirty="0">
                <a:latin typeface="Times New Roman" charset="0"/>
                <a:ea typeface="MS PGothic" charset="0"/>
              </a:rPr>
              <a:t>tag		[in] Message tag (integer).</a:t>
            </a:r>
          </a:p>
          <a:p>
            <a:pPr marL="0" indent="0" eaLnBrk="1" hangingPunct="1">
              <a:buFontTx/>
              <a:buNone/>
              <a:defRPr/>
            </a:pPr>
            <a:r>
              <a:rPr lang="en-US" sz="2000" kern="0" dirty="0">
                <a:latin typeface="Times New Roman" charset="0"/>
                <a:ea typeface="MS PGothic" charset="0"/>
              </a:rPr>
              <a:t>comm		[in] Communicator (handle).</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22</a:t>
            </a:fld>
            <a:endParaRPr lang="fr-CA" altLang="en-US" dirty="0">
              <a:solidFill>
                <a:srgbClr val="000000"/>
              </a:solidFill>
            </a:endParaRPr>
          </a:p>
        </p:txBody>
      </p:sp>
    </p:spTree>
    <p:extLst>
      <p:ext uri="{BB962C8B-B14F-4D97-AF65-F5344CB8AC3E}">
        <p14:creationId xmlns:p14="http://schemas.microsoft.com/office/powerpoint/2010/main" val="31927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685800" y="0"/>
            <a:ext cx="7772400" cy="1143000"/>
          </a:xfrm>
        </p:spPr>
        <p:txBody>
          <a:bodyPr/>
          <a:lstStyle/>
          <a:p>
            <a:r>
              <a:rPr lang="en-CA" dirty="0"/>
              <a:t>MPI_Recv</a:t>
            </a:r>
          </a:p>
        </p:txBody>
      </p:sp>
      <p:sp>
        <p:nvSpPr>
          <p:cNvPr id="4" name="Rectangle 3">
            <a:extLst>
              <a:ext uri="{FF2B5EF4-FFF2-40B4-BE49-F238E27FC236}">
                <a16:creationId xmlns:a16="http://schemas.microsoft.com/office/drawing/2014/main" id="{EC75640C-1F87-41B6-9B81-F5C27995F2FA}"/>
              </a:ext>
            </a:extLst>
          </p:cNvPr>
          <p:cNvSpPr txBox="1">
            <a:spLocks noChangeArrowheads="1"/>
          </p:cNvSpPr>
          <p:nvPr/>
        </p:nvSpPr>
        <p:spPr bwMode="auto">
          <a:xfrm>
            <a:off x="685800" y="1001486"/>
            <a:ext cx="8278688" cy="509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eaLnBrk="1" hangingPunct="1">
              <a:buFontTx/>
              <a:buNone/>
              <a:defRPr/>
            </a:pPr>
            <a:r>
              <a:rPr lang="en-US" sz="2000" b="1" kern="0" dirty="0" err="1">
                <a:latin typeface="Times New Roman" charset="0"/>
                <a:ea typeface="MS PGothic" charset="0"/>
              </a:rPr>
              <a:t>MPI_Recv</a:t>
            </a:r>
            <a:endParaRPr lang="en-US" sz="2000" b="1" kern="0" dirty="0">
              <a:latin typeface="Times New Roman" charset="0"/>
              <a:ea typeface="MS PGothic" charset="0"/>
            </a:endParaRPr>
          </a:p>
          <a:p>
            <a:pPr marL="0" indent="0" eaLnBrk="1" hangingPunct="1">
              <a:buFontTx/>
              <a:buNone/>
              <a:defRPr/>
            </a:pPr>
            <a:r>
              <a:rPr lang="en-US" sz="2000" kern="0" dirty="0">
                <a:latin typeface="Times New Roman" charset="0"/>
                <a:ea typeface="MS PGothic" charset="0"/>
              </a:rPr>
              <a:t>Performs a standard-mode blocking receive</a:t>
            </a:r>
          </a:p>
          <a:p>
            <a:pPr marL="0" indent="0" eaLnBrk="1" hangingPunct="1">
              <a:buFontTx/>
              <a:buNone/>
              <a:defRPr/>
            </a:pPr>
            <a:endParaRPr lang="en-US" sz="2000" kern="0" dirty="0">
              <a:latin typeface="Times New Roman" charset="0"/>
              <a:ea typeface="MS PGothic" charset="0"/>
            </a:endParaRPr>
          </a:p>
          <a:p>
            <a:pPr marL="0" indent="0">
              <a:buNone/>
            </a:pP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err="1">
                <a:solidFill>
                  <a:srgbClr val="795E26"/>
                </a:solidFill>
                <a:latin typeface="Consolas" panose="020B0609020204030204" pitchFamily="49" charset="0"/>
              </a:rPr>
              <a:t>MPI_Recv</a:t>
            </a:r>
            <a:r>
              <a:rPr lang="en-CA" sz="2000" dirty="0">
                <a:solidFill>
                  <a:srgbClr val="000000"/>
                </a:solidFill>
                <a:latin typeface="Consolas" panose="020B0609020204030204" pitchFamily="49" charset="0"/>
              </a:rPr>
              <a:t>(</a:t>
            </a:r>
            <a:r>
              <a:rPr lang="en-CA" sz="2000" dirty="0">
                <a:solidFill>
                  <a:srgbClr val="0000FF"/>
                </a:solidFill>
                <a:latin typeface="Consolas" panose="020B0609020204030204" pitchFamily="49" charset="0"/>
              </a:rPr>
              <a:t>void</a:t>
            </a:r>
            <a:r>
              <a:rPr lang="en-CA" sz="2000" dirty="0">
                <a:solidFill>
                  <a:srgbClr val="000000"/>
                </a:solidFill>
                <a:latin typeface="Consolas" panose="020B0609020204030204" pitchFamily="49" charset="0"/>
              </a:rPr>
              <a:t> *</a:t>
            </a:r>
            <a:r>
              <a:rPr lang="en-CA" sz="2000" dirty="0" err="1">
                <a:solidFill>
                  <a:srgbClr val="001080"/>
                </a:solidFill>
                <a:latin typeface="Consolas" panose="020B0609020204030204" pitchFamily="49" charset="0"/>
              </a:rPr>
              <a:t>buf</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count</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MPI_Datatype</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datatype</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source</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tag</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MPI_Comm</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comm</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MPI_Status</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status</a:t>
            </a:r>
            <a:r>
              <a:rPr lang="en-CA" sz="2000" dirty="0">
                <a:solidFill>
                  <a:srgbClr val="000000"/>
                </a:solidFill>
                <a:latin typeface="Consolas" panose="020B0609020204030204" pitchFamily="49" charset="0"/>
              </a:rPr>
              <a:t>)</a:t>
            </a:r>
          </a:p>
          <a:p>
            <a:pPr marL="0" indent="0" eaLnBrk="1" hangingPunct="1">
              <a:buFontTx/>
              <a:buNone/>
              <a:defRPr/>
            </a:pPr>
            <a:endParaRPr lang="en-US" sz="2000" b="1" kern="0" dirty="0">
              <a:latin typeface="Times New Roman" charset="0"/>
              <a:ea typeface="MS PGothic" charset="0"/>
            </a:endParaRPr>
          </a:p>
          <a:p>
            <a:pPr marL="0" indent="0" eaLnBrk="1" hangingPunct="1">
              <a:buFontTx/>
              <a:buNone/>
              <a:defRPr/>
            </a:pPr>
            <a:r>
              <a:rPr lang="en-US" sz="2000" b="1" kern="0" dirty="0">
                <a:latin typeface="Times New Roman" charset="0"/>
                <a:ea typeface="MS PGothic" charset="0"/>
              </a:rPr>
              <a:t>Parameters</a:t>
            </a:r>
          </a:p>
          <a:p>
            <a:pPr marL="0" indent="0" eaLnBrk="1" hangingPunct="1">
              <a:buFontTx/>
              <a:buNone/>
              <a:defRPr/>
            </a:pPr>
            <a:r>
              <a:rPr lang="en-US" sz="2000" kern="0" dirty="0">
                <a:latin typeface="Times New Roman" charset="0"/>
                <a:ea typeface="MS PGothic" charset="0"/>
              </a:rPr>
              <a:t>count		[in] Maximum number of elements to receive (integer)</a:t>
            </a:r>
          </a:p>
          <a:p>
            <a:pPr marL="0" indent="0" eaLnBrk="1" hangingPunct="1">
              <a:buFontTx/>
              <a:buNone/>
              <a:defRPr/>
            </a:pPr>
            <a:r>
              <a:rPr lang="en-US" sz="2000" kern="0" dirty="0">
                <a:latin typeface="Times New Roman" charset="0"/>
                <a:ea typeface="MS PGothic" charset="0"/>
              </a:rPr>
              <a:t>datatype	       	[in] Datatype of each receive buffer entry (handle)</a:t>
            </a:r>
          </a:p>
          <a:p>
            <a:pPr marL="0" indent="0" eaLnBrk="1" hangingPunct="1">
              <a:buFontTx/>
              <a:buNone/>
              <a:defRPr/>
            </a:pPr>
            <a:r>
              <a:rPr lang="en-US" sz="2000" kern="0" dirty="0">
                <a:latin typeface="Times New Roman" charset="0"/>
                <a:ea typeface="MS PGothic" charset="0"/>
              </a:rPr>
              <a:t>source		[in] Rank of source (integer)</a:t>
            </a:r>
          </a:p>
          <a:p>
            <a:pPr marL="0" indent="0" eaLnBrk="1" hangingPunct="1">
              <a:buFontTx/>
              <a:buNone/>
              <a:defRPr/>
            </a:pPr>
            <a:r>
              <a:rPr lang="en-US" sz="2000" kern="0" dirty="0">
                <a:latin typeface="Times New Roman" charset="0"/>
                <a:ea typeface="MS PGothic" charset="0"/>
              </a:rPr>
              <a:t>tag		[in] Message tag (integer)</a:t>
            </a:r>
          </a:p>
          <a:p>
            <a:pPr marL="0" indent="0" eaLnBrk="1" hangingPunct="1">
              <a:buFontTx/>
              <a:buNone/>
              <a:defRPr/>
            </a:pPr>
            <a:r>
              <a:rPr lang="en-US" sz="2000" kern="0" dirty="0">
                <a:latin typeface="Times New Roman" charset="0"/>
                <a:ea typeface="MS PGothic" charset="0"/>
              </a:rPr>
              <a:t>comm		[in] Communicator (handle)</a:t>
            </a:r>
          </a:p>
          <a:p>
            <a:pPr marL="0" indent="0" eaLnBrk="1" hangingPunct="1">
              <a:buFontTx/>
              <a:buNone/>
              <a:defRPr/>
            </a:pPr>
            <a:r>
              <a:rPr lang="en-US" sz="2000" kern="0" dirty="0" err="1">
                <a:latin typeface="Times New Roman" charset="0"/>
                <a:ea typeface="MS PGothic" charset="0"/>
              </a:rPr>
              <a:t>buf</a:t>
            </a:r>
            <a:r>
              <a:rPr lang="en-US" sz="2000" kern="0" dirty="0">
                <a:latin typeface="Times New Roman" charset="0"/>
                <a:ea typeface="MS PGothic" charset="0"/>
              </a:rPr>
              <a:t>		[out] Initial address of receive buffer (choice).</a:t>
            </a:r>
          </a:p>
          <a:p>
            <a:pPr marL="0" indent="0" eaLnBrk="1" hangingPunct="1">
              <a:buFontTx/>
              <a:buNone/>
              <a:defRPr/>
            </a:pPr>
            <a:r>
              <a:rPr lang="en-US" sz="2000" kern="0" dirty="0">
                <a:latin typeface="Times New Roman" charset="0"/>
                <a:ea typeface="MS PGothic" charset="0"/>
              </a:rPr>
              <a:t>status		[out] Status object (status).</a:t>
            </a:r>
          </a:p>
        </p:txBody>
      </p:sp>
      <p:sp>
        <p:nvSpPr>
          <p:cNvPr id="6" name="Rectangle 5">
            <a:extLst>
              <a:ext uri="{FF2B5EF4-FFF2-40B4-BE49-F238E27FC236}">
                <a16:creationId xmlns:a16="http://schemas.microsoft.com/office/drawing/2014/main" id="{9897EF6F-5655-4F3D-A32D-33673A0AD229}"/>
              </a:ext>
            </a:extLst>
          </p:cNvPr>
          <p:cNvSpPr/>
          <p:nvPr/>
        </p:nvSpPr>
        <p:spPr>
          <a:xfrm>
            <a:off x="917848" y="6525344"/>
            <a:ext cx="7308304" cy="276999"/>
          </a:xfrm>
          <a:prstGeom prst="rect">
            <a:avLst/>
          </a:prstGeom>
        </p:spPr>
        <p:txBody>
          <a:bodyPr wrap="square">
            <a:spAutoFit/>
          </a:bodyPr>
          <a:lstStyle/>
          <a:p>
            <a:pPr algn="ctr"/>
            <a:r>
              <a:rPr lang="en-CA" sz="1200" dirty="0"/>
              <a:t>https://www.open-mpi.org/doc/v4.0/man3/MPI_Recv.3.php</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23</a:t>
            </a:fld>
            <a:endParaRPr lang="fr-CA" altLang="en-US" dirty="0">
              <a:solidFill>
                <a:srgbClr val="000000"/>
              </a:solidFill>
            </a:endParaRPr>
          </a:p>
        </p:txBody>
      </p:sp>
    </p:spTree>
    <p:extLst>
      <p:ext uri="{BB962C8B-B14F-4D97-AF65-F5344CB8AC3E}">
        <p14:creationId xmlns:p14="http://schemas.microsoft.com/office/powerpoint/2010/main" val="323101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685800" y="0"/>
            <a:ext cx="7772400" cy="1143000"/>
          </a:xfrm>
        </p:spPr>
        <p:txBody>
          <a:bodyPr/>
          <a:lstStyle/>
          <a:p>
            <a:r>
              <a:rPr lang="en-CA" dirty="0" err="1"/>
              <a:t>MPI_Barrier</a:t>
            </a:r>
            <a:endParaRPr lang="en-CA" dirty="0"/>
          </a:p>
        </p:txBody>
      </p:sp>
      <p:sp>
        <p:nvSpPr>
          <p:cNvPr id="4" name="Rectangle 3">
            <a:extLst>
              <a:ext uri="{FF2B5EF4-FFF2-40B4-BE49-F238E27FC236}">
                <a16:creationId xmlns:a16="http://schemas.microsoft.com/office/drawing/2014/main" id="{EC75640C-1F87-41B6-9B81-F5C27995F2FA}"/>
              </a:ext>
            </a:extLst>
          </p:cNvPr>
          <p:cNvSpPr txBox="1">
            <a:spLocks noChangeArrowheads="1"/>
          </p:cNvSpPr>
          <p:nvPr/>
        </p:nvSpPr>
        <p:spPr bwMode="auto">
          <a:xfrm>
            <a:off x="685800" y="1001486"/>
            <a:ext cx="8278688" cy="509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eaLnBrk="1" hangingPunct="1">
              <a:buFontTx/>
              <a:buNone/>
              <a:defRPr/>
            </a:pPr>
            <a:r>
              <a:rPr lang="en-US" sz="2000" b="1" kern="0" dirty="0" err="1">
                <a:latin typeface="Times New Roman" charset="0"/>
                <a:ea typeface="MS PGothic" charset="0"/>
              </a:rPr>
              <a:t>MPI_Barrier</a:t>
            </a:r>
            <a:endParaRPr lang="en-US" sz="2000" b="1" kern="0" dirty="0">
              <a:latin typeface="Times New Roman" charset="0"/>
              <a:ea typeface="MS PGothic" charset="0"/>
            </a:endParaRPr>
          </a:p>
          <a:p>
            <a:pPr marL="0" indent="0" eaLnBrk="1" hangingPunct="1">
              <a:buFontTx/>
              <a:buNone/>
              <a:defRPr/>
            </a:pPr>
            <a:r>
              <a:rPr lang="en-US" sz="2000" kern="0" dirty="0">
                <a:latin typeface="Times New Roman" charset="0"/>
                <a:ea typeface="MS PGothic" charset="0"/>
              </a:rPr>
              <a:t>Synchronization between MPI processes</a:t>
            </a:r>
          </a:p>
          <a:p>
            <a:pPr marL="0" indent="0" eaLnBrk="1" hangingPunct="1">
              <a:buFontTx/>
              <a:buNone/>
              <a:defRPr/>
            </a:pPr>
            <a:endParaRPr lang="en-US" sz="2000" kern="0" dirty="0">
              <a:latin typeface="Times New Roman" charset="0"/>
              <a:ea typeface="MS PGothic" charset="0"/>
            </a:endParaRPr>
          </a:p>
          <a:p>
            <a:pPr marL="0" indent="0">
              <a:buNone/>
            </a:pPr>
            <a:r>
              <a:rPr lang="it-IT" sz="2000" dirty="0">
                <a:solidFill>
                  <a:srgbClr val="0000FF"/>
                </a:solidFill>
                <a:latin typeface="Consolas" panose="020B0609020204030204" pitchFamily="49" charset="0"/>
              </a:rPr>
              <a:t>int</a:t>
            </a:r>
            <a:r>
              <a:rPr lang="it-IT" sz="2000" dirty="0">
                <a:solidFill>
                  <a:srgbClr val="000000"/>
                </a:solidFill>
                <a:latin typeface="Consolas" panose="020B0609020204030204" pitchFamily="49" charset="0"/>
              </a:rPr>
              <a:t> </a:t>
            </a:r>
            <a:r>
              <a:rPr lang="it-IT" sz="2000" dirty="0">
                <a:solidFill>
                  <a:srgbClr val="795E26"/>
                </a:solidFill>
                <a:latin typeface="Consolas" panose="020B0609020204030204" pitchFamily="49" charset="0"/>
              </a:rPr>
              <a:t>MPI_Barrier</a:t>
            </a:r>
            <a:r>
              <a:rPr lang="it-IT" sz="2000" dirty="0">
                <a:solidFill>
                  <a:srgbClr val="000000"/>
                </a:solidFill>
                <a:latin typeface="Consolas" panose="020B0609020204030204" pitchFamily="49" charset="0"/>
              </a:rPr>
              <a:t>(MPI_Comm </a:t>
            </a:r>
            <a:r>
              <a:rPr lang="it-IT" sz="2000" dirty="0">
                <a:solidFill>
                  <a:srgbClr val="001080"/>
                </a:solidFill>
                <a:latin typeface="Consolas" panose="020B0609020204030204" pitchFamily="49" charset="0"/>
              </a:rPr>
              <a:t>comm</a:t>
            </a:r>
            <a:r>
              <a:rPr lang="it-IT" sz="2000" dirty="0">
                <a:solidFill>
                  <a:srgbClr val="000000"/>
                </a:solidFill>
                <a:latin typeface="Consolas" panose="020B0609020204030204" pitchFamily="49" charset="0"/>
              </a:rPr>
              <a:t>)</a:t>
            </a:r>
          </a:p>
          <a:p>
            <a:pPr marL="0" indent="0" eaLnBrk="1" hangingPunct="1">
              <a:buFontTx/>
              <a:buNone/>
              <a:defRPr/>
            </a:pPr>
            <a:endParaRPr lang="en-US" sz="2000" b="1" kern="0" dirty="0">
              <a:latin typeface="Times New Roman" charset="0"/>
              <a:ea typeface="MS PGothic" charset="0"/>
            </a:endParaRPr>
          </a:p>
          <a:p>
            <a:pPr marL="0" indent="0" eaLnBrk="1" hangingPunct="1">
              <a:buFontTx/>
              <a:buNone/>
              <a:defRPr/>
            </a:pPr>
            <a:r>
              <a:rPr lang="en-US" sz="2000" b="1" kern="0" dirty="0">
                <a:latin typeface="Times New Roman" charset="0"/>
                <a:ea typeface="MS PGothic" charset="0"/>
              </a:rPr>
              <a:t>Parameters</a:t>
            </a:r>
          </a:p>
          <a:p>
            <a:pPr marL="0" indent="0" eaLnBrk="1" hangingPunct="1">
              <a:buFontTx/>
              <a:buNone/>
              <a:defRPr/>
            </a:pPr>
            <a:r>
              <a:rPr lang="en-US" sz="2000" kern="0" dirty="0">
                <a:latin typeface="Times New Roman" charset="0"/>
                <a:ea typeface="MS PGothic" charset="0"/>
              </a:rPr>
              <a:t>Comm		[in] Communicator (handle). </a:t>
            </a:r>
          </a:p>
        </p:txBody>
      </p:sp>
      <p:sp>
        <p:nvSpPr>
          <p:cNvPr id="3" name="Rectangle 2">
            <a:extLst>
              <a:ext uri="{FF2B5EF4-FFF2-40B4-BE49-F238E27FC236}">
                <a16:creationId xmlns:a16="http://schemas.microsoft.com/office/drawing/2014/main" id="{91150AD9-F7A9-47B8-B17C-3173F4336EB9}"/>
              </a:ext>
            </a:extLst>
          </p:cNvPr>
          <p:cNvSpPr/>
          <p:nvPr/>
        </p:nvSpPr>
        <p:spPr>
          <a:xfrm>
            <a:off x="2286000" y="6581001"/>
            <a:ext cx="4572000" cy="276999"/>
          </a:xfrm>
          <a:prstGeom prst="rect">
            <a:avLst/>
          </a:prstGeom>
        </p:spPr>
        <p:txBody>
          <a:bodyPr>
            <a:spAutoFit/>
          </a:bodyPr>
          <a:lstStyle/>
          <a:p>
            <a:pPr algn="ctr"/>
            <a:r>
              <a:rPr lang="en-CA" sz="1200" dirty="0"/>
              <a:t>https://www.open-mpi.org/doc/v4.0/man3/MPI_Barrier.3.php</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24</a:t>
            </a:fld>
            <a:endParaRPr lang="fr-CA" altLang="en-US" dirty="0">
              <a:solidFill>
                <a:srgbClr val="000000"/>
              </a:solidFill>
            </a:endParaRPr>
          </a:p>
        </p:txBody>
      </p:sp>
    </p:spTree>
    <p:extLst>
      <p:ext uri="{BB962C8B-B14F-4D97-AF65-F5344CB8AC3E}">
        <p14:creationId xmlns:p14="http://schemas.microsoft.com/office/powerpoint/2010/main" val="176261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C75CA-31D6-44A0-B7AA-ED5EB47977A2}"/>
              </a:ext>
            </a:extLst>
          </p:cNvPr>
          <p:cNvPicPr>
            <a:picLocks noChangeAspect="1"/>
          </p:cNvPicPr>
          <p:nvPr/>
        </p:nvPicPr>
        <p:blipFill>
          <a:blip r:embed="rId2"/>
          <a:stretch>
            <a:fillRect/>
          </a:stretch>
        </p:blipFill>
        <p:spPr>
          <a:xfrm>
            <a:off x="4927436" y="4653136"/>
            <a:ext cx="4109060" cy="1560711"/>
          </a:xfrm>
          <a:prstGeom prst="rect">
            <a:avLst/>
          </a:prstGeom>
        </p:spPr>
      </p:pic>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685800" y="0"/>
            <a:ext cx="7772400" cy="1143000"/>
          </a:xfrm>
        </p:spPr>
        <p:txBody>
          <a:bodyPr/>
          <a:lstStyle/>
          <a:p>
            <a:r>
              <a:rPr lang="en-CA" dirty="0"/>
              <a:t>MPI_Bcast</a:t>
            </a:r>
          </a:p>
        </p:txBody>
      </p:sp>
      <p:sp>
        <p:nvSpPr>
          <p:cNvPr id="4" name="Rectangle 3">
            <a:extLst>
              <a:ext uri="{FF2B5EF4-FFF2-40B4-BE49-F238E27FC236}">
                <a16:creationId xmlns:a16="http://schemas.microsoft.com/office/drawing/2014/main" id="{E8B41634-97F7-49E6-9E4C-F7C83CA7BD10}"/>
              </a:ext>
            </a:extLst>
          </p:cNvPr>
          <p:cNvSpPr txBox="1">
            <a:spLocks noChangeArrowheads="1"/>
          </p:cNvSpPr>
          <p:nvPr/>
        </p:nvSpPr>
        <p:spPr bwMode="auto">
          <a:xfrm>
            <a:off x="685800" y="1001486"/>
            <a:ext cx="7772400" cy="509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eaLnBrk="1" hangingPunct="1">
              <a:buFontTx/>
              <a:buNone/>
              <a:defRPr/>
            </a:pPr>
            <a:r>
              <a:rPr lang="en-US" sz="2000" b="1" kern="0" dirty="0" err="1">
                <a:latin typeface="Times New Roman" charset="0"/>
                <a:ea typeface="MS PGothic" charset="0"/>
              </a:rPr>
              <a:t>MPI_Bcast</a:t>
            </a:r>
            <a:endParaRPr lang="en-US" sz="2000" b="1" kern="0" dirty="0">
              <a:latin typeface="Times New Roman" charset="0"/>
              <a:ea typeface="MS PGothic" charset="0"/>
            </a:endParaRPr>
          </a:p>
          <a:p>
            <a:pPr marL="0" indent="0" eaLnBrk="1" hangingPunct="1">
              <a:buFontTx/>
              <a:buNone/>
              <a:defRPr/>
            </a:pPr>
            <a:r>
              <a:rPr lang="en-US" sz="2000" kern="0" dirty="0">
                <a:latin typeface="Times New Roman" charset="0"/>
                <a:ea typeface="MS PGothic" charset="0"/>
              </a:rPr>
              <a:t>Broadcasts a message from the process with rank "root" to all other processes of the communicator</a:t>
            </a:r>
          </a:p>
          <a:p>
            <a:pPr marL="0" indent="0" eaLnBrk="1" hangingPunct="1">
              <a:buFontTx/>
              <a:buNone/>
              <a:defRPr/>
            </a:pPr>
            <a:endParaRPr lang="en-US" sz="2000" kern="0" dirty="0">
              <a:latin typeface="Times New Roman" charset="0"/>
              <a:ea typeface="MS PGothic" charset="0"/>
            </a:endParaRPr>
          </a:p>
          <a:p>
            <a:pPr marL="0" indent="0">
              <a:buNone/>
            </a:pP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err="1">
                <a:solidFill>
                  <a:srgbClr val="795E26"/>
                </a:solidFill>
                <a:latin typeface="Consolas" panose="020B0609020204030204" pitchFamily="49" charset="0"/>
              </a:rPr>
              <a:t>MPI_Bcast</a:t>
            </a:r>
            <a:r>
              <a:rPr lang="en-CA" sz="2000" dirty="0">
                <a:solidFill>
                  <a:srgbClr val="000000"/>
                </a:solidFill>
                <a:latin typeface="Consolas" panose="020B0609020204030204" pitchFamily="49" charset="0"/>
              </a:rPr>
              <a:t>(</a:t>
            </a:r>
            <a:r>
              <a:rPr lang="en-CA" sz="2000" dirty="0">
                <a:solidFill>
                  <a:srgbClr val="0000FF"/>
                </a:solidFill>
                <a:latin typeface="Consolas" panose="020B0609020204030204" pitchFamily="49" charset="0"/>
              </a:rPr>
              <a:t>void</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buffer</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count</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MPI_Datatype</a:t>
            </a:r>
            <a:r>
              <a:rPr lang="en-CA" sz="2000" dirty="0">
                <a:solidFill>
                  <a:srgbClr val="000000"/>
                </a:solidFill>
                <a:latin typeface="Consolas" panose="020B0609020204030204" pitchFamily="49" charset="0"/>
              </a:rPr>
              <a:t> </a:t>
            </a:r>
          </a:p>
          <a:p>
            <a:pPr marL="0" indent="0">
              <a:buNone/>
            </a:pP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datatype</a:t>
            </a:r>
            <a:r>
              <a:rPr lang="en-CA" sz="2000" dirty="0">
                <a:solidFill>
                  <a:srgbClr val="000000"/>
                </a:solidFill>
                <a:latin typeface="Consolas" panose="020B0609020204030204" pitchFamily="49" charset="0"/>
              </a:rPr>
              <a:t>, </a:t>
            </a:r>
            <a:r>
              <a:rPr lang="en-CA" sz="2000" dirty="0">
                <a:solidFill>
                  <a:srgbClr val="0000FF"/>
                </a:solidFill>
                <a:latin typeface="Consolas" panose="020B0609020204030204" pitchFamily="49" charset="0"/>
              </a:rPr>
              <a:t>int</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root</a:t>
            </a:r>
            <a:r>
              <a:rPr lang="en-CA" sz="2000" dirty="0">
                <a:solidFill>
                  <a:srgbClr val="000000"/>
                </a:solidFill>
                <a:latin typeface="Consolas" panose="020B0609020204030204" pitchFamily="49" charset="0"/>
              </a:rPr>
              <a:t>, </a:t>
            </a:r>
            <a:r>
              <a:rPr lang="en-CA" sz="2000" dirty="0" err="1">
                <a:solidFill>
                  <a:srgbClr val="000000"/>
                </a:solidFill>
                <a:latin typeface="Consolas" panose="020B0609020204030204" pitchFamily="49" charset="0"/>
              </a:rPr>
              <a:t>MPI_Comm</a:t>
            </a:r>
            <a:r>
              <a:rPr lang="en-CA" sz="2000" dirty="0">
                <a:solidFill>
                  <a:srgbClr val="000000"/>
                </a:solidFill>
                <a:latin typeface="Consolas" panose="020B0609020204030204" pitchFamily="49" charset="0"/>
              </a:rPr>
              <a:t> </a:t>
            </a:r>
            <a:r>
              <a:rPr lang="en-CA" sz="2000" dirty="0">
                <a:solidFill>
                  <a:srgbClr val="001080"/>
                </a:solidFill>
                <a:latin typeface="Consolas" panose="020B0609020204030204" pitchFamily="49" charset="0"/>
              </a:rPr>
              <a:t>comm</a:t>
            </a:r>
            <a:r>
              <a:rPr lang="en-CA" sz="2000" dirty="0">
                <a:solidFill>
                  <a:srgbClr val="000000"/>
                </a:solidFill>
                <a:latin typeface="Consolas" panose="020B0609020204030204" pitchFamily="49" charset="0"/>
              </a:rPr>
              <a:t>)</a:t>
            </a:r>
          </a:p>
          <a:p>
            <a:pPr marL="0" indent="0" eaLnBrk="1" hangingPunct="1">
              <a:buFontTx/>
              <a:buNone/>
              <a:defRPr/>
            </a:pPr>
            <a:endParaRPr lang="en-US" sz="2000" kern="0" dirty="0">
              <a:latin typeface="Times New Roman" charset="0"/>
              <a:ea typeface="MS PGothic" charset="0"/>
            </a:endParaRPr>
          </a:p>
          <a:p>
            <a:pPr marL="0" indent="0" eaLnBrk="1" hangingPunct="1">
              <a:buFontTx/>
              <a:buNone/>
              <a:defRPr/>
            </a:pPr>
            <a:r>
              <a:rPr lang="en-US" sz="2000" b="1" kern="0" dirty="0">
                <a:latin typeface="Times New Roman" charset="0"/>
                <a:ea typeface="MS PGothic" charset="0"/>
              </a:rPr>
              <a:t>Parameters</a:t>
            </a:r>
          </a:p>
          <a:p>
            <a:pPr marL="0" indent="0" eaLnBrk="1" hangingPunct="1">
              <a:buFontTx/>
              <a:buNone/>
              <a:defRPr/>
            </a:pPr>
            <a:r>
              <a:rPr lang="en-US" sz="2000" kern="0" dirty="0">
                <a:latin typeface="Times New Roman" charset="0"/>
                <a:ea typeface="MS PGothic" charset="0"/>
              </a:rPr>
              <a:t>buffer		[in/out] starting address of buffer (choice) </a:t>
            </a:r>
          </a:p>
          <a:p>
            <a:pPr marL="0" indent="0" eaLnBrk="1" hangingPunct="1">
              <a:buFontTx/>
              <a:buNone/>
              <a:defRPr/>
            </a:pPr>
            <a:r>
              <a:rPr lang="en-US" sz="2000" kern="0" dirty="0">
                <a:latin typeface="Times New Roman" charset="0"/>
                <a:ea typeface="MS PGothic" charset="0"/>
              </a:rPr>
              <a:t>count		[in] number of entries in buffer (integer) </a:t>
            </a:r>
          </a:p>
          <a:p>
            <a:pPr marL="0" indent="0" eaLnBrk="1" hangingPunct="1">
              <a:buFontTx/>
              <a:buNone/>
              <a:defRPr/>
            </a:pPr>
            <a:r>
              <a:rPr lang="en-US" sz="2000" kern="0" dirty="0">
                <a:latin typeface="Times New Roman" charset="0"/>
                <a:ea typeface="MS PGothic" charset="0"/>
              </a:rPr>
              <a:t>datatype		[in] data type of buffer (handle) </a:t>
            </a:r>
          </a:p>
          <a:p>
            <a:pPr marL="0" indent="0" eaLnBrk="1" hangingPunct="1">
              <a:buFontTx/>
              <a:buNone/>
              <a:defRPr/>
            </a:pPr>
            <a:r>
              <a:rPr lang="en-US" sz="2000" kern="0" dirty="0">
                <a:latin typeface="Times New Roman" charset="0"/>
                <a:ea typeface="MS PGothic" charset="0"/>
              </a:rPr>
              <a:t>root		[in] rank of broadcast root (integer) </a:t>
            </a:r>
          </a:p>
          <a:p>
            <a:pPr marL="0" indent="0" eaLnBrk="1" hangingPunct="1">
              <a:buFontTx/>
              <a:buNone/>
              <a:defRPr/>
            </a:pPr>
            <a:r>
              <a:rPr lang="en-US" sz="2000" kern="0" dirty="0">
                <a:latin typeface="Times New Roman" charset="0"/>
                <a:ea typeface="MS PGothic" charset="0"/>
              </a:rPr>
              <a:t>comm		[in] communicator (handle) </a:t>
            </a:r>
            <a:endParaRPr lang="fr-CA" sz="2000" kern="0" dirty="0">
              <a:latin typeface="Times New Roman" charset="0"/>
              <a:ea typeface="MS PGothic" charset="0"/>
            </a:endParaRPr>
          </a:p>
        </p:txBody>
      </p:sp>
      <p:sp>
        <p:nvSpPr>
          <p:cNvPr id="6" name="Rectangle 5">
            <a:extLst>
              <a:ext uri="{FF2B5EF4-FFF2-40B4-BE49-F238E27FC236}">
                <a16:creationId xmlns:a16="http://schemas.microsoft.com/office/drawing/2014/main" id="{2ECA939D-E115-4262-8D6B-3E38ABC926AD}"/>
              </a:ext>
            </a:extLst>
          </p:cNvPr>
          <p:cNvSpPr/>
          <p:nvPr/>
        </p:nvSpPr>
        <p:spPr>
          <a:xfrm>
            <a:off x="1340768" y="6581001"/>
            <a:ext cx="6462464" cy="276999"/>
          </a:xfrm>
          <a:prstGeom prst="rect">
            <a:avLst/>
          </a:prstGeom>
        </p:spPr>
        <p:txBody>
          <a:bodyPr wrap="square">
            <a:spAutoFit/>
          </a:bodyPr>
          <a:lstStyle/>
          <a:p>
            <a:pPr algn="ctr"/>
            <a:r>
              <a:rPr lang="en-CA" sz="1200" dirty="0"/>
              <a:t>https://www.open-mpi.org/doc/v4.0/man3/MPI_Bcast.3.php</a:t>
            </a:r>
          </a:p>
        </p:txBody>
      </p:sp>
      <p:sp>
        <p:nvSpPr>
          <p:cNvPr id="7"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25</a:t>
            </a:fld>
            <a:endParaRPr lang="fr-CA" altLang="en-US" dirty="0">
              <a:solidFill>
                <a:srgbClr val="000000"/>
              </a:solidFill>
            </a:endParaRPr>
          </a:p>
        </p:txBody>
      </p:sp>
    </p:spTree>
    <p:extLst>
      <p:ext uri="{BB962C8B-B14F-4D97-AF65-F5344CB8AC3E}">
        <p14:creationId xmlns:p14="http://schemas.microsoft.com/office/powerpoint/2010/main" val="83916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3B3A2F-6A70-4299-8387-9BD1D6399012}"/>
              </a:ext>
            </a:extLst>
          </p:cNvPr>
          <p:cNvPicPr>
            <a:picLocks noChangeAspect="1"/>
          </p:cNvPicPr>
          <p:nvPr/>
        </p:nvPicPr>
        <p:blipFill>
          <a:blip r:embed="rId3"/>
          <a:stretch>
            <a:fillRect/>
          </a:stretch>
        </p:blipFill>
        <p:spPr>
          <a:xfrm>
            <a:off x="5148064" y="908720"/>
            <a:ext cx="3840813" cy="1597290"/>
          </a:xfrm>
          <a:prstGeom prst="rect">
            <a:avLst/>
          </a:prstGeom>
        </p:spPr>
      </p:pic>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704993" y="-9507"/>
            <a:ext cx="7772400" cy="1143000"/>
          </a:xfrm>
        </p:spPr>
        <p:txBody>
          <a:bodyPr/>
          <a:lstStyle/>
          <a:p>
            <a:r>
              <a:rPr lang="en-CA" dirty="0"/>
              <a:t>MPI_Reduce</a:t>
            </a:r>
          </a:p>
        </p:txBody>
      </p:sp>
      <p:sp>
        <p:nvSpPr>
          <p:cNvPr id="4" name="Rectangle 3">
            <a:extLst>
              <a:ext uri="{FF2B5EF4-FFF2-40B4-BE49-F238E27FC236}">
                <a16:creationId xmlns:a16="http://schemas.microsoft.com/office/drawing/2014/main" id="{D1675839-A336-4A91-AE61-C408A6620654}"/>
              </a:ext>
            </a:extLst>
          </p:cNvPr>
          <p:cNvSpPr txBox="1">
            <a:spLocks noChangeArrowheads="1"/>
          </p:cNvSpPr>
          <p:nvPr/>
        </p:nvSpPr>
        <p:spPr bwMode="auto">
          <a:xfrm>
            <a:off x="685800" y="1412776"/>
            <a:ext cx="8350696" cy="509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eaLnBrk="1" hangingPunct="1">
              <a:buFontTx/>
              <a:buNone/>
              <a:defRPr/>
            </a:pPr>
            <a:r>
              <a:rPr lang="en-CA" sz="2000" b="1" kern="0" dirty="0">
                <a:latin typeface="Times New Roman" charset="0"/>
                <a:ea typeface="MS PGothic" charset="0"/>
              </a:rPr>
              <a:t>MPI_Reduce</a:t>
            </a:r>
          </a:p>
          <a:p>
            <a:pPr marL="0" indent="0" eaLnBrk="1" hangingPunct="1">
              <a:buFontTx/>
              <a:buNone/>
              <a:defRPr/>
            </a:pPr>
            <a:r>
              <a:rPr lang="en-CA" sz="2000" kern="0" dirty="0">
                <a:latin typeface="Times New Roman" charset="0"/>
                <a:ea typeface="MS PGothic" charset="0"/>
              </a:rPr>
              <a:t>Reduces values on all processes to a single value</a:t>
            </a:r>
          </a:p>
          <a:p>
            <a:pPr marL="0" indent="0" eaLnBrk="1" hangingPunct="1">
              <a:buFontTx/>
              <a:buNone/>
              <a:defRPr/>
            </a:pPr>
            <a:endParaRPr lang="en-CA" sz="2000" kern="0" dirty="0">
              <a:latin typeface="Times New Roman" charset="0"/>
              <a:ea typeface="MS PGothic" charset="0"/>
            </a:endParaRP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MPI_Reduce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sendbuf</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recvbuf</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count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MPI_Datatype</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datatype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MPI_Op</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op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root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MPI_Comm</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comm</a:t>
            </a:r>
            <a:r>
              <a:rPr lang="en-US" sz="2000" dirty="0">
                <a:solidFill>
                  <a:srgbClr val="000000"/>
                </a:solidFill>
                <a:latin typeface="Consolas" panose="020B0609020204030204" pitchFamily="49" charset="0"/>
              </a:rPr>
              <a:t>)</a:t>
            </a:r>
          </a:p>
          <a:p>
            <a:pPr marL="0" indent="0" eaLnBrk="1" hangingPunct="1">
              <a:buFontTx/>
              <a:buNone/>
              <a:defRPr/>
            </a:pPr>
            <a:endParaRPr lang="en-CA" sz="2000" kern="0" dirty="0">
              <a:latin typeface="Times New Roman" charset="0"/>
              <a:ea typeface="MS PGothic" charset="0"/>
            </a:endParaRPr>
          </a:p>
          <a:p>
            <a:pPr marL="0" indent="0" eaLnBrk="1" hangingPunct="1">
              <a:buFontTx/>
              <a:buNone/>
              <a:defRPr/>
            </a:pPr>
            <a:r>
              <a:rPr lang="en-CA" sz="2000" b="1" kern="0" dirty="0">
                <a:latin typeface="Times New Roman" charset="0"/>
                <a:ea typeface="MS PGothic" charset="0"/>
              </a:rPr>
              <a:t>Parameters</a:t>
            </a:r>
          </a:p>
          <a:p>
            <a:pPr marL="0" indent="0" eaLnBrk="1" hangingPunct="1">
              <a:buFontTx/>
              <a:buNone/>
              <a:defRPr/>
            </a:pPr>
            <a:r>
              <a:rPr lang="en-CA" sz="1800" kern="0" dirty="0" err="1">
                <a:latin typeface="Times New Roman" charset="0"/>
                <a:ea typeface="MS PGothic" charset="0"/>
              </a:rPr>
              <a:t>sendbuf</a:t>
            </a:r>
            <a:r>
              <a:rPr lang="en-CA" sz="1800" kern="0" dirty="0">
                <a:latin typeface="Times New Roman" charset="0"/>
                <a:ea typeface="MS PGothic" charset="0"/>
              </a:rPr>
              <a:t>		[in] address of send buffer (choice) </a:t>
            </a:r>
          </a:p>
          <a:p>
            <a:pPr marL="0" indent="0" eaLnBrk="1" hangingPunct="1">
              <a:buFontTx/>
              <a:buNone/>
              <a:defRPr/>
            </a:pPr>
            <a:r>
              <a:rPr lang="en-CA" sz="1800" kern="0" dirty="0">
                <a:latin typeface="Times New Roman" charset="0"/>
                <a:ea typeface="MS PGothic" charset="0"/>
              </a:rPr>
              <a:t>count		[in] number of elements in send buffer (integer) </a:t>
            </a:r>
          </a:p>
          <a:p>
            <a:pPr marL="0" indent="0" eaLnBrk="1" hangingPunct="1">
              <a:buFontTx/>
              <a:buNone/>
              <a:defRPr/>
            </a:pPr>
            <a:r>
              <a:rPr lang="en-CA" sz="1800" kern="0" dirty="0">
                <a:latin typeface="Times New Roman" charset="0"/>
                <a:ea typeface="MS PGothic" charset="0"/>
              </a:rPr>
              <a:t>datatype		[in] data type of elements of send buffer (handle) </a:t>
            </a:r>
          </a:p>
          <a:p>
            <a:pPr marL="0" indent="0" eaLnBrk="1" hangingPunct="1">
              <a:buFontTx/>
              <a:buNone/>
              <a:defRPr/>
            </a:pPr>
            <a:r>
              <a:rPr lang="en-CA" sz="1800" kern="0" dirty="0">
                <a:latin typeface="Times New Roman" charset="0"/>
                <a:ea typeface="MS PGothic" charset="0"/>
              </a:rPr>
              <a:t>op		[in] reduce operation (handle) </a:t>
            </a:r>
          </a:p>
          <a:p>
            <a:pPr marL="0" indent="0" eaLnBrk="1" hangingPunct="1">
              <a:buFontTx/>
              <a:buNone/>
              <a:defRPr/>
            </a:pPr>
            <a:r>
              <a:rPr lang="en-CA" sz="1800" kern="0" dirty="0">
                <a:latin typeface="Times New Roman" charset="0"/>
                <a:ea typeface="MS PGothic" charset="0"/>
              </a:rPr>
              <a:t>root		[in] rank of root process (integer) </a:t>
            </a:r>
          </a:p>
          <a:p>
            <a:pPr marL="0" indent="0" eaLnBrk="1" hangingPunct="1">
              <a:buFontTx/>
              <a:buNone/>
              <a:defRPr/>
            </a:pPr>
            <a:r>
              <a:rPr lang="en-CA" sz="1800" kern="0" dirty="0">
                <a:latin typeface="Times New Roman" charset="0"/>
                <a:ea typeface="MS PGothic" charset="0"/>
              </a:rPr>
              <a:t>comm		[in] communicator (handle) </a:t>
            </a:r>
          </a:p>
          <a:p>
            <a:pPr marL="0" indent="0" eaLnBrk="1" hangingPunct="1">
              <a:buNone/>
              <a:defRPr/>
            </a:pPr>
            <a:r>
              <a:rPr lang="en-CA" sz="1800" kern="0" dirty="0" err="1">
                <a:latin typeface="Times New Roman" charset="0"/>
                <a:ea typeface="MS PGothic" charset="0"/>
              </a:rPr>
              <a:t>recvbuf</a:t>
            </a:r>
            <a:r>
              <a:rPr lang="en-CA" sz="1800" kern="0" dirty="0">
                <a:latin typeface="Times New Roman" charset="0"/>
                <a:ea typeface="MS PGothic" charset="0"/>
              </a:rPr>
              <a:t>		[out] address of receive buffer (choice, significant only  			at root) </a:t>
            </a:r>
          </a:p>
          <a:p>
            <a:pPr marL="0" indent="0" eaLnBrk="1" hangingPunct="1">
              <a:buFontTx/>
              <a:buNone/>
              <a:defRPr/>
            </a:pPr>
            <a:endParaRPr lang="fr-CA" sz="2000" kern="0" dirty="0">
              <a:latin typeface="Times New Roman" charset="0"/>
              <a:ea typeface="MS PGothic" charset="0"/>
            </a:endParaRPr>
          </a:p>
        </p:txBody>
      </p:sp>
      <p:sp>
        <p:nvSpPr>
          <p:cNvPr id="6" name="Rectangle 5">
            <a:extLst>
              <a:ext uri="{FF2B5EF4-FFF2-40B4-BE49-F238E27FC236}">
                <a16:creationId xmlns:a16="http://schemas.microsoft.com/office/drawing/2014/main" id="{7D66143F-0E13-438C-800B-9D8E4FBE18E2}"/>
              </a:ext>
            </a:extLst>
          </p:cNvPr>
          <p:cNvSpPr/>
          <p:nvPr/>
        </p:nvSpPr>
        <p:spPr>
          <a:xfrm>
            <a:off x="1487561" y="6509574"/>
            <a:ext cx="6168878" cy="276999"/>
          </a:xfrm>
          <a:prstGeom prst="rect">
            <a:avLst/>
          </a:prstGeom>
        </p:spPr>
        <p:txBody>
          <a:bodyPr wrap="square">
            <a:spAutoFit/>
          </a:bodyPr>
          <a:lstStyle/>
          <a:p>
            <a:pPr algn="ctr"/>
            <a:r>
              <a:rPr lang="en-CA" sz="1200" dirty="0"/>
              <a:t>https://www.open-mpi.org/doc/v4.0/man3/MPI_Reduce.3.php</a:t>
            </a:r>
          </a:p>
        </p:txBody>
      </p:sp>
      <p:sp>
        <p:nvSpPr>
          <p:cNvPr id="7"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26</a:t>
            </a:fld>
            <a:endParaRPr lang="fr-CA" altLang="en-US" dirty="0">
              <a:solidFill>
                <a:srgbClr val="000000"/>
              </a:solidFill>
            </a:endParaRPr>
          </a:p>
        </p:txBody>
      </p:sp>
    </p:spTree>
    <p:extLst>
      <p:ext uri="{BB962C8B-B14F-4D97-AF65-F5344CB8AC3E}">
        <p14:creationId xmlns:p14="http://schemas.microsoft.com/office/powerpoint/2010/main" val="2977013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721615" y="0"/>
            <a:ext cx="7772400" cy="1143000"/>
          </a:xfrm>
        </p:spPr>
        <p:txBody>
          <a:bodyPr/>
          <a:lstStyle/>
          <a:p>
            <a:r>
              <a:rPr lang="en-CA" dirty="0"/>
              <a:t>MPI_Example</a:t>
            </a:r>
            <a:r>
              <a:rPr lang="en-CA" sz="1800" dirty="0"/>
              <a:t>(1/2)</a:t>
            </a:r>
            <a:endParaRPr lang="en-CA" dirty="0"/>
          </a:p>
        </p:txBody>
      </p:sp>
      <p:sp>
        <p:nvSpPr>
          <p:cNvPr id="4" name="Rectangle 3">
            <a:extLst>
              <a:ext uri="{FF2B5EF4-FFF2-40B4-BE49-F238E27FC236}">
                <a16:creationId xmlns:a16="http://schemas.microsoft.com/office/drawing/2014/main" id="{645FC6A6-DB24-461A-887D-D24585B0D655}"/>
              </a:ext>
            </a:extLst>
          </p:cNvPr>
          <p:cNvSpPr txBox="1">
            <a:spLocks noChangeArrowheads="1"/>
          </p:cNvSpPr>
          <p:nvPr/>
        </p:nvSpPr>
        <p:spPr bwMode="auto">
          <a:xfrm>
            <a:off x="741306" y="980728"/>
            <a:ext cx="7772400" cy="541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buNone/>
            </a:pPr>
            <a:r>
              <a:rPr lang="en-CA" sz="1600" dirty="0">
                <a:solidFill>
                  <a:srgbClr val="008000"/>
                </a:solidFill>
                <a:latin typeface="Consolas" panose="020B0609020204030204" pitchFamily="49" charset="0"/>
              </a:rPr>
              <a:t>/*</a:t>
            </a:r>
            <a:endParaRPr lang="en-CA" sz="1600" dirty="0">
              <a:solidFill>
                <a:srgbClr val="000000"/>
              </a:solidFill>
              <a:latin typeface="Consolas" panose="020B0609020204030204" pitchFamily="49" charset="0"/>
            </a:endParaRPr>
          </a:p>
          <a:p>
            <a:pPr marL="0" indent="0">
              <a:buNone/>
            </a:pPr>
            <a:r>
              <a:rPr lang="en-CA" sz="1600" dirty="0">
                <a:solidFill>
                  <a:srgbClr val="008000"/>
                </a:solidFill>
                <a:latin typeface="Consolas" panose="020B0609020204030204" pitchFamily="49" charset="0"/>
              </a:rPr>
              <a:t>* Bash commands used to compile and run the program</a:t>
            </a:r>
            <a:endParaRPr lang="en-CA" sz="1600" dirty="0">
              <a:solidFill>
                <a:srgbClr val="000000"/>
              </a:solidFill>
              <a:latin typeface="Consolas" panose="020B0609020204030204" pitchFamily="49" charset="0"/>
            </a:endParaRPr>
          </a:p>
          <a:p>
            <a:pPr marL="0" indent="0">
              <a:buNone/>
            </a:pPr>
            <a:r>
              <a:rPr lang="en-CA" sz="1600" dirty="0">
                <a:solidFill>
                  <a:srgbClr val="008000"/>
                </a:solidFill>
                <a:latin typeface="Consolas" panose="020B0609020204030204" pitchFamily="49" charset="0"/>
              </a:rPr>
              <a:t>* </a:t>
            </a:r>
            <a:r>
              <a:rPr lang="en-CA" sz="1600" dirty="0" err="1">
                <a:solidFill>
                  <a:srgbClr val="008000"/>
                </a:solidFill>
                <a:latin typeface="Consolas" panose="020B0609020204030204" pitchFamily="49" charset="0"/>
              </a:rPr>
              <a:t>mpicc</a:t>
            </a:r>
            <a:r>
              <a:rPr lang="en-CA" sz="1600" dirty="0">
                <a:solidFill>
                  <a:srgbClr val="008000"/>
                </a:solidFill>
                <a:latin typeface="Consolas" panose="020B0609020204030204" pitchFamily="49" charset="0"/>
              </a:rPr>
              <a:t> -o </a:t>
            </a:r>
            <a:r>
              <a:rPr lang="en-CA" sz="1600" dirty="0" err="1">
                <a:solidFill>
                  <a:srgbClr val="008000"/>
                </a:solidFill>
                <a:latin typeface="Consolas" panose="020B0609020204030204" pitchFamily="49" charset="0"/>
              </a:rPr>
              <a:t>mpi_example</a:t>
            </a:r>
            <a:r>
              <a:rPr lang="en-CA" sz="1600" dirty="0">
                <a:solidFill>
                  <a:srgbClr val="008000"/>
                </a:solidFill>
                <a:latin typeface="Consolas" panose="020B0609020204030204" pitchFamily="49" charset="0"/>
              </a:rPr>
              <a:t> </a:t>
            </a:r>
            <a:r>
              <a:rPr lang="en-CA" sz="1600" dirty="0" err="1">
                <a:solidFill>
                  <a:srgbClr val="008000"/>
                </a:solidFill>
                <a:latin typeface="Consolas" panose="020B0609020204030204" pitchFamily="49" charset="0"/>
              </a:rPr>
              <a:t>mpi_example.c</a:t>
            </a:r>
            <a:endParaRPr lang="en-CA" sz="1600" dirty="0">
              <a:solidFill>
                <a:srgbClr val="000000"/>
              </a:solidFill>
              <a:latin typeface="Consolas" panose="020B0609020204030204" pitchFamily="49" charset="0"/>
            </a:endParaRPr>
          </a:p>
          <a:p>
            <a:pPr marL="0" indent="0">
              <a:buNone/>
            </a:pPr>
            <a:r>
              <a:rPr lang="en-CA" sz="1600" dirty="0">
                <a:solidFill>
                  <a:srgbClr val="008000"/>
                </a:solidFill>
                <a:latin typeface="Consolas" panose="020B0609020204030204" pitchFamily="49" charset="0"/>
              </a:rPr>
              <a:t>* </a:t>
            </a:r>
            <a:r>
              <a:rPr lang="en-CA" sz="1600" dirty="0" err="1">
                <a:solidFill>
                  <a:srgbClr val="008000"/>
                </a:solidFill>
                <a:latin typeface="Consolas" panose="020B0609020204030204" pitchFamily="49" charset="0"/>
              </a:rPr>
              <a:t>mpirun</a:t>
            </a:r>
            <a:r>
              <a:rPr lang="en-CA" sz="1600" dirty="0">
                <a:solidFill>
                  <a:srgbClr val="008000"/>
                </a:solidFill>
                <a:latin typeface="Consolas" panose="020B0609020204030204" pitchFamily="49" charset="0"/>
              </a:rPr>
              <a:t> -n 5 ./</a:t>
            </a:r>
            <a:r>
              <a:rPr lang="en-CA" sz="1600" dirty="0" err="1">
                <a:solidFill>
                  <a:srgbClr val="008000"/>
                </a:solidFill>
                <a:latin typeface="Consolas" panose="020B0609020204030204" pitchFamily="49" charset="0"/>
              </a:rPr>
              <a:t>mpi_example</a:t>
            </a:r>
            <a:endParaRPr lang="en-CA" sz="1600" dirty="0">
              <a:solidFill>
                <a:srgbClr val="000000"/>
              </a:solidFill>
              <a:latin typeface="Consolas" panose="020B0609020204030204" pitchFamily="49" charset="0"/>
            </a:endParaRPr>
          </a:p>
          <a:p>
            <a:pPr marL="0" indent="0">
              <a:buNone/>
            </a:pPr>
            <a:r>
              <a:rPr lang="en-CA" sz="1600" dirty="0">
                <a:solidFill>
                  <a:srgbClr val="008000"/>
                </a:solidFill>
                <a:latin typeface="Consolas" panose="020B0609020204030204" pitchFamily="49" charset="0"/>
              </a:rPr>
              <a:t>*/</a:t>
            </a:r>
            <a:endParaRPr lang="en-CA" sz="1600" dirty="0">
              <a:solidFill>
                <a:srgbClr val="000000"/>
              </a:solidFill>
              <a:latin typeface="Consolas" panose="020B0609020204030204" pitchFamily="49" charset="0"/>
            </a:endParaRPr>
          </a:p>
          <a:p>
            <a:pPr marL="0" indent="0">
              <a:buNone/>
            </a:pPr>
            <a:r>
              <a:rPr lang="en-CA" sz="1600" dirty="0">
                <a:solidFill>
                  <a:srgbClr val="AF00DB"/>
                </a:solidFill>
                <a:latin typeface="Consolas" panose="020B0609020204030204" pitchFamily="49" charset="0"/>
              </a:rPr>
              <a:t>#include</a:t>
            </a:r>
            <a:r>
              <a:rPr lang="en-CA" sz="1600" dirty="0">
                <a:solidFill>
                  <a:srgbClr val="0000FF"/>
                </a:solidFill>
                <a:latin typeface="Consolas" panose="020B0609020204030204" pitchFamily="49" charset="0"/>
              </a:rPr>
              <a:t> </a:t>
            </a:r>
            <a:r>
              <a:rPr lang="en-CA" sz="1600" dirty="0">
                <a:solidFill>
                  <a:srgbClr val="A31515"/>
                </a:solidFill>
                <a:latin typeface="Consolas" panose="020B0609020204030204" pitchFamily="49" charset="0"/>
              </a:rPr>
              <a:t>&lt;</a:t>
            </a:r>
            <a:r>
              <a:rPr lang="en-CA" sz="1600" dirty="0" err="1">
                <a:solidFill>
                  <a:srgbClr val="A31515"/>
                </a:solidFill>
                <a:latin typeface="Consolas" panose="020B0609020204030204" pitchFamily="49" charset="0"/>
              </a:rPr>
              <a:t>stdio.h</a:t>
            </a:r>
            <a:r>
              <a:rPr lang="en-CA" sz="1600" dirty="0">
                <a:solidFill>
                  <a:srgbClr val="A31515"/>
                </a:solidFill>
                <a:latin typeface="Consolas" panose="020B0609020204030204" pitchFamily="49" charset="0"/>
              </a:rPr>
              <a:t>&gt;</a:t>
            </a:r>
            <a:endParaRPr lang="en-CA" sz="1600" dirty="0">
              <a:solidFill>
                <a:srgbClr val="000000"/>
              </a:solidFill>
              <a:latin typeface="Consolas" panose="020B0609020204030204" pitchFamily="49" charset="0"/>
            </a:endParaRPr>
          </a:p>
          <a:p>
            <a:pPr marL="0" indent="0">
              <a:buNone/>
            </a:pPr>
            <a:r>
              <a:rPr lang="en-CA" sz="1600" dirty="0">
                <a:solidFill>
                  <a:srgbClr val="AF00DB"/>
                </a:solidFill>
                <a:latin typeface="Consolas" panose="020B0609020204030204" pitchFamily="49" charset="0"/>
              </a:rPr>
              <a:t>#include</a:t>
            </a:r>
            <a:r>
              <a:rPr lang="en-CA" sz="1600" dirty="0">
                <a:solidFill>
                  <a:srgbClr val="0000FF"/>
                </a:solidFill>
                <a:latin typeface="Consolas" panose="020B0609020204030204" pitchFamily="49" charset="0"/>
              </a:rPr>
              <a:t> </a:t>
            </a:r>
            <a:r>
              <a:rPr lang="en-CA" sz="1600" dirty="0">
                <a:solidFill>
                  <a:srgbClr val="A31515"/>
                </a:solidFill>
                <a:latin typeface="Consolas" panose="020B0609020204030204" pitchFamily="49" charset="0"/>
              </a:rPr>
              <a:t>&lt;</a:t>
            </a:r>
            <a:r>
              <a:rPr lang="en-CA" sz="1600" dirty="0" err="1">
                <a:solidFill>
                  <a:srgbClr val="A31515"/>
                </a:solidFill>
                <a:latin typeface="Consolas" panose="020B0609020204030204" pitchFamily="49" charset="0"/>
              </a:rPr>
              <a:t>mpi.h</a:t>
            </a:r>
            <a:r>
              <a:rPr lang="en-CA" sz="1600" dirty="0">
                <a:solidFill>
                  <a:srgbClr val="A31515"/>
                </a:solidFill>
                <a:latin typeface="Consolas" panose="020B0609020204030204" pitchFamily="49" charset="0"/>
              </a:rPr>
              <a:t>&gt;</a:t>
            </a:r>
            <a:endParaRPr lang="en-CA" sz="1600" dirty="0">
              <a:solidFill>
                <a:srgbClr val="000000"/>
              </a:solidFill>
              <a:latin typeface="Consolas" panose="020B0609020204030204" pitchFamily="49" charset="0"/>
            </a:endParaRPr>
          </a:p>
          <a:p>
            <a:pPr marL="0" indent="0">
              <a:buNone/>
            </a:pPr>
            <a:br>
              <a:rPr lang="en-CA" sz="1600" dirty="0">
                <a:solidFill>
                  <a:srgbClr val="000000"/>
                </a:solidFill>
                <a:latin typeface="Consolas" panose="020B0609020204030204" pitchFamily="49" charset="0"/>
              </a:rPr>
            </a:b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a:t>
            </a:r>
            <a:r>
              <a:rPr lang="en-CA" sz="1600" dirty="0">
                <a:solidFill>
                  <a:srgbClr val="795E26"/>
                </a:solidFill>
                <a:latin typeface="Consolas" panose="020B0609020204030204" pitchFamily="49" charset="0"/>
              </a:rPr>
              <a:t>main</a:t>
            </a:r>
            <a:r>
              <a:rPr lang="en-CA" sz="1600" dirty="0">
                <a:solidFill>
                  <a:srgbClr val="000000"/>
                </a:solidFill>
                <a:latin typeface="Consolas" panose="020B0609020204030204" pitchFamily="49" charset="0"/>
              </a:rPr>
              <a:t>(</a:t>
            </a: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a:t>
            </a:r>
            <a:r>
              <a:rPr lang="en-CA" sz="1600" dirty="0" err="1">
                <a:solidFill>
                  <a:srgbClr val="001080"/>
                </a:solidFill>
                <a:latin typeface="Consolas" panose="020B0609020204030204" pitchFamily="49" charset="0"/>
              </a:rPr>
              <a:t>argc</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char</a:t>
            </a:r>
            <a:r>
              <a:rPr lang="en-CA" sz="1600" dirty="0">
                <a:solidFill>
                  <a:srgbClr val="000000"/>
                </a:solidFill>
                <a:latin typeface="Consolas" panose="020B0609020204030204" pitchFamily="49" charset="0"/>
              </a:rPr>
              <a:t> *</a:t>
            </a:r>
            <a:r>
              <a:rPr lang="en-CA" sz="1600" dirty="0" err="1">
                <a:solidFill>
                  <a:srgbClr val="001080"/>
                </a:solidFill>
                <a:latin typeface="Consolas" panose="020B0609020204030204" pitchFamily="49" charset="0"/>
              </a:rPr>
              <a:t>argv</a:t>
            </a:r>
            <a:r>
              <a:rPr lang="en-CA" sz="1600" dirty="0">
                <a:solidFill>
                  <a:srgbClr val="0000FF"/>
                </a:solidFill>
                <a:latin typeface="Consolas" panose="020B0609020204030204" pitchFamily="49" charset="0"/>
              </a:rPr>
              <a:t>[]</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myid</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numprocs</a:t>
            </a:r>
            <a:r>
              <a:rPr lang="en-CA" sz="1600" dirty="0">
                <a:solidFill>
                  <a:srgbClr val="000000"/>
                </a:solidFill>
                <a:latin typeface="Consolas" panose="020B0609020204030204" pitchFamily="49" charset="0"/>
              </a:rPr>
              <a:t>;              </a:t>
            </a:r>
          </a:p>
          <a:p>
            <a:pPr marL="0" indent="0">
              <a:buNone/>
            </a:pP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MPI_Status</a:t>
            </a:r>
            <a:r>
              <a:rPr lang="en-CA" sz="1600" dirty="0">
                <a:solidFill>
                  <a:srgbClr val="000000"/>
                </a:solidFill>
                <a:latin typeface="Consolas" panose="020B0609020204030204" pitchFamily="49" charset="0"/>
              </a:rPr>
              <a:t> status;</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MPI_Init</a:t>
            </a:r>
            <a:r>
              <a:rPr lang="en-CA" sz="1600" dirty="0">
                <a:solidFill>
                  <a:srgbClr val="000000"/>
                </a:solidFill>
                <a:latin typeface="Consolas" panose="020B0609020204030204" pitchFamily="49" charset="0"/>
              </a:rPr>
              <a:t>(&amp;</a:t>
            </a:r>
            <a:r>
              <a:rPr lang="en-CA" sz="1600" dirty="0" err="1">
                <a:solidFill>
                  <a:srgbClr val="000000"/>
                </a:solidFill>
                <a:latin typeface="Consolas" panose="020B0609020204030204" pitchFamily="49" charset="0"/>
              </a:rPr>
              <a:t>argc</a:t>
            </a:r>
            <a:r>
              <a:rPr lang="en-CA" sz="1600" dirty="0">
                <a:solidFill>
                  <a:srgbClr val="000000"/>
                </a:solidFill>
                <a:latin typeface="Consolas" panose="020B0609020204030204" pitchFamily="49" charset="0"/>
              </a:rPr>
              <a:t>, &amp;</a:t>
            </a:r>
            <a:r>
              <a:rPr lang="en-CA" sz="1600" dirty="0" err="1">
                <a:solidFill>
                  <a:srgbClr val="000000"/>
                </a:solidFill>
                <a:latin typeface="Consolas" panose="020B0609020204030204" pitchFamily="49" charset="0"/>
              </a:rPr>
              <a:t>argv</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MPI_Comm_size</a:t>
            </a:r>
            <a:r>
              <a:rPr lang="en-CA" sz="1600" dirty="0">
                <a:solidFill>
                  <a:srgbClr val="000000"/>
                </a:solidFill>
                <a:latin typeface="Consolas" panose="020B0609020204030204" pitchFamily="49" charset="0"/>
              </a:rPr>
              <a:t>(MPI_COMM_WORLD, &amp;</a:t>
            </a:r>
            <a:r>
              <a:rPr lang="en-CA" sz="1600" dirty="0" err="1">
                <a:solidFill>
                  <a:srgbClr val="000000"/>
                </a:solidFill>
                <a:latin typeface="Consolas" panose="020B0609020204030204" pitchFamily="49" charset="0"/>
              </a:rPr>
              <a:t>numprocs</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MPI_Comm_rank</a:t>
            </a:r>
            <a:r>
              <a:rPr lang="en-CA" sz="1600" dirty="0">
                <a:solidFill>
                  <a:srgbClr val="000000"/>
                </a:solidFill>
                <a:latin typeface="Consolas" panose="020B0609020204030204" pitchFamily="49" charset="0"/>
              </a:rPr>
              <a:t>(MPI_COMM_WORLD, &amp;</a:t>
            </a:r>
            <a:r>
              <a:rPr lang="en-CA" sz="1600" dirty="0" err="1">
                <a:solidFill>
                  <a:srgbClr val="000000"/>
                </a:solidFill>
                <a:latin typeface="Consolas" panose="020B0609020204030204" pitchFamily="49" charset="0"/>
              </a:rPr>
              <a:t>myid</a:t>
            </a:r>
            <a:r>
              <a:rPr lang="en-CA" sz="1600" dirty="0">
                <a:solidFill>
                  <a:srgbClr val="000000"/>
                </a:solidFill>
                <a:latin typeface="Consolas" panose="020B0609020204030204" pitchFamily="49" charset="0"/>
              </a:rPr>
              <a:t>);</a:t>
            </a:r>
          </a:p>
          <a:p>
            <a:pPr marL="0" indent="0">
              <a:buNone/>
            </a:pPr>
            <a:br>
              <a:rPr lang="en-CA" sz="1600" dirty="0">
                <a:solidFill>
                  <a:srgbClr val="000000"/>
                </a:solidFill>
                <a:latin typeface="Consolas" panose="020B0609020204030204" pitchFamily="49" charset="0"/>
              </a:rPr>
            </a:b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const</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bufsize</a:t>
            </a:r>
            <a:r>
              <a:rPr lang="en-CA" sz="1600" dirty="0">
                <a:solidFill>
                  <a:srgbClr val="000000"/>
                </a:solidFill>
                <a:latin typeface="Consolas" panose="020B0609020204030204" pitchFamily="49" charset="0"/>
              </a:rPr>
              <a:t> = </a:t>
            </a:r>
            <a:r>
              <a:rPr lang="en-CA" sz="1600" dirty="0">
                <a:solidFill>
                  <a:srgbClr val="09885A"/>
                </a:solidFill>
                <a:latin typeface="Consolas" panose="020B0609020204030204" pitchFamily="49" charset="0"/>
              </a:rPr>
              <a:t>100</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char</a:t>
            </a:r>
            <a:r>
              <a:rPr lang="en-CA" sz="1600" dirty="0">
                <a:solidFill>
                  <a:srgbClr val="000000"/>
                </a:solidFill>
                <a:latin typeface="Consolas" panose="020B0609020204030204" pitchFamily="49" charset="0"/>
              </a:rPr>
              <a:t> </a:t>
            </a:r>
            <a:r>
              <a:rPr lang="en-CA" sz="1600" dirty="0" err="1">
                <a:solidFill>
                  <a:srgbClr val="001080"/>
                </a:solidFill>
                <a:latin typeface="Consolas" panose="020B0609020204030204" pitchFamily="49" charset="0"/>
              </a:rPr>
              <a:t>buf</a:t>
            </a:r>
            <a:r>
              <a:rPr lang="en-CA" sz="1600" dirty="0">
                <a:solidFill>
                  <a:srgbClr val="000000"/>
                </a:solidFill>
                <a:latin typeface="Consolas" panose="020B0609020204030204" pitchFamily="49" charset="0"/>
              </a:rPr>
              <a:t>[</a:t>
            </a:r>
            <a:r>
              <a:rPr lang="en-CA" sz="1600" dirty="0" err="1">
                <a:solidFill>
                  <a:srgbClr val="000000"/>
                </a:solidFill>
                <a:latin typeface="Consolas" panose="020B0609020204030204" pitchFamily="49" charset="0"/>
              </a:rPr>
              <a:t>bufsize</a:t>
            </a:r>
            <a:r>
              <a:rPr lang="en-CA" sz="1600" dirty="0">
                <a:solidFill>
                  <a:srgbClr val="000000"/>
                </a:solidFill>
                <a:latin typeface="Consolas" panose="020B0609020204030204" pitchFamily="49" charset="0"/>
              </a:rPr>
              <a:t>];</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27</a:t>
            </a:fld>
            <a:endParaRPr lang="fr-CA" altLang="en-US" dirty="0">
              <a:solidFill>
                <a:srgbClr val="000000"/>
              </a:solidFill>
            </a:endParaRPr>
          </a:p>
        </p:txBody>
      </p:sp>
    </p:spTree>
    <p:extLst>
      <p:ext uri="{BB962C8B-B14F-4D97-AF65-F5344CB8AC3E}">
        <p14:creationId xmlns:p14="http://schemas.microsoft.com/office/powerpoint/2010/main" val="3554157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86B1-EB09-4D96-A0A4-E207265F0819}"/>
              </a:ext>
            </a:extLst>
          </p:cNvPr>
          <p:cNvSpPr>
            <a:spLocks noGrp="1"/>
          </p:cNvSpPr>
          <p:nvPr>
            <p:ph type="title"/>
          </p:nvPr>
        </p:nvSpPr>
        <p:spPr>
          <a:xfrm>
            <a:off x="685800" y="0"/>
            <a:ext cx="7772400" cy="1143000"/>
          </a:xfrm>
        </p:spPr>
        <p:txBody>
          <a:bodyPr/>
          <a:lstStyle/>
          <a:p>
            <a:r>
              <a:rPr lang="en-CA" dirty="0"/>
              <a:t>MPI_Example</a:t>
            </a:r>
            <a:r>
              <a:rPr lang="en-CA" sz="1800" dirty="0"/>
              <a:t>(2/2)</a:t>
            </a:r>
            <a:endParaRPr lang="en-CA" dirty="0"/>
          </a:p>
        </p:txBody>
      </p:sp>
      <p:sp>
        <p:nvSpPr>
          <p:cNvPr id="4" name="Rectangle 3">
            <a:extLst>
              <a:ext uri="{FF2B5EF4-FFF2-40B4-BE49-F238E27FC236}">
                <a16:creationId xmlns:a16="http://schemas.microsoft.com/office/drawing/2014/main" id="{1E1D89D9-D3BE-4B4A-8E81-96F91F92230D}"/>
              </a:ext>
            </a:extLst>
          </p:cNvPr>
          <p:cNvSpPr txBox="1">
            <a:spLocks noChangeArrowheads="1"/>
          </p:cNvSpPr>
          <p:nvPr/>
        </p:nvSpPr>
        <p:spPr bwMode="auto">
          <a:xfrm>
            <a:off x="368300" y="1038036"/>
            <a:ext cx="8775700" cy="5413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Wingdings" charset="0"/>
              <a:buChar char="Ø"/>
              <a:defRPr sz="2400">
                <a:solidFill>
                  <a:srgbClr val="000099"/>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Wingdings" charset="0"/>
              <a:buChar char="Ø"/>
              <a:defRPr sz="2000">
                <a:solidFill>
                  <a:srgbClr val="008000"/>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008000"/>
                </a:solidFill>
                <a:latin typeface="+mn-lt"/>
                <a:ea typeface="MS PGothic" pitchFamily="34" charset="-128"/>
                <a:cs typeface="MS PGothic" charset="0"/>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indent="0">
              <a:buNone/>
            </a:pPr>
            <a:r>
              <a:rPr lang="en-CA" sz="1600" dirty="0">
                <a:solidFill>
                  <a:srgbClr val="AF00DB"/>
                </a:solidFill>
                <a:latin typeface="Consolas" panose="020B0609020204030204" pitchFamily="49" charset="0"/>
              </a:rPr>
              <a:t>if</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myid</a:t>
            </a:r>
            <a:r>
              <a:rPr lang="en-CA" sz="1600" dirty="0">
                <a:solidFill>
                  <a:srgbClr val="000000"/>
                </a:solidFill>
                <a:latin typeface="Consolas" panose="020B0609020204030204" pitchFamily="49" charset="0"/>
              </a:rPr>
              <a:t> ==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 {</a:t>
            </a:r>
          </a:p>
          <a:p>
            <a:pPr marL="914400" indent="-91440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printf</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"In this MPI Communications World, there are %d processes,                     numbered 0 through %d</a:t>
            </a:r>
            <a:r>
              <a:rPr lang="en-CA" sz="1600" dirty="0">
                <a:solidFill>
                  <a:srgbClr val="FF0000"/>
                </a:solidFill>
                <a:latin typeface="Consolas" panose="020B0609020204030204" pitchFamily="49" charset="0"/>
              </a:rPr>
              <a:t>\n</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numprocs</a:t>
            </a:r>
            <a:r>
              <a:rPr lang="en-CA" sz="1600" dirty="0">
                <a:solidFill>
                  <a:srgbClr val="000000"/>
                </a:solidFill>
                <a:latin typeface="Consolas" panose="020B0609020204030204" pitchFamily="49" charset="0"/>
              </a:rPr>
              <a:t>, numprocs-</a:t>
            </a:r>
            <a:r>
              <a:rPr lang="en-CA" sz="1600" dirty="0">
                <a:solidFill>
                  <a:srgbClr val="09885A"/>
                </a:solidFill>
                <a:latin typeface="Consolas" panose="020B0609020204030204" pitchFamily="49" charset="0"/>
              </a:rPr>
              <a:t>1</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sprintf</a:t>
            </a:r>
            <a:r>
              <a:rPr lang="en-CA" sz="1600" dirty="0">
                <a:solidFill>
                  <a:srgbClr val="000000"/>
                </a:solidFill>
                <a:latin typeface="Consolas" panose="020B0609020204030204" pitchFamily="49" charset="0"/>
              </a:rPr>
              <a:t>(</a:t>
            </a:r>
            <a:r>
              <a:rPr lang="en-CA" sz="1600" dirty="0" err="1">
                <a:solidFill>
                  <a:srgbClr val="000000"/>
                </a:solidFill>
                <a:latin typeface="Consolas" panose="020B0609020204030204" pitchFamily="49" charset="0"/>
              </a:rPr>
              <a:t>buf</a:t>
            </a:r>
            <a:r>
              <a:rPr lang="en-CA" sz="1600" dirty="0">
                <a:solidFill>
                  <a:srgbClr val="000000"/>
                </a:solidFill>
                <a:latin typeface="Consolas" panose="020B0609020204030204" pitchFamily="49" charset="0"/>
              </a:rPr>
              <a:t>, </a:t>
            </a:r>
            <a:r>
              <a:rPr lang="en-CA" sz="1600" dirty="0">
                <a:solidFill>
                  <a:srgbClr val="A31515"/>
                </a:solidFill>
                <a:latin typeface="Consolas" panose="020B0609020204030204" pitchFamily="49" charset="0"/>
              </a:rPr>
              <a:t>"Hello!!"</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printf</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"I am process %d of %d</a:t>
            </a:r>
            <a:r>
              <a:rPr lang="en-CA" sz="1600" dirty="0">
                <a:solidFill>
                  <a:srgbClr val="FF0000"/>
                </a:solidFill>
                <a:latin typeface="Consolas" panose="020B0609020204030204" pitchFamily="49" charset="0"/>
              </a:rPr>
              <a:t>\n</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 myid,numprocs-</a:t>
            </a:r>
            <a:r>
              <a:rPr lang="en-CA" sz="1600" dirty="0">
                <a:solidFill>
                  <a:srgbClr val="09885A"/>
                </a:solidFill>
                <a:latin typeface="Consolas" panose="020B0609020204030204" pitchFamily="49" charset="0"/>
              </a:rPr>
              <a:t>1</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a:solidFill>
                  <a:srgbClr val="AF00DB"/>
                </a:solidFill>
                <a:latin typeface="Consolas" panose="020B0609020204030204" pitchFamily="49" charset="0"/>
              </a:rPr>
              <a:t>for</a:t>
            </a:r>
            <a:r>
              <a:rPr lang="en-CA" sz="1600" dirty="0">
                <a:solidFill>
                  <a:srgbClr val="000000"/>
                </a:solidFill>
                <a:latin typeface="Consolas" panose="020B0609020204030204" pitchFamily="49" charset="0"/>
              </a:rPr>
              <a:t> (</a:t>
            </a:r>
            <a:r>
              <a:rPr lang="en-CA" sz="1600" dirty="0">
                <a:solidFill>
                  <a:srgbClr val="0000FF"/>
                </a:solidFill>
                <a:latin typeface="Consolas" panose="020B0609020204030204" pitchFamily="49" charset="0"/>
              </a:rPr>
              <a:t>int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i</a:t>
            </a:r>
            <a:r>
              <a:rPr lang="en-CA" sz="1600" dirty="0">
                <a:solidFill>
                  <a:srgbClr val="000000"/>
                </a:solidFill>
                <a:latin typeface="Consolas" panose="020B0609020204030204" pitchFamily="49" charset="0"/>
              </a:rPr>
              <a:t> = </a:t>
            </a:r>
            <a:r>
              <a:rPr lang="en-CA" sz="1600" dirty="0">
                <a:solidFill>
                  <a:srgbClr val="09885A"/>
                </a:solidFill>
                <a:latin typeface="Consolas" panose="020B0609020204030204" pitchFamily="49" charset="0"/>
              </a:rPr>
              <a:t>1</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i</a:t>
            </a:r>
            <a:r>
              <a:rPr lang="en-CA" sz="1600" dirty="0">
                <a:solidFill>
                  <a:srgbClr val="000000"/>
                </a:solidFill>
                <a:latin typeface="Consolas" panose="020B0609020204030204" pitchFamily="49" charset="0"/>
              </a:rPr>
              <a:t> &lt; </a:t>
            </a:r>
            <a:r>
              <a:rPr lang="en-CA" sz="1600" dirty="0" err="1">
                <a:solidFill>
                  <a:srgbClr val="000000"/>
                </a:solidFill>
                <a:latin typeface="Consolas" panose="020B0609020204030204" pitchFamily="49" charset="0"/>
              </a:rPr>
              <a:t>numprocs</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i</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MPI_Send</a:t>
            </a:r>
            <a:r>
              <a:rPr lang="en-CA" sz="1600" dirty="0">
                <a:solidFill>
                  <a:srgbClr val="000000"/>
                </a:solidFill>
                <a:latin typeface="Consolas" panose="020B0609020204030204" pitchFamily="49" charset="0"/>
              </a:rPr>
              <a:t>(</a:t>
            </a:r>
            <a:r>
              <a:rPr lang="en-CA" sz="1600" dirty="0" err="1">
                <a:solidFill>
                  <a:srgbClr val="000000"/>
                </a:solidFill>
                <a:latin typeface="Consolas" panose="020B0609020204030204" pitchFamily="49" charset="0"/>
              </a:rPr>
              <a:t>buf</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bufsize</a:t>
            </a:r>
            <a:r>
              <a:rPr lang="en-CA" sz="1600" dirty="0">
                <a:solidFill>
                  <a:srgbClr val="000000"/>
                </a:solidFill>
                <a:latin typeface="Consolas" panose="020B0609020204030204" pitchFamily="49" charset="0"/>
              </a:rPr>
              <a:t>, MPI_CHAR, </a:t>
            </a:r>
            <a:r>
              <a:rPr lang="en-CA" sz="1600" dirty="0" err="1">
                <a:solidFill>
                  <a:srgbClr val="000000"/>
                </a:solidFill>
                <a:latin typeface="Consolas" panose="020B0609020204030204" pitchFamily="49" charset="0"/>
              </a:rPr>
              <a:t>i</a:t>
            </a:r>
            <a:r>
              <a:rPr lang="en-CA" sz="1600" dirty="0">
                <a:solidFill>
                  <a:srgbClr val="000000"/>
                </a:solidFill>
                <a:latin typeface="Consolas" panose="020B0609020204030204" pitchFamily="49" charset="0"/>
              </a:rPr>
              <a:t>,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 MPI_COMM_WORLD);</a:t>
            </a:r>
          </a:p>
          <a:p>
            <a:pPr marL="0" indent="0">
              <a:buNone/>
            </a:pPr>
            <a:r>
              <a:rPr lang="en-CA" sz="1600" dirty="0">
                <a:solidFill>
                  <a:srgbClr val="000000"/>
                </a:solidFill>
                <a:latin typeface="Consolas" panose="020B0609020204030204" pitchFamily="49" charset="0"/>
              </a:rPr>
              <a:t>    } </a:t>
            </a:r>
            <a:r>
              <a:rPr lang="en-CA" sz="1600" dirty="0">
                <a:solidFill>
                  <a:srgbClr val="AF00DB"/>
                </a:solidFill>
                <a:latin typeface="Consolas" panose="020B0609020204030204" pitchFamily="49" charset="0"/>
              </a:rPr>
              <a:t>else</a:t>
            </a:r>
            <a:r>
              <a:rPr lang="en-CA" sz="1600" dirty="0">
                <a:solidFill>
                  <a:srgbClr val="000000"/>
                </a:solidFill>
                <a:latin typeface="Consolas" panose="020B0609020204030204" pitchFamily="49" charset="0"/>
              </a:rPr>
              <a:t> {</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MPI_Recv</a:t>
            </a:r>
            <a:r>
              <a:rPr lang="en-CA" sz="1600" dirty="0">
                <a:solidFill>
                  <a:srgbClr val="000000"/>
                </a:solidFill>
                <a:latin typeface="Consolas" panose="020B0609020204030204" pitchFamily="49" charset="0"/>
              </a:rPr>
              <a:t>(</a:t>
            </a:r>
            <a:r>
              <a:rPr lang="en-CA" sz="1600" dirty="0" err="1">
                <a:solidFill>
                  <a:srgbClr val="000000"/>
                </a:solidFill>
                <a:latin typeface="Consolas" panose="020B0609020204030204" pitchFamily="49" charset="0"/>
              </a:rPr>
              <a:t>buf</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bufsize</a:t>
            </a:r>
            <a:r>
              <a:rPr lang="en-CA" sz="1600" dirty="0">
                <a:solidFill>
                  <a:srgbClr val="000000"/>
                </a:solidFill>
                <a:latin typeface="Consolas" panose="020B0609020204030204" pitchFamily="49" charset="0"/>
              </a:rPr>
              <a:t>, MPI_CHAR,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 MPI_COMM_WORLD, &amp;status);</a:t>
            </a:r>
          </a:p>
          <a:p>
            <a:pPr marL="855663" indent="-855663">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printf</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"I am process %d of %d my received message is: %s, which came from process: %d</a:t>
            </a:r>
            <a:r>
              <a:rPr lang="en-CA" sz="1600" dirty="0">
                <a:solidFill>
                  <a:srgbClr val="FF0000"/>
                </a:solidFill>
                <a:latin typeface="Consolas" panose="020B0609020204030204" pitchFamily="49" charset="0"/>
              </a:rPr>
              <a:t>\n</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myid</a:t>
            </a:r>
            <a:r>
              <a:rPr lang="en-CA" sz="1600" dirty="0">
                <a:solidFill>
                  <a:srgbClr val="000000"/>
                </a:solidFill>
                <a:latin typeface="Consolas" panose="020B0609020204030204" pitchFamily="49" charset="0"/>
              </a:rPr>
              <a:t>, numprocs-</a:t>
            </a:r>
            <a:r>
              <a:rPr lang="en-CA" sz="1600" dirty="0">
                <a:solidFill>
                  <a:srgbClr val="09885A"/>
                </a:solidFill>
                <a:latin typeface="Consolas" panose="020B0609020204030204" pitchFamily="49" charset="0"/>
              </a:rPr>
              <a:t>1</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buf</a:t>
            </a:r>
            <a:r>
              <a:rPr lang="en-CA" sz="1600" dirty="0">
                <a:solidFill>
                  <a:srgbClr val="000000"/>
                </a:solidFill>
                <a:latin typeface="Consolas" panose="020B0609020204030204" pitchFamily="49" charset="0"/>
              </a:rPr>
              <a:t>, </a:t>
            </a:r>
            <a:r>
              <a:rPr lang="en-CA" sz="1600" dirty="0" err="1">
                <a:solidFill>
                  <a:srgbClr val="001080"/>
                </a:solidFill>
                <a:latin typeface="Consolas" panose="020B0609020204030204" pitchFamily="49" charset="0"/>
              </a:rPr>
              <a:t>status</a:t>
            </a:r>
            <a:r>
              <a:rPr lang="en-CA" sz="1600" dirty="0" err="1">
                <a:solidFill>
                  <a:srgbClr val="000000"/>
                </a:solidFill>
                <a:latin typeface="Consolas" panose="020B0609020204030204" pitchFamily="49" charset="0"/>
              </a:rPr>
              <a:t>.</a:t>
            </a:r>
            <a:r>
              <a:rPr lang="en-CA" sz="1600" dirty="0" err="1">
                <a:solidFill>
                  <a:srgbClr val="001080"/>
                </a:solidFill>
                <a:latin typeface="Consolas" panose="020B0609020204030204" pitchFamily="49" charset="0"/>
              </a:rPr>
              <a:t>MPI_SOURCE</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MPI_Barrier</a:t>
            </a:r>
            <a:r>
              <a:rPr lang="en-CA" sz="1600" dirty="0">
                <a:solidFill>
                  <a:srgbClr val="000000"/>
                </a:solidFill>
                <a:latin typeface="Consolas" panose="020B0609020204030204" pitchFamily="49" charset="0"/>
              </a:rPr>
              <a:t>(MPI_COMM_WORLD);</a:t>
            </a:r>
          </a:p>
          <a:p>
            <a:pPr marL="0" indent="0">
              <a:buNone/>
            </a:pPr>
            <a:r>
              <a:rPr lang="en-CA" sz="1600" dirty="0">
                <a:solidFill>
                  <a:srgbClr val="000000"/>
                </a:solidFill>
                <a:latin typeface="Consolas" panose="020B0609020204030204" pitchFamily="49" charset="0"/>
              </a:rPr>
              <a:t>    </a:t>
            </a:r>
            <a:r>
              <a:rPr lang="en-CA" sz="1600" dirty="0">
                <a:solidFill>
                  <a:srgbClr val="AF00DB"/>
                </a:solidFill>
                <a:latin typeface="Consolas" panose="020B0609020204030204" pitchFamily="49" charset="0"/>
              </a:rPr>
              <a:t>if</a:t>
            </a:r>
            <a:r>
              <a:rPr lang="en-CA" sz="1600" dirty="0">
                <a:solidFill>
                  <a:srgbClr val="000000"/>
                </a:solidFill>
                <a:latin typeface="Consolas" panose="020B0609020204030204" pitchFamily="49" charset="0"/>
              </a:rPr>
              <a:t> (</a:t>
            </a:r>
            <a:r>
              <a:rPr lang="en-CA" sz="1600" dirty="0" err="1">
                <a:solidFill>
                  <a:srgbClr val="000000"/>
                </a:solidFill>
                <a:latin typeface="Consolas" panose="020B0609020204030204" pitchFamily="49" charset="0"/>
              </a:rPr>
              <a:t>myid</a:t>
            </a:r>
            <a:r>
              <a:rPr lang="en-CA" sz="1600" dirty="0">
                <a:solidFill>
                  <a:srgbClr val="000000"/>
                </a:solidFill>
                <a:latin typeface="Consolas" panose="020B0609020204030204" pitchFamily="49" charset="0"/>
              </a:rPr>
              <a:t> ==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printf</a:t>
            </a:r>
            <a:r>
              <a:rPr lang="en-CA" sz="1600" dirty="0">
                <a:solidFill>
                  <a:srgbClr val="000000"/>
                </a:solidFill>
                <a:latin typeface="Consolas" panose="020B0609020204030204" pitchFamily="49" charset="0"/>
              </a:rPr>
              <a:t>(</a:t>
            </a:r>
            <a:r>
              <a:rPr lang="en-CA" sz="1600" dirty="0">
                <a:solidFill>
                  <a:srgbClr val="A31515"/>
                </a:solidFill>
                <a:latin typeface="Consolas" panose="020B0609020204030204" pitchFamily="49" charset="0"/>
              </a:rPr>
              <a:t>"That is all the message passing for now. Goodbye.</a:t>
            </a:r>
            <a:r>
              <a:rPr lang="en-CA" sz="1600" dirty="0">
                <a:solidFill>
                  <a:srgbClr val="FF0000"/>
                </a:solidFill>
                <a:latin typeface="Consolas" panose="020B0609020204030204" pitchFamily="49" charset="0"/>
              </a:rPr>
              <a:t>\n</a:t>
            </a:r>
            <a:r>
              <a:rPr lang="en-CA" sz="1600" dirty="0">
                <a:solidFill>
                  <a:srgbClr val="A31515"/>
                </a:solidFill>
                <a:latin typeface="Consolas" panose="020B0609020204030204" pitchFamily="49" charset="0"/>
              </a:rPr>
              <a:t>"</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err="1">
                <a:solidFill>
                  <a:srgbClr val="795E26"/>
                </a:solidFill>
                <a:latin typeface="Consolas" panose="020B0609020204030204" pitchFamily="49" charset="0"/>
              </a:rPr>
              <a:t>MPI_Finalize</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    </a:t>
            </a:r>
            <a:r>
              <a:rPr lang="en-CA" sz="1600" dirty="0">
                <a:solidFill>
                  <a:srgbClr val="AF00DB"/>
                </a:solidFill>
                <a:latin typeface="Consolas" panose="020B0609020204030204" pitchFamily="49" charset="0"/>
              </a:rPr>
              <a:t>return</a:t>
            </a:r>
            <a:r>
              <a:rPr lang="en-CA" sz="1600" dirty="0">
                <a:solidFill>
                  <a:srgbClr val="000000"/>
                </a:solidFill>
                <a:latin typeface="Consolas" panose="020B0609020204030204" pitchFamily="49" charset="0"/>
              </a:rPr>
              <a:t> </a:t>
            </a:r>
            <a:r>
              <a:rPr lang="en-CA" sz="1600" dirty="0">
                <a:solidFill>
                  <a:srgbClr val="09885A"/>
                </a:solidFill>
                <a:latin typeface="Consolas" panose="020B0609020204030204" pitchFamily="49" charset="0"/>
              </a:rPr>
              <a:t>0</a:t>
            </a:r>
            <a:r>
              <a:rPr lang="en-CA" sz="1600" dirty="0">
                <a:solidFill>
                  <a:srgbClr val="000000"/>
                </a:solidFill>
                <a:latin typeface="Consolas" panose="020B0609020204030204" pitchFamily="49" charset="0"/>
              </a:rPr>
              <a:t>;</a:t>
            </a:r>
          </a:p>
          <a:p>
            <a:pPr marL="0" indent="0">
              <a:buNone/>
            </a:pPr>
            <a:r>
              <a:rPr lang="en-CA" sz="1600" dirty="0">
                <a:solidFill>
                  <a:srgbClr val="000000"/>
                </a:solidFill>
                <a:latin typeface="Consolas" panose="020B0609020204030204" pitchFamily="49" charset="0"/>
              </a:rPr>
              <a:t>}</a:t>
            </a:r>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28</a:t>
            </a:fld>
            <a:endParaRPr lang="fr-CA" altLang="en-US" dirty="0">
              <a:solidFill>
                <a:srgbClr val="000000"/>
              </a:solidFill>
            </a:endParaRPr>
          </a:p>
        </p:txBody>
      </p:sp>
    </p:spTree>
    <p:extLst>
      <p:ext uri="{BB962C8B-B14F-4D97-AF65-F5344CB8AC3E}">
        <p14:creationId xmlns:p14="http://schemas.microsoft.com/office/powerpoint/2010/main" val="57086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D62E-31E8-4B53-8BC3-FB99FF2187CA}"/>
              </a:ext>
            </a:extLst>
          </p:cNvPr>
          <p:cNvSpPr>
            <a:spLocks noGrp="1"/>
          </p:cNvSpPr>
          <p:nvPr>
            <p:ph type="title"/>
          </p:nvPr>
        </p:nvSpPr>
        <p:spPr/>
        <p:txBody>
          <a:bodyPr/>
          <a:lstStyle/>
          <a:p>
            <a:r>
              <a:rPr lang="en-CA" dirty="0"/>
              <a:t>MPI example - output</a:t>
            </a:r>
          </a:p>
        </p:txBody>
      </p:sp>
      <p:sp>
        <p:nvSpPr>
          <p:cNvPr id="3" name="Content Placeholder 2">
            <a:extLst>
              <a:ext uri="{FF2B5EF4-FFF2-40B4-BE49-F238E27FC236}">
                <a16:creationId xmlns:a16="http://schemas.microsoft.com/office/drawing/2014/main" id="{0A22CD1E-0027-46DB-9E09-7455EBB99BEF}"/>
              </a:ext>
            </a:extLst>
          </p:cNvPr>
          <p:cNvSpPr>
            <a:spLocks noGrp="1"/>
          </p:cNvSpPr>
          <p:nvPr>
            <p:ph idx="1"/>
          </p:nvPr>
        </p:nvSpPr>
        <p:spPr>
          <a:xfrm>
            <a:off x="685800" y="1981200"/>
            <a:ext cx="7414592" cy="4114800"/>
          </a:xfrm>
        </p:spPr>
        <p:txBody>
          <a:bodyPr/>
          <a:lstStyle/>
          <a:p>
            <a:pPr marL="0" indent="0">
              <a:buNone/>
            </a:pPr>
            <a:r>
              <a:rPr lang="en-US" sz="1800" dirty="0" err="1">
                <a:latin typeface="Consolas" panose="020B0609020204030204" pitchFamily="49" charset="0"/>
              </a:rPr>
              <a:t>mpirun</a:t>
            </a:r>
            <a:r>
              <a:rPr lang="en-US" sz="1800" dirty="0">
                <a:latin typeface="Consolas" panose="020B0609020204030204" pitchFamily="49" charset="0"/>
              </a:rPr>
              <a:t> -n 5 ./</a:t>
            </a:r>
            <a:r>
              <a:rPr lang="en-US" sz="1800" dirty="0" err="1">
                <a:latin typeface="Consolas" panose="020B0609020204030204" pitchFamily="49" charset="0"/>
              </a:rPr>
              <a:t>mpi_eg</a:t>
            </a:r>
            <a:r>
              <a:rPr lang="en-US" sz="1800" dirty="0">
                <a:latin typeface="Consolas" panose="020B0609020204030204" pitchFamily="49" charset="0"/>
              </a:rPr>
              <a:t> </a:t>
            </a:r>
          </a:p>
          <a:p>
            <a:pPr marL="0" indent="0">
              <a:buNone/>
            </a:pPr>
            <a:r>
              <a:rPr lang="en-US" sz="1800" dirty="0">
                <a:latin typeface="Consolas" panose="020B0609020204030204" pitchFamily="49" charset="0"/>
              </a:rPr>
              <a:t>In this MPI Communications World, there are 5 processes, numbered 0 through 4</a:t>
            </a:r>
          </a:p>
          <a:p>
            <a:pPr marL="0" indent="0">
              <a:buNone/>
            </a:pPr>
            <a:r>
              <a:rPr lang="en-US" sz="1800" dirty="0">
                <a:latin typeface="Consolas" panose="020B0609020204030204" pitchFamily="49" charset="0"/>
              </a:rPr>
              <a:t>I am process 0 of 4</a:t>
            </a:r>
          </a:p>
          <a:p>
            <a:pPr marL="0" indent="0">
              <a:buNone/>
            </a:pPr>
            <a:r>
              <a:rPr lang="en-US" sz="1800" dirty="0">
                <a:latin typeface="Consolas" panose="020B0609020204030204" pitchFamily="49" charset="0"/>
              </a:rPr>
              <a:t>I am process 3 of 4 my received message is: Hello!!, which came from process: 0</a:t>
            </a:r>
          </a:p>
          <a:p>
            <a:pPr marL="0" indent="0">
              <a:buNone/>
            </a:pPr>
            <a:r>
              <a:rPr lang="en-US" sz="1800" dirty="0">
                <a:latin typeface="Consolas" panose="020B0609020204030204" pitchFamily="49" charset="0"/>
              </a:rPr>
              <a:t>I am process 2 of 4 my received message is: Hello!!, which came from process: 0</a:t>
            </a:r>
          </a:p>
          <a:p>
            <a:pPr marL="0" indent="0">
              <a:buNone/>
            </a:pPr>
            <a:r>
              <a:rPr lang="en-US" sz="1800" dirty="0">
                <a:latin typeface="Consolas" panose="020B0609020204030204" pitchFamily="49" charset="0"/>
              </a:rPr>
              <a:t>I am process 4 of 4 my received message is: Hello!!, which came from process: 0</a:t>
            </a:r>
          </a:p>
          <a:p>
            <a:pPr marL="0" indent="0">
              <a:buNone/>
            </a:pPr>
            <a:r>
              <a:rPr lang="en-US" sz="1800" dirty="0">
                <a:latin typeface="Consolas" panose="020B0609020204030204" pitchFamily="49" charset="0"/>
              </a:rPr>
              <a:t>I am process 1 of 4 my received message is: Hello!!, which came from process: 0</a:t>
            </a:r>
          </a:p>
          <a:p>
            <a:pPr marL="0" indent="0">
              <a:buNone/>
            </a:pPr>
            <a:r>
              <a:rPr lang="en-US" sz="1800" dirty="0">
                <a:latin typeface="Consolas" panose="020B0609020204030204" pitchFamily="49" charset="0"/>
              </a:rPr>
              <a:t>That is all the message passing for now. Goodbye.</a:t>
            </a:r>
            <a:endParaRPr lang="en-CA" sz="180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BDC476BE-B762-4B3D-B003-99076F53EAE7}"/>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29</a:t>
            </a:fld>
            <a:endParaRPr lang="fr-CA" altLang="en-US" dirty="0">
              <a:solidFill>
                <a:srgbClr val="000000"/>
              </a:solidFill>
            </a:endParaRPr>
          </a:p>
        </p:txBody>
      </p:sp>
    </p:spTree>
    <p:extLst>
      <p:ext uri="{BB962C8B-B14F-4D97-AF65-F5344CB8AC3E}">
        <p14:creationId xmlns:p14="http://schemas.microsoft.com/office/powerpoint/2010/main" val="378525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p:txBody>
          <a:bodyPr/>
          <a:lstStyle/>
          <a:p>
            <a:pPr eaLnBrk="1" hangingPunct="1"/>
            <a:r>
              <a:rPr lang="en-US" altLang="en-US"/>
              <a:t>Outline</a:t>
            </a:r>
          </a:p>
        </p:txBody>
      </p:sp>
      <p:sp>
        <p:nvSpPr>
          <p:cNvPr id="8197" name="Rectangle 1027"/>
          <p:cNvSpPr>
            <a:spLocks noGrp="1" noChangeArrowheads="1"/>
          </p:cNvSpPr>
          <p:nvPr>
            <p:ph type="body" idx="1"/>
          </p:nvPr>
        </p:nvSpPr>
        <p:spPr/>
        <p:txBody>
          <a:bodyPr/>
          <a:lstStyle/>
          <a:p>
            <a:pPr eaLnBrk="1" hangingPunct="1"/>
            <a:r>
              <a:rPr lang="en-US" altLang="en-US"/>
              <a:t>Three more concepts in Interprocess Communication:</a:t>
            </a:r>
          </a:p>
          <a:p>
            <a:pPr lvl="1" eaLnBrk="1" hangingPunct="1"/>
            <a:r>
              <a:rPr lang="en-US" altLang="en-US"/>
              <a:t>Monitors</a:t>
            </a:r>
          </a:p>
          <a:p>
            <a:pPr lvl="1" eaLnBrk="1" hangingPunct="1"/>
            <a:r>
              <a:rPr lang="en-US" altLang="en-US"/>
              <a:t>Message Passing</a:t>
            </a:r>
          </a:p>
          <a:p>
            <a:pPr lvl="1" eaLnBrk="1" hangingPunct="1"/>
            <a:r>
              <a:rPr lang="en-US" altLang="en-US"/>
              <a:t>Barriers</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AC3EB377-5F5B-4290-98CC-6D597CF22F15}" type="slidenum">
              <a:rPr lang="en-US" altLang="en-US" sz="1400">
                <a:latin typeface="Times New Roman" pitchFamily="18" charset="0"/>
              </a:rPr>
              <a:pPr>
                <a:spcBef>
                  <a:spcPct val="0"/>
                </a:spcBef>
                <a:buClrTx/>
                <a:buSzTx/>
                <a:buFontTx/>
                <a:buNone/>
              </a:pPr>
              <a:t>3</a:t>
            </a:fld>
            <a:endParaRPr lang="en-US" altLang="en-US" sz="1400">
              <a:latin typeface="Times New Roman" pitchFamily="18" charset="0"/>
            </a:endParaRPr>
          </a:p>
        </p:txBody>
      </p:sp>
    </p:spTree>
    <p:extLst>
      <p:ext uri="{BB962C8B-B14F-4D97-AF65-F5344CB8AC3E}">
        <p14:creationId xmlns:p14="http://schemas.microsoft.com/office/powerpoint/2010/main" val="347714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a:t>Quiz Time!</a:t>
            </a:r>
          </a:p>
        </p:txBody>
      </p:sp>
      <p:sp>
        <p:nvSpPr>
          <p:cNvPr id="3" name="Content Placeholder 2">
            <a:extLst>
              <a:ext uri="{FF2B5EF4-FFF2-40B4-BE49-F238E27FC236}">
                <a16:creationId xmlns:a16="http://schemas.microsoft.com/office/drawing/2014/main" id="{5589E20D-6ECA-460B-8F3B-C7B81D34FC1F}"/>
              </a:ext>
            </a:extLst>
          </p:cNvPr>
          <p:cNvSpPr>
            <a:spLocks noGrp="1"/>
          </p:cNvSpPr>
          <p:nvPr>
            <p:ph idx="1"/>
          </p:nvPr>
        </p:nvSpPr>
        <p:spPr>
          <a:xfrm>
            <a:off x="685800" y="1981200"/>
            <a:ext cx="7772400" cy="583704"/>
          </a:xfrm>
        </p:spPr>
        <p:txBody>
          <a:bodyPr/>
          <a:lstStyle/>
          <a:p>
            <a:r>
              <a:rPr lang="en-US" altLang="en-US" dirty="0"/>
              <a:t>What is the purpose of the monitor?</a:t>
            </a:r>
          </a:p>
          <a:p>
            <a:endParaRPr lang="en-US" dirty="0"/>
          </a:p>
        </p:txBody>
      </p:sp>
      <p:sp>
        <p:nvSpPr>
          <p:cNvPr id="9" name="Content Placeholder 2">
            <a:extLst>
              <a:ext uri="{FF2B5EF4-FFF2-40B4-BE49-F238E27FC236}">
                <a16:creationId xmlns:a16="http://schemas.microsoft.com/office/drawing/2014/main" id="{15FD9E2E-555B-40EA-8D4A-2503FF40094A}"/>
              </a:ext>
            </a:extLst>
          </p:cNvPr>
          <p:cNvSpPr txBox="1">
            <a:spLocks/>
          </p:cNvSpPr>
          <p:nvPr/>
        </p:nvSpPr>
        <p:spPr bwMode="auto">
          <a:xfrm>
            <a:off x="685800" y="2793504"/>
            <a:ext cx="7772400" cy="5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dirty="0"/>
              <a:t>Does a monitor require only a library of system calls or further support from the compiler?</a:t>
            </a:r>
          </a:p>
          <a:p>
            <a:endParaRPr lang="en-US" kern="0" dirty="0"/>
          </a:p>
        </p:txBody>
      </p:sp>
      <p:sp>
        <p:nvSpPr>
          <p:cNvPr id="10" name="Content Placeholder 2">
            <a:extLst>
              <a:ext uri="{FF2B5EF4-FFF2-40B4-BE49-F238E27FC236}">
                <a16:creationId xmlns:a16="http://schemas.microsoft.com/office/drawing/2014/main" id="{A2A159A5-2121-49D5-9300-568BF93AF701}"/>
              </a:ext>
            </a:extLst>
          </p:cNvPr>
          <p:cNvSpPr txBox="1">
            <a:spLocks/>
          </p:cNvSpPr>
          <p:nvPr/>
        </p:nvSpPr>
        <p:spPr bwMode="auto">
          <a:xfrm>
            <a:off x="685800" y="4007053"/>
            <a:ext cx="7772400" cy="5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dirty="0"/>
              <a:t>Why does it require the involvement of the compiler?</a:t>
            </a:r>
            <a:endParaRPr lang="en-US" kern="0" dirty="0"/>
          </a:p>
        </p:txBody>
      </p:sp>
      <p:sp>
        <p:nvSpPr>
          <p:cNvPr id="7"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30</a:t>
            </a:fld>
            <a:endParaRPr lang="fr-CA" altLang="en-US" dirty="0">
              <a:solidFill>
                <a:srgbClr val="000000"/>
              </a:solidFill>
            </a:endParaRPr>
          </a:p>
        </p:txBody>
      </p:sp>
      <p:sp>
        <p:nvSpPr>
          <p:cNvPr id="8" name="Content Placeholder 2">
            <a:extLst>
              <a:ext uri="{FF2B5EF4-FFF2-40B4-BE49-F238E27FC236}">
                <a16:creationId xmlns:a16="http://schemas.microsoft.com/office/drawing/2014/main" id="{A2A159A5-2121-49D5-9300-568BF93AF701}"/>
              </a:ext>
            </a:extLst>
          </p:cNvPr>
          <p:cNvSpPr txBox="1">
            <a:spLocks/>
          </p:cNvSpPr>
          <p:nvPr/>
        </p:nvSpPr>
        <p:spPr bwMode="auto">
          <a:xfrm>
            <a:off x="687562" y="5220602"/>
            <a:ext cx="7772400" cy="58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dirty="0"/>
              <a:t>What is MPI and what is it used for?</a:t>
            </a:r>
          </a:p>
          <a:p>
            <a:endParaRPr lang="en-US" kern="0" dirty="0"/>
          </a:p>
        </p:txBody>
      </p:sp>
    </p:spTree>
    <p:extLst>
      <p:ext uri="{BB962C8B-B14F-4D97-AF65-F5344CB8AC3E}">
        <p14:creationId xmlns:p14="http://schemas.microsoft.com/office/powerpoint/2010/main" val="38649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64885C-9E0E-46E3-9F43-886CEF31E710}"/>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31</a:t>
            </a:fld>
            <a:endParaRPr lang="fr-CA" altLang="en-US">
              <a:solidFill>
                <a:srgbClr val="000000"/>
              </a:solidFill>
            </a:endParaRPr>
          </a:p>
        </p:txBody>
      </p:sp>
      <p:sp>
        <p:nvSpPr>
          <p:cNvPr id="3" name="Subtitle 2">
            <a:extLst>
              <a:ext uri="{FF2B5EF4-FFF2-40B4-BE49-F238E27FC236}">
                <a16:creationId xmlns:a16="http://schemas.microsoft.com/office/drawing/2014/main" id="{F99E6EE5-4633-4612-9794-6C553BAC27BA}"/>
              </a:ext>
            </a:extLst>
          </p:cNvPr>
          <p:cNvSpPr>
            <a:spLocks noGrp="1"/>
          </p:cNvSpPr>
          <p:nvPr>
            <p:ph type="subTitle" idx="1"/>
          </p:nvPr>
        </p:nvSpPr>
        <p:spPr/>
        <p:txBody>
          <a:bodyPr/>
          <a:lstStyle/>
          <a:p>
            <a:r>
              <a:rPr lang="en-US" dirty="0"/>
              <a:t>Classical Problems in IPC</a:t>
            </a:r>
          </a:p>
        </p:txBody>
      </p:sp>
    </p:spTree>
    <p:extLst>
      <p:ext uri="{BB962C8B-B14F-4D97-AF65-F5344CB8AC3E}">
        <p14:creationId xmlns:p14="http://schemas.microsoft.com/office/powerpoint/2010/main" val="149010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Monitors</a:t>
            </a:r>
          </a:p>
        </p:txBody>
      </p:sp>
      <p:sp>
        <p:nvSpPr>
          <p:cNvPr id="66563" name="Rectangle 3"/>
          <p:cNvSpPr>
            <a:spLocks noGrp="1" noChangeArrowheads="1"/>
          </p:cNvSpPr>
          <p:nvPr>
            <p:ph type="body" idx="1"/>
          </p:nvPr>
        </p:nvSpPr>
        <p:spPr/>
        <p:txBody>
          <a:bodyPr/>
          <a:lstStyle/>
          <a:p>
            <a:pPr eaLnBrk="1" hangingPunct="1"/>
            <a:r>
              <a:rPr lang="en-US" altLang="en-US" dirty="0"/>
              <a:t>Have semaphores solved all of our problems with </a:t>
            </a:r>
            <a:r>
              <a:rPr lang="en-US" altLang="en-US" dirty="0" err="1"/>
              <a:t>Interprocess</a:t>
            </a:r>
            <a:r>
              <a:rPr lang="en-US" altLang="en-US" dirty="0"/>
              <a:t> communication?</a:t>
            </a:r>
          </a:p>
          <a:p>
            <a:pPr lvl="1" eaLnBrk="1" hangingPunct="1"/>
            <a:r>
              <a:rPr lang="en-US" altLang="en-US" dirty="0"/>
              <a:t>No</a:t>
            </a:r>
          </a:p>
          <a:p>
            <a:pPr lvl="1" eaLnBrk="1" hangingPunct="1"/>
            <a:r>
              <a:rPr lang="en-US" altLang="en-US" dirty="0">
                <a:latin typeface="Courier New" pitchFamily="49" charset="0"/>
              </a:rPr>
              <a:t>up()s</a:t>
            </a:r>
            <a:r>
              <a:rPr lang="en-US" altLang="en-US" dirty="0"/>
              <a:t> and </a:t>
            </a:r>
            <a:r>
              <a:rPr lang="en-US" altLang="en-US" dirty="0">
                <a:latin typeface="Courier New" pitchFamily="49" charset="0"/>
              </a:rPr>
              <a:t>down()s</a:t>
            </a:r>
            <a:r>
              <a:rPr lang="en-US" altLang="en-US" dirty="0"/>
              <a:t> are error-prone themselves...</a:t>
            </a:r>
          </a:p>
          <a:p>
            <a:pPr eaLnBrk="1" hangingPunct="1"/>
            <a:r>
              <a:rPr lang="en-US" altLang="en-US" dirty="0"/>
              <a:t>Recall Producer-Consumer example</a:t>
            </a:r>
          </a:p>
          <a:p>
            <a:pPr lvl="1"/>
            <a:r>
              <a:rPr lang="en-US" altLang="en-US" dirty="0"/>
              <a:t>See following page</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3299665D-4937-460F-AE04-4ADC80817B6F}" type="slidenum">
              <a:rPr lang="en-US" altLang="en-US" sz="1400">
                <a:latin typeface="Times New Roman" pitchFamily="18" charset="0"/>
              </a:rPr>
              <a:pPr>
                <a:spcBef>
                  <a:spcPct val="0"/>
                </a:spcBef>
                <a:buClrTx/>
                <a:buSzTx/>
                <a:buFontTx/>
                <a:buNone/>
              </a:pPr>
              <a:t>4</a:t>
            </a:fld>
            <a:endParaRPr lang="en-US" altLang="en-US" sz="1400">
              <a:latin typeface="Times New Roman" pitchFamily="18" charset="0"/>
            </a:endParaRPr>
          </a:p>
        </p:txBody>
      </p:sp>
    </p:spTree>
    <p:extLst>
      <p:ext uri="{BB962C8B-B14F-4D97-AF65-F5344CB8AC3E}">
        <p14:creationId xmlns:p14="http://schemas.microsoft.com/office/powerpoint/2010/main" val="282851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D0F75D-0E99-4FE9-B29B-745FDE03F498}"/>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5</a:t>
            </a:fld>
            <a:endParaRPr lang="fr-CA" altLang="en-US" dirty="0">
              <a:solidFill>
                <a:srgbClr val="000000"/>
              </a:solidFill>
            </a:endParaRPr>
          </a:p>
        </p:txBody>
      </p:sp>
      <p:pic>
        <p:nvPicPr>
          <p:cNvPr id="5" name="Picture 4">
            <a:extLst>
              <a:ext uri="{FF2B5EF4-FFF2-40B4-BE49-F238E27FC236}">
                <a16:creationId xmlns:a16="http://schemas.microsoft.com/office/drawing/2014/main" id="{8CF170D5-B070-4CD7-A5FD-FA7AEA3C5CE3}"/>
              </a:ext>
            </a:extLst>
          </p:cNvPr>
          <p:cNvPicPr>
            <a:picLocks noChangeAspect="1"/>
          </p:cNvPicPr>
          <p:nvPr/>
        </p:nvPicPr>
        <p:blipFill>
          <a:blip r:embed="rId3"/>
          <a:stretch>
            <a:fillRect/>
          </a:stretch>
        </p:blipFill>
        <p:spPr>
          <a:xfrm>
            <a:off x="1177381" y="161295"/>
            <a:ext cx="6840252" cy="1001609"/>
          </a:xfrm>
          <a:prstGeom prst="rect">
            <a:avLst/>
          </a:prstGeom>
        </p:spPr>
      </p:pic>
      <p:pic>
        <p:nvPicPr>
          <p:cNvPr id="6" name="Picture 5">
            <a:extLst>
              <a:ext uri="{FF2B5EF4-FFF2-40B4-BE49-F238E27FC236}">
                <a16:creationId xmlns:a16="http://schemas.microsoft.com/office/drawing/2014/main" id="{F1A3B813-1D18-4D67-A718-D8872EB41FCF}"/>
              </a:ext>
            </a:extLst>
          </p:cNvPr>
          <p:cNvPicPr>
            <a:picLocks noChangeAspect="1"/>
          </p:cNvPicPr>
          <p:nvPr/>
        </p:nvPicPr>
        <p:blipFill>
          <a:blip r:embed="rId4"/>
          <a:stretch>
            <a:fillRect/>
          </a:stretch>
        </p:blipFill>
        <p:spPr>
          <a:xfrm>
            <a:off x="1177381" y="1286037"/>
            <a:ext cx="6840252" cy="2664626"/>
          </a:xfrm>
          <a:prstGeom prst="rect">
            <a:avLst/>
          </a:prstGeom>
        </p:spPr>
      </p:pic>
      <p:pic>
        <p:nvPicPr>
          <p:cNvPr id="7" name="Picture 6">
            <a:extLst>
              <a:ext uri="{FF2B5EF4-FFF2-40B4-BE49-F238E27FC236}">
                <a16:creationId xmlns:a16="http://schemas.microsoft.com/office/drawing/2014/main" id="{8B9E615C-A09A-4ADA-B61D-31AD706D9573}"/>
              </a:ext>
            </a:extLst>
          </p:cNvPr>
          <p:cNvPicPr>
            <a:picLocks noChangeAspect="1"/>
          </p:cNvPicPr>
          <p:nvPr/>
        </p:nvPicPr>
        <p:blipFill>
          <a:blip r:embed="rId5"/>
          <a:stretch>
            <a:fillRect/>
          </a:stretch>
        </p:blipFill>
        <p:spPr>
          <a:xfrm>
            <a:off x="1177381" y="4003694"/>
            <a:ext cx="6840252" cy="2734790"/>
          </a:xfrm>
          <a:prstGeom prst="rect">
            <a:avLst/>
          </a:prstGeom>
        </p:spPr>
      </p:pic>
      <p:sp>
        <p:nvSpPr>
          <p:cNvPr id="15" name="TextBox 14">
            <a:extLst>
              <a:ext uri="{FF2B5EF4-FFF2-40B4-BE49-F238E27FC236}">
                <a16:creationId xmlns:a16="http://schemas.microsoft.com/office/drawing/2014/main" id="{9748C0EC-345E-46D8-81DD-BA283A93603E}"/>
              </a:ext>
            </a:extLst>
          </p:cNvPr>
          <p:cNvSpPr txBox="1"/>
          <p:nvPr/>
        </p:nvSpPr>
        <p:spPr>
          <a:xfrm>
            <a:off x="3071731" y="1617605"/>
            <a:ext cx="5676733" cy="369332"/>
          </a:xfrm>
          <a:prstGeom prst="rect">
            <a:avLst/>
          </a:prstGeom>
          <a:noFill/>
        </p:spPr>
        <p:txBody>
          <a:bodyPr wrap="square" rtlCol="0">
            <a:spAutoFit/>
          </a:bodyPr>
          <a:lstStyle/>
          <a:p>
            <a:pPr marL="342900" indent="-342900">
              <a:buFont typeface="+mj-lt"/>
              <a:buAutoNum type="alphaUcPeriod" startAt="2"/>
            </a:pPr>
            <a:r>
              <a:rPr lang="en-CA" dirty="0">
                <a:solidFill>
                  <a:srgbClr val="C00000"/>
                </a:solidFill>
              </a:rPr>
              <a:t>A situation where the buffer is full</a:t>
            </a:r>
          </a:p>
        </p:txBody>
      </p:sp>
      <p:sp>
        <p:nvSpPr>
          <p:cNvPr id="16" name="TextBox 15">
            <a:extLst>
              <a:ext uri="{FF2B5EF4-FFF2-40B4-BE49-F238E27FC236}">
                <a16:creationId xmlns:a16="http://schemas.microsoft.com/office/drawing/2014/main" id="{79530C95-2094-4D22-A2E0-38B5CE933CAD}"/>
              </a:ext>
            </a:extLst>
          </p:cNvPr>
          <p:cNvSpPr txBox="1"/>
          <p:nvPr/>
        </p:nvSpPr>
        <p:spPr>
          <a:xfrm>
            <a:off x="1177381" y="2369336"/>
            <a:ext cx="1006815" cy="369332"/>
          </a:xfrm>
          <a:prstGeom prst="rect">
            <a:avLst/>
          </a:prstGeom>
          <a:noFill/>
        </p:spPr>
        <p:txBody>
          <a:bodyPr wrap="square" rtlCol="0">
            <a:spAutoFit/>
          </a:bodyPr>
          <a:lstStyle/>
          <a:p>
            <a:pPr marL="342900" indent="-342900" algn="r">
              <a:buAutoNum type="arabicPeriod"/>
            </a:pPr>
            <a:r>
              <a:rPr lang="en-CA" dirty="0">
                <a:solidFill>
                  <a:srgbClr val="C00000"/>
                </a:solidFill>
              </a:rPr>
              <a:t> </a:t>
            </a:r>
          </a:p>
        </p:txBody>
      </p:sp>
      <p:grpSp>
        <p:nvGrpSpPr>
          <p:cNvPr id="22" name="Group 21">
            <a:extLst>
              <a:ext uri="{FF2B5EF4-FFF2-40B4-BE49-F238E27FC236}">
                <a16:creationId xmlns:a16="http://schemas.microsoft.com/office/drawing/2014/main" id="{94E686F1-269C-40A1-99F6-4DE42E0EB3A7}"/>
              </a:ext>
            </a:extLst>
          </p:cNvPr>
          <p:cNvGrpSpPr/>
          <p:nvPr/>
        </p:nvGrpSpPr>
        <p:grpSpPr>
          <a:xfrm>
            <a:off x="2005372" y="2483837"/>
            <a:ext cx="5556510" cy="3007888"/>
            <a:chOff x="2005372" y="2483837"/>
            <a:chExt cx="5556510" cy="3007888"/>
          </a:xfrm>
        </p:grpSpPr>
        <p:grpSp>
          <p:nvGrpSpPr>
            <p:cNvPr id="19" name="Group 18">
              <a:extLst>
                <a:ext uri="{FF2B5EF4-FFF2-40B4-BE49-F238E27FC236}">
                  <a16:creationId xmlns:a16="http://schemas.microsoft.com/office/drawing/2014/main" id="{E3605732-ABF2-4449-AD59-7F8691BE0D56}"/>
                </a:ext>
              </a:extLst>
            </p:cNvPr>
            <p:cNvGrpSpPr/>
            <p:nvPr/>
          </p:nvGrpSpPr>
          <p:grpSpPr>
            <a:xfrm>
              <a:off x="2005372" y="2483837"/>
              <a:ext cx="5556510" cy="2979093"/>
              <a:chOff x="2005372" y="2483837"/>
              <a:chExt cx="5556510" cy="2979093"/>
            </a:xfrm>
          </p:grpSpPr>
          <p:grpSp>
            <p:nvGrpSpPr>
              <p:cNvPr id="14" name="Group 13">
                <a:extLst>
                  <a:ext uri="{FF2B5EF4-FFF2-40B4-BE49-F238E27FC236}">
                    <a16:creationId xmlns:a16="http://schemas.microsoft.com/office/drawing/2014/main" id="{81F36160-3721-4238-A7AE-901FF89C362E}"/>
                  </a:ext>
                </a:extLst>
              </p:cNvPr>
              <p:cNvGrpSpPr/>
              <p:nvPr/>
            </p:nvGrpSpPr>
            <p:grpSpPr>
              <a:xfrm>
                <a:off x="2005372" y="2496594"/>
                <a:ext cx="1318516" cy="2966336"/>
                <a:chOff x="2005372" y="2496594"/>
                <a:chExt cx="1318516" cy="2966336"/>
              </a:xfrm>
            </p:grpSpPr>
            <p:grpSp>
              <p:nvGrpSpPr>
                <p:cNvPr id="10" name="Group 9">
                  <a:extLst>
                    <a:ext uri="{FF2B5EF4-FFF2-40B4-BE49-F238E27FC236}">
                      <a16:creationId xmlns:a16="http://schemas.microsoft.com/office/drawing/2014/main" id="{F7D61AEE-363B-448F-B902-C9C3AE55F6CA}"/>
                    </a:ext>
                  </a:extLst>
                </p:cNvPr>
                <p:cNvGrpSpPr/>
                <p:nvPr/>
              </p:nvGrpSpPr>
              <p:grpSpPr>
                <a:xfrm>
                  <a:off x="2005372" y="2496594"/>
                  <a:ext cx="1195360" cy="400224"/>
                  <a:chOff x="2034148" y="2490982"/>
                  <a:chExt cx="1195360" cy="400224"/>
                </a:xfrm>
              </p:grpSpPr>
              <p:pic>
                <p:nvPicPr>
                  <p:cNvPr id="8" name="Picture 7">
                    <a:extLst>
                      <a:ext uri="{FF2B5EF4-FFF2-40B4-BE49-F238E27FC236}">
                        <a16:creationId xmlns:a16="http://schemas.microsoft.com/office/drawing/2014/main" id="{AAD5FEAF-91F8-423F-AFAF-2FA7269011D1}"/>
                      </a:ext>
                    </a:extLst>
                  </p:cNvPr>
                  <p:cNvPicPr>
                    <a:picLocks noChangeAspect="1"/>
                  </p:cNvPicPr>
                  <p:nvPr/>
                </p:nvPicPr>
                <p:blipFill>
                  <a:blip r:embed="rId6"/>
                  <a:stretch>
                    <a:fillRect/>
                  </a:stretch>
                </p:blipFill>
                <p:spPr>
                  <a:xfrm>
                    <a:off x="2034148" y="2697637"/>
                    <a:ext cx="1193676" cy="193569"/>
                  </a:xfrm>
                  <a:prstGeom prst="rect">
                    <a:avLst/>
                  </a:prstGeom>
                </p:spPr>
              </p:pic>
              <p:pic>
                <p:nvPicPr>
                  <p:cNvPr id="9" name="Picture 8">
                    <a:extLst>
                      <a:ext uri="{FF2B5EF4-FFF2-40B4-BE49-F238E27FC236}">
                        <a16:creationId xmlns:a16="http://schemas.microsoft.com/office/drawing/2014/main" id="{AA8B866B-1271-442E-B457-CDB96E0955AC}"/>
                      </a:ext>
                    </a:extLst>
                  </p:cNvPr>
                  <p:cNvPicPr>
                    <a:picLocks noChangeAspect="1"/>
                  </p:cNvPicPr>
                  <p:nvPr/>
                </p:nvPicPr>
                <p:blipFill>
                  <a:blip r:embed="rId7"/>
                  <a:stretch>
                    <a:fillRect/>
                  </a:stretch>
                </p:blipFill>
                <p:spPr>
                  <a:xfrm>
                    <a:off x="2034148" y="2490982"/>
                    <a:ext cx="1195360" cy="206655"/>
                  </a:xfrm>
                  <a:prstGeom prst="rect">
                    <a:avLst/>
                  </a:prstGeom>
                </p:spPr>
              </p:pic>
            </p:grpSp>
            <p:grpSp>
              <p:nvGrpSpPr>
                <p:cNvPr id="13" name="Group 12">
                  <a:extLst>
                    <a:ext uri="{FF2B5EF4-FFF2-40B4-BE49-F238E27FC236}">
                      <a16:creationId xmlns:a16="http://schemas.microsoft.com/office/drawing/2014/main" id="{1351AEF4-FE06-497A-97DB-80270096544E}"/>
                    </a:ext>
                  </a:extLst>
                </p:cNvPr>
                <p:cNvGrpSpPr/>
                <p:nvPr/>
              </p:nvGrpSpPr>
              <p:grpSpPr>
                <a:xfrm>
                  <a:off x="2051720" y="5057892"/>
                  <a:ext cx="1272168" cy="405038"/>
                  <a:chOff x="2051720" y="5057892"/>
                  <a:chExt cx="1272168" cy="405038"/>
                </a:xfrm>
              </p:grpSpPr>
              <p:pic>
                <p:nvPicPr>
                  <p:cNvPr id="11" name="Picture 10">
                    <a:extLst>
                      <a:ext uri="{FF2B5EF4-FFF2-40B4-BE49-F238E27FC236}">
                        <a16:creationId xmlns:a16="http://schemas.microsoft.com/office/drawing/2014/main" id="{755C2898-E433-453A-833C-147F04169CB3}"/>
                      </a:ext>
                    </a:extLst>
                  </p:cNvPr>
                  <p:cNvPicPr>
                    <a:picLocks noChangeAspect="1"/>
                  </p:cNvPicPr>
                  <p:nvPr/>
                </p:nvPicPr>
                <p:blipFill>
                  <a:blip r:embed="rId7"/>
                  <a:stretch>
                    <a:fillRect/>
                  </a:stretch>
                </p:blipFill>
                <p:spPr>
                  <a:xfrm>
                    <a:off x="2051720" y="5057892"/>
                    <a:ext cx="1195360" cy="206655"/>
                  </a:xfrm>
                  <a:prstGeom prst="rect">
                    <a:avLst/>
                  </a:prstGeom>
                </p:spPr>
              </p:pic>
              <p:pic>
                <p:nvPicPr>
                  <p:cNvPr id="12" name="Picture 11">
                    <a:extLst>
                      <a:ext uri="{FF2B5EF4-FFF2-40B4-BE49-F238E27FC236}">
                        <a16:creationId xmlns:a16="http://schemas.microsoft.com/office/drawing/2014/main" id="{08737B5D-A729-4D5C-9AC3-E4E02F8D489F}"/>
                      </a:ext>
                    </a:extLst>
                  </p:cNvPr>
                  <p:cNvPicPr>
                    <a:picLocks noChangeAspect="1"/>
                  </p:cNvPicPr>
                  <p:nvPr/>
                </p:nvPicPr>
                <p:blipFill>
                  <a:blip r:embed="rId8"/>
                  <a:stretch>
                    <a:fillRect/>
                  </a:stretch>
                </p:blipFill>
                <p:spPr>
                  <a:xfrm>
                    <a:off x="2051720" y="5264547"/>
                    <a:ext cx="1272168" cy="198383"/>
                  </a:xfrm>
                  <a:prstGeom prst="rect">
                    <a:avLst/>
                  </a:prstGeom>
                </p:spPr>
              </p:pic>
            </p:grpSp>
          </p:grpSp>
          <p:pic>
            <p:nvPicPr>
              <p:cNvPr id="17" name="Picture 16">
                <a:extLst>
                  <a:ext uri="{FF2B5EF4-FFF2-40B4-BE49-F238E27FC236}">
                    <a16:creationId xmlns:a16="http://schemas.microsoft.com/office/drawing/2014/main" id="{E0A9BF66-48DB-4959-BF3D-B5049FCAEC1C}"/>
                  </a:ext>
                </a:extLst>
              </p:cNvPr>
              <p:cNvPicPr>
                <a:picLocks noChangeAspect="1"/>
              </p:cNvPicPr>
              <p:nvPr/>
            </p:nvPicPr>
            <p:blipFill>
              <a:blip r:embed="rId9"/>
              <a:stretch>
                <a:fillRect/>
              </a:stretch>
            </p:blipFill>
            <p:spPr>
              <a:xfrm>
                <a:off x="4930356" y="2684299"/>
                <a:ext cx="2485826" cy="212519"/>
              </a:xfrm>
              <a:prstGeom prst="rect">
                <a:avLst/>
              </a:prstGeom>
            </p:spPr>
          </p:pic>
          <p:pic>
            <p:nvPicPr>
              <p:cNvPr id="18" name="Picture 17">
                <a:extLst>
                  <a:ext uri="{FF2B5EF4-FFF2-40B4-BE49-F238E27FC236}">
                    <a16:creationId xmlns:a16="http://schemas.microsoft.com/office/drawing/2014/main" id="{ABB98A49-8354-4E4C-8F3A-79DD5CA52413}"/>
                  </a:ext>
                </a:extLst>
              </p:cNvPr>
              <p:cNvPicPr>
                <a:picLocks noChangeAspect="1"/>
              </p:cNvPicPr>
              <p:nvPr/>
            </p:nvPicPr>
            <p:blipFill>
              <a:blip r:embed="rId10"/>
              <a:stretch>
                <a:fillRect/>
              </a:stretch>
            </p:blipFill>
            <p:spPr>
              <a:xfrm>
                <a:off x="4932040" y="2483837"/>
                <a:ext cx="2629842" cy="209863"/>
              </a:xfrm>
              <a:prstGeom prst="rect">
                <a:avLst/>
              </a:prstGeom>
            </p:spPr>
          </p:pic>
        </p:grpSp>
        <p:pic>
          <p:nvPicPr>
            <p:cNvPr id="20" name="Picture 19">
              <a:extLst>
                <a:ext uri="{FF2B5EF4-FFF2-40B4-BE49-F238E27FC236}">
                  <a16:creationId xmlns:a16="http://schemas.microsoft.com/office/drawing/2014/main" id="{3CC5A25D-D3B5-4AAE-8133-E131B5BA545A}"/>
                </a:ext>
              </a:extLst>
            </p:cNvPr>
            <p:cNvPicPr>
              <a:picLocks noChangeAspect="1"/>
            </p:cNvPicPr>
            <p:nvPr/>
          </p:nvPicPr>
          <p:blipFill>
            <a:blip r:embed="rId11"/>
            <a:stretch>
              <a:fillRect/>
            </a:stretch>
          </p:blipFill>
          <p:spPr>
            <a:xfrm>
              <a:off x="5089546" y="5276014"/>
              <a:ext cx="2271312" cy="215711"/>
            </a:xfrm>
            <a:prstGeom prst="rect">
              <a:avLst/>
            </a:prstGeom>
          </p:spPr>
        </p:pic>
        <p:pic>
          <p:nvPicPr>
            <p:cNvPr id="21" name="Picture 20">
              <a:extLst>
                <a:ext uri="{FF2B5EF4-FFF2-40B4-BE49-F238E27FC236}">
                  <a16:creationId xmlns:a16="http://schemas.microsoft.com/office/drawing/2014/main" id="{5F463CBA-2FDE-4501-8F7A-57940C8EBA0C}"/>
                </a:ext>
              </a:extLst>
            </p:cNvPr>
            <p:cNvPicPr>
              <a:picLocks noChangeAspect="1"/>
            </p:cNvPicPr>
            <p:nvPr/>
          </p:nvPicPr>
          <p:blipFill>
            <a:blip r:embed="rId12"/>
            <a:stretch>
              <a:fillRect/>
            </a:stretch>
          </p:blipFill>
          <p:spPr>
            <a:xfrm>
              <a:off x="5089546" y="5050583"/>
              <a:ext cx="2329830" cy="213964"/>
            </a:xfrm>
            <a:prstGeom prst="rect">
              <a:avLst/>
            </a:prstGeom>
          </p:spPr>
        </p:pic>
      </p:grpSp>
      <p:sp>
        <p:nvSpPr>
          <p:cNvPr id="23" name="TextBox 22">
            <a:extLst>
              <a:ext uri="{FF2B5EF4-FFF2-40B4-BE49-F238E27FC236}">
                <a16:creationId xmlns:a16="http://schemas.microsoft.com/office/drawing/2014/main" id="{990DECEF-85B7-4EBC-854C-41FDBBF74545}"/>
              </a:ext>
            </a:extLst>
          </p:cNvPr>
          <p:cNvSpPr txBox="1"/>
          <p:nvPr/>
        </p:nvSpPr>
        <p:spPr>
          <a:xfrm>
            <a:off x="3059832" y="1099067"/>
            <a:ext cx="6348692" cy="646331"/>
          </a:xfrm>
          <a:prstGeom prst="rect">
            <a:avLst/>
          </a:prstGeom>
          <a:noFill/>
        </p:spPr>
        <p:txBody>
          <a:bodyPr wrap="square" rtlCol="0">
            <a:spAutoFit/>
          </a:bodyPr>
          <a:lstStyle/>
          <a:p>
            <a:r>
              <a:rPr lang="en-CA" dirty="0">
                <a:solidFill>
                  <a:srgbClr val="C00000"/>
                </a:solidFill>
              </a:rPr>
              <a:t>Consider:</a:t>
            </a:r>
          </a:p>
          <a:p>
            <a:pPr marL="342900" indent="-342900">
              <a:buFont typeface="+mj-lt"/>
              <a:buAutoNum type="alphaUcPeriod"/>
            </a:pPr>
            <a:r>
              <a:rPr lang="en-CA" dirty="0">
                <a:solidFill>
                  <a:srgbClr val="C00000"/>
                </a:solidFill>
              </a:rPr>
              <a:t>coding error and down mutex order is switched for both</a:t>
            </a:r>
          </a:p>
        </p:txBody>
      </p:sp>
      <p:sp>
        <p:nvSpPr>
          <p:cNvPr id="24" name="TextBox 23">
            <a:extLst>
              <a:ext uri="{FF2B5EF4-FFF2-40B4-BE49-F238E27FC236}">
                <a16:creationId xmlns:a16="http://schemas.microsoft.com/office/drawing/2014/main" id="{D11C51EB-DC98-4812-81F0-A1AF4A661FA4}"/>
              </a:ext>
            </a:extLst>
          </p:cNvPr>
          <p:cNvSpPr txBox="1"/>
          <p:nvPr/>
        </p:nvSpPr>
        <p:spPr>
          <a:xfrm>
            <a:off x="1004366" y="2605892"/>
            <a:ext cx="1006815" cy="369332"/>
          </a:xfrm>
          <a:prstGeom prst="rect">
            <a:avLst/>
          </a:prstGeom>
          <a:noFill/>
        </p:spPr>
        <p:txBody>
          <a:bodyPr wrap="square" rtlCol="0">
            <a:spAutoFit/>
          </a:bodyPr>
          <a:lstStyle/>
          <a:p>
            <a:pPr algn="r"/>
            <a:r>
              <a:rPr lang="en-CA" dirty="0">
                <a:solidFill>
                  <a:srgbClr val="C00000"/>
                </a:solidFill>
              </a:rPr>
              <a:t>2. </a:t>
            </a:r>
          </a:p>
        </p:txBody>
      </p:sp>
      <p:grpSp>
        <p:nvGrpSpPr>
          <p:cNvPr id="33" name="Group 32">
            <a:extLst>
              <a:ext uri="{FF2B5EF4-FFF2-40B4-BE49-F238E27FC236}">
                <a16:creationId xmlns:a16="http://schemas.microsoft.com/office/drawing/2014/main" id="{9F35E2E9-1C62-420B-B180-5C2B88AD957A}"/>
              </a:ext>
            </a:extLst>
          </p:cNvPr>
          <p:cNvGrpSpPr/>
          <p:nvPr/>
        </p:nvGrpSpPr>
        <p:grpSpPr>
          <a:xfrm>
            <a:off x="99137" y="2503574"/>
            <a:ext cx="1590523" cy="523220"/>
            <a:chOff x="54879" y="2528948"/>
            <a:chExt cx="1590523" cy="523220"/>
          </a:xfrm>
        </p:grpSpPr>
        <p:cxnSp>
          <p:nvCxnSpPr>
            <p:cNvPr id="26" name="Straight Arrow Connector 25">
              <a:extLst>
                <a:ext uri="{FF2B5EF4-FFF2-40B4-BE49-F238E27FC236}">
                  <a16:creationId xmlns:a16="http://schemas.microsoft.com/office/drawing/2014/main" id="{F93BEF6A-4C18-48FB-AA74-6DFD8005A21F}"/>
                </a:ext>
              </a:extLst>
            </p:cNvPr>
            <p:cNvCxnSpPr>
              <a:cxnSpLocks/>
            </p:cNvCxnSpPr>
            <p:nvPr/>
          </p:nvCxnSpPr>
          <p:spPr>
            <a:xfrm>
              <a:off x="1052120" y="2800033"/>
              <a:ext cx="5932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F9670CC-8DFC-41BD-B958-1E3D92EB6184}"/>
                </a:ext>
              </a:extLst>
            </p:cNvPr>
            <p:cNvSpPr txBox="1"/>
            <p:nvPr/>
          </p:nvSpPr>
          <p:spPr>
            <a:xfrm>
              <a:off x="54879" y="2528948"/>
              <a:ext cx="1274541" cy="523220"/>
            </a:xfrm>
            <a:prstGeom prst="rect">
              <a:avLst/>
            </a:prstGeom>
            <a:noFill/>
          </p:spPr>
          <p:txBody>
            <a:bodyPr wrap="square" rtlCol="0">
              <a:spAutoFit/>
            </a:bodyPr>
            <a:lstStyle/>
            <a:p>
              <a:r>
                <a:rPr lang="en-CA" sz="1400" dirty="0">
                  <a:solidFill>
                    <a:srgbClr val="C00000"/>
                  </a:solidFill>
                </a:rPr>
                <a:t>Buffer is full, goes to sleep</a:t>
              </a:r>
            </a:p>
          </p:txBody>
        </p:sp>
      </p:grpSp>
      <p:sp>
        <p:nvSpPr>
          <p:cNvPr id="30" name="TextBox 29">
            <a:extLst>
              <a:ext uri="{FF2B5EF4-FFF2-40B4-BE49-F238E27FC236}">
                <a16:creationId xmlns:a16="http://schemas.microsoft.com/office/drawing/2014/main" id="{755C7B10-959A-4180-A74E-83CDC0B71079}"/>
              </a:ext>
            </a:extLst>
          </p:cNvPr>
          <p:cNvSpPr txBox="1"/>
          <p:nvPr/>
        </p:nvSpPr>
        <p:spPr>
          <a:xfrm>
            <a:off x="1645402" y="4944404"/>
            <a:ext cx="360289" cy="369332"/>
          </a:xfrm>
          <a:prstGeom prst="rect">
            <a:avLst/>
          </a:prstGeom>
          <a:noFill/>
        </p:spPr>
        <p:txBody>
          <a:bodyPr wrap="square" rtlCol="0">
            <a:spAutoFit/>
          </a:bodyPr>
          <a:lstStyle/>
          <a:p>
            <a:pPr algn="r"/>
            <a:r>
              <a:rPr lang="en-CA" dirty="0">
                <a:solidFill>
                  <a:srgbClr val="C00000"/>
                </a:solidFill>
              </a:rPr>
              <a:t>3. </a:t>
            </a:r>
          </a:p>
        </p:txBody>
      </p:sp>
      <p:grpSp>
        <p:nvGrpSpPr>
          <p:cNvPr id="34" name="Group 33">
            <a:extLst>
              <a:ext uri="{FF2B5EF4-FFF2-40B4-BE49-F238E27FC236}">
                <a16:creationId xmlns:a16="http://schemas.microsoft.com/office/drawing/2014/main" id="{A2702B76-C4A4-424D-BE35-4F3F877D0FEA}"/>
              </a:ext>
            </a:extLst>
          </p:cNvPr>
          <p:cNvGrpSpPr/>
          <p:nvPr/>
        </p:nvGrpSpPr>
        <p:grpSpPr>
          <a:xfrm>
            <a:off x="86899" y="4869160"/>
            <a:ext cx="1590523" cy="738664"/>
            <a:chOff x="86899" y="4869160"/>
            <a:chExt cx="1590523" cy="738664"/>
          </a:xfrm>
        </p:grpSpPr>
        <p:cxnSp>
          <p:nvCxnSpPr>
            <p:cNvPr id="31" name="Straight Arrow Connector 30">
              <a:extLst>
                <a:ext uri="{FF2B5EF4-FFF2-40B4-BE49-F238E27FC236}">
                  <a16:creationId xmlns:a16="http://schemas.microsoft.com/office/drawing/2014/main" id="{73E5A864-9845-4B58-ADDA-54CA39B5B5CB}"/>
                </a:ext>
              </a:extLst>
            </p:cNvPr>
            <p:cNvCxnSpPr>
              <a:cxnSpLocks/>
            </p:cNvCxnSpPr>
            <p:nvPr/>
          </p:nvCxnSpPr>
          <p:spPr>
            <a:xfrm>
              <a:off x="1084140" y="5140245"/>
              <a:ext cx="5932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2EA911F-4A78-4AA1-8294-B7CF533608DB}"/>
                </a:ext>
              </a:extLst>
            </p:cNvPr>
            <p:cNvSpPr txBox="1"/>
            <p:nvPr/>
          </p:nvSpPr>
          <p:spPr>
            <a:xfrm>
              <a:off x="86899" y="4869160"/>
              <a:ext cx="1274541" cy="738664"/>
            </a:xfrm>
            <a:prstGeom prst="rect">
              <a:avLst/>
            </a:prstGeom>
            <a:noFill/>
          </p:spPr>
          <p:txBody>
            <a:bodyPr wrap="square" rtlCol="0">
              <a:spAutoFit/>
            </a:bodyPr>
            <a:lstStyle/>
            <a:p>
              <a:r>
                <a:rPr lang="en-CA" sz="1400" dirty="0">
                  <a:solidFill>
                    <a:srgbClr val="C00000"/>
                  </a:solidFill>
                </a:rPr>
                <a:t>Mutex is already locked, goes to sleep</a:t>
              </a:r>
            </a:p>
          </p:txBody>
        </p:sp>
      </p:grpSp>
    </p:spTree>
    <p:extLst>
      <p:ext uri="{BB962C8B-B14F-4D97-AF65-F5344CB8AC3E}">
        <p14:creationId xmlns:p14="http://schemas.microsoft.com/office/powerpoint/2010/main" val="558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3" grpId="0"/>
      <p:bldP spid="24"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Monitors</a:t>
            </a:r>
          </a:p>
        </p:txBody>
      </p:sp>
      <p:sp>
        <p:nvSpPr>
          <p:cNvPr id="12293" name="Rectangle 3"/>
          <p:cNvSpPr>
            <a:spLocks noGrp="1" noChangeArrowheads="1"/>
          </p:cNvSpPr>
          <p:nvPr>
            <p:ph type="body" idx="1"/>
          </p:nvPr>
        </p:nvSpPr>
        <p:spPr>
          <a:xfrm>
            <a:off x="685800" y="1754985"/>
            <a:ext cx="8206680" cy="4114800"/>
          </a:xfrm>
        </p:spPr>
        <p:txBody>
          <a:bodyPr/>
          <a:lstStyle/>
          <a:p>
            <a:pPr eaLnBrk="1" hangingPunct="1"/>
            <a:r>
              <a:rPr lang="en-US" altLang="en-US" dirty="0"/>
              <a:t>A </a:t>
            </a:r>
            <a:r>
              <a:rPr lang="en-US" altLang="en-US" b="1" dirty="0">
                <a:solidFill>
                  <a:srgbClr val="0000FF"/>
                </a:solidFill>
              </a:rPr>
              <a:t>Monitor</a:t>
            </a:r>
            <a:r>
              <a:rPr lang="en-US" altLang="en-US" dirty="0"/>
              <a:t> is used to aid in the creation of correct programs</a:t>
            </a:r>
          </a:p>
          <a:p>
            <a:pPr lvl="1" eaLnBrk="1" hangingPunct="1"/>
            <a:r>
              <a:rPr lang="en-US" altLang="en-US" dirty="0"/>
              <a:t>It is a collection of procedures, variables, and data structures grouped together (think: module, package, class, </a:t>
            </a:r>
            <a:r>
              <a:rPr lang="en-US" altLang="en-US" dirty="0" err="1"/>
              <a:t>etc</a:t>
            </a:r>
            <a:r>
              <a:rPr lang="en-US" altLang="en-US" dirty="0"/>
              <a:t>)</a:t>
            </a:r>
          </a:p>
          <a:p>
            <a:pPr lvl="1" eaLnBrk="1" hangingPunct="1"/>
            <a:r>
              <a:rPr lang="en-US" altLang="en-US" dirty="0"/>
              <a:t>Processes may call procedures in a monitor, but the monitor is compiled in such a way that only one process may ever be active in the monitor at a time</a:t>
            </a:r>
          </a:p>
          <a:p>
            <a:pPr lvl="2" eaLnBrk="1" hangingPunct="1"/>
            <a:r>
              <a:rPr lang="en-US" altLang="en-US" dirty="0"/>
              <a:t>Advantage: less potential for human error</a:t>
            </a:r>
          </a:p>
          <a:p>
            <a:pPr lvl="2" eaLnBrk="1" hangingPunct="1"/>
            <a:r>
              <a:rPr lang="en-US" altLang="en-US" dirty="0"/>
              <a:t>Disadvantage: Must be supported by the compiler</a:t>
            </a:r>
          </a:p>
          <a:p>
            <a:pPr lvl="3"/>
            <a:r>
              <a:rPr lang="en-US" altLang="en-US" dirty="0"/>
              <a:t>Programming language construct, not every language has it </a:t>
            </a:r>
          </a:p>
          <a:p>
            <a:pPr lvl="4"/>
            <a:r>
              <a:rPr lang="en-US" altLang="en-US" dirty="0"/>
              <a:t>C programming language does not</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B0CBF724-042D-4A2E-AB7A-C2553BF0598C}" type="slidenum">
              <a:rPr lang="en-US" altLang="en-US" sz="1400">
                <a:latin typeface="Times New Roman" pitchFamily="18" charset="0"/>
              </a:rPr>
              <a:pPr>
                <a:spcBef>
                  <a:spcPct val="0"/>
                </a:spcBef>
                <a:buClrTx/>
                <a:buSzTx/>
                <a:buFontTx/>
                <a:buNone/>
              </a:pPr>
              <a:t>6</a:t>
            </a:fld>
            <a:endParaRPr lang="en-US" altLang="en-US" sz="1400" dirty="0">
              <a:latin typeface="Times New Roman" pitchFamily="18" charset="0"/>
            </a:endParaRPr>
          </a:p>
        </p:txBody>
      </p:sp>
    </p:spTree>
    <p:extLst>
      <p:ext uri="{BB962C8B-B14F-4D97-AF65-F5344CB8AC3E}">
        <p14:creationId xmlns:p14="http://schemas.microsoft.com/office/powerpoint/2010/main" val="240326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fr-CA" altLang="en-US" dirty="0"/>
              <a:t>Monitors in Java</a:t>
            </a:r>
          </a:p>
        </p:txBody>
      </p:sp>
      <p:sp>
        <p:nvSpPr>
          <p:cNvPr id="27650" name="Content Placeholder 2"/>
          <p:cNvSpPr>
            <a:spLocks noGrp="1"/>
          </p:cNvSpPr>
          <p:nvPr>
            <p:ph idx="1"/>
          </p:nvPr>
        </p:nvSpPr>
        <p:spPr>
          <a:xfrm>
            <a:off x="539552" y="1556792"/>
            <a:ext cx="7772400" cy="4114800"/>
          </a:xfrm>
        </p:spPr>
        <p:txBody>
          <a:bodyPr/>
          <a:lstStyle/>
          <a:p>
            <a:pPr marL="0" indent="0">
              <a:buFontTx/>
              <a:buNone/>
            </a:pPr>
            <a:r>
              <a:rPr lang="fr-CA" altLang="en-US" sz="1800" dirty="0">
                <a:latin typeface="Consolas" pitchFamily="49" charset="0"/>
                <a:cs typeface="Consolas" pitchFamily="49" charset="0"/>
              </a:rPr>
              <a:t>public class </a:t>
            </a:r>
            <a:r>
              <a:rPr lang="fr-CA" altLang="en-US" sz="1800" dirty="0" err="1">
                <a:latin typeface="Consolas" pitchFamily="49" charset="0"/>
                <a:cs typeface="Consolas" pitchFamily="49" charset="0"/>
              </a:rPr>
              <a:t>SynchronizedCounter</a:t>
            </a:r>
            <a:r>
              <a:rPr lang="fr-CA" altLang="en-US" sz="1800" dirty="0">
                <a:latin typeface="Consolas" pitchFamily="49" charset="0"/>
                <a:cs typeface="Consolas" pitchFamily="49" charset="0"/>
              </a:rPr>
              <a:t> {</a:t>
            </a:r>
          </a:p>
          <a:p>
            <a:pPr marL="0" indent="0">
              <a:buFontTx/>
              <a:buNone/>
            </a:pP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private</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int</a:t>
            </a:r>
            <a:r>
              <a:rPr lang="fr-CA" altLang="en-US" sz="1800" dirty="0">
                <a:latin typeface="Consolas" pitchFamily="49" charset="0"/>
                <a:cs typeface="Consolas" pitchFamily="49" charset="0"/>
              </a:rPr>
              <a:t> c = 0;</a:t>
            </a:r>
          </a:p>
          <a:p>
            <a:pPr marL="0" indent="0">
              <a:buFontTx/>
              <a:buNone/>
            </a:pPr>
            <a:endParaRPr lang="fr-CA" altLang="en-US" sz="1800" dirty="0">
              <a:latin typeface="Consolas" pitchFamily="49" charset="0"/>
              <a:cs typeface="Consolas" pitchFamily="49" charset="0"/>
            </a:endParaRPr>
          </a:p>
          <a:p>
            <a:pPr marL="0" indent="0">
              <a:buFontTx/>
              <a:buNone/>
            </a:pPr>
            <a:r>
              <a:rPr lang="fr-CA" altLang="en-US" sz="1800" dirty="0">
                <a:latin typeface="Consolas" pitchFamily="49" charset="0"/>
                <a:cs typeface="Consolas" pitchFamily="49" charset="0"/>
              </a:rPr>
              <a:t>    public </a:t>
            </a:r>
            <a:r>
              <a:rPr lang="fr-CA" altLang="en-US" sz="1800" dirty="0" err="1">
                <a:latin typeface="Consolas" pitchFamily="49" charset="0"/>
                <a:cs typeface="Consolas" pitchFamily="49" charset="0"/>
              </a:rPr>
              <a:t>synchronized</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void</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increment</a:t>
            </a:r>
            <a:r>
              <a:rPr lang="fr-CA" altLang="en-US" sz="1800" dirty="0">
                <a:latin typeface="Consolas" pitchFamily="49" charset="0"/>
                <a:cs typeface="Consolas" pitchFamily="49" charset="0"/>
              </a:rPr>
              <a:t>() {</a:t>
            </a:r>
          </a:p>
          <a:p>
            <a:pPr marL="0" indent="0">
              <a:buFontTx/>
              <a:buNone/>
            </a:pPr>
            <a:r>
              <a:rPr lang="fr-CA" altLang="en-US" sz="1800" dirty="0">
                <a:latin typeface="Consolas" pitchFamily="49" charset="0"/>
                <a:cs typeface="Consolas" pitchFamily="49" charset="0"/>
              </a:rPr>
              <a:t>        c++;</a:t>
            </a:r>
          </a:p>
          <a:p>
            <a:pPr marL="0" indent="0">
              <a:buFontTx/>
              <a:buNone/>
            </a:pPr>
            <a:r>
              <a:rPr lang="fr-CA" altLang="en-US" sz="1800" dirty="0">
                <a:latin typeface="Consolas" pitchFamily="49" charset="0"/>
                <a:cs typeface="Consolas" pitchFamily="49" charset="0"/>
              </a:rPr>
              <a:t>    }</a:t>
            </a:r>
          </a:p>
          <a:p>
            <a:pPr marL="0" indent="0">
              <a:buFontTx/>
              <a:buNone/>
            </a:pPr>
            <a:endParaRPr lang="fr-CA" altLang="en-US" sz="1800" dirty="0">
              <a:latin typeface="Consolas" pitchFamily="49" charset="0"/>
              <a:cs typeface="Consolas" pitchFamily="49" charset="0"/>
            </a:endParaRPr>
          </a:p>
          <a:p>
            <a:pPr marL="0" indent="0">
              <a:buFontTx/>
              <a:buNone/>
            </a:pPr>
            <a:r>
              <a:rPr lang="fr-CA" altLang="en-US" sz="1800" dirty="0">
                <a:latin typeface="Consolas" pitchFamily="49" charset="0"/>
                <a:cs typeface="Consolas" pitchFamily="49" charset="0"/>
              </a:rPr>
              <a:t>    public </a:t>
            </a:r>
            <a:r>
              <a:rPr lang="fr-CA" altLang="en-US" sz="1800" dirty="0" err="1">
                <a:latin typeface="Consolas" pitchFamily="49" charset="0"/>
                <a:cs typeface="Consolas" pitchFamily="49" charset="0"/>
              </a:rPr>
              <a:t>synchronized</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void</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decrement</a:t>
            </a:r>
            <a:r>
              <a:rPr lang="fr-CA" altLang="en-US" sz="1800" dirty="0">
                <a:latin typeface="Consolas" pitchFamily="49" charset="0"/>
                <a:cs typeface="Consolas" pitchFamily="49" charset="0"/>
              </a:rPr>
              <a:t>() {</a:t>
            </a:r>
          </a:p>
          <a:p>
            <a:pPr marL="0" indent="0">
              <a:buFontTx/>
              <a:buNone/>
            </a:pPr>
            <a:r>
              <a:rPr lang="fr-CA" altLang="en-US" sz="1800" dirty="0">
                <a:latin typeface="Consolas" pitchFamily="49" charset="0"/>
                <a:cs typeface="Consolas" pitchFamily="49" charset="0"/>
              </a:rPr>
              <a:t>        c--;</a:t>
            </a:r>
          </a:p>
          <a:p>
            <a:pPr marL="0" indent="0">
              <a:buFontTx/>
              <a:buNone/>
            </a:pPr>
            <a:r>
              <a:rPr lang="fr-CA" altLang="en-US" sz="1800" dirty="0">
                <a:latin typeface="Consolas" pitchFamily="49" charset="0"/>
                <a:cs typeface="Consolas" pitchFamily="49" charset="0"/>
              </a:rPr>
              <a:t>    }</a:t>
            </a:r>
          </a:p>
          <a:p>
            <a:pPr marL="0" indent="0">
              <a:buFontTx/>
              <a:buNone/>
            </a:pPr>
            <a:endParaRPr lang="fr-CA" altLang="en-US" sz="1800" dirty="0">
              <a:latin typeface="Consolas" pitchFamily="49" charset="0"/>
              <a:cs typeface="Consolas" pitchFamily="49" charset="0"/>
            </a:endParaRPr>
          </a:p>
          <a:p>
            <a:pPr marL="0" indent="0">
              <a:buFontTx/>
              <a:buNone/>
            </a:pPr>
            <a:r>
              <a:rPr lang="fr-CA" altLang="en-US" sz="1800" dirty="0">
                <a:latin typeface="Consolas" pitchFamily="49" charset="0"/>
                <a:cs typeface="Consolas" pitchFamily="49" charset="0"/>
              </a:rPr>
              <a:t>    public </a:t>
            </a:r>
            <a:r>
              <a:rPr lang="fr-CA" altLang="en-US" sz="1800" dirty="0" err="1">
                <a:latin typeface="Consolas" pitchFamily="49" charset="0"/>
                <a:cs typeface="Consolas" pitchFamily="49" charset="0"/>
              </a:rPr>
              <a:t>synchronized</a:t>
            </a:r>
            <a:r>
              <a:rPr lang="fr-CA" altLang="en-US" sz="1800" dirty="0">
                <a:latin typeface="Consolas" pitchFamily="49" charset="0"/>
                <a:cs typeface="Consolas" pitchFamily="49" charset="0"/>
              </a:rPr>
              <a:t> </a:t>
            </a:r>
            <a:r>
              <a:rPr lang="fr-CA" altLang="en-US" sz="1800" dirty="0" err="1">
                <a:latin typeface="Consolas" pitchFamily="49" charset="0"/>
                <a:cs typeface="Consolas" pitchFamily="49" charset="0"/>
              </a:rPr>
              <a:t>int</a:t>
            </a:r>
            <a:r>
              <a:rPr lang="fr-CA" altLang="en-US" sz="1800" dirty="0">
                <a:latin typeface="Consolas" pitchFamily="49" charset="0"/>
                <a:cs typeface="Consolas" pitchFamily="49" charset="0"/>
              </a:rPr>
              <a:t> value() {</a:t>
            </a:r>
          </a:p>
          <a:p>
            <a:pPr marL="0" indent="0">
              <a:buFontTx/>
              <a:buNone/>
            </a:pPr>
            <a:r>
              <a:rPr lang="fr-CA" altLang="en-US" sz="1800" dirty="0">
                <a:latin typeface="Consolas" pitchFamily="49" charset="0"/>
                <a:cs typeface="Consolas" pitchFamily="49" charset="0"/>
              </a:rPr>
              <a:t>        return c;</a:t>
            </a:r>
          </a:p>
          <a:p>
            <a:pPr marL="0" indent="0">
              <a:buFontTx/>
              <a:buNone/>
            </a:pPr>
            <a:r>
              <a:rPr lang="fr-CA" altLang="en-US" sz="1800" dirty="0">
                <a:latin typeface="Consolas" pitchFamily="49" charset="0"/>
                <a:cs typeface="Consolas" pitchFamily="49" charset="0"/>
              </a:rPr>
              <a:t>    }</a:t>
            </a:r>
          </a:p>
          <a:p>
            <a:pPr marL="0" indent="0">
              <a:buFontTx/>
              <a:buNone/>
            </a:pPr>
            <a:r>
              <a:rPr lang="fr-CA" altLang="en-US" sz="1800" dirty="0">
                <a:latin typeface="Consolas" pitchFamily="49" charset="0"/>
                <a:cs typeface="Consolas" pitchFamily="49" charset="0"/>
              </a:rPr>
              <a:t>}</a:t>
            </a:r>
            <a:endParaRPr lang="fr-CA" altLang="en-US" sz="1400" dirty="0">
              <a:latin typeface="Consolas" pitchFamily="49" charset="0"/>
              <a:cs typeface="Consolas" pitchFamily="49" charset="0"/>
            </a:endParaRPr>
          </a:p>
        </p:txBody>
      </p:sp>
      <p:sp>
        <p:nvSpPr>
          <p:cNvPr id="4"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B0CBF724-042D-4A2E-AB7A-C2553BF0598C}" type="slidenum">
              <a:rPr lang="en-US" altLang="en-US" sz="1400">
                <a:latin typeface="Times New Roman" pitchFamily="18" charset="0"/>
              </a:rPr>
              <a:pPr>
                <a:spcBef>
                  <a:spcPct val="0"/>
                </a:spcBef>
                <a:buClrTx/>
                <a:buSzTx/>
                <a:buFontTx/>
                <a:buNone/>
              </a:pPr>
              <a:t>7</a:t>
            </a:fld>
            <a:endParaRPr lang="en-US" altLang="en-US" sz="1400" dirty="0">
              <a:latin typeface="Times New Roman" pitchFamily="18" charset="0"/>
            </a:endParaRPr>
          </a:p>
        </p:txBody>
      </p:sp>
    </p:spTree>
    <p:extLst>
      <p:ext uri="{BB962C8B-B14F-4D97-AF65-F5344CB8AC3E}">
        <p14:creationId xmlns:p14="http://schemas.microsoft.com/office/powerpoint/2010/main" val="173972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Monitors</a:t>
            </a:r>
          </a:p>
        </p:txBody>
      </p:sp>
      <p:sp>
        <p:nvSpPr>
          <p:cNvPr id="14341" name="Rectangle 3"/>
          <p:cNvSpPr>
            <a:spLocks noGrp="1" noChangeArrowheads="1"/>
          </p:cNvSpPr>
          <p:nvPr>
            <p:ph type="body" idx="1"/>
          </p:nvPr>
        </p:nvSpPr>
        <p:spPr/>
        <p:txBody>
          <a:bodyPr/>
          <a:lstStyle/>
          <a:p>
            <a:pPr eaLnBrk="1" hangingPunct="1"/>
            <a:r>
              <a:rPr lang="en-US" altLang="en-US" dirty="0"/>
              <a:t>This solution provides for mutual exclusion, but not for sleeping/waking on certain conditions</a:t>
            </a:r>
          </a:p>
          <a:p>
            <a:pPr eaLnBrk="1" hangingPunct="1"/>
            <a:r>
              <a:rPr lang="en-US" altLang="en-US" dirty="0"/>
              <a:t>To solve this: </a:t>
            </a:r>
          </a:p>
          <a:p>
            <a:pPr lvl="1"/>
            <a:r>
              <a:rPr lang="en-US" altLang="en-US" dirty="0"/>
              <a:t>Include a condition variable inside the monitor along with two operations on them</a:t>
            </a:r>
          </a:p>
          <a:p>
            <a:pPr lvl="2"/>
            <a:r>
              <a:rPr lang="en-US" altLang="en-US" dirty="0"/>
              <a:t>wait()</a:t>
            </a:r>
          </a:p>
          <a:p>
            <a:pPr lvl="2"/>
            <a:r>
              <a:rPr lang="en-US" altLang="en-US" dirty="0"/>
              <a:t>signal()</a:t>
            </a:r>
          </a:p>
          <a:p>
            <a:pPr lvl="1"/>
            <a:r>
              <a:rPr lang="en-US" altLang="en-US" dirty="0"/>
              <a:t>This won’t create a race condition since only one process may be active in the monitor at a time</a:t>
            </a:r>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62E44124-BF86-404D-A1B9-1172E62DABB1}" type="slidenum">
              <a:rPr lang="en-US" altLang="en-US" sz="1400">
                <a:latin typeface="Times New Roman" pitchFamily="18" charset="0"/>
              </a:rPr>
              <a:pPr>
                <a:spcBef>
                  <a:spcPct val="0"/>
                </a:spcBef>
                <a:buClrTx/>
                <a:buSzTx/>
                <a:buFontTx/>
                <a:buNone/>
              </a:pPr>
              <a:t>8</a:t>
            </a:fld>
            <a:endParaRPr lang="en-US" altLang="en-US" sz="1400">
              <a:latin typeface="Times New Roman" pitchFamily="18" charset="0"/>
            </a:endParaRPr>
          </a:p>
        </p:txBody>
      </p:sp>
    </p:spTree>
    <p:extLst>
      <p:ext uri="{BB962C8B-B14F-4D97-AF65-F5344CB8AC3E}">
        <p14:creationId xmlns:p14="http://schemas.microsoft.com/office/powerpoint/2010/main" val="276995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5"/>
          <p:cNvGraphicFramePr>
            <a:graphicFrameLocks noChangeAspect="1"/>
          </p:cNvGraphicFramePr>
          <p:nvPr/>
        </p:nvGraphicFramePr>
        <p:xfrm>
          <a:off x="228600" y="152400"/>
          <a:ext cx="4114800" cy="5029200"/>
        </p:xfrm>
        <a:graphic>
          <a:graphicData uri="http://schemas.openxmlformats.org/presentationml/2006/ole">
            <mc:AlternateContent xmlns:mc="http://schemas.openxmlformats.org/markup-compatibility/2006">
              <mc:Choice xmlns:v="urn:schemas-microsoft-com:vml" Requires="v">
                <p:oleObj spid="_x0000_s5221" name="Bitmap Image" r:id="rId4" imgW="3514286" imgH="4296375" progId="PBrush">
                  <p:embed/>
                </p:oleObj>
              </mc:Choice>
              <mc:Fallback>
                <p:oleObj name="Bitmap Image" r:id="rId4" imgW="3514286" imgH="4296375"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
                        <a:ext cx="4114800"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6"/>
          <p:cNvGraphicFramePr>
            <a:graphicFrameLocks noChangeAspect="1"/>
          </p:cNvGraphicFramePr>
          <p:nvPr/>
        </p:nvGraphicFramePr>
        <p:xfrm>
          <a:off x="4572000" y="152400"/>
          <a:ext cx="4410075" cy="4376738"/>
        </p:xfrm>
        <a:graphic>
          <a:graphicData uri="http://schemas.openxmlformats.org/presentationml/2006/ole">
            <mc:AlternateContent xmlns:mc="http://schemas.openxmlformats.org/markup-compatibility/2006">
              <mc:Choice xmlns:v="urn:schemas-microsoft-com:vml" Requires="v">
                <p:oleObj spid="_x0000_s5222" name="Bitmap Image" r:id="rId6" imgW="3801006" imgH="3772427" progId="PBrush">
                  <p:embed/>
                </p:oleObj>
              </mc:Choice>
              <mc:Fallback>
                <p:oleObj name="Bitmap Image" r:id="rId6" imgW="3801006" imgH="3772427" progId="PBrush">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52400"/>
                        <a:ext cx="4410075" cy="4376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Rectangle 8"/>
          <p:cNvSpPr>
            <a:spLocks noGrp="1" noChangeArrowheads="1"/>
          </p:cNvSpPr>
          <p:nvPr>
            <p:ph type="body" idx="1"/>
          </p:nvPr>
        </p:nvSpPr>
        <p:spPr>
          <a:xfrm>
            <a:off x="180975" y="5567188"/>
            <a:ext cx="8763000" cy="655240"/>
          </a:xfrm>
          <a:noFill/>
        </p:spPr>
        <p:txBody>
          <a:bodyPr/>
          <a:lstStyle/>
          <a:p>
            <a:pPr eaLnBrk="1" hangingPunct="1"/>
            <a:r>
              <a:rPr lang="en-US" altLang="en-US" sz="2400" dirty="0"/>
              <a:t>Note how the signaler exits the monitor as its next action</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bg2"/>
              </a:buClr>
              <a:buSzPct val="70000"/>
              <a:buFont typeface="Wingdings" pitchFamily="2" charset="2"/>
              <a:buChar char="n"/>
              <a:defRPr sz="2800">
                <a:solidFill>
                  <a:schemeClr val="tx1"/>
                </a:solidFill>
                <a:latin typeface="Arial" pitchFamily="34" charset="0"/>
              </a:defRPr>
            </a:lvl2pPr>
            <a:lvl3pPr marL="1143000" indent="-228600">
              <a:spcBef>
                <a:spcPct val="20000"/>
              </a:spcBef>
              <a:buClr>
                <a:schemeClr val="folHlink"/>
              </a:buClr>
              <a:buSzPct val="60000"/>
              <a:buFont typeface="Wingdings" pitchFamily="2" charset="2"/>
              <a:buChar char="n"/>
              <a:defRPr sz="2400">
                <a:solidFill>
                  <a:schemeClr val="tx1"/>
                </a:solidFill>
                <a:latin typeface="Arial" pitchFamily="34" charset="0"/>
              </a:defRPr>
            </a:lvl3pPr>
            <a:lvl4pPr marL="1600200" indent="-228600">
              <a:spcBef>
                <a:spcPct val="20000"/>
              </a:spcBef>
              <a:buClr>
                <a:schemeClr val="tx1"/>
              </a:buClr>
              <a:buSzPct val="60000"/>
              <a:buFont typeface="Wingdings" pitchFamily="2" charset="2"/>
              <a:buChar char="n"/>
              <a:defRPr sz="2000">
                <a:solidFill>
                  <a:schemeClr val="tx1"/>
                </a:solidFill>
                <a:latin typeface="Arial" pitchFamily="34" charset="0"/>
              </a:defRPr>
            </a:lvl4pPr>
            <a:lvl5pPr marL="2057400" indent="-228600">
              <a:spcBef>
                <a:spcPct val="20000"/>
              </a:spcBef>
              <a:buClr>
                <a:schemeClr val="accent1"/>
              </a:buClr>
              <a:buSzPct val="6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Arial" pitchFamily="34" charset="0"/>
              </a:defRPr>
            </a:lvl9pPr>
          </a:lstStyle>
          <a:p>
            <a:pPr>
              <a:spcBef>
                <a:spcPct val="0"/>
              </a:spcBef>
              <a:buClrTx/>
              <a:buSzTx/>
              <a:buFontTx/>
              <a:buNone/>
            </a:pPr>
            <a:fld id="{4DB36B17-B24F-42AC-9905-BB5157BD9E34}" type="slidenum">
              <a:rPr lang="en-US" altLang="en-US" sz="1400">
                <a:latin typeface="Times New Roman" pitchFamily="18" charset="0"/>
              </a:rPr>
              <a:pPr>
                <a:spcBef>
                  <a:spcPct val="0"/>
                </a:spcBef>
                <a:buClrTx/>
                <a:buSzTx/>
                <a:buFontTx/>
                <a:buNone/>
              </a:pPr>
              <a:t>9</a:t>
            </a:fld>
            <a:endParaRPr lang="en-US" altLang="en-US" sz="1400">
              <a:latin typeface="Times New Roman" pitchFamily="18" charset="0"/>
            </a:endParaRPr>
          </a:p>
        </p:txBody>
      </p:sp>
      <p:sp>
        <p:nvSpPr>
          <p:cNvPr id="2" name="Rectangle 1">
            <a:extLst>
              <a:ext uri="{FF2B5EF4-FFF2-40B4-BE49-F238E27FC236}">
                <a16:creationId xmlns:a16="http://schemas.microsoft.com/office/drawing/2014/main" id="{9ED93036-28F4-42D8-8C61-6DEC7E085FEB}"/>
              </a:ext>
            </a:extLst>
          </p:cNvPr>
          <p:cNvSpPr/>
          <p:nvPr/>
        </p:nvSpPr>
        <p:spPr>
          <a:xfrm>
            <a:off x="755576" y="404664"/>
            <a:ext cx="2088232" cy="288032"/>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AB76FD-1474-450B-967C-8D24DA38A4D2}"/>
              </a:ext>
            </a:extLst>
          </p:cNvPr>
          <p:cNvSpPr/>
          <p:nvPr/>
        </p:nvSpPr>
        <p:spPr>
          <a:xfrm>
            <a:off x="2411760" y="2196752"/>
            <a:ext cx="1694284" cy="368151"/>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337712-9DF5-45EA-8092-F29A0D1606C5}"/>
              </a:ext>
            </a:extLst>
          </p:cNvPr>
          <p:cNvSpPr/>
          <p:nvPr/>
        </p:nvSpPr>
        <p:spPr>
          <a:xfrm>
            <a:off x="7505700" y="1484784"/>
            <a:ext cx="1026740" cy="368151"/>
          </a:xfrm>
          <a:prstGeom prst="rect">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18B466-2004-42BC-8C42-AA07C2253CF6}"/>
              </a:ext>
            </a:extLst>
          </p:cNvPr>
          <p:cNvSpPr/>
          <p:nvPr/>
        </p:nvSpPr>
        <p:spPr>
          <a:xfrm>
            <a:off x="1848644" y="944960"/>
            <a:ext cx="1859260" cy="368151"/>
          </a:xfrm>
          <a:prstGeom prst="rect">
            <a:avLst/>
          </a:prstGeom>
          <a:solidFill>
            <a:srgbClr val="00B0F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224993-55BC-4E5A-85EA-B4FD69D529AE}"/>
              </a:ext>
            </a:extLst>
          </p:cNvPr>
          <p:cNvSpPr/>
          <p:nvPr/>
        </p:nvSpPr>
        <p:spPr>
          <a:xfrm>
            <a:off x="8109455" y="3356992"/>
            <a:ext cx="835516" cy="368151"/>
          </a:xfrm>
          <a:prstGeom prst="rect">
            <a:avLst/>
          </a:prstGeom>
          <a:solidFill>
            <a:srgbClr val="92D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23DB75-4FBF-4E3B-96AF-A5A424201815}"/>
              </a:ext>
            </a:extLst>
          </p:cNvPr>
          <p:cNvSpPr/>
          <p:nvPr/>
        </p:nvSpPr>
        <p:spPr>
          <a:xfrm>
            <a:off x="1691680" y="2734543"/>
            <a:ext cx="1512168" cy="368151"/>
          </a:xfrm>
          <a:prstGeom prst="rect">
            <a:avLst/>
          </a:prstGeom>
          <a:solidFill>
            <a:srgbClr val="92D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949CD-DAED-4DDC-B1D3-E3FE3C1089CD}"/>
              </a:ext>
            </a:extLst>
          </p:cNvPr>
          <p:cNvSpPr/>
          <p:nvPr/>
        </p:nvSpPr>
        <p:spPr>
          <a:xfrm>
            <a:off x="2778274" y="4025100"/>
            <a:ext cx="1512168" cy="288032"/>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80394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2477</TotalTime>
  <Words>3939</Words>
  <Application>Microsoft Macintosh PowerPoint</Application>
  <PresentationFormat>On-screen Show (4:3)</PresentationFormat>
  <Paragraphs>407</Paragraphs>
  <Slides>31</Slides>
  <Notes>21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1" baseType="lpstr">
      <vt:lpstr>MS PGothic</vt:lpstr>
      <vt:lpstr>Arial</vt:lpstr>
      <vt:lpstr>Calibri</vt:lpstr>
      <vt:lpstr>Consolas</vt:lpstr>
      <vt:lpstr>Courier New</vt:lpstr>
      <vt:lpstr>Times New Roman</vt:lpstr>
      <vt:lpstr>Wingdings</vt:lpstr>
      <vt:lpstr>Default Design</vt:lpstr>
      <vt:lpstr>1_Default Design</vt:lpstr>
      <vt:lpstr>Bitmap Image</vt:lpstr>
      <vt:lpstr>EEE 335 Principles of Operating Systems</vt:lpstr>
      <vt:lpstr>Quick Review</vt:lpstr>
      <vt:lpstr>Outline</vt:lpstr>
      <vt:lpstr>Monitors</vt:lpstr>
      <vt:lpstr>PowerPoint Presentation</vt:lpstr>
      <vt:lpstr>Monitors</vt:lpstr>
      <vt:lpstr>Monitors in Java</vt:lpstr>
      <vt:lpstr>Monitors</vt:lpstr>
      <vt:lpstr>PowerPoint Presentation</vt:lpstr>
      <vt:lpstr>Monitors</vt:lpstr>
      <vt:lpstr>Message Passing</vt:lpstr>
      <vt:lpstr>Message Passing</vt:lpstr>
      <vt:lpstr>Message Passing</vt:lpstr>
      <vt:lpstr>Message Passing</vt:lpstr>
      <vt:lpstr>Message Passing</vt:lpstr>
      <vt:lpstr>PowerPoint Presentation</vt:lpstr>
      <vt:lpstr>Barriers</vt:lpstr>
      <vt:lpstr>Barriers</vt:lpstr>
      <vt:lpstr>Introduction to MPI</vt:lpstr>
      <vt:lpstr>Message Passing Interface (MPI)</vt:lpstr>
      <vt:lpstr>Open MPI</vt:lpstr>
      <vt:lpstr>MPI_Send</vt:lpstr>
      <vt:lpstr>MPI_Recv</vt:lpstr>
      <vt:lpstr>MPI_Barrier</vt:lpstr>
      <vt:lpstr>MPI_Bcast</vt:lpstr>
      <vt:lpstr>MPI_Reduce</vt:lpstr>
      <vt:lpstr>MPI_Example(1/2)</vt:lpstr>
      <vt:lpstr>MPI_Example(2/2)</vt:lpstr>
      <vt:lpstr>MPI example - output</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51</cp:revision>
  <dcterms:created xsi:type="dcterms:W3CDTF">2014-07-07T15:33:24Z</dcterms:created>
  <dcterms:modified xsi:type="dcterms:W3CDTF">2020-01-29T19:09:22Z</dcterms:modified>
</cp:coreProperties>
</file>