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84" r:id="rId2"/>
  </p:sldMasterIdLst>
  <p:notesMasterIdLst>
    <p:notesMasterId r:id="rId18"/>
  </p:notesMasterIdLst>
  <p:handoutMasterIdLst>
    <p:handoutMasterId r:id="rId19"/>
  </p:handoutMasterIdLst>
  <p:sldIdLst>
    <p:sldId id="283" r:id="rId3"/>
    <p:sldId id="259" r:id="rId4"/>
    <p:sldId id="260" r:id="rId5"/>
    <p:sldId id="261" r:id="rId6"/>
    <p:sldId id="279" r:id="rId7"/>
    <p:sldId id="263" r:id="rId8"/>
    <p:sldId id="264" r:id="rId9"/>
    <p:sldId id="265" r:id="rId10"/>
    <p:sldId id="282" r:id="rId11"/>
    <p:sldId id="267" r:id="rId12"/>
    <p:sldId id="268" r:id="rId13"/>
    <p:sldId id="281" r:id="rId14"/>
    <p:sldId id="270" r:id="rId15"/>
    <p:sldId id="274" r:id="rId16"/>
    <p:sldId id="277"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5" autoAdjust="0"/>
    <p:restoredTop sz="76220" autoAdjust="0"/>
  </p:normalViewPr>
  <p:slideViewPr>
    <p:cSldViewPr>
      <p:cViewPr varScale="1">
        <p:scale>
          <a:sx n="57" d="100"/>
          <a:sy n="57" d="100"/>
        </p:scale>
        <p:origin x="-2118"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Times New Roman" charset="0"/>
                <a:ea typeface="ＭＳ Ｐゴシック" charset="0"/>
                <a:cs typeface="Arial" charset="0"/>
              </a:defRPr>
            </a:lvl1pPr>
          </a:lstStyle>
          <a:p>
            <a:pPr>
              <a:defRPr/>
            </a:pPr>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cs typeface="Arial" panose="020B0604020202020204" pitchFamily="34" charset="0"/>
              </a:defRPr>
            </a:lvl1pPr>
          </a:lstStyle>
          <a:p>
            <a:fld id="{1CB6B617-E5A6-4368-A2B4-DCB058D3897F}" type="datetimeFigureOut">
              <a:rPr lang="en-US" altLang="en-US"/>
              <a:pPr/>
              <a:t>1/29/2020</a:t>
            </a:fld>
            <a:endParaRPr lang="en-CA" alt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atin typeface="Times New Roman" charset="0"/>
                <a:ea typeface="ＭＳ Ｐゴシック" charset="0"/>
                <a:cs typeface="Arial" charset="0"/>
              </a:defRPr>
            </a:lvl1pPr>
          </a:lstStyle>
          <a:p>
            <a:pPr>
              <a:defRPr/>
            </a:pPr>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6B5254D7-44BF-4E8F-B106-3150B9D6DB13}" type="slidenum">
              <a:rPr lang="en-CA" altLang="en-US"/>
              <a:pPr/>
              <a:t>‹#›</a:t>
            </a:fld>
            <a:endParaRPr lang="en-CA" altLang="en-US"/>
          </a:p>
        </p:txBody>
      </p:sp>
    </p:spTree>
    <p:extLst>
      <p:ext uri="{BB962C8B-B14F-4D97-AF65-F5344CB8AC3E}">
        <p14:creationId xmlns:p14="http://schemas.microsoft.com/office/powerpoint/2010/main" val="1832308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CA"/>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fld id="{9B2675D5-FA9A-41CC-A48D-72C71F6ADEBF}" type="datetimeFigureOut">
              <a:rPr lang="en-CA" altLang="en-US"/>
              <a:pPr/>
              <a:t>29/01/2020</a:t>
            </a:fld>
            <a:endParaRPr lang="en-CA" alt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CA"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CA"/>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fld id="{B54DA3FD-E3D0-4EAB-BE04-A85315834BCB}" type="slidenum">
              <a:rPr lang="en-CA" altLang="en-US"/>
              <a:pPr/>
              <a:t>‹#›</a:t>
            </a:fld>
            <a:endParaRPr lang="en-CA" altLang="en-US"/>
          </a:p>
        </p:txBody>
      </p:sp>
    </p:spTree>
    <p:extLst>
      <p:ext uri="{BB962C8B-B14F-4D97-AF65-F5344CB8AC3E}">
        <p14:creationId xmlns:p14="http://schemas.microsoft.com/office/powerpoint/2010/main" val="1572270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solidFill>
                  <a:prstClr val="black"/>
                </a:solidFill>
              </a:rPr>
              <a:pPr/>
              <a:t>1</a:t>
            </a:fld>
            <a:endParaRPr lang="en-CA">
              <a:solidFill>
                <a:prstClr val="black"/>
              </a:solidFill>
            </a:endParaRPr>
          </a:p>
        </p:txBody>
      </p:sp>
    </p:spTree>
    <p:extLst>
      <p:ext uri="{BB962C8B-B14F-4D97-AF65-F5344CB8AC3E}">
        <p14:creationId xmlns:p14="http://schemas.microsoft.com/office/powerpoint/2010/main" val="2174390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rc</a:t>
            </a:r>
            <a:r>
              <a:rPr lang="en-US" dirty="0"/>
              <a:t> variable is for readers count</a:t>
            </a:r>
          </a:p>
          <a:p>
            <a:r>
              <a:rPr lang="en-US" dirty="0"/>
              <a:t>We want to allow many readers but when a writer shows up, readers must wait.</a:t>
            </a:r>
          </a:p>
          <a:p>
            <a:r>
              <a:rPr lang="en-US" dirty="0"/>
              <a:t>Mutex to protect access to </a:t>
            </a:r>
            <a:r>
              <a:rPr lang="en-US" dirty="0" err="1"/>
              <a:t>rc</a:t>
            </a:r>
            <a:r>
              <a:rPr lang="en-US" dirty="0"/>
              <a:t> counter</a:t>
            </a:r>
          </a:p>
          <a:p>
            <a:r>
              <a:rPr lang="en-US" dirty="0"/>
              <a:t>This allows multiple readers to enter the database simultaneously</a:t>
            </a:r>
          </a:p>
          <a:p>
            <a:r>
              <a:rPr lang="en-US" dirty="0"/>
              <a:t>And, at the same time, gives priority to writer if it comes to take access after the current reader is done.</a:t>
            </a:r>
          </a:p>
          <a:p>
            <a:endParaRPr lang="en-US" dirty="0"/>
          </a:p>
          <a:p>
            <a:r>
              <a:rPr lang="en-US" dirty="0"/>
              <a:t>The reader only goes down() on the binary semaphore </a:t>
            </a:r>
            <a:r>
              <a:rPr lang="en-US" dirty="0" err="1"/>
              <a:t>db</a:t>
            </a:r>
            <a:r>
              <a:rPr lang="en-US" dirty="0"/>
              <a:t> once, for the first reader in the database</a:t>
            </a:r>
          </a:p>
          <a:p>
            <a:r>
              <a:rPr lang="en-US" dirty="0"/>
              <a:t>This allows multiple readers to enter the database simultaneously</a:t>
            </a:r>
          </a:p>
          <a:p>
            <a:r>
              <a:rPr lang="en-US" dirty="0"/>
              <a:t>Since the down() on the </a:t>
            </a:r>
            <a:r>
              <a:rPr lang="en-US" dirty="0" err="1"/>
              <a:t>db</a:t>
            </a:r>
            <a:r>
              <a:rPr lang="en-US" dirty="0"/>
              <a:t> semaphore is protected inside the mutex, readers trying to get into the database after the first will be blocked at the mutex level, not the </a:t>
            </a:r>
            <a:r>
              <a:rPr lang="en-US" dirty="0" err="1"/>
              <a:t>db</a:t>
            </a:r>
            <a:endParaRPr lang="en-US"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12</a:t>
            </a:fld>
            <a:endParaRPr lang="en-CA" altLang="en-US"/>
          </a:p>
        </p:txBody>
      </p:sp>
    </p:spTree>
    <p:extLst>
      <p:ext uri="{BB962C8B-B14F-4D97-AF65-F5344CB8AC3E}">
        <p14:creationId xmlns:p14="http://schemas.microsoft.com/office/powerpoint/2010/main" val="344927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0D9E7DC-9FD6-4A8D-9649-FF49EF1959A1}" type="slidenum">
              <a:rPr lang="en-US" altLang="en-US" sz="1300"/>
              <a:pPr eaLnBrk="1" hangingPunct="1"/>
              <a:t>13</a:t>
            </a:fld>
            <a:endParaRPr lang="en-US" altLang="en-US" sz="1300"/>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We still have a problem, if readers are faster, writer will not have enough chance to access the DB.</a:t>
            </a:r>
          </a:p>
          <a:p>
            <a:pPr eaLnBrk="1" hangingPunct="1">
              <a:spcBef>
                <a:spcPct val="0"/>
              </a:spcBef>
            </a:pPr>
            <a:r>
              <a:rPr lang="en-US" altLang="en-US"/>
              <a:t>Also note that the problem may still have an error: if a reader is in the DB, more are allowed to enter even if a writer is blocked on entry.  If readers arrive at a rate faster than they perform their work, the writer may never gain entry!!!  An alternate solution is possible, but is non-trivial.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820FA26-92B6-4977-9E94-4A485A64F167}" type="slidenum">
              <a:rPr lang="en-US" altLang="en-US" sz="1300"/>
              <a:pPr eaLnBrk="1" hangingPunct="1"/>
              <a:t>14</a:t>
            </a:fld>
            <a:endParaRPr lang="en-US" altLang="en-US" sz="1300"/>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CA"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B599A6E-1325-41D8-B148-361B7997BD0F}" type="slidenum">
              <a:rPr lang="en-US" altLang="en-US" sz="1300"/>
              <a:pPr eaLnBrk="1" hangingPunct="1"/>
              <a:t>2</a:t>
            </a:fld>
            <a:endParaRPr lang="en-US" altLang="en-US" sz="1300"/>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en-US"/>
              <a:t>Semaphore: variable type to store/decrement wakeups.  Implemented as a system call in a library.  Checking, decrementing, and possibly going to sleep must be an atomic action!</a:t>
            </a:r>
          </a:p>
          <a:p>
            <a:pPr eaLnBrk="1" hangingPunct="1">
              <a:spcBef>
                <a:spcPct val="0"/>
              </a:spcBef>
              <a:buFontTx/>
              <a:buChar char="•"/>
            </a:pPr>
            <a:endParaRPr lang="en-US" altLang="en-US"/>
          </a:p>
          <a:p>
            <a:pPr eaLnBrk="1" hangingPunct="1">
              <a:spcBef>
                <a:spcPct val="0"/>
              </a:spcBef>
              <a:buFontTx/>
              <a:buChar char="•"/>
            </a:pPr>
            <a:r>
              <a:rPr lang="en-US" altLang="en-US"/>
              <a:t>Monitor is a language construct that must be implemented by the compiler.  It guarantees that no two processes may be active in the monitor at any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a:t>1.  If they all took the left forks at once, then waited for the right for to come available -&gt; none would, so deadlock. </a:t>
            </a:r>
          </a:p>
          <a:p>
            <a:pPr eaLnBrk="1" hangingPunct="1">
              <a:spcBef>
                <a:spcPct val="0"/>
              </a:spcBef>
            </a:pPr>
            <a:endParaRPr lang="en-CA" altLang="en-US" dirty="0"/>
          </a:p>
          <a:p>
            <a:pPr eaLnBrk="1" hangingPunct="1">
              <a:spcBef>
                <a:spcPct val="0"/>
              </a:spcBef>
            </a:pPr>
            <a:r>
              <a:rPr lang="en-CA" altLang="en-US" dirty="0"/>
              <a:t>2.  What if everyone picked up their left fork, but then first checked to see if the right was available, if not, then put down the left fork.  If this all happened at the same time if would be starvation.</a:t>
            </a:r>
          </a:p>
          <a:p>
            <a:pPr eaLnBrk="1" hangingPunct="1">
              <a:spcBef>
                <a:spcPct val="0"/>
              </a:spcBef>
            </a:pPr>
            <a:endParaRPr lang="en-CA" altLang="en-US" dirty="0"/>
          </a:p>
          <a:p>
            <a:pPr marL="228600" indent="-228600" eaLnBrk="1" hangingPunct="1">
              <a:spcBef>
                <a:spcPct val="0"/>
              </a:spcBef>
              <a:buAutoNum type="arabicPeriod" startAt="3"/>
            </a:pPr>
            <a:r>
              <a:rPr lang="en-CA" altLang="en-US" dirty="0"/>
              <a:t>OK, what about if they do not all try to pick up their left fork at the same time…..think CSMA/CD back-off algorithm</a:t>
            </a:r>
          </a:p>
          <a:p>
            <a:pPr marL="228600" indent="-228600" eaLnBrk="1" hangingPunct="1">
              <a:spcBef>
                <a:spcPct val="0"/>
              </a:spcBef>
              <a:buAutoNum type="arabicPeriod" startAt="3"/>
            </a:pPr>
            <a:endParaRPr lang="en-CA" altLang="en-US" dirty="0"/>
          </a:p>
          <a:p>
            <a:pPr marL="0" indent="0" eaLnBrk="1" hangingPunct="1">
              <a:spcBef>
                <a:spcPct val="0"/>
              </a:spcBef>
              <a:buNone/>
            </a:pPr>
            <a:r>
              <a:rPr lang="en-CA" altLang="en-US" dirty="0"/>
              <a:t>What else have we learned about in the last week that we could possibly use to enable the philosophers to eat and not starve?</a:t>
            </a:r>
          </a:p>
          <a:p>
            <a:pPr eaLnBrk="1" hangingPunct="1">
              <a:spcBef>
                <a:spcPct val="0"/>
              </a:spcBef>
            </a:pPr>
            <a:endParaRPr lang="en-CA" altLang="en-US" dirty="0"/>
          </a:p>
          <a:p>
            <a:pPr eaLnBrk="1" hangingPunct="1">
              <a:spcBef>
                <a:spcPct val="0"/>
              </a:spcBef>
            </a:pPr>
            <a:endParaRPr lang="en-CA" altLang="en-US" dirty="0"/>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3881CA8-72D2-4CAC-B8B2-26D881060B1B}" type="slidenum">
              <a:rPr lang="en-US" altLang="en-US" sz="1300"/>
              <a:pPr eaLnBrk="1" hangingPunct="1"/>
              <a:t>5</a:t>
            </a:fld>
            <a:endParaRPr lang="en-US" altLang="en-US" sz="1300"/>
          </a:p>
        </p:txBody>
      </p:sp>
    </p:spTree>
    <p:extLst>
      <p:ext uri="{BB962C8B-B14F-4D97-AF65-F5344CB8AC3E}">
        <p14:creationId xmlns:p14="http://schemas.microsoft.com/office/powerpoint/2010/main" val="90127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DA2BBCE-014B-4366-8B07-9DCE19714ACA}" type="slidenum">
              <a:rPr lang="en-US" altLang="en-US" sz="1300"/>
              <a:pPr eaLnBrk="1" hangingPunct="1"/>
              <a:t>6</a:t>
            </a:fld>
            <a:endParaRPr lang="en-US" altLang="en-US" sz="1300"/>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altLang="en-US"/>
              <a:t>Because they wait the same time, they can continue wait forever if they took the first forks at once.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999941-36C6-4B0F-BE75-2A45C8D48C32}" type="slidenum">
              <a:rPr lang="en-US" altLang="en-US" sz="1300"/>
              <a:pPr eaLnBrk="1" hangingPunct="1"/>
              <a:t>7</a:t>
            </a:fld>
            <a:endParaRPr lang="en-US" altLang="en-US" sz="1300"/>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Random waiting times lower the possibility of starvation.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a:t>Only one philosopher can eat at a time. We should have two.</a:t>
            </a:r>
          </a:p>
          <a:p>
            <a:pPr eaLnBrk="1" hangingPunct="1">
              <a:spcBef>
                <a:spcPct val="0"/>
              </a:spcBef>
            </a:pPr>
            <a:endParaRPr lang="en-CA" altLang="en-US" dirty="0"/>
          </a:p>
          <a:p>
            <a:pPr eaLnBrk="1" hangingPunct="1">
              <a:spcBef>
                <a:spcPct val="0"/>
              </a:spcBef>
            </a:pPr>
            <a:r>
              <a:rPr lang="en-CA" altLang="en-US" dirty="0"/>
              <a:t>Ask students what a binary semaphore is.</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37A0B50-A3E2-4337-94A0-8B90DE2388AC}" type="slidenum">
              <a:rPr lang="en-US" altLang="en-US" sz="1300"/>
              <a:pPr eaLnBrk="1" hangingPunct="1"/>
              <a:t>8</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Tx/>
              <a:buChar char="•"/>
            </a:pPr>
            <a:r>
              <a:rPr lang="en-US" altLang="en-US" dirty="0"/>
              <a:t>Note: only philosopher is a process here; the rest are function calls.</a:t>
            </a:r>
          </a:p>
          <a:p>
            <a:pPr eaLnBrk="1" hangingPunct="1">
              <a:spcBef>
                <a:spcPct val="0"/>
              </a:spcBef>
              <a:buFontTx/>
              <a:buChar char="•"/>
            </a:pPr>
            <a:r>
              <a:rPr lang="en-US" altLang="en-US" dirty="0"/>
              <a:t>Recall that a mutex is a binary semaphore</a:t>
            </a:r>
          </a:p>
          <a:p>
            <a:pPr eaLnBrk="1" hangingPunct="1">
              <a:spcBef>
                <a:spcPct val="0"/>
              </a:spcBef>
              <a:buFontTx/>
              <a:buChar char="•"/>
            </a:pPr>
            <a:r>
              <a:rPr lang="en-US" altLang="en-US" dirty="0"/>
              <a:t>s is an array of semaphores, one per philosopher</a:t>
            </a:r>
          </a:p>
          <a:p>
            <a:pPr eaLnBrk="1" hangingPunct="1">
              <a:spcBef>
                <a:spcPct val="0"/>
              </a:spcBef>
              <a:buFontTx/>
              <a:buChar char="•"/>
            </a:pPr>
            <a:r>
              <a:rPr lang="en-US" altLang="en-US" dirty="0"/>
              <a:t>The neat thing: so far, the semaphores we have seen started with a value.  In this example, the philosopher semaphores had a value of zero meaning that they have to go up </a:t>
            </a:r>
            <a:r>
              <a:rPr lang="en-US" altLang="en-US" b="1" dirty="0"/>
              <a:t>before</a:t>
            </a:r>
            <a:r>
              <a:rPr lang="en-US" altLang="en-US" dirty="0"/>
              <a:t> they go down on their semaphore (sort of...an individual philosopher might go down first and then another philosopher may cause it to go up)</a:t>
            </a:r>
          </a:p>
          <a:p>
            <a:pPr lvl="1" eaLnBrk="1" hangingPunct="1">
              <a:spcBef>
                <a:spcPct val="0"/>
              </a:spcBef>
              <a:buFontTx/>
              <a:buChar char="•"/>
            </a:pPr>
            <a:r>
              <a:rPr lang="en-US" altLang="en-US" dirty="0"/>
              <a:t>They</a:t>
            </a:r>
            <a:r>
              <a:rPr lang="en-US" altLang="fr-CA" dirty="0"/>
              <a:t>’</a:t>
            </a:r>
            <a:r>
              <a:rPr lang="en-US" altLang="en-US" dirty="0"/>
              <a:t>re really just binary semaphores that start at zero</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9</a:t>
            </a:fld>
            <a:endParaRPr lang="en-CA" altLang="en-US"/>
          </a:p>
        </p:txBody>
      </p:sp>
    </p:spTree>
    <p:extLst>
      <p:ext uri="{BB962C8B-B14F-4D97-AF65-F5344CB8AC3E}">
        <p14:creationId xmlns:p14="http://schemas.microsoft.com/office/powerpoint/2010/main" val="172222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In database operations.</a:t>
            </a: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318EC9B-3404-42CC-A789-21CF34554F51}" type="slidenum">
              <a:rPr lang="en-US" altLang="en-US" sz="1300"/>
              <a:pPr eaLnBrk="1" hangingPunct="1"/>
              <a:t>10</a:t>
            </a:fld>
            <a:endParaRPr lang="en-US" alt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a:t>Concurrent readers is not a problem.</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853D633-86EC-42B7-9255-C501B0FB6A3E}" type="slidenum">
              <a:rPr lang="en-US" altLang="en-US" sz="1300"/>
              <a:pPr eaLnBrk="1" hangingPunct="1"/>
              <a:t>11</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2.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3273"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6475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C57EC8AD-B0B1-42F3-83D7-5263BB343434}" type="slidenum">
              <a:rPr lang="fr-CA" altLang="en-US"/>
              <a:pPr/>
              <a:t>‹#›</a:t>
            </a:fld>
            <a:endParaRPr lang="fr-CA" altLang="en-US"/>
          </a:p>
        </p:txBody>
      </p:sp>
    </p:spTree>
    <p:extLst>
      <p:ext uri="{BB962C8B-B14F-4D97-AF65-F5344CB8AC3E}">
        <p14:creationId xmlns:p14="http://schemas.microsoft.com/office/powerpoint/2010/main" val="297017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2D6135D4-99AC-4F22-84B6-1F729A08EC99}" type="slidenum">
              <a:rPr lang="fr-CA" altLang="en-US"/>
              <a:pPr/>
              <a:t>‹#›</a:t>
            </a:fld>
            <a:endParaRPr lang="fr-CA" altLang="en-US"/>
          </a:p>
        </p:txBody>
      </p:sp>
    </p:spTree>
    <p:extLst>
      <p:ext uri="{BB962C8B-B14F-4D97-AF65-F5344CB8AC3E}">
        <p14:creationId xmlns:p14="http://schemas.microsoft.com/office/powerpoint/2010/main" val="146930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4CC46289-3894-4C7A-B302-C70698B25ABF}" type="slidenum">
              <a:rPr lang="fr-CA" altLang="en-US"/>
              <a:pPr/>
              <a:t>‹#›</a:t>
            </a:fld>
            <a:endParaRPr lang="fr-CA" altLang="en-US"/>
          </a:p>
        </p:txBody>
      </p:sp>
    </p:spTree>
    <p:extLst>
      <p:ext uri="{BB962C8B-B14F-4D97-AF65-F5344CB8AC3E}">
        <p14:creationId xmlns:p14="http://schemas.microsoft.com/office/powerpoint/2010/main" val="336982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6893F103-1D2C-488C-B53F-8A942D846640}" type="slidenum">
              <a:rPr lang="fr-CA" altLang="en-US"/>
              <a:pPr/>
              <a:t>‹#›</a:t>
            </a:fld>
            <a:endParaRPr lang="fr-CA" altLang="en-US"/>
          </a:p>
        </p:txBody>
      </p:sp>
    </p:spTree>
    <p:extLst>
      <p:ext uri="{BB962C8B-B14F-4D97-AF65-F5344CB8AC3E}">
        <p14:creationId xmlns:p14="http://schemas.microsoft.com/office/powerpoint/2010/main" val="267609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EF6BD6FE-566C-48AE-AB99-82C994140591}" type="datetime1">
              <a:rPr lang="en-US" altLang="en-US" smtClean="0">
                <a:solidFill>
                  <a:srgbClr val="000000"/>
                </a:solidFill>
              </a:rPr>
              <a:pPr/>
              <a:t>1/29/2020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0"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a:t>EE435 Principles of Operating Systems</a:t>
            </a:r>
            <a:endParaRPr lang="en-CA" kern="0" dirty="0"/>
          </a:p>
        </p:txBody>
      </p:sp>
      <p:graphicFrame>
        <p:nvGraphicFramePr>
          <p:cNvPr id="16" name="Object 15"/>
          <p:cNvGraphicFramePr>
            <a:graphicFrameLocks noChangeAspect="1"/>
          </p:cNvGraphicFramePr>
          <p:nvPr userDrawn="1">
            <p:extLst>
              <p:ext uri="{D42A27DB-BD31-4B8C-83A1-F6EECF244321}">
                <p14:modId xmlns:p14="http://schemas.microsoft.com/office/powerpoint/2010/main" val="1732173556"/>
              </p:ext>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6322"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2986999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7346"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204793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365613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223789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960677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26742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4297"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763352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756861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B8EFEDB-1AFE-44A4-AA30-0EDAA5AF2379}" type="datetime1">
              <a:rPr lang="en-US" altLang="en-US" smtClean="0">
                <a:solidFill>
                  <a:srgbClr val="000000"/>
                </a:solidFill>
              </a:rPr>
              <a:pPr/>
              <a:t>1/29/2020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97228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AA6AD90-5F9A-47AD-9278-7B55792C1E90}" type="datetime1">
              <a:rPr lang="en-US" altLang="en-US" smtClean="0">
                <a:solidFill>
                  <a:srgbClr val="000000"/>
                </a:solidFill>
              </a:rPr>
              <a:pPr/>
              <a:t>1/29/2020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54129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441986-C8D5-44DB-8A1C-45A5AB75591F}" type="datetime1">
              <a:rPr lang="en-US" altLang="en-US" smtClean="0">
                <a:solidFill>
                  <a:srgbClr val="000000"/>
                </a:solidFill>
              </a:rPr>
              <a:pPr/>
              <a:t>1/29/2020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491371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6F12F2D9-D901-4D22-A90B-65024B0446DB}" type="datetime1">
              <a:rPr lang="en-US" altLang="en-US" smtClean="0">
                <a:solidFill>
                  <a:srgbClr val="000000"/>
                </a:solidFill>
              </a:rPr>
              <a:pPr/>
              <a:t>1/29/2020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495216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427DC72-EB2D-40F9-8FFA-44857A583402}" type="datetime1">
              <a:rPr lang="en-US" altLang="en-US" smtClean="0">
                <a:solidFill>
                  <a:srgbClr val="000000"/>
                </a:solidFill>
              </a:rPr>
              <a:pPr/>
              <a:t>1/29/2020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253528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8370"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53859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55459" name="Bitmap Image" r:id="rId3" imgW="733333" imgH="838095" progId="PBrush">
                  <p:embed/>
                </p:oleObj>
              </mc:Choice>
              <mc:Fallback>
                <p:oleObj name="Bitmap Image" r:id="rId3" imgW="733333" imgH="838095" progId="PBrush">
                  <p:embed/>
                  <p:pic>
                    <p:nvPicPr>
                      <p:cNvPr id="419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55460" name="Bitmap Image" r:id="rId5" imgW="2381582" imgH="571731" progId="PBrush">
                  <p:embed/>
                </p:oleObj>
              </mc:Choice>
              <mc:Fallback>
                <p:oleObj name="Bitmap Image" r:id="rId5" imgW="2381582" imgH="571731" progId="PBrush">
                  <p:embed/>
                  <p:pic>
                    <p:nvPicPr>
                      <p:cNvPr id="4198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55461" name="Bitmap Image" r:id="rId7" imgW="2333333" imgH="581106" progId="PBrush">
                  <p:embed/>
                </p:oleObj>
              </mc:Choice>
              <mc:Fallback>
                <p:oleObj name="Bitmap Image" r:id="rId7" imgW="2333333" imgH="581106" progId="PBrush">
                  <p:embed/>
                  <p:pic>
                    <p:nvPicPr>
                      <p:cNvPr id="4198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55462" name="Bitmap Image" r:id="rId9" imgW="1523810" imgH="476316" progId="PBrush">
                  <p:embed/>
                </p:oleObj>
              </mc:Choice>
              <mc:Fallback>
                <p:oleObj name="Bitmap Image" r:id="rId9" imgW="1523810" imgH="476316" progId="PBrush">
                  <p:embed/>
                  <p:pic>
                    <p:nvPicPr>
                      <p:cNvPr id="4198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55463" name="Bitmap Image" r:id="rId11" imgW="828791" imgH="428798" progId="PBrush">
                  <p:embed/>
                </p:oleObj>
              </mc:Choice>
              <mc:Fallback>
                <p:oleObj name="Bitmap Image" r:id="rId11" imgW="828791" imgH="428798" progId="PBrush">
                  <p:embed/>
                  <p:pic>
                    <p:nvPicPr>
                      <p:cNvPr id="4199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55464" name="Bitmap Image" r:id="rId13" imgW="2381582" imgH="428798" progId="PBrush">
                  <p:embed/>
                </p:oleObj>
              </mc:Choice>
              <mc:Fallback>
                <p:oleObj name="Bitmap Image" r:id="rId13" imgW="2381582" imgH="428798" progId="PBrush">
                  <p:embed/>
                  <p:pic>
                    <p:nvPicPr>
                      <p:cNvPr id="4199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55465" name="Bitmap Image" r:id="rId15" imgW="1771429" imgH="1181265" progId="PBrush">
                  <p:embed/>
                </p:oleObj>
              </mc:Choice>
              <mc:Fallback>
                <p:oleObj name="Bitmap Image" r:id="rId15" imgW="1771429" imgH="1181265" progId="PBrush">
                  <p:embed/>
                  <p:pic>
                    <p:nvPicPr>
                      <p:cNvPr id="41992" name="Object 12"/>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11" name="Date Placeholder 3"/>
          <p:cNvSpPr>
            <a:spLocks noGrp="1"/>
          </p:cNvSpPr>
          <p:nvPr>
            <p:ph type="dt" sz="half" idx="10"/>
          </p:nvPr>
        </p:nvSpPr>
        <p:spPr/>
        <p:txBody>
          <a:bodyPr/>
          <a:lstStyle>
            <a:lvl1pPr>
              <a:defRPr/>
            </a:lvl1pPr>
          </a:lstStyle>
          <a:p>
            <a:fld id="{51A8A04D-F2C3-4EA3-847E-C84818019738}" type="datetime1">
              <a:rPr lang="en-US" altLang="en-US"/>
              <a:pPr/>
              <a:t>1/29/2020</a:t>
            </a:fld>
            <a:endParaRPr lang="fr-CA" altLang="en-US"/>
          </a:p>
        </p:txBody>
      </p:sp>
      <p:sp>
        <p:nvSpPr>
          <p:cNvPr id="12"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fr-CA" altLang="en-US"/>
              <a:t>Dr Alain Beaulieu</a:t>
            </a:r>
          </a:p>
        </p:txBody>
      </p:sp>
      <p:sp>
        <p:nvSpPr>
          <p:cNvPr id="13" name="Slide Number Placeholder 5"/>
          <p:cNvSpPr>
            <a:spLocks noGrp="1"/>
          </p:cNvSpPr>
          <p:nvPr>
            <p:ph type="sldNum" sz="quarter" idx="12"/>
          </p:nvPr>
        </p:nvSpPr>
        <p:spPr/>
        <p:txBody>
          <a:bodyPr/>
          <a:lstStyle>
            <a:lvl1pPr>
              <a:defRPr/>
            </a:lvl1pPr>
          </a:lstStyle>
          <a:p>
            <a:fld id="{F0DA801C-7D8E-4316-8674-4252D3FC7927}" type="slidenum">
              <a:rPr lang="fr-CA" altLang="en-US"/>
              <a:pPr/>
              <a:t>‹#›</a:t>
            </a:fld>
            <a:endParaRPr lang="fr-CA" altLang="en-US"/>
          </a:p>
        </p:txBody>
      </p:sp>
    </p:spTree>
    <p:extLst>
      <p:ext uri="{BB962C8B-B14F-4D97-AF65-F5344CB8AC3E}">
        <p14:creationId xmlns:p14="http://schemas.microsoft.com/office/powerpoint/2010/main" val="118189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9BBE75BE-951A-4B8C-B643-07D9D9E4B61D}" type="slidenum">
              <a:rPr lang="fr-CA" altLang="en-US"/>
              <a:pPr/>
              <a:t>‹#›</a:t>
            </a:fld>
            <a:endParaRPr lang="fr-CA" altLang="en-US"/>
          </a:p>
        </p:txBody>
      </p:sp>
    </p:spTree>
    <p:extLst>
      <p:ext uri="{BB962C8B-B14F-4D97-AF65-F5344CB8AC3E}">
        <p14:creationId xmlns:p14="http://schemas.microsoft.com/office/powerpoint/2010/main" val="141542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B51682D7-BFFE-4ECF-A92D-5869D0D8716D}" type="slidenum">
              <a:rPr lang="fr-CA" altLang="en-US"/>
              <a:pPr/>
              <a:t>‹#›</a:t>
            </a:fld>
            <a:endParaRPr lang="fr-CA" altLang="en-US"/>
          </a:p>
        </p:txBody>
      </p:sp>
    </p:spTree>
    <p:extLst>
      <p:ext uri="{BB962C8B-B14F-4D97-AF65-F5344CB8AC3E}">
        <p14:creationId xmlns:p14="http://schemas.microsoft.com/office/powerpoint/2010/main" val="243644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708C9EBF-E9AF-4B49-9393-23751FA1215D}" type="slidenum">
              <a:rPr lang="fr-CA" altLang="en-US"/>
              <a:pPr/>
              <a:t>‹#›</a:t>
            </a:fld>
            <a:endParaRPr lang="fr-CA" altLang="en-US"/>
          </a:p>
        </p:txBody>
      </p:sp>
    </p:spTree>
    <p:extLst>
      <p:ext uri="{BB962C8B-B14F-4D97-AF65-F5344CB8AC3E}">
        <p14:creationId xmlns:p14="http://schemas.microsoft.com/office/powerpoint/2010/main" val="347568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F7995DD7-F769-4E1F-AA52-7420B513D9E1}" type="slidenum">
              <a:rPr lang="fr-CA" altLang="en-US"/>
              <a:pPr/>
              <a:t>‹#›</a:t>
            </a:fld>
            <a:endParaRPr lang="fr-CA" altLang="en-US"/>
          </a:p>
        </p:txBody>
      </p:sp>
    </p:spTree>
    <p:extLst>
      <p:ext uri="{BB962C8B-B14F-4D97-AF65-F5344CB8AC3E}">
        <p14:creationId xmlns:p14="http://schemas.microsoft.com/office/powerpoint/2010/main" val="119754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3F4103E3-6695-4596-8894-AFC5E991D04C}" type="slidenum">
              <a:rPr lang="fr-CA" altLang="en-US"/>
              <a:pPr/>
              <a:t>‹#›</a:t>
            </a:fld>
            <a:endParaRPr lang="fr-CA" altLang="en-US"/>
          </a:p>
        </p:txBody>
      </p:sp>
    </p:spTree>
    <p:extLst>
      <p:ext uri="{BB962C8B-B14F-4D97-AF65-F5344CB8AC3E}">
        <p14:creationId xmlns:p14="http://schemas.microsoft.com/office/powerpoint/2010/main" val="234229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D91B029-AE3C-488B-83D1-3B48B7A56409}" type="slidenum">
              <a:rPr lang="fr-CA" altLang="en-US"/>
              <a:pPr/>
              <a:t>‹#›</a:t>
            </a:fld>
            <a:endParaRPr lang="fr-CA" altLang="en-US"/>
          </a:p>
        </p:txBody>
      </p:sp>
    </p:spTree>
    <p:extLst>
      <p:ext uri="{BB962C8B-B14F-4D97-AF65-F5344CB8AC3E}">
        <p14:creationId xmlns:p14="http://schemas.microsoft.com/office/powerpoint/2010/main" val="299196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solidFill>
                  <a:srgbClr val="000000"/>
                </a:solidFill>
                <a:cs typeface="Arial" panose="020B0604020202020204" pitchFamily="34" charset="0"/>
              </a:defRPr>
            </a:lvl1pPr>
          </a:lstStyle>
          <a:p>
            <a:fld id="{A42EB521-8D49-4D95-94BD-1CDC3F6CD84D}" type="datetime1">
              <a:rPr lang="en-US" altLang="en-US"/>
              <a:pPr/>
              <a:t>1/29/2020</a:t>
            </a:fld>
            <a:endParaRPr lang="fr-CA"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ea typeface="+mn-ea"/>
                <a:cs typeface="+mn-cs"/>
              </a:defRPr>
            </a:lvl1pPr>
          </a:lstStyle>
          <a:p>
            <a:pPr>
              <a:defRPr/>
            </a:pPr>
            <a:r>
              <a:rPr lang="fr-CA" altLang="en-US"/>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fld id="{1D40917A-A489-4E74-B474-80595E59A7CA}" type="slidenum">
              <a:rPr lang="fr-CA" altLang="en-US"/>
              <a:pPr/>
              <a:t>‹#›</a:t>
            </a:fld>
            <a:endParaRPr lang="fr-CA"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hf hdr="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759CCA2-70D9-4AC7-B446-E31F0CF6528C}" type="datetime1">
              <a:rPr lang="en-US" altLang="en-US" smtClean="0">
                <a:solidFill>
                  <a:srgbClr val="000000"/>
                </a:solidFill>
                <a:latin typeface="Times New Roman"/>
                <a:ea typeface="+mn-ea"/>
              </a:rPr>
              <a:pPr/>
              <a:t>1/29/2020</a:t>
            </a:fld>
            <a:endParaRPr lang="fr-CA" altLang="en-US" dirty="0">
              <a:solidFill>
                <a:srgbClr val="000000"/>
              </a:solidFill>
              <a:latin typeface="Times New Roman"/>
              <a:ea typeface="+mn-ea"/>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fr-CA" altLang="en-US" dirty="0">
                <a:solidFill>
                  <a:srgbClr val="000000"/>
                </a:solidFill>
                <a:latin typeface="Times New Roman"/>
                <a:ea typeface="+mn-ea"/>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242B984-0FA7-4C5C-A1AF-397236A629D1}" type="slidenum">
              <a:rPr lang="fr-CA" altLang="en-US">
                <a:solidFill>
                  <a:srgbClr val="000000"/>
                </a:solidFill>
                <a:latin typeface="Times New Roman"/>
                <a:ea typeface="+mn-ea"/>
              </a:rPr>
              <a:pPr/>
              <a:t>‹#›</a:t>
            </a:fld>
            <a:endParaRPr lang="fr-CA" altLang="en-US">
              <a:solidFill>
                <a:srgbClr val="000000"/>
              </a:solidFill>
              <a:latin typeface="Times New Roman"/>
              <a:ea typeface="+mn-ea"/>
            </a:endParaRPr>
          </a:p>
        </p:txBody>
      </p:sp>
    </p:spTree>
    <p:extLst>
      <p:ext uri="{BB962C8B-B14F-4D97-AF65-F5344CB8AC3E}">
        <p14:creationId xmlns:p14="http://schemas.microsoft.com/office/powerpoint/2010/main" val="99937346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2"/>
          <p:cNvSpPr>
            <a:spLocks noGrp="1"/>
          </p:cNvSpPr>
          <p:nvPr>
            <p:ph type="subTitle" idx="1"/>
          </p:nvPr>
        </p:nvSpPr>
        <p:spPr>
          <a:xfrm>
            <a:off x="1287000" y="4854198"/>
            <a:ext cx="6400800" cy="1752600"/>
          </a:xfrm>
        </p:spPr>
        <p:txBody>
          <a:bodyPr/>
          <a:lstStyle/>
          <a:p>
            <a:r>
              <a:rPr lang="en-CA" dirty="0"/>
              <a:t>Classical Problems in IPC</a:t>
            </a:r>
          </a:p>
          <a:p>
            <a:r>
              <a:rPr lang="en-CA" sz="2000" dirty="0"/>
              <a:t>(Modern Operating Systems 2.4)</a:t>
            </a:r>
          </a:p>
        </p:txBody>
      </p:sp>
    </p:spTree>
    <p:extLst>
      <p:ext uri="{BB962C8B-B14F-4D97-AF65-F5344CB8AC3E}">
        <p14:creationId xmlns:p14="http://schemas.microsoft.com/office/powerpoint/2010/main" val="65076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a:t>The Readers &amp; Writers Problem</a:t>
            </a:r>
          </a:p>
        </p:txBody>
      </p:sp>
      <p:sp>
        <p:nvSpPr>
          <p:cNvPr id="31748" name="Rectangle 3"/>
          <p:cNvSpPr>
            <a:spLocks noGrp="1" noChangeArrowheads="1"/>
          </p:cNvSpPr>
          <p:nvPr>
            <p:ph type="body" idx="1"/>
          </p:nvPr>
        </p:nvSpPr>
        <p:spPr/>
        <p:txBody>
          <a:bodyPr/>
          <a:lstStyle/>
          <a:p>
            <a:pPr eaLnBrk="1" hangingPunct="1"/>
            <a:r>
              <a:rPr lang="en-US" altLang="en-US" dirty="0"/>
              <a:t>Many competing processes trying to read and write from/to a database</a:t>
            </a:r>
          </a:p>
          <a:p>
            <a:pPr eaLnBrk="1" hangingPunct="1"/>
            <a:endParaRPr lang="en-US" altLang="en-US" dirty="0"/>
          </a:p>
          <a:p>
            <a:pPr eaLnBrk="1" hangingPunct="1"/>
            <a:r>
              <a:rPr lang="en-US" altLang="en-US" dirty="0"/>
              <a:t>As many processes as desire may read from the database simultaneously</a:t>
            </a:r>
          </a:p>
          <a:p>
            <a:pPr eaLnBrk="1" hangingPunct="1"/>
            <a:endParaRPr lang="en-US" altLang="en-US" dirty="0"/>
          </a:p>
          <a:p>
            <a:pPr eaLnBrk="1" hangingPunct="1"/>
            <a:r>
              <a:rPr lang="en-US" altLang="en-US" dirty="0"/>
              <a:t>If  one process is writing to the database, no other processes may have access</a:t>
            </a:r>
          </a:p>
        </p:txBody>
      </p:sp>
      <p:sp>
        <p:nvSpPr>
          <p:cNvPr id="317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268D61-5DE8-4604-B076-42C2E4434F94}" type="slidenum">
              <a:rPr lang="en-US" altLang="en-US" sz="1400"/>
              <a:pPr eaLnBrk="1" hangingPunct="1"/>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a:t>The Readers &amp; Writers Problem</a:t>
            </a:r>
          </a:p>
        </p:txBody>
      </p:sp>
      <p:sp>
        <p:nvSpPr>
          <p:cNvPr id="33796" name="Rectangle 3"/>
          <p:cNvSpPr>
            <a:spLocks noGrp="1" noChangeArrowheads="1"/>
          </p:cNvSpPr>
          <p:nvPr>
            <p:ph type="body" idx="1"/>
          </p:nvPr>
        </p:nvSpPr>
        <p:spPr/>
        <p:txBody>
          <a:bodyPr/>
          <a:lstStyle/>
          <a:p>
            <a:pPr eaLnBrk="1" hangingPunct="1"/>
            <a:r>
              <a:rPr lang="en-US" altLang="en-US"/>
              <a:t>Difficulties:</a:t>
            </a:r>
          </a:p>
          <a:p>
            <a:pPr lvl="1" eaLnBrk="1" hangingPunct="1"/>
            <a:r>
              <a:rPr lang="en-US" altLang="en-US"/>
              <a:t>Simple mutual exclusion won</a:t>
            </a:r>
            <a:r>
              <a:rPr lang="en-US" altLang="fr-CA"/>
              <a:t>’</a:t>
            </a:r>
            <a:r>
              <a:rPr lang="en-US" altLang="en-US"/>
              <a:t>t work as we want many readers in the database simultaneously</a:t>
            </a:r>
          </a:p>
          <a:p>
            <a:pPr lvl="2" eaLnBrk="1" hangingPunct="1"/>
            <a:r>
              <a:rPr lang="en-US" altLang="en-US"/>
              <a:t>Can</a:t>
            </a:r>
            <a:r>
              <a:rPr lang="en-US" altLang="fr-CA"/>
              <a:t>’</a:t>
            </a:r>
            <a:r>
              <a:rPr lang="en-US" altLang="en-US"/>
              <a:t>t use a binary semaphore on the database</a:t>
            </a:r>
          </a:p>
          <a:p>
            <a:pPr lvl="1" eaLnBrk="1" hangingPunct="1"/>
            <a:r>
              <a:rPr lang="en-US" altLang="en-US"/>
              <a:t>A simple counting semaphore on the database makes it difficult to keep the writer out</a:t>
            </a:r>
          </a:p>
        </p:txBody>
      </p:sp>
      <p:sp>
        <p:nvSpPr>
          <p:cNvPr id="337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37787C6-73F5-420B-BAA2-EDD618C6B293}" type="slidenum">
              <a:rPr lang="en-US" altLang="en-US" sz="1400"/>
              <a:pPr eaLnBrk="1" hangingPunct="1"/>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A35E8-4F10-405E-A4E6-6649A0490D89}"/>
              </a:ext>
            </a:extLst>
          </p:cNvPr>
          <p:cNvSpPr>
            <a:spLocks noGrp="1"/>
          </p:cNvSpPr>
          <p:nvPr>
            <p:ph type="title"/>
          </p:nvPr>
        </p:nvSpPr>
        <p:spPr>
          <a:xfrm>
            <a:off x="611560" y="0"/>
            <a:ext cx="7772400" cy="580846"/>
          </a:xfrm>
        </p:spPr>
        <p:txBody>
          <a:bodyPr/>
          <a:lstStyle/>
          <a:p>
            <a:pPr algn="l"/>
            <a:r>
              <a:rPr lang="en-CA" sz="2400" dirty="0"/>
              <a:t>Readers and Writers – a reader’s preference solution</a:t>
            </a:r>
          </a:p>
        </p:txBody>
      </p:sp>
      <p:sp>
        <p:nvSpPr>
          <p:cNvPr id="3" name="Slide Number Placeholder 2">
            <a:extLst>
              <a:ext uri="{FF2B5EF4-FFF2-40B4-BE49-F238E27FC236}">
                <a16:creationId xmlns:a16="http://schemas.microsoft.com/office/drawing/2014/main" xmlns="" id="{436B8B4F-A038-4E8C-8BD5-C9207DB51077}"/>
              </a:ext>
            </a:extLst>
          </p:cNvPr>
          <p:cNvSpPr>
            <a:spLocks noGrp="1"/>
          </p:cNvSpPr>
          <p:nvPr>
            <p:ph type="sldNum" sz="quarter" idx="12"/>
          </p:nvPr>
        </p:nvSpPr>
        <p:spPr/>
        <p:txBody>
          <a:bodyPr/>
          <a:lstStyle/>
          <a:p>
            <a:fld id="{3F4103E3-6695-4596-8894-AFC5E991D04C}" type="slidenum">
              <a:rPr lang="fr-CA" altLang="en-US" smtClean="0"/>
              <a:pPr/>
              <a:t>12</a:t>
            </a:fld>
            <a:endParaRPr lang="fr-CA" altLang="en-US"/>
          </a:p>
        </p:txBody>
      </p:sp>
      <p:sp>
        <p:nvSpPr>
          <p:cNvPr id="4" name="Rectangle 3">
            <a:extLst>
              <a:ext uri="{FF2B5EF4-FFF2-40B4-BE49-F238E27FC236}">
                <a16:creationId xmlns:a16="http://schemas.microsoft.com/office/drawing/2014/main" xmlns="" id="{416710C1-DCF7-4F53-AD03-077CF647FC04}"/>
              </a:ext>
            </a:extLst>
          </p:cNvPr>
          <p:cNvSpPr/>
          <p:nvPr/>
        </p:nvSpPr>
        <p:spPr>
          <a:xfrm>
            <a:off x="539552" y="516329"/>
            <a:ext cx="8064896" cy="6555641"/>
          </a:xfrm>
          <a:prstGeom prst="rect">
            <a:avLst/>
          </a:prstGeom>
        </p:spPr>
        <p:txBody>
          <a:bodyPr wrap="square">
            <a:spAutoFit/>
          </a:bodyPr>
          <a:lstStyle/>
          <a:p>
            <a:r>
              <a:rPr lang="en-US" sz="1500" dirty="0">
                <a:solidFill>
                  <a:srgbClr val="0000FF"/>
                </a:solidFill>
                <a:latin typeface="Consolas" panose="020B0609020204030204" pitchFamily="49" charset="0"/>
              </a:rPr>
              <a:t>typedef</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semaphore;          </a:t>
            </a:r>
            <a:r>
              <a:rPr lang="en-US" sz="1500" dirty="0">
                <a:solidFill>
                  <a:srgbClr val="008000"/>
                </a:solidFill>
                <a:latin typeface="Consolas" panose="020B0609020204030204" pitchFamily="49" charset="0"/>
              </a:rPr>
              <a:t>/* use your imagination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semaphore mutex = </a:t>
            </a:r>
            <a:r>
              <a:rPr lang="en-US" sz="1500" dirty="0">
                <a:solidFill>
                  <a:srgbClr val="09885A"/>
                </a:solidFill>
                <a:latin typeface="Consolas" panose="020B0609020204030204" pitchFamily="49" charset="0"/>
              </a:rPr>
              <a:t>1</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controls access to </a:t>
            </a:r>
            <a:r>
              <a:rPr lang="en-US" sz="1500" dirty="0" err="1">
                <a:solidFill>
                  <a:srgbClr val="008000"/>
                </a:solidFill>
                <a:latin typeface="Consolas" panose="020B0609020204030204" pitchFamily="49" charset="0"/>
              </a:rPr>
              <a:t>rc</a:t>
            </a:r>
            <a:r>
              <a:rPr lang="en-US" sz="1500" dirty="0">
                <a:solidFill>
                  <a:srgbClr val="008000"/>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semaphore </a:t>
            </a:r>
            <a:r>
              <a:rPr lang="en-US" sz="1500" dirty="0" err="1">
                <a:solidFill>
                  <a:srgbClr val="000000"/>
                </a:solidFill>
                <a:latin typeface="Consolas" panose="020B0609020204030204" pitchFamily="49" charset="0"/>
              </a:rPr>
              <a:t>db</a:t>
            </a:r>
            <a:r>
              <a:rPr lang="en-US" sz="1500" dirty="0">
                <a:solidFill>
                  <a:srgbClr val="000000"/>
                </a:solidFill>
                <a:latin typeface="Consolas" panose="020B0609020204030204" pitchFamily="49" charset="0"/>
              </a:rPr>
              <a:t> = </a:t>
            </a:r>
            <a:r>
              <a:rPr lang="en-US" sz="1500" dirty="0">
                <a:solidFill>
                  <a:srgbClr val="09885A"/>
                </a:solidFill>
                <a:latin typeface="Consolas" panose="020B0609020204030204" pitchFamily="49" charset="0"/>
              </a:rPr>
              <a:t>1</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controls access to the database */</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a:solidFill>
                  <a:srgbClr val="09885A"/>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 of processes reading or want to read*/</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reader</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a:solidFill>
                  <a:srgbClr val="AF00DB"/>
                </a:solidFill>
                <a:latin typeface="Consolas" panose="020B0609020204030204" pitchFamily="49" charset="0"/>
              </a:rPr>
              <a:t>while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repeat forever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down</a:t>
            </a:r>
            <a:r>
              <a:rPr lang="en-US" sz="1500" dirty="0">
                <a:solidFill>
                  <a:srgbClr val="000000"/>
                </a:solidFill>
                <a:latin typeface="Consolas" panose="020B0609020204030204" pitchFamily="49" charset="0"/>
              </a:rPr>
              <a:t>(&amp;mutex);           </a:t>
            </a:r>
            <a:r>
              <a:rPr lang="en-US" sz="1500" dirty="0">
                <a:solidFill>
                  <a:srgbClr val="008000"/>
                </a:solidFill>
                <a:latin typeface="Consolas" panose="020B0609020204030204" pitchFamily="49" charset="0"/>
              </a:rPr>
              <a:t>/* get exclusive access to </a:t>
            </a:r>
            <a:r>
              <a:rPr lang="en-US" sz="1500" dirty="0" err="1">
                <a:solidFill>
                  <a:srgbClr val="008000"/>
                </a:solidFill>
                <a:latin typeface="Consolas" panose="020B0609020204030204" pitchFamily="49" charset="0"/>
              </a:rPr>
              <a:t>rc</a:t>
            </a:r>
            <a:r>
              <a:rPr lang="en-US" sz="1500" dirty="0">
                <a:solidFill>
                  <a:srgbClr val="008000"/>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a:solidFill>
                  <a:srgbClr val="09885A"/>
                </a:solidFill>
                <a:latin typeface="Consolas" panose="020B0609020204030204" pitchFamily="49" charset="0"/>
              </a:rPr>
              <a:t>1</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one reader more now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AF00DB"/>
                </a:solidFill>
                <a:latin typeface="Consolas" panose="020B0609020204030204" pitchFamily="49" charset="0"/>
              </a:rPr>
              <a:t>if</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a:solidFill>
                  <a:srgbClr val="09885A"/>
                </a:solidFill>
                <a:latin typeface="Consolas" panose="020B0609020204030204" pitchFamily="49" charset="0"/>
              </a:rPr>
              <a:t>1</a:t>
            </a:r>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down</a:t>
            </a:r>
            <a:r>
              <a:rPr lang="en-US" sz="1500" dirty="0">
                <a:solidFill>
                  <a:srgbClr val="000000"/>
                </a:solidFill>
                <a:latin typeface="Consolas" panose="020B0609020204030204" pitchFamily="49" charset="0"/>
              </a:rPr>
              <a:t>(&amp;</a:t>
            </a:r>
            <a:r>
              <a:rPr lang="en-US" sz="1500" dirty="0" err="1">
                <a:solidFill>
                  <a:srgbClr val="000000"/>
                </a:solidFill>
                <a:latin typeface="Consolas" panose="020B0609020204030204" pitchFamily="49" charset="0"/>
              </a:rPr>
              <a:t>db</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if this is the first reader ...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up</a:t>
            </a:r>
            <a:r>
              <a:rPr lang="en-US" sz="1500" dirty="0">
                <a:solidFill>
                  <a:srgbClr val="000000"/>
                </a:solidFill>
                <a:latin typeface="Consolas" panose="020B0609020204030204" pitchFamily="49" charset="0"/>
              </a:rPr>
              <a:t>(&amp;mutex);             </a:t>
            </a:r>
            <a:r>
              <a:rPr lang="en-US" sz="1500" dirty="0">
                <a:solidFill>
                  <a:srgbClr val="008000"/>
                </a:solidFill>
                <a:latin typeface="Consolas" panose="020B0609020204030204" pitchFamily="49" charset="0"/>
              </a:rPr>
              <a:t>/* release exclusive access to </a:t>
            </a:r>
            <a:r>
              <a:rPr lang="en-US" sz="1500" dirty="0" err="1">
                <a:solidFill>
                  <a:srgbClr val="008000"/>
                </a:solidFill>
                <a:latin typeface="Consolas" panose="020B0609020204030204" pitchFamily="49" charset="0"/>
              </a:rPr>
              <a:t>rc</a:t>
            </a:r>
            <a:r>
              <a:rPr lang="en-US" sz="1500" dirty="0">
                <a:solidFill>
                  <a:srgbClr val="008000"/>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read data </a:t>
            </a:r>
            <a:r>
              <a:rPr lang="en-US" sz="1500" dirty="0">
                <a:solidFill>
                  <a:srgbClr val="795E26"/>
                </a:solidFill>
                <a:latin typeface="Consolas" panose="020B0609020204030204" pitchFamily="49" charset="0"/>
              </a:rPr>
              <a:t>base</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access the data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down</a:t>
            </a:r>
            <a:r>
              <a:rPr lang="en-US" sz="1500" dirty="0">
                <a:solidFill>
                  <a:srgbClr val="000000"/>
                </a:solidFill>
                <a:latin typeface="Consolas" panose="020B0609020204030204" pitchFamily="49" charset="0"/>
              </a:rPr>
              <a:t>(&amp;mutex);           </a:t>
            </a:r>
            <a:r>
              <a:rPr lang="en-US" sz="1500" dirty="0">
                <a:solidFill>
                  <a:srgbClr val="008000"/>
                </a:solidFill>
                <a:latin typeface="Consolas" panose="020B0609020204030204" pitchFamily="49" charset="0"/>
              </a:rPr>
              <a:t>/* get exclusive access to </a:t>
            </a:r>
            <a:r>
              <a:rPr lang="en-US" sz="1500" dirty="0" err="1">
                <a:solidFill>
                  <a:srgbClr val="008000"/>
                </a:solidFill>
                <a:latin typeface="Consolas" panose="020B0609020204030204" pitchFamily="49" charset="0"/>
              </a:rPr>
              <a:t>rc</a:t>
            </a:r>
            <a:r>
              <a:rPr lang="en-US" sz="1500" dirty="0">
                <a:solidFill>
                  <a:srgbClr val="008000"/>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a:t>
            </a:r>
            <a:r>
              <a:rPr lang="en-US" sz="1500" dirty="0">
                <a:solidFill>
                  <a:srgbClr val="09885A"/>
                </a:solidFill>
                <a:latin typeface="Consolas" panose="020B0609020204030204" pitchFamily="49" charset="0"/>
              </a:rPr>
              <a:t>1</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one reader fewer now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AF00DB"/>
                </a:solidFill>
                <a:latin typeface="Consolas" panose="020B0609020204030204" pitchFamily="49" charset="0"/>
              </a:rPr>
              <a:t>if</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rc</a:t>
            </a:r>
            <a:r>
              <a:rPr lang="en-US" sz="1500" dirty="0">
                <a:solidFill>
                  <a:srgbClr val="000000"/>
                </a:solidFill>
                <a:latin typeface="Consolas" panose="020B0609020204030204" pitchFamily="49" charset="0"/>
              </a:rPr>
              <a:t> == </a:t>
            </a:r>
            <a:r>
              <a:rPr lang="en-US" sz="1500" dirty="0">
                <a:solidFill>
                  <a:srgbClr val="09885A"/>
                </a:solidFill>
                <a:latin typeface="Consolas" panose="020B0609020204030204" pitchFamily="49" charset="0"/>
              </a:rPr>
              <a:t>0</a:t>
            </a:r>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up</a:t>
            </a:r>
            <a:r>
              <a:rPr lang="en-US" sz="1500" dirty="0">
                <a:solidFill>
                  <a:srgbClr val="000000"/>
                </a:solidFill>
                <a:latin typeface="Consolas" panose="020B0609020204030204" pitchFamily="49" charset="0"/>
              </a:rPr>
              <a:t>(&amp;</a:t>
            </a:r>
            <a:r>
              <a:rPr lang="en-US" sz="1500" dirty="0" err="1">
                <a:solidFill>
                  <a:srgbClr val="000000"/>
                </a:solidFill>
                <a:latin typeface="Consolas" panose="020B0609020204030204" pitchFamily="49" charset="0"/>
              </a:rPr>
              <a:t>db</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if this is the last reader ...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up</a:t>
            </a:r>
            <a:r>
              <a:rPr lang="en-US" sz="1500" dirty="0">
                <a:solidFill>
                  <a:srgbClr val="000000"/>
                </a:solidFill>
                <a:latin typeface="Consolas" panose="020B0609020204030204" pitchFamily="49" charset="0"/>
              </a:rPr>
              <a:t>(&amp;mutex);             </a:t>
            </a:r>
            <a:r>
              <a:rPr lang="en-US" sz="1500" dirty="0">
                <a:solidFill>
                  <a:srgbClr val="008000"/>
                </a:solidFill>
                <a:latin typeface="Consolas" panose="020B0609020204030204" pitchFamily="49" charset="0"/>
              </a:rPr>
              <a:t>/* release exclusive access to </a:t>
            </a:r>
            <a:r>
              <a:rPr lang="en-US" sz="1500" dirty="0" err="1">
                <a:solidFill>
                  <a:srgbClr val="008000"/>
                </a:solidFill>
                <a:latin typeface="Consolas" panose="020B0609020204030204" pitchFamily="49" charset="0"/>
              </a:rPr>
              <a:t>rc</a:t>
            </a:r>
            <a:r>
              <a:rPr lang="en-US" sz="1500" dirty="0">
                <a:solidFill>
                  <a:srgbClr val="008000"/>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use data </a:t>
            </a:r>
            <a:r>
              <a:rPr lang="en-US" sz="1500" dirty="0">
                <a:solidFill>
                  <a:srgbClr val="795E26"/>
                </a:solidFill>
                <a:latin typeface="Consolas" panose="020B0609020204030204" pitchFamily="49" charset="0"/>
              </a:rPr>
              <a:t>read</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noncritical region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a:t>
            </a:r>
          </a:p>
          <a:p>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writer</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a:solidFill>
                  <a:srgbClr val="AF00DB"/>
                </a:solidFill>
                <a:latin typeface="Consolas" panose="020B0609020204030204" pitchFamily="49" charset="0"/>
              </a:rPr>
              <a:t>while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repeat forever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err="1">
                <a:solidFill>
                  <a:srgbClr val="795E26"/>
                </a:solidFill>
                <a:latin typeface="Consolas" panose="020B0609020204030204" pitchFamily="49" charset="0"/>
              </a:rPr>
              <a:t>think_up_data</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noncritical region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down</a:t>
            </a:r>
            <a:r>
              <a:rPr lang="en-US" sz="1500" dirty="0">
                <a:solidFill>
                  <a:srgbClr val="000000"/>
                </a:solidFill>
                <a:latin typeface="Consolas" panose="020B0609020204030204" pitchFamily="49" charset="0"/>
              </a:rPr>
              <a:t>(&amp;</a:t>
            </a:r>
            <a:r>
              <a:rPr lang="en-US" sz="1500" dirty="0" err="1">
                <a:solidFill>
                  <a:srgbClr val="000000"/>
                </a:solidFill>
                <a:latin typeface="Consolas" panose="020B0609020204030204" pitchFamily="49" charset="0"/>
              </a:rPr>
              <a:t>db</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get exclusive access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err="1">
                <a:solidFill>
                  <a:srgbClr val="795E26"/>
                </a:solidFill>
                <a:latin typeface="Consolas" panose="020B0609020204030204" pitchFamily="49" charset="0"/>
              </a:rPr>
              <a:t>write_data_base</a:t>
            </a:r>
            <a:r>
              <a:rPr lang="en-US" sz="1500" dirty="0">
                <a:solidFill>
                  <a:srgbClr val="000000"/>
                </a:solidFill>
                <a:latin typeface="Consolas" panose="020B0609020204030204" pitchFamily="49" charset="0"/>
              </a:rPr>
              <a:t>( );     </a:t>
            </a:r>
            <a:r>
              <a:rPr lang="en-US" sz="1500" dirty="0">
                <a:solidFill>
                  <a:srgbClr val="008000"/>
                </a:solidFill>
                <a:latin typeface="Consolas" panose="020B0609020204030204" pitchFamily="49" charset="0"/>
              </a:rPr>
              <a:t>/* update the data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r>
              <a:rPr lang="en-US" sz="1500" dirty="0">
                <a:solidFill>
                  <a:srgbClr val="795E26"/>
                </a:solidFill>
                <a:latin typeface="Consolas" panose="020B0609020204030204" pitchFamily="49" charset="0"/>
              </a:rPr>
              <a:t>up</a:t>
            </a:r>
            <a:r>
              <a:rPr lang="en-US" sz="1500" dirty="0">
                <a:solidFill>
                  <a:srgbClr val="000000"/>
                </a:solidFill>
                <a:latin typeface="Consolas" panose="020B0609020204030204" pitchFamily="49" charset="0"/>
              </a:rPr>
              <a:t>(&amp;</a:t>
            </a:r>
            <a:r>
              <a:rPr lang="en-US" sz="1500" dirty="0" err="1">
                <a:solidFill>
                  <a:srgbClr val="000000"/>
                </a:solidFill>
                <a:latin typeface="Consolas" panose="020B0609020204030204" pitchFamily="49" charset="0"/>
              </a:rPr>
              <a:t>db</a:t>
            </a:r>
            <a:r>
              <a:rPr lang="en-US" sz="1500" dirty="0">
                <a:solidFill>
                  <a:srgbClr val="000000"/>
                </a:solidFill>
                <a:latin typeface="Consolas" panose="020B0609020204030204" pitchFamily="49" charset="0"/>
              </a:rPr>
              <a:t>);                </a:t>
            </a:r>
            <a:r>
              <a:rPr lang="en-US" sz="1500" dirty="0">
                <a:solidFill>
                  <a:srgbClr val="008000"/>
                </a:solidFill>
                <a:latin typeface="Consolas" panose="020B0609020204030204" pitchFamily="49" charset="0"/>
              </a:rPr>
              <a:t>/* release exclusive access */</a:t>
            </a:r>
            <a:endParaRPr lang="en-US" sz="1500" dirty="0">
              <a:solidFill>
                <a:srgbClr val="000000"/>
              </a:solidFill>
              <a:latin typeface="Consolas" panose="020B0609020204030204" pitchFamily="49" charset="0"/>
            </a:endParaRPr>
          </a:p>
          <a:p>
            <a:r>
              <a:rPr lang="en-US"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15485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a:t>The Readers &amp; Writers Problem</a:t>
            </a:r>
          </a:p>
        </p:txBody>
      </p:sp>
      <p:sp>
        <p:nvSpPr>
          <p:cNvPr id="37892" name="Rectangle 3"/>
          <p:cNvSpPr>
            <a:spLocks noGrp="1" noChangeArrowheads="1"/>
          </p:cNvSpPr>
          <p:nvPr>
            <p:ph type="body" idx="1"/>
          </p:nvPr>
        </p:nvSpPr>
        <p:spPr>
          <a:xfrm>
            <a:off x="251520" y="1725071"/>
            <a:ext cx="8640960" cy="4114800"/>
          </a:xfrm>
        </p:spPr>
        <p:txBody>
          <a:bodyPr/>
          <a:lstStyle/>
          <a:p>
            <a:pPr eaLnBrk="1" hangingPunct="1"/>
            <a:r>
              <a:rPr lang="en-US" altLang="en-US" dirty="0"/>
              <a:t>Several key points about this solution:</a:t>
            </a:r>
          </a:p>
          <a:p>
            <a:pPr lvl="1" eaLnBrk="1" hangingPunct="1"/>
            <a:r>
              <a:rPr lang="en-US" altLang="en-US" dirty="0"/>
              <a:t>The reader only performs a </a:t>
            </a:r>
            <a:r>
              <a:rPr lang="en-US" altLang="en-US" dirty="0">
                <a:solidFill>
                  <a:srgbClr val="C00000"/>
                </a:solidFill>
                <a:latin typeface="Courier New" panose="02070309020205020404" pitchFamily="49" charset="0"/>
              </a:rPr>
              <a:t>down()</a:t>
            </a:r>
            <a:r>
              <a:rPr lang="en-US" altLang="en-US" dirty="0"/>
              <a:t>on the binary semaphore </a:t>
            </a:r>
            <a:r>
              <a:rPr lang="en-US" altLang="en-US" dirty="0" err="1">
                <a:solidFill>
                  <a:srgbClr val="C00000"/>
                </a:solidFill>
                <a:latin typeface="Courier New" panose="02070309020205020404" pitchFamily="49" charset="0"/>
              </a:rPr>
              <a:t>db</a:t>
            </a:r>
            <a:r>
              <a:rPr lang="en-US" altLang="en-US" dirty="0"/>
              <a:t> once, for the first reader in the database</a:t>
            </a:r>
          </a:p>
          <a:p>
            <a:pPr lvl="1" eaLnBrk="1" hangingPunct="1"/>
            <a:r>
              <a:rPr lang="en-US" altLang="en-US" dirty="0"/>
              <a:t>Since the </a:t>
            </a:r>
            <a:r>
              <a:rPr lang="en-US" altLang="en-US" dirty="0">
                <a:solidFill>
                  <a:srgbClr val="C00000"/>
                </a:solidFill>
                <a:latin typeface="Courier New" panose="02070309020205020404" pitchFamily="49" charset="0"/>
              </a:rPr>
              <a:t>down()</a:t>
            </a:r>
            <a:r>
              <a:rPr lang="en-US" altLang="en-US" dirty="0"/>
              <a:t>on the </a:t>
            </a:r>
            <a:r>
              <a:rPr lang="en-US" altLang="en-US" dirty="0" err="1">
                <a:solidFill>
                  <a:srgbClr val="C00000"/>
                </a:solidFill>
                <a:latin typeface="Courier New" panose="02070309020205020404" pitchFamily="49" charset="0"/>
              </a:rPr>
              <a:t>db</a:t>
            </a:r>
            <a:r>
              <a:rPr lang="en-US" altLang="en-US" dirty="0"/>
              <a:t> semaphore is protected inside the </a:t>
            </a:r>
            <a:r>
              <a:rPr lang="en-US" altLang="en-US" dirty="0">
                <a:solidFill>
                  <a:srgbClr val="C00000"/>
                </a:solidFill>
                <a:latin typeface="Courier New" panose="02070309020205020404" pitchFamily="49" charset="0"/>
              </a:rPr>
              <a:t>mutex</a:t>
            </a:r>
            <a:r>
              <a:rPr lang="en-US" altLang="en-US" dirty="0"/>
              <a:t>, readers trying to get into the database after the first will only be blocked at the </a:t>
            </a:r>
            <a:r>
              <a:rPr lang="en-US" altLang="en-US" dirty="0">
                <a:solidFill>
                  <a:srgbClr val="C00000"/>
                </a:solidFill>
                <a:latin typeface="Courier New" panose="02070309020205020404" pitchFamily="49" charset="0"/>
              </a:rPr>
              <a:t>mutex</a:t>
            </a:r>
            <a:r>
              <a:rPr lang="en-US" altLang="en-US" dirty="0"/>
              <a:t> to increment or decrement the </a:t>
            </a:r>
            <a:r>
              <a:rPr lang="en-US" altLang="en-US" dirty="0" err="1">
                <a:solidFill>
                  <a:srgbClr val="C00000"/>
                </a:solidFill>
              </a:rPr>
              <a:t>rc</a:t>
            </a:r>
            <a:r>
              <a:rPr lang="en-US" altLang="en-US" dirty="0"/>
              <a:t> counter, not by the </a:t>
            </a:r>
            <a:r>
              <a:rPr lang="en-US" altLang="en-US" dirty="0" err="1">
                <a:solidFill>
                  <a:srgbClr val="C00000"/>
                </a:solidFill>
                <a:latin typeface="Courier New" panose="02070309020205020404" pitchFamily="49" charset="0"/>
              </a:rPr>
              <a:t>db</a:t>
            </a:r>
            <a:r>
              <a:rPr lang="en-US" altLang="en-US" dirty="0"/>
              <a:t> semaphore</a:t>
            </a:r>
          </a:p>
          <a:p>
            <a:pPr lvl="2" eaLnBrk="1" hangingPunct="1"/>
            <a:r>
              <a:rPr lang="en-US" altLang="en-US" dirty="0"/>
              <a:t>This allows multiple readers to enter the database simultaneously</a:t>
            </a:r>
          </a:p>
          <a:p>
            <a:pPr lvl="2" eaLnBrk="1" hangingPunct="1"/>
            <a:r>
              <a:rPr lang="en-US" altLang="en-US" dirty="0"/>
              <a:t>Subsequent readers only increment the counter</a:t>
            </a:r>
          </a:p>
          <a:p>
            <a:pPr lvl="1" eaLnBrk="1" hangingPunct="1"/>
            <a:r>
              <a:rPr lang="en-US" altLang="en-US" dirty="0"/>
              <a:t>The writer must wait until the last reader leaves in order to execute a </a:t>
            </a:r>
            <a:r>
              <a:rPr lang="en-US" altLang="en-US" dirty="0">
                <a:solidFill>
                  <a:srgbClr val="C00000"/>
                </a:solidFill>
                <a:latin typeface="Courier New" panose="02070309020205020404" pitchFamily="49" charset="0"/>
              </a:rPr>
              <a:t>down()</a:t>
            </a:r>
            <a:r>
              <a:rPr lang="en-US" altLang="en-US" dirty="0"/>
              <a:t>on the </a:t>
            </a:r>
            <a:r>
              <a:rPr lang="en-US" altLang="en-US" dirty="0" err="1">
                <a:solidFill>
                  <a:srgbClr val="C00000"/>
                </a:solidFill>
                <a:latin typeface="Courier New" panose="02070309020205020404" pitchFamily="49" charset="0"/>
              </a:rPr>
              <a:t>db</a:t>
            </a:r>
            <a:r>
              <a:rPr lang="en-US" altLang="en-US" dirty="0"/>
              <a:t> semaphore</a:t>
            </a:r>
          </a:p>
          <a:p>
            <a:pPr lvl="2" eaLnBrk="1" hangingPunct="1"/>
            <a:r>
              <a:rPr lang="en-US" altLang="en-US" dirty="0"/>
              <a:t>What problem could this lead to?</a:t>
            </a:r>
          </a:p>
        </p:txBody>
      </p:sp>
      <p:sp>
        <p:nvSpPr>
          <p:cNvPr id="378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297F709-8DCA-44B0-981E-2B1B78BFAAE6}" type="slidenum">
              <a:rPr lang="en-US" altLang="en-US" sz="1400"/>
              <a:pPr eaLnBrk="1" hangingPunct="1"/>
              <a:t>13</a:t>
            </a:fld>
            <a:endParaRPr lang="en-US"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a:t>Time for a Quiz?</a:t>
            </a:r>
          </a:p>
        </p:txBody>
      </p:sp>
      <p:sp>
        <p:nvSpPr>
          <p:cNvPr id="60419" name="Rectangle 3"/>
          <p:cNvSpPr>
            <a:spLocks noGrp="1" noChangeArrowheads="1"/>
          </p:cNvSpPr>
          <p:nvPr>
            <p:ph type="body" idx="1"/>
          </p:nvPr>
        </p:nvSpPr>
        <p:spPr>
          <a:xfrm>
            <a:off x="381000" y="2590800"/>
            <a:ext cx="8763000" cy="3733800"/>
          </a:xfrm>
        </p:spPr>
        <p:txBody>
          <a:bodyPr/>
          <a:lstStyle/>
          <a:p>
            <a:pPr algn="ctr" eaLnBrk="1" hangingPunct="1">
              <a:buFont typeface="Wingdings" panose="05000000000000000000" pitchFamily="2" charset="2"/>
              <a:buNone/>
            </a:pPr>
            <a:r>
              <a:rPr lang="en-US" altLang="en-US" sz="5400"/>
              <a:t>Questions?</a:t>
            </a:r>
          </a:p>
        </p:txBody>
      </p:sp>
      <p:sp>
        <p:nvSpPr>
          <p:cNvPr id="3994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B1F4BE-A9E2-4070-8280-954058C32396}" type="slidenum">
              <a:rPr lang="en-US" altLang="en-US" sz="1400"/>
              <a:pPr eaLnBrk="1" hangingPunct="1"/>
              <a:t>14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9C2B6-0972-4E48-B6B7-4C2426229E1B}" type="slidenum">
              <a:rPr lang="fr-CA" altLang="en-US" smtClean="0">
                <a:solidFill>
                  <a:srgbClr val="000000"/>
                </a:solidFill>
              </a:rPr>
              <a:pPr/>
              <a:t>15</a:t>
            </a:fld>
            <a:endParaRPr lang="fr-CA" altLang="en-US">
              <a:solidFill>
                <a:srgbClr val="000000"/>
              </a:solidFill>
            </a:endParaRPr>
          </a:p>
        </p:txBody>
      </p:sp>
      <p:sp>
        <p:nvSpPr>
          <p:cNvPr id="3" name="Subtitle 2"/>
          <p:cNvSpPr>
            <a:spLocks noGrp="1"/>
          </p:cNvSpPr>
          <p:nvPr>
            <p:ph type="subTitle" idx="1"/>
          </p:nvPr>
        </p:nvSpPr>
        <p:spPr/>
        <p:txBody>
          <a:bodyPr/>
          <a:lstStyle/>
          <a:p>
            <a:r>
              <a:rPr lang="en-CA" dirty="0"/>
              <a:t>Scheduling</a:t>
            </a:r>
          </a:p>
        </p:txBody>
      </p:sp>
    </p:spTree>
    <p:extLst>
      <p:ext uri="{BB962C8B-B14F-4D97-AF65-F5344CB8AC3E}">
        <p14:creationId xmlns:p14="http://schemas.microsoft.com/office/powerpoint/2010/main" val="92497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a:t>Quick Review</a:t>
            </a:r>
          </a:p>
        </p:txBody>
      </p:sp>
      <p:sp>
        <p:nvSpPr>
          <p:cNvPr id="63491" name="Rectangle 3"/>
          <p:cNvSpPr>
            <a:spLocks noGrp="1" noChangeArrowheads="1"/>
          </p:cNvSpPr>
          <p:nvPr>
            <p:ph type="body" idx="1"/>
          </p:nvPr>
        </p:nvSpPr>
        <p:spPr/>
        <p:txBody>
          <a:bodyPr/>
          <a:lstStyle/>
          <a:p>
            <a:pPr eaLnBrk="1" hangingPunct="1"/>
            <a:r>
              <a:rPr lang="en-US" altLang="en-US"/>
              <a:t>What is a semaphore?</a:t>
            </a:r>
          </a:p>
          <a:p>
            <a:pPr eaLnBrk="1" hangingPunct="1"/>
            <a:r>
              <a:rPr lang="en-US" altLang="en-US"/>
              <a:t>What is a monitor and why is it useful?</a:t>
            </a:r>
          </a:p>
        </p:txBody>
      </p:sp>
      <p:sp>
        <p:nvSpPr>
          <p:cNvPr id="1638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1FE33B6-D886-4621-85F3-8673335D47DD}" type="slidenum">
              <a:rPr lang="en-US" altLang="en-US" sz="1400"/>
              <a:pPr eaLnBrk="1" hangingPunct="1"/>
              <a:t>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p:cNvSpPr>
            <a:spLocks noGrp="1" noChangeArrowheads="1"/>
          </p:cNvSpPr>
          <p:nvPr>
            <p:ph type="title"/>
          </p:nvPr>
        </p:nvSpPr>
        <p:spPr/>
        <p:txBody>
          <a:bodyPr/>
          <a:lstStyle/>
          <a:p>
            <a:pPr eaLnBrk="1" hangingPunct="1"/>
            <a:r>
              <a:rPr lang="en-US" altLang="en-US"/>
              <a:t>Outline</a:t>
            </a:r>
          </a:p>
        </p:txBody>
      </p:sp>
      <p:sp>
        <p:nvSpPr>
          <p:cNvPr id="18436" name="Rectangle 2051"/>
          <p:cNvSpPr>
            <a:spLocks noGrp="1" noChangeArrowheads="1"/>
          </p:cNvSpPr>
          <p:nvPr>
            <p:ph type="body" idx="1"/>
          </p:nvPr>
        </p:nvSpPr>
        <p:spPr/>
        <p:txBody>
          <a:bodyPr/>
          <a:lstStyle/>
          <a:p>
            <a:pPr eaLnBrk="1" hangingPunct="1"/>
            <a:r>
              <a:rPr lang="en-US" altLang="en-US"/>
              <a:t>Cover two interesting problems related to synchronization and Interprocess communication</a:t>
            </a:r>
          </a:p>
          <a:p>
            <a:pPr lvl="1" eaLnBrk="1" hangingPunct="1"/>
            <a:r>
              <a:rPr lang="en-US" altLang="en-US"/>
              <a:t>The Dining Philosophers Problem</a:t>
            </a:r>
          </a:p>
          <a:p>
            <a:pPr lvl="2" eaLnBrk="1" hangingPunct="1"/>
            <a:r>
              <a:rPr lang="en-US" altLang="en-US"/>
              <a:t>Models I/O access</a:t>
            </a:r>
          </a:p>
          <a:p>
            <a:pPr lvl="1" eaLnBrk="1" hangingPunct="1"/>
            <a:r>
              <a:rPr lang="en-US" altLang="en-US"/>
              <a:t>The Readers and Writers Problem</a:t>
            </a:r>
          </a:p>
          <a:p>
            <a:pPr lvl="2" eaLnBrk="1" hangingPunct="1"/>
            <a:r>
              <a:rPr lang="en-US" altLang="en-US"/>
              <a:t>Models access to a database</a:t>
            </a:r>
          </a:p>
        </p:txBody>
      </p:sp>
      <p:sp>
        <p:nvSpPr>
          <p:cNvPr id="184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DDB588-3A99-4AEA-A5E8-12FA01E765B3}" type="slidenum">
              <a:rPr lang="en-US" altLang="en-US" sz="1400"/>
              <a:pPr eaLnBrk="1" hangingPunct="1"/>
              <a:t>3</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p:cNvSpPr>
            <a:spLocks noGrp="1" noChangeArrowheads="1"/>
          </p:cNvSpPr>
          <p:nvPr>
            <p:ph type="title"/>
          </p:nvPr>
        </p:nvSpPr>
        <p:spPr>
          <a:xfrm>
            <a:off x="457200" y="228600"/>
            <a:ext cx="8686800" cy="685800"/>
          </a:xfrm>
        </p:spPr>
        <p:txBody>
          <a:bodyPr/>
          <a:lstStyle/>
          <a:p>
            <a:pPr eaLnBrk="1" hangingPunct="1"/>
            <a:r>
              <a:rPr lang="en-US" altLang="en-US"/>
              <a:t>The Dining Philosopher</a:t>
            </a:r>
            <a:r>
              <a:rPr lang="en-US" altLang="fr-CA"/>
              <a:t>’</a:t>
            </a:r>
            <a:r>
              <a:rPr lang="en-US" altLang="en-US"/>
              <a:t>s Problem</a:t>
            </a:r>
          </a:p>
        </p:txBody>
      </p:sp>
      <p:sp>
        <p:nvSpPr>
          <p:cNvPr id="19460" name="Rectangle 1027"/>
          <p:cNvSpPr>
            <a:spLocks noGrp="1" noChangeArrowheads="1"/>
          </p:cNvSpPr>
          <p:nvPr>
            <p:ph type="body" idx="1"/>
          </p:nvPr>
        </p:nvSpPr>
        <p:spPr>
          <a:xfrm>
            <a:off x="381000" y="1219200"/>
            <a:ext cx="8763000" cy="4730080"/>
          </a:xfrm>
        </p:spPr>
        <p:txBody>
          <a:bodyPr/>
          <a:lstStyle/>
          <a:p>
            <a:pPr eaLnBrk="1" hangingPunct="1"/>
            <a:r>
              <a:rPr lang="en-US" altLang="en-US" dirty="0"/>
              <a:t>Abstraction of a philosopher: they alternate between periods of eating and thinking</a:t>
            </a:r>
          </a:p>
          <a:p>
            <a:pPr eaLnBrk="1" hangingPunct="1"/>
            <a:r>
              <a:rPr lang="en-US" altLang="en-US" dirty="0"/>
              <a:t>Five philosophers seated around a table</a:t>
            </a:r>
          </a:p>
          <a:p>
            <a:pPr lvl="1" eaLnBrk="1" hangingPunct="1"/>
            <a:r>
              <a:rPr lang="en-US" altLang="en-US" dirty="0"/>
              <a:t>One plate each; one fork between each plate</a:t>
            </a:r>
          </a:p>
          <a:p>
            <a:pPr lvl="1" eaLnBrk="1" hangingPunct="1"/>
            <a:r>
              <a:rPr lang="en-US" altLang="en-US" dirty="0"/>
              <a:t>When hungry, the philosopher tries to acquire a fork from either side (in any order)</a:t>
            </a:r>
          </a:p>
          <a:p>
            <a:pPr lvl="1" eaLnBrk="1" hangingPunct="1"/>
            <a:r>
              <a:rPr lang="en-US" altLang="en-US" dirty="0"/>
              <a:t>If successful, the Philosopher eats for a  while and then puts down both forks</a:t>
            </a:r>
          </a:p>
          <a:p>
            <a:pPr eaLnBrk="1" hangingPunct="1"/>
            <a:r>
              <a:rPr lang="en-US" altLang="en-US" dirty="0"/>
              <a:t>How can a program be designed to ensure that the philosophers are:</a:t>
            </a:r>
          </a:p>
          <a:p>
            <a:pPr lvl="1" eaLnBrk="1" hangingPunct="1"/>
            <a:r>
              <a:rPr lang="en-US" altLang="en-US" dirty="0"/>
              <a:t>Able to eat; and</a:t>
            </a:r>
          </a:p>
          <a:p>
            <a:pPr lvl="1" eaLnBrk="1" hangingPunct="1"/>
            <a:r>
              <a:rPr lang="en-US" altLang="en-US" dirty="0"/>
              <a:t>Never starve</a:t>
            </a:r>
          </a:p>
          <a:p>
            <a:pPr lvl="1" eaLnBrk="1" hangingPunct="1"/>
            <a:endParaRPr lang="en-US" altLang="en-US" dirty="0"/>
          </a:p>
        </p:txBody>
      </p:sp>
      <p:sp>
        <p:nvSpPr>
          <p:cNvPr id="194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8E31EA1-F988-4AF7-9F33-7130C34454C6}" type="slidenum">
              <a:rPr lang="en-US" altLang="en-US" sz="1400"/>
              <a:pPr eaLnBrk="1" hangingPunct="1"/>
              <a:t>4</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06026" y="44591"/>
            <a:ext cx="8610600" cy="685800"/>
          </a:xfrm>
        </p:spPr>
        <p:txBody>
          <a:bodyPr/>
          <a:lstStyle/>
          <a:p>
            <a:pPr eaLnBrk="1" hangingPunct="1"/>
            <a:r>
              <a:rPr lang="en-US" altLang="en-US" dirty="0"/>
              <a:t>The Dining Philosophers Problem</a:t>
            </a:r>
          </a:p>
        </p:txBody>
      </p:sp>
      <p:sp>
        <p:nvSpPr>
          <p:cNvPr id="20484" name="Rectangle 3"/>
          <p:cNvSpPr>
            <a:spLocks noGrp="1" noChangeArrowheads="1"/>
          </p:cNvSpPr>
          <p:nvPr>
            <p:ph type="body" idx="1"/>
          </p:nvPr>
        </p:nvSpPr>
        <p:spPr>
          <a:xfrm>
            <a:off x="3635896" y="1771335"/>
            <a:ext cx="5508104" cy="1752600"/>
          </a:xfrm>
        </p:spPr>
        <p:txBody>
          <a:bodyPr/>
          <a:lstStyle/>
          <a:p>
            <a:pPr eaLnBrk="1" hangingPunct="1"/>
            <a:r>
              <a:rPr lang="en-US" altLang="en-US" dirty="0" err="1">
                <a:latin typeface="Courier New" panose="02070309020205020404" pitchFamily="49" charset="0"/>
              </a:rPr>
              <a:t>take_fork</a:t>
            </a:r>
            <a:r>
              <a:rPr lang="en-US" altLang="en-US" dirty="0">
                <a:latin typeface="Courier New" panose="02070309020205020404" pitchFamily="49" charset="0"/>
              </a:rPr>
              <a:t>()</a:t>
            </a:r>
            <a:r>
              <a:rPr lang="en-US" altLang="en-US" dirty="0"/>
              <a:t> is a blocking call</a:t>
            </a:r>
          </a:p>
          <a:p>
            <a:pPr eaLnBrk="1" hangingPunct="1"/>
            <a:r>
              <a:rPr lang="en-US" altLang="en-US" dirty="0"/>
              <a:t>What is wrong with this solution?</a:t>
            </a:r>
          </a:p>
        </p:txBody>
      </p:sp>
      <p:sp>
        <p:nvSpPr>
          <p:cNvPr id="20487" name="Slide Number Placeholder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54343C0-89AA-4D87-B9DE-953EEFB40A59}" type="slidenum">
              <a:rPr lang="en-US" altLang="en-US" sz="1400"/>
              <a:pPr eaLnBrk="1" hangingPunct="1"/>
              <a:t>5</a:t>
            </a:fld>
            <a:endParaRPr lang="en-US" altLang="en-US" sz="1400"/>
          </a:p>
        </p:txBody>
      </p:sp>
      <p:pic>
        <p:nvPicPr>
          <p:cNvPr id="2" name="Picture 1">
            <a:extLst>
              <a:ext uri="{FF2B5EF4-FFF2-40B4-BE49-F238E27FC236}">
                <a16:creationId xmlns:a16="http://schemas.microsoft.com/office/drawing/2014/main" xmlns="" id="{8431C8FA-3468-410B-B072-54A6326329B2}"/>
              </a:ext>
            </a:extLst>
          </p:cNvPr>
          <p:cNvPicPr>
            <a:picLocks noChangeAspect="1"/>
          </p:cNvPicPr>
          <p:nvPr/>
        </p:nvPicPr>
        <p:blipFill>
          <a:blip r:embed="rId3"/>
          <a:stretch>
            <a:fillRect/>
          </a:stretch>
        </p:blipFill>
        <p:spPr>
          <a:xfrm>
            <a:off x="563588" y="914400"/>
            <a:ext cx="2787252" cy="2800525"/>
          </a:xfrm>
          <a:prstGeom prst="rect">
            <a:avLst/>
          </a:prstGeom>
        </p:spPr>
      </p:pic>
      <p:pic>
        <p:nvPicPr>
          <p:cNvPr id="3" name="Picture 2">
            <a:extLst>
              <a:ext uri="{FF2B5EF4-FFF2-40B4-BE49-F238E27FC236}">
                <a16:creationId xmlns:a16="http://schemas.microsoft.com/office/drawing/2014/main" xmlns="" id="{6133A5BA-E63A-4B66-B4F6-AA79EDED1447}"/>
              </a:ext>
            </a:extLst>
          </p:cNvPr>
          <p:cNvPicPr>
            <a:picLocks noChangeAspect="1"/>
          </p:cNvPicPr>
          <p:nvPr/>
        </p:nvPicPr>
        <p:blipFill>
          <a:blip r:embed="rId4"/>
          <a:stretch>
            <a:fillRect/>
          </a:stretch>
        </p:blipFill>
        <p:spPr>
          <a:xfrm>
            <a:off x="635976" y="3927392"/>
            <a:ext cx="2764247" cy="2778208"/>
          </a:xfrm>
          <a:prstGeom prst="rect">
            <a:avLst/>
          </a:prstGeom>
        </p:spPr>
      </p:pic>
      <p:pic>
        <p:nvPicPr>
          <p:cNvPr id="4" name="Picture 3">
            <a:extLst>
              <a:ext uri="{FF2B5EF4-FFF2-40B4-BE49-F238E27FC236}">
                <a16:creationId xmlns:a16="http://schemas.microsoft.com/office/drawing/2014/main" xmlns="" id="{9BB472C1-3D9D-410A-9984-2E4A9CCCE878}"/>
              </a:ext>
            </a:extLst>
          </p:cNvPr>
          <p:cNvPicPr>
            <a:picLocks noChangeAspect="1"/>
          </p:cNvPicPr>
          <p:nvPr/>
        </p:nvPicPr>
        <p:blipFill>
          <a:blip r:embed="rId5"/>
          <a:stretch>
            <a:fillRect/>
          </a:stretch>
        </p:blipFill>
        <p:spPr>
          <a:xfrm>
            <a:off x="3400223" y="3927392"/>
            <a:ext cx="3404763" cy="2374751"/>
          </a:xfrm>
          <a:prstGeom prst="rect">
            <a:avLst/>
          </a:prstGeom>
        </p:spPr>
      </p:pic>
      <p:sp>
        <p:nvSpPr>
          <p:cNvPr id="11" name="TextBox 10">
            <a:extLst>
              <a:ext uri="{FF2B5EF4-FFF2-40B4-BE49-F238E27FC236}">
                <a16:creationId xmlns:a16="http://schemas.microsoft.com/office/drawing/2014/main" xmlns="" id="{927B7A1A-1E84-4FC6-843C-C3CBAE723B9F}"/>
              </a:ext>
            </a:extLst>
          </p:cNvPr>
          <p:cNvSpPr txBox="1"/>
          <p:nvPr/>
        </p:nvSpPr>
        <p:spPr>
          <a:xfrm>
            <a:off x="1763688" y="3371164"/>
            <a:ext cx="300082" cy="369332"/>
          </a:xfrm>
          <a:prstGeom prst="rect">
            <a:avLst/>
          </a:prstGeom>
          <a:noFill/>
        </p:spPr>
        <p:txBody>
          <a:bodyPr wrap="none" rtlCol="0">
            <a:spAutoFit/>
          </a:bodyPr>
          <a:lstStyle/>
          <a:p>
            <a:r>
              <a:rPr lang="en-US" b="1" dirty="0"/>
              <a:t>3</a:t>
            </a:r>
          </a:p>
        </p:txBody>
      </p:sp>
      <p:sp>
        <p:nvSpPr>
          <p:cNvPr id="12" name="TextBox 11">
            <a:extLst>
              <a:ext uri="{FF2B5EF4-FFF2-40B4-BE49-F238E27FC236}">
                <a16:creationId xmlns:a16="http://schemas.microsoft.com/office/drawing/2014/main" xmlns="" id="{708885C6-BB2D-45BD-BA66-C505E49C77B6}"/>
              </a:ext>
            </a:extLst>
          </p:cNvPr>
          <p:cNvSpPr txBox="1"/>
          <p:nvPr/>
        </p:nvSpPr>
        <p:spPr>
          <a:xfrm>
            <a:off x="3291112" y="1774893"/>
            <a:ext cx="300082" cy="369332"/>
          </a:xfrm>
          <a:prstGeom prst="rect">
            <a:avLst/>
          </a:prstGeom>
          <a:noFill/>
        </p:spPr>
        <p:txBody>
          <a:bodyPr wrap="none" rtlCol="0">
            <a:spAutoFit/>
          </a:bodyPr>
          <a:lstStyle/>
          <a:p>
            <a:r>
              <a:rPr lang="en-US" b="1" dirty="0">
                <a:solidFill>
                  <a:srgbClr val="0070C0"/>
                </a:solidFill>
              </a:rPr>
              <a:t>4</a:t>
            </a:r>
          </a:p>
        </p:txBody>
      </p:sp>
      <p:sp>
        <p:nvSpPr>
          <p:cNvPr id="13" name="TextBox 12">
            <a:extLst>
              <a:ext uri="{FF2B5EF4-FFF2-40B4-BE49-F238E27FC236}">
                <a16:creationId xmlns:a16="http://schemas.microsoft.com/office/drawing/2014/main" xmlns="" id="{51F8E8FE-D345-4DE0-A03E-D0FC471F3283}"/>
              </a:ext>
            </a:extLst>
          </p:cNvPr>
          <p:cNvSpPr txBox="1"/>
          <p:nvPr/>
        </p:nvSpPr>
        <p:spPr>
          <a:xfrm>
            <a:off x="248412" y="1774893"/>
            <a:ext cx="300082" cy="369332"/>
          </a:xfrm>
          <a:prstGeom prst="rect">
            <a:avLst/>
          </a:prstGeom>
          <a:noFill/>
        </p:spPr>
        <p:txBody>
          <a:bodyPr wrap="square" rtlCol="0">
            <a:spAutoFit/>
          </a:bodyPr>
          <a:lstStyle/>
          <a:p>
            <a:r>
              <a:rPr lang="en-US" b="1" dirty="0">
                <a:solidFill>
                  <a:srgbClr val="0070C0"/>
                </a:solidFill>
              </a:rPr>
              <a:t>1</a:t>
            </a:r>
          </a:p>
        </p:txBody>
      </p:sp>
      <p:sp>
        <p:nvSpPr>
          <p:cNvPr id="14" name="TextBox 13">
            <a:extLst>
              <a:ext uri="{FF2B5EF4-FFF2-40B4-BE49-F238E27FC236}">
                <a16:creationId xmlns:a16="http://schemas.microsoft.com/office/drawing/2014/main" xmlns="" id="{DDE3B041-85C4-445C-B526-44DD6192E7B0}"/>
              </a:ext>
            </a:extLst>
          </p:cNvPr>
          <p:cNvSpPr txBox="1"/>
          <p:nvPr/>
        </p:nvSpPr>
        <p:spPr>
          <a:xfrm>
            <a:off x="1807173" y="637730"/>
            <a:ext cx="300082" cy="369332"/>
          </a:xfrm>
          <a:prstGeom prst="rect">
            <a:avLst/>
          </a:prstGeom>
          <a:noFill/>
        </p:spPr>
        <p:txBody>
          <a:bodyPr wrap="none" rtlCol="0">
            <a:spAutoFit/>
          </a:bodyPr>
          <a:lstStyle/>
          <a:p>
            <a:r>
              <a:rPr lang="en-US" b="1" dirty="0">
                <a:solidFill>
                  <a:srgbClr val="0070C0"/>
                </a:solidFill>
              </a:rPr>
              <a:t>0</a:t>
            </a:r>
          </a:p>
        </p:txBody>
      </p:sp>
      <p:sp>
        <p:nvSpPr>
          <p:cNvPr id="15" name="TextBox 14">
            <a:extLst>
              <a:ext uri="{FF2B5EF4-FFF2-40B4-BE49-F238E27FC236}">
                <a16:creationId xmlns:a16="http://schemas.microsoft.com/office/drawing/2014/main" xmlns="" id="{CD431217-5B23-4081-9860-BEB9BFDFB473}"/>
              </a:ext>
            </a:extLst>
          </p:cNvPr>
          <p:cNvSpPr txBox="1"/>
          <p:nvPr/>
        </p:nvSpPr>
        <p:spPr>
          <a:xfrm>
            <a:off x="947344" y="3396734"/>
            <a:ext cx="300082" cy="369332"/>
          </a:xfrm>
          <a:prstGeom prst="rect">
            <a:avLst/>
          </a:prstGeom>
          <a:noFill/>
        </p:spPr>
        <p:txBody>
          <a:bodyPr wrap="none" rtlCol="0">
            <a:spAutoFit/>
          </a:bodyPr>
          <a:lstStyle/>
          <a:p>
            <a:r>
              <a:rPr lang="en-US" b="1" dirty="0">
                <a:solidFill>
                  <a:srgbClr val="0070C0"/>
                </a:solidFill>
              </a:rPr>
              <a:t>2</a:t>
            </a:r>
          </a:p>
        </p:txBody>
      </p:sp>
      <p:sp>
        <p:nvSpPr>
          <p:cNvPr id="16" name="TextBox 15">
            <a:extLst>
              <a:ext uri="{FF2B5EF4-FFF2-40B4-BE49-F238E27FC236}">
                <a16:creationId xmlns:a16="http://schemas.microsoft.com/office/drawing/2014/main" xmlns="" id="{564390F7-148F-4D3F-8212-2D971417D2BC}"/>
              </a:ext>
            </a:extLst>
          </p:cNvPr>
          <p:cNvSpPr txBox="1"/>
          <p:nvPr/>
        </p:nvSpPr>
        <p:spPr>
          <a:xfrm>
            <a:off x="2699792" y="3400262"/>
            <a:ext cx="300082" cy="369332"/>
          </a:xfrm>
          <a:prstGeom prst="rect">
            <a:avLst/>
          </a:prstGeom>
          <a:noFill/>
        </p:spPr>
        <p:txBody>
          <a:bodyPr wrap="none" rtlCol="0">
            <a:spAutoFit/>
          </a:bodyPr>
          <a:lstStyle/>
          <a:p>
            <a:r>
              <a:rPr lang="en-US" b="1" dirty="0">
                <a:solidFill>
                  <a:srgbClr val="0070C0"/>
                </a:solidFill>
              </a:rPr>
              <a:t>3</a:t>
            </a:r>
          </a:p>
        </p:txBody>
      </p:sp>
      <p:sp>
        <p:nvSpPr>
          <p:cNvPr id="17" name="TextBox 16">
            <a:extLst>
              <a:ext uri="{FF2B5EF4-FFF2-40B4-BE49-F238E27FC236}">
                <a16:creationId xmlns:a16="http://schemas.microsoft.com/office/drawing/2014/main" xmlns="" id="{CDA26795-3B54-4BD3-A1A2-FEC72C0F9E93}"/>
              </a:ext>
            </a:extLst>
          </p:cNvPr>
          <p:cNvSpPr txBox="1"/>
          <p:nvPr/>
        </p:nvSpPr>
        <p:spPr>
          <a:xfrm>
            <a:off x="611560" y="2420888"/>
            <a:ext cx="300082" cy="369332"/>
          </a:xfrm>
          <a:prstGeom prst="rect">
            <a:avLst/>
          </a:prstGeom>
          <a:noFill/>
        </p:spPr>
        <p:txBody>
          <a:bodyPr wrap="none" rtlCol="0">
            <a:spAutoFit/>
          </a:bodyPr>
          <a:lstStyle/>
          <a:p>
            <a:r>
              <a:rPr lang="en-US" b="1" dirty="0"/>
              <a:t>2</a:t>
            </a:r>
          </a:p>
        </p:txBody>
      </p:sp>
      <p:sp>
        <p:nvSpPr>
          <p:cNvPr id="18" name="TextBox 17">
            <a:extLst>
              <a:ext uri="{FF2B5EF4-FFF2-40B4-BE49-F238E27FC236}">
                <a16:creationId xmlns:a16="http://schemas.microsoft.com/office/drawing/2014/main" xmlns="" id="{26070312-E966-49EC-9858-4D76E2C31B66}"/>
              </a:ext>
            </a:extLst>
          </p:cNvPr>
          <p:cNvSpPr txBox="1"/>
          <p:nvPr/>
        </p:nvSpPr>
        <p:spPr>
          <a:xfrm>
            <a:off x="1127933" y="1067976"/>
            <a:ext cx="300082" cy="369332"/>
          </a:xfrm>
          <a:prstGeom prst="rect">
            <a:avLst/>
          </a:prstGeom>
          <a:noFill/>
        </p:spPr>
        <p:txBody>
          <a:bodyPr wrap="none" rtlCol="0">
            <a:spAutoFit/>
          </a:bodyPr>
          <a:lstStyle/>
          <a:p>
            <a:r>
              <a:rPr lang="en-US" b="1" dirty="0"/>
              <a:t>1</a:t>
            </a:r>
          </a:p>
        </p:txBody>
      </p:sp>
      <p:sp>
        <p:nvSpPr>
          <p:cNvPr id="19" name="TextBox 18">
            <a:extLst>
              <a:ext uri="{FF2B5EF4-FFF2-40B4-BE49-F238E27FC236}">
                <a16:creationId xmlns:a16="http://schemas.microsoft.com/office/drawing/2014/main" xmlns="" id="{69DE6526-EB5E-4A62-A13F-0048E9FBA897}"/>
              </a:ext>
            </a:extLst>
          </p:cNvPr>
          <p:cNvSpPr txBox="1"/>
          <p:nvPr/>
        </p:nvSpPr>
        <p:spPr>
          <a:xfrm>
            <a:off x="2549751" y="1108586"/>
            <a:ext cx="300082" cy="369332"/>
          </a:xfrm>
          <a:prstGeom prst="rect">
            <a:avLst/>
          </a:prstGeom>
          <a:noFill/>
        </p:spPr>
        <p:txBody>
          <a:bodyPr wrap="none" rtlCol="0">
            <a:spAutoFit/>
          </a:bodyPr>
          <a:lstStyle/>
          <a:p>
            <a:r>
              <a:rPr lang="en-US" b="1" dirty="0"/>
              <a:t>0</a:t>
            </a:r>
          </a:p>
        </p:txBody>
      </p:sp>
      <p:sp>
        <p:nvSpPr>
          <p:cNvPr id="20" name="TextBox 19">
            <a:extLst>
              <a:ext uri="{FF2B5EF4-FFF2-40B4-BE49-F238E27FC236}">
                <a16:creationId xmlns:a16="http://schemas.microsoft.com/office/drawing/2014/main" xmlns="" id="{0A4AAB95-20D6-4577-9E61-9E1C3C70695F}"/>
              </a:ext>
            </a:extLst>
          </p:cNvPr>
          <p:cNvSpPr txBox="1"/>
          <p:nvPr/>
        </p:nvSpPr>
        <p:spPr>
          <a:xfrm>
            <a:off x="2915816" y="2560243"/>
            <a:ext cx="300082" cy="369332"/>
          </a:xfrm>
          <a:prstGeom prst="rect">
            <a:avLst/>
          </a:prstGeom>
          <a:noFill/>
        </p:spPr>
        <p:txBody>
          <a:bodyPr wrap="none" rtlCol="0">
            <a:spAutoFit/>
          </a:bodyPr>
          <a:lstStyle/>
          <a:p>
            <a:r>
              <a:rPr lang="en-US" b="1" dirty="0"/>
              <a:t>4</a:t>
            </a:r>
          </a:p>
        </p:txBody>
      </p:sp>
      <p:sp>
        <p:nvSpPr>
          <p:cNvPr id="6" name="TextBox 5">
            <a:extLst>
              <a:ext uri="{FF2B5EF4-FFF2-40B4-BE49-F238E27FC236}">
                <a16:creationId xmlns:a16="http://schemas.microsoft.com/office/drawing/2014/main" xmlns="" id="{C11AE18C-BB6E-48E1-8ACF-63205B5D9C1E}"/>
              </a:ext>
            </a:extLst>
          </p:cNvPr>
          <p:cNvSpPr txBox="1"/>
          <p:nvPr/>
        </p:nvSpPr>
        <p:spPr>
          <a:xfrm>
            <a:off x="3959357" y="6559493"/>
            <a:ext cx="1503938" cy="253916"/>
          </a:xfrm>
          <a:prstGeom prst="rect">
            <a:avLst/>
          </a:prstGeom>
          <a:noFill/>
        </p:spPr>
        <p:txBody>
          <a:bodyPr wrap="none" rtlCol="0">
            <a:spAutoFit/>
          </a:bodyPr>
          <a:lstStyle/>
          <a:p>
            <a:r>
              <a:rPr lang="en-US" sz="1050" dirty="0"/>
              <a:t>Image source: </a:t>
            </a:r>
            <a:r>
              <a:rPr lang="en-US" sz="1050" dirty="0" err="1"/>
              <a:t>wikipedia</a:t>
            </a:r>
            <a:endParaRPr lang="en-US" sz="1050" dirty="0"/>
          </a:p>
        </p:txBody>
      </p:sp>
    </p:spTree>
    <p:extLst>
      <p:ext uri="{BB962C8B-B14F-4D97-AF65-F5344CB8AC3E}">
        <p14:creationId xmlns:p14="http://schemas.microsoft.com/office/powerpoint/2010/main" val="291271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8610600" cy="685800"/>
          </a:xfrm>
        </p:spPr>
        <p:txBody>
          <a:bodyPr/>
          <a:lstStyle/>
          <a:p>
            <a:pPr eaLnBrk="1" hangingPunct="1"/>
            <a:r>
              <a:rPr lang="en-US" altLang="en-US"/>
              <a:t>The Dining Philosophers Problem</a:t>
            </a:r>
          </a:p>
        </p:txBody>
      </p:sp>
      <p:sp>
        <p:nvSpPr>
          <p:cNvPr id="22532" name="Rectangle 3"/>
          <p:cNvSpPr>
            <a:spLocks noGrp="1" noChangeArrowheads="1"/>
          </p:cNvSpPr>
          <p:nvPr>
            <p:ph type="body" idx="1"/>
          </p:nvPr>
        </p:nvSpPr>
        <p:spPr>
          <a:xfrm>
            <a:off x="381000" y="1219200"/>
            <a:ext cx="7647384" cy="5156200"/>
          </a:xfrm>
        </p:spPr>
        <p:txBody>
          <a:bodyPr/>
          <a:lstStyle/>
          <a:p>
            <a:pPr eaLnBrk="1" hangingPunct="1"/>
            <a:r>
              <a:rPr lang="en-US" altLang="en-US" dirty="0"/>
              <a:t>Possible corrections:</a:t>
            </a:r>
          </a:p>
          <a:p>
            <a:pPr lvl="1" eaLnBrk="1" hangingPunct="1"/>
            <a:r>
              <a:rPr lang="en-US" altLang="en-US" dirty="0"/>
              <a:t>Have philosophers acquire one fork first.  If the other isn</a:t>
            </a:r>
            <a:r>
              <a:rPr lang="en-US" altLang="fr-CA" dirty="0"/>
              <a:t>’</a:t>
            </a:r>
            <a:r>
              <a:rPr lang="en-US" altLang="en-US" dirty="0"/>
              <a:t>t available, put down the fork and wait some time before trying again</a:t>
            </a:r>
          </a:p>
          <a:p>
            <a:pPr lvl="2" eaLnBrk="1" hangingPunct="1"/>
            <a:r>
              <a:rPr lang="en-US" altLang="en-US" dirty="0"/>
              <a:t>Problem:  If all the algorithms start simultaneously then it is possible that all the philosophers will grab their left fork, see the right one missing, put down the fork, and repeat in an infinite loop</a:t>
            </a:r>
          </a:p>
          <a:p>
            <a:pPr lvl="2" eaLnBrk="1" hangingPunct="1"/>
            <a:r>
              <a:rPr lang="en-US" altLang="en-US" dirty="0"/>
              <a:t>Note: when processes are in a state that is not deadlocked, but not making any progress in their function, it is called </a:t>
            </a:r>
            <a:r>
              <a:rPr lang="en-US" altLang="en-US" b="1" dirty="0">
                <a:solidFill>
                  <a:srgbClr val="0000FF"/>
                </a:solidFill>
              </a:rPr>
              <a:t>starvation </a:t>
            </a:r>
            <a:r>
              <a:rPr lang="en-US" altLang="en-US" dirty="0"/>
              <a:t>or</a:t>
            </a:r>
            <a:r>
              <a:rPr lang="en-US" altLang="en-US" b="1" dirty="0">
                <a:solidFill>
                  <a:srgbClr val="0000FF"/>
                </a:solidFill>
              </a:rPr>
              <a:t> </a:t>
            </a:r>
            <a:r>
              <a:rPr lang="en-US" altLang="en-US" b="1" dirty="0" err="1">
                <a:solidFill>
                  <a:srgbClr val="0000FF"/>
                </a:solidFill>
              </a:rPr>
              <a:t>livelock</a:t>
            </a:r>
            <a:endParaRPr lang="en-US" altLang="en-US" b="1" dirty="0">
              <a:solidFill>
                <a:srgbClr val="0000FF"/>
              </a:solidFill>
            </a:endParaRPr>
          </a:p>
        </p:txBody>
      </p:sp>
      <p:sp>
        <p:nvSpPr>
          <p:cNvPr id="225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0B974CD-EA06-490B-9D3F-CC175B667122}" type="slidenum">
              <a:rPr lang="en-US" altLang="en-US" sz="1400"/>
              <a:pPr eaLnBrk="1" hangingPunct="1"/>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533400" y="228600"/>
            <a:ext cx="8610600" cy="685800"/>
          </a:xfrm>
        </p:spPr>
        <p:txBody>
          <a:bodyPr/>
          <a:lstStyle/>
          <a:p>
            <a:pPr eaLnBrk="1" hangingPunct="1"/>
            <a:r>
              <a:rPr lang="en-US" altLang="en-US"/>
              <a:t>The Dining Philosophers Problem</a:t>
            </a:r>
          </a:p>
        </p:txBody>
      </p:sp>
      <p:sp>
        <p:nvSpPr>
          <p:cNvPr id="24580" name="Rectangle 3"/>
          <p:cNvSpPr>
            <a:spLocks noGrp="1" noChangeArrowheads="1"/>
          </p:cNvSpPr>
          <p:nvPr>
            <p:ph type="body" idx="1"/>
          </p:nvPr>
        </p:nvSpPr>
        <p:spPr/>
        <p:txBody>
          <a:bodyPr/>
          <a:lstStyle/>
          <a:p>
            <a:pPr eaLnBrk="1" hangingPunct="1"/>
            <a:r>
              <a:rPr lang="en-US" altLang="en-US" dirty="0"/>
              <a:t>Possible corrections:</a:t>
            </a:r>
          </a:p>
          <a:p>
            <a:pPr lvl="1" eaLnBrk="1" hangingPunct="1"/>
            <a:r>
              <a:rPr lang="en-US" altLang="en-US" dirty="0"/>
              <a:t>To prevent starvation, have each philosopher wait a random amount of time before trying again</a:t>
            </a:r>
          </a:p>
          <a:p>
            <a:pPr lvl="2" eaLnBrk="1" hangingPunct="1"/>
            <a:r>
              <a:rPr lang="en-US" altLang="en-US" dirty="0"/>
              <a:t>Problem: true randomness could cause the same problem to happen, however unlikely...</a:t>
            </a:r>
          </a:p>
          <a:p>
            <a:pPr lvl="2" eaLnBrk="1" hangingPunct="1"/>
            <a:r>
              <a:rPr lang="en-US" altLang="en-US" dirty="0"/>
              <a:t>This may be fine for most solutions, but there may still be applications (e.g. critical infrastructure) where we do not want to leave reliability to chance where an unlikely series of random numbers can lead to failure.</a:t>
            </a:r>
          </a:p>
          <a:p>
            <a:pPr marL="914400" lvl="2" indent="0" eaLnBrk="1" hangingPunct="1">
              <a:buNone/>
            </a:pPr>
            <a:endParaRPr lang="en-US" altLang="en-US" dirty="0"/>
          </a:p>
        </p:txBody>
      </p:sp>
      <p:sp>
        <p:nvSpPr>
          <p:cNvPr id="245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C791392-B401-40A5-9849-02D62F973A35}" type="slidenum">
              <a:rPr lang="en-US" altLang="en-US" sz="1400"/>
              <a:pPr eaLnBrk="1" hangingPunct="1"/>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228600"/>
            <a:ext cx="8610600" cy="685800"/>
          </a:xfrm>
        </p:spPr>
        <p:txBody>
          <a:bodyPr/>
          <a:lstStyle/>
          <a:p>
            <a:pPr eaLnBrk="1" hangingPunct="1"/>
            <a:r>
              <a:rPr lang="en-US" altLang="en-US"/>
              <a:t>The Dining Philosophers Problem</a:t>
            </a:r>
          </a:p>
        </p:txBody>
      </p:sp>
      <p:sp>
        <p:nvSpPr>
          <p:cNvPr id="27652" name="Rectangle 3"/>
          <p:cNvSpPr>
            <a:spLocks noGrp="1" noChangeArrowheads="1"/>
          </p:cNvSpPr>
          <p:nvPr>
            <p:ph type="body" idx="1"/>
          </p:nvPr>
        </p:nvSpPr>
        <p:spPr>
          <a:xfrm>
            <a:off x="685800" y="1196975"/>
            <a:ext cx="7772400" cy="1265173"/>
          </a:xfrm>
        </p:spPr>
        <p:txBody>
          <a:bodyPr/>
          <a:lstStyle/>
          <a:p>
            <a:pPr eaLnBrk="1" hangingPunct="1"/>
            <a:r>
              <a:rPr lang="en-US" altLang="en-US" dirty="0"/>
              <a:t>Possible corrections:</a:t>
            </a:r>
          </a:p>
          <a:p>
            <a:pPr lvl="1" eaLnBrk="1" hangingPunct="1"/>
            <a:r>
              <a:rPr lang="en-US" altLang="en-US" dirty="0"/>
              <a:t>Use a binary semaphore to protect access to the statements following the call to </a:t>
            </a:r>
            <a:r>
              <a:rPr lang="en-US" altLang="en-US" dirty="0">
                <a:latin typeface="Courier New" panose="02070309020205020404" pitchFamily="49" charset="0"/>
              </a:rPr>
              <a:t>think()</a:t>
            </a:r>
          </a:p>
          <a:p>
            <a:pPr lvl="2" eaLnBrk="1" hangingPunct="1"/>
            <a:endParaRPr lang="en-US" altLang="en-US" dirty="0"/>
          </a:p>
          <a:p>
            <a:pPr lvl="2" eaLnBrk="1" hangingPunct="1"/>
            <a:endParaRPr lang="en-US" altLang="en-US" dirty="0"/>
          </a:p>
          <a:p>
            <a:pPr lvl="2" eaLnBrk="1" hangingPunct="1"/>
            <a:endParaRPr lang="en-US" altLang="en-US" dirty="0"/>
          </a:p>
        </p:txBody>
      </p:sp>
      <p:sp>
        <p:nvSpPr>
          <p:cNvPr id="27654"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C1C2125-280C-49CB-93A7-9794CC238AC4}" type="slidenum">
              <a:rPr lang="en-US" altLang="en-US" sz="1400"/>
              <a:pPr eaLnBrk="1" hangingPunct="1"/>
              <a:t>8</a:t>
            </a:fld>
            <a:endParaRPr lang="en-US" altLang="en-US" sz="1400"/>
          </a:p>
        </p:txBody>
      </p:sp>
      <p:grpSp>
        <p:nvGrpSpPr>
          <p:cNvPr id="3" name="Group 2">
            <a:extLst>
              <a:ext uri="{FF2B5EF4-FFF2-40B4-BE49-F238E27FC236}">
                <a16:creationId xmlns:a16="http://schemas.microsoft.com/office/drawing/2014/main" xmlns="" id="{7E9C683B-3560-458F-9CA3-2BA10F2188D5}"/>
              </a:ext>
            </a:extLst>
          </p:cNvPr>
          <p:cNvGrpSpPr/>
          <p:nvPr/>
        </p:nvGrpSpPr>
        <p:grpSpPr>
          <a:xfrm>
            <a:off x="2425982" y="2570162"/>
            <a:ext cx="4292036" cy="3209925"/>
            <a:chOff x="2489020" y="3418379"/>
            <a:chExt cx="4292036" cy="3209925"/>
          </a:xfrm>
        </p:grpSpPr>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418379"/>
              <a:ext cx="35052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xmlns="" id="{84E56CFE-32CD-484D-8FC3-6CA91EAD9728}"/>
                </a:ext>
              </a:extLst>
            </p:cNvPr>
            <p:cNvSpPr/>
            <p:nvPr/>
          </p:nvSpPr>
          <p:spPr>
            <a:xfrm>
              <a:off x="3995936" y="4495252"/>
              <a:ext cx="304800" cy="1447800"/>
            </a:xfrm>
            <a:prstGeom prst="leftBrace">
              <a:avLst/>
            </a:prstGeom>
            <a:ln/>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fr-CA">
                <a:solidFill>
                  <a:srgbClr val="FF6600"/>
                </a:solidFill>
              </a:endParaRPr>
            </a:p>
          </p:txBody>
        </p:sp>
        <p:sp>
          <p:nvSpPr>
            <p:cNvPr id="2" name="TextBox 1">
              <a:extLst>
                <a:ext uri="{FF2B5EF4-FFF2-40B4-BE49-F238E27FC236}">
                  <a16:creationId xmlns:a16="http://schemas.microsoft.com/office/drawing/2014/main" xmlns="" id="{2B4E8939-3F94-47B1-A880-87E314A495A7}"/>
                </a:ext>
              </a:extLst>
            </p:cNvPr>
            <p:cNvSpPr txBox="1"/>
            <p:nvPr/>
          </p:nvSpPr>
          <p:spPr>
            <a:xfrm>
              <a:off x="2489020" y="4966127"/>
              <a:ext cx="1516762" cy="461665"/>
            </a:xfrm>
            <a:prstGeom prst="rect">
              <a:avLst/>
            </a:prstGeom>
            <a:noFill/>
          </p:spPr>
          <p:txBody>
            <a:bodyPr wrap="none" rtlCol="0">
              <a:spAutoFit/>
            </a:bodyPr>
            <a:lstStyle/>
            <a:p>
              <a:r>
                <a:rPr lang="en-US" sz="2400" dirty="0">
                  <a:solidFill>
                    <a:srgbClr val="3333CC"/>
                  </a:solidFill>
                </a:rPr>
                <a:t>semaphore</a:t>
              </a:r>
            </a:p>
          </p:txBody>
        </p:sp>
      </p:grpSp>
      <p:sp>
        <p:nvSpPr>
          <p:cNvPr id="9" name="Rectangle 3">
            <a:extLst>
              <a:ext uri="{FF2B5EF4-FFF2-40B4-BE49-F238E27FC236}">
                <a16:creationId xmlns:a16="http://schemas.microsoft.com/office/drawing/2014/main" xmlns="" id="{D4984F48-6B9B-4DBD-A644-8AB3F6915631}"/>
              </a:ext>
            </a:extLst>
          </p:cNvPr>
          <p:cNvSpPr txBox="1">
            <a:spLocks noChangeArrowheads="1"/>
          </p:cNvSpPr>
          <p:nvPr/>
        </p:nvSpPr>
        <p:spPr bwMode="auto">
          <a:xfrm>
            <a:off x="351498" y="5563148"/>
            <a:ext cx="7772400" cy="7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2" eaLnBrk="1" hangingPunct="1"/>
            <a:r>
              <a:rPr lang="en-US" altLang="en-US" kern="0" dirty="0"/>
              <a:t>Mutual exclusion is achieved, but this is inefficient</a:t>
            </a:r>
          </a:p>
          <a:p>
            <a:pPr lvl="2" eaLnBrk="1" hangingPunct="1"/>
            <a:r>
              <a:rPr lang="en-US" altLang="en-US" kern="0" dirty="0"/>
              <a:t>Deadlock will no longer occur, but only one philosopher can eat at a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8F58BD7-E054-47FD-A725-CEA4FDAAF89E}"/>
              </a:ext>
            </a:extLst>
          </p:cNvPr>
          <p:cNvSpPr>
            <a:spLocks noGrp="1"/>
          </p:cNvSpPr>
          <p:nvPr>
            <p:ph type="sldNum" sz="quarter" idx="12"/>
          </p:nvPr>
        </p:nvSpPr>
        <p:spPr/>
        <p:txBody>
          <a:bodyPr/>
          <a:lstStyle/>
          <a:p>
            <a:fld id="{9D91B029-AE3C-488B-83D1-3B48B7A56409}" type="slidenum">
              <a:rPr lang="fr-CA" altLang="en-US" smtClean="0"/>
              <a:pPr/>
              <a:t>9</a:t>
            </a:fld>
            <a:endParaRPr lang="fr-CA" altLang="en-US"/>
          </a:p>
        </p:txBody>
      </p:sp>
      <p:sp>
        <p:nvSpPr>
          <p:cNvPr id="3" name="Rectangle 2">
            <a:extLst>
              <a:ext uri="{FF2B5EF4-FFF2-40B4-BE49-F238E27FC236}">
                <a16:creationId xmlns:a16="http://schemas.microsoft.com/office/drawing/2014/main" xmlns="" id="{30B2DEF1-8A25-4923-8D62-EBEF19B6B8E0}"/>
              </a:ext>
            </a:extLst>
          </p:cNvPr>
          <p:cNvSpPr/>
          <p:nvPr/>
        </p:nvSpPr>
        <p:spPr>
          <a:xfrm>
            <a:off x="107504" y="333137"/>
            <a:ext cx="7776864" cy="6524863"/>
          </a:xfrm>
          <a:prstGeom prst="rect">
            <a:avLst/>
          </a:prstGeom>
        </p:spPr>
        <p:txBody>
          <a:bodyPr wrap="square">
            <a:spAutoFit/>
          </a:bodyPr>
          <a:lstStyle/>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N</a:t>
            </a:r>
            <a:r>
              <a:rPr lang="en-US" sz="1100" dirty="0">
                <a:solidFill>
                  <a:srgbClr val="0000FF"/>
                </a:solidFill>
                <a:latin typeface="Consolas" panose="020B0609020204030204" pitchFamily="49" charset="0"/>
              </a:rPr>
              <a:t> </a:t>
            </a:r>
            <a:r>
              <a:rPr lang="en-US" sz="1100" dirty="0">
                <a:solidFill>
                  <a:srgbClr val="09885A"/>
                </a:solidFill>
                <a:latin typeface="Consolas" panose="020B0609020204030204" pitchFamily="49" charset="0"/>
              </a:rPr>
              <a:t>5</a:t>
            </a:r>
            <a:r>
              <a:rPr lang="en-US" sz="1100" dirty="0">
                <a:solidFill>
                  <a:srgbClr val="0000FF"/>
                </a:solidFill>
                <a:latin typeface="Consolas" panose="020B0609020204030204" pitchFamily="49" charset="0"/>
              </a:rPr>
              <a:t>                 </a:t>
            </a:r>
            <a:r>
              <a:rPr lang="en-US" sz="1100" dirty="0">
                <a:solidFill>
                  <a:srgbClr val="008000"/>
                </a:solidFill>
                <a:latin typeface="Consolas" panose="020B0609020204030204" pitchFamily="49" charset="0"/>
              </a:rPr>
              <a:t>/* number of philosophers */</a:t>
            </a:r>
            <a:endParaRPr lang="en-US" sz="1100" dirty="0">
              <a:solidFill>
                <a:srgbClr val="000000"/>
              </a:solidFill>
              <a:latin typeface="Consolas" panose="020B0609020204030204" pitchFamily="49" charset="0"/>
            </a:endParaRPr>
          </a:p>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LEFT</a:t>
            </a:r>
            <a:r>
              <a:rPr lang="en-US" sz="1100" dirty="0">
                <a:solidFill>
                  <a:srgbClr val="0000FF"/>
                </a:solidFill>
                <a:latin typeface="Consolas" panose="020B0609020204030204" pitchFamily="49" charset="0"/>
              </a:rPr>
              <a:t> (i</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N−</a:t>
            </a:r>
            <a:r>
              <a:rPr lang="en-US" sz="1100" dirty="0">
                <a:solidFill>
                  <a:srgbClr val="09885A"/>
                </a:solidFill>
                <a:latin typeface="Consolas" panose="020B0609020204030204" pitchFamily="49" charset="0"/>
              </a:rPr>
              <a:t>1</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N      </a:t>
            </a:r>
            <a:r>
              <a:rPr lang="en-US" sz="1100" dirty="0">
                <a:solidFill>
                  <a:srgbClr val="008000"/>
                </a:solidFill>
                <a:latin typeface="Consolas" panose="020B0609020204030204" pitchFamily="49" charset="0"/>
              </a:rPr>
              <a:t>/* number of i’s left neighbor */</a:t>
            </a:r>
            <a:endParaRPr lang="en-US" sz="1100" dirty="0">
              <a:solidFill>
                <a:srgbClr val="000000"/>
              </a:solidFill>
              <a:latin typeface="Consolas" panose="020B0609020204030204" pitchFamily="49" charset="0"/>
            </a:endParaRPr>
          </a:p>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RIGHT</a:t>
            </a:r>
            <a:r>
              <a:rPr lang="en-US" sz="1100" dirty="0">
                <a:solidFill>
                  <a:srgbClr val="0000FF"/>
                </a:solidFill>
                <a:latin typeface="Consolas" panose="020B0609020204030204" pitchFamily="49" charset="0"/>
              </a:rPr>
              <a:t> (i</a:t>
            </a:r>
            <a:r>
              <a:rPr lang="en-US" sz="1100" dirty="0">
                <a:solidFill>
                  <a:srgbClr val="000000"/>
                </a:solidFill>
                <a:latin typeface="Consolas" panose="020B0609020204030204" pitchFamily="49" charset="0"/>
              </a:rPr>
              <a:t>+</a:t>
            </a:r>
            <a:r>
              <a:rPr lang="en-US" sz="1100" dirty="0">
                <a:solidFill>
                  <a:srgbClr val="09885A"/>
                </a:solidFill>
                <a:latin typeface="Consolas" panose="020B0609020204030204" pitchFamily="49" charset="0"/>
              </a:rPr>
              <a:t>1</a:t>
            </a:r>
            <a:r>
              <a:rPr lang="en-US" sz="1100" dirty="0">
                <a:solidFill>
                  <a:srgbClr val="0000FF"/>
                </a:solidFill>
                <a:latin typeface="Consolas" panose="020B0609020204030204" pitchFamily="49" charset="0"/>
              </a:rPr>
              <a:t>)</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N       </a:t>
            </a:r>
            <a:r>
              <a:rPr lang="en-US" sz="1100" dirty="0">
                <a:solidFill>
                  <a:srgbClr val="008000"/>
                </a:solidFill>
                <a:latin typeface="Consolas" panose="020B0609020204030204" pitchFamily="49" charset="0"/>
              </a:rPr>
              <a:t>/* number of i’s right neighbor */</a:t>
            </a:r>
            <a:endParaRPr lang="en-US" sz="1100" dirty="0">
              <a:solidFill>
                <a:srgbClr val="000000"/>
              </a:solidFill>
              <a:latin typeface="Consolas" panose="020B0609020204030204" pitchFamily="49" charset="0"/>
            </a:endParaRPr>
          </a:p>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THINKING</a:t>
            </a:r>
            <a:r>
              <a:rPr lang="en-US" sz="1100" dirty="0">
                <a:solidFill>
                  <a:srgbClr val="0000FF"/>
                </a:solidFill>
                <a:latin typeface="Consolas" panose="020B0609020204030204" pitchFamily="49" charset="0"/>
              </a:rPr>
              <a:t> </a:t>
            </a:r>
            <a:r>
              <a:rPr lang="en-US" sz="1100" dirty="0">
                <a:solidFill>
                  <a:srgbClr val="09885A"/>
                </a:solidFill>
                <a:latin typeface="Consolas" panose="020B0609020204030204" pitchFamily="49" charset="0"/>
              </a:rPr>
              <a:t>0</a:t>
            </a:r>
            <a:r>
              <a:rPr lang="en-US" sz="1100" dirty="0">
                <a:solidFill>
                  <a:srgbClr val="0000FF"/>
                </a:solidFill>
                <a:latin typeface="Consolas" panose="020B0609020204030204" pitchFamily="49" charset="0"/>
              </a:rPr>
              <a:t>          </a:t>
            </a:r>
            <a:r>
              <a:rPr lang="en-US" sz="1100" dirty="0">
                <a:solidFill>
                  <a:srgbClr val="008000"/>
                </a:solidFill>
                <a:latin typeface="Consolas" panose="020B0609020204030204" pitchFamily="49" charset="0"/>
              </a:rPr>
              <a:t>/* philosopher is thinking */</a:t>
            </a:r>
            <a:endParaRPr lang="en-US" sz="1100" dirty="0">
              <a:solidFill>
                <a:srgbClr val="000000"/>
              </a:solidFill>
              <a:latin typeface="Consolas" panose="020B0609020204030204" pitchFamily="49" charset="0"/>
            </a:endParaRPr>
          </a:p>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HUNGRY</a:t>
            </a:r>
            <a:r>
              <a:rPr lang="en-US" sz="1100" dirty="0">
                <a:solidFill>
                  <a:srgbClr val="0000FF"/>
                </a:solidFill>
                <a:latin typeface="Consolas" panose="020B0609020204030204" pitchFamily="49" charset="0"/>
              </a:rPr>
              <a:t> </a:t>
            </a:r>
            <a:r>
              <a:rPr lang="en-US" sz="1100" dirty="0">
                <a:solidFill>
                  <a:srgbClr val="09885A"/>
                </a:solidFill>
                <a:latin typeface="Consolas" panose="020B0609020204030204" pitchFamily="49" charset="0"/>
              </a:rPr>
              <a:t>1</a:t>
            </a:r>
            <a:r>
              <a:rPr lang="en-US" sz="1100" dirty="0">
                <a:solidFill>
                  <a:srgbClr val="0000FF"/>
                </a:solidFill>
                <a:latin typeface="Consolas" panose="020B0609020204030204" pitchFamily="49" charset="0"/>
              </a:rPr>
              <a:t>            </a:t>
            </a:r>
            <a:r>
              <a:rPr lang="en-US" sz="1100" dirty="0">
                <a:solidFill>
                  <a:srgbClr val="008000"/>
                </a:solidFill>
                <a:latin typeface="Consolas" panose="020B0609020204030204" pitchFamily="49" charset="0"/>
              </a:rPr>
              <a:t>/* philosopher is trying to get forks */</a:t>
            </a:r>
            <a:endParaRPr lang="en-US" sz="1100" dirty="0">
              <a:solidFill>
                <a:srgbClr val="000000"/>
              </a:solidFill>
              <a:latin typeface="Consolas" panose="020B0609020204030204" pitchFamily="49" charset="0"/>
            </a:endParaRPr>
          </a:p>
          <a:p>
            <a:r>
              <a:rPr lang="en-US" sz="1100" dirty="0">
                <a:solidFill>
                  <a:srgbClr val="AF00DB"/>
                </a:solidFill>
                <a:latin typeface="Consolas" panose="020B0609020204030204" pitchFamily="49" charset="0"/>
              </a:rPr>
              <a:t>#define</a:t>
            </a:r>
            <a:r>
              <a:rPr lang="en-US" sz="1100" dirty="0">
                <a:solidFill>
                  <a:srgbClr val="0000FF"/>
                </a:solidFill>
                <a:latin typeface="Consolas" panose="020B0609020204030204" pitchFamily="49" charset="0"/>
              </a:rPr>
              <a:t> </a:t>
            </a:r>
            <a:r>
              <a:rPr lang="en-US" sz="1100" dirty="0">
                <a:solidFill>
                  <a:srgbClr val="795E26"/>
                </a:solidFill>
                <a:latin typeface="Consolas" panose="020B0609020204030204" pitchFamily="49" charset="0"/>
              </a:rPr>
              <a:t>EATING</a:t>
            </a:r>
            <a:r>
              <a:rPr lang="en-US" sz="1100" dirty="0">
                <a:solidFill>
                  <a:srgbClr val="0000FF"/>
                </a:solidFill>
                <a:latin typeface="Consolas" panose="020B0609020204030204" pitchFamily="49" charset="0"/>
              </a:rPr>
              <a:t> </a:t>
            </a:r>
            <a:r>
              <a:rPr lang="en-US" sz="1100" dirty="0">
                <a:solidFill>
                  <a:srgbClr val="09885A"/>
                </a:solidFill>
                <a:latin typeface="Consolas" panose="020B0609020204030204" pitchFamily="49" charset="0"/>
              </a:rPr>
              <a:t>2</a:t>
            </a:r>
            <a:r>
              <a:rPr lang="en-US" sz="1100" dirty="0">
                <a:solidFill>
                  <a:srgbClr val="0000FF"/>
                </a:solidFill>
                <a:latin typeface="Consolas" panose="020B0609020204030204" pitchFamily="49" charset="0"/>
              </a:rPr>
              <a:t>            </a:t>
            </a:r>
            <a:r>
              <a:rPr lang="en-US" sz="1100" dirty="0">
                <a:solidFill>
                  <a:srgbClr val="008000"/>
                </a:solidFill>
                <a:latin typeface="Consolas" panose="020B0609020204030204" pitchFamily="49" charset="0"/>
              </a:rPr>
              <a:t>/* philosopher is eating */</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typedef</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semaphore;      </a:t>
            </a:r>
            <a:r>
              <a:rPr lang="en-US" sz="1100" dirty="0">
                <a:solidFill>
                  <a:srgbClr val="008000"/>
                </a:solidFill>
                <a:latin typeface="Consolas" panose="020B0609020204030204" pitchFamily="49" charset="0"/>
              </a:rPr>
              <a:t>/* semaphores are a special kind of int */</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[N];               </a:t>
            </a:r>
            <a:r>
              <a:rPr lang="en-US" sz="1100" dirty="0">
                <a:solidFill>
                  <a:srgbClr val="008000"/>
                </a:solidFill>
                <a:latin typeface="Consolas" panose="020B0609020204030204" pitchFamily="49" charset="0"/>
              </a:rPr>
              <a:t>/* array to keep track of everyone’s state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semaphore mutex = </a:t>
            </a:r>
            <a:r>
              <a:rPr lang="en-US" sz="1100" dirty="0">
                <a:solidFill>
                  <a:srgbClr val="09885A"/>
                </a:solidFill>
                <a:latin typeface="Consolas" panose="020B0609020204030204" pitchFamily="49" charset="0"/>
              </a:rPr>
              <a:t>1</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mutual exclusion for critical regions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semaphore </a:t>
            </a:r>
            <a:r>
              <a:rPr lang="en-US" sz="1100" dirty="0">
                <a:solidFill>
                  <a:srgbClr val="001080"/>
                </a:solidFill>
                <a:latin typeface="Consolas" panose="020B0609020204030204" pitchFamily="49" charset="0"/>
              </a:rPr>
              <a:t>s</a:t>
            </a:r>
            <a:r>
              <a:rPr lang="en-US" sz="1100" dirty="0">
                <a:solidFill>
                  <a:srgbClr val="000000"/>
                </a:solidFill>
                <a:latin typeface="Consolas" panose="020B0609020204030204" pitchFamily="49" charset="0"/>
              </a:rPr>
              <a:t>[N] = {0};       </a:t>
            </a:r>
            <a:r>
              <a:rPr lang="en-US" sz="1100" dirty="0">
                <a:solidFill>
                  <a:srgbClr val="008000"/>
                </a:solidFill>
                <a:latin typeface="Consolas" panose="020B0609020204030204" pitchFamily="49" charset="0"/>
              </a:rPr>
              <a:t>/* one semaphore per philosopher */</a:t>
            </a:r>
            <a:endParaRPr lang="en-US"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philosopher</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err="1">
                <a:solidFill>
                  <a:srgbClr val="001080"/>
                </a:solidFill>
                <a:latin typeface="Consolas" panose="020B0609020204030204" pitchFamily="49" charset="0"/>
              </a:rPr>
              <a:t>i</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i: philosopher number, from 0 to N−1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AF00DB"/>
                </a:solidFill>
                <a:latin typeface="Consolas" panose="020B0609020204030204" pitchFamily="49" charset="0"/>
              </a:rPr>
              <a:t>while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TRUE</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repeat forever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think</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philosopher is thinking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795E26"/>
                </a:solidFill>
                <a:latin typeface="Consolas" panose="020B0609020204030204" pitchFamily="49" charset="0"/>
              </a:rPr>
              <a:t>take_forks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acquire two forks or block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eat</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yum-yum, spaghetti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795E26"/>
                </a:solidFill>
                <a:latin typeface="Consolas" panose="020B0609020204030204" pitchFamily="49" charset="0"/>
              </a:rPr>
              <a:t>put_forks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put both forks back on table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795E26"/>
                </a:solidFill>
                <a:latin typeface="Consolas" panose="020B0609020204030204" pitchFamily="49" charset="0"/>
              </a:rPr>
              <a:t>take_forks</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err="1">
                <a:solidFill>
                  <a:srgbClr val="001080"/>
                </a:solidFill>
                <a:latin typeface="Consolas" panose="020B0609020204030204" pitchFamily="49" charset="0"/>
              </a:rPr>
              <a:t>i</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i: philosopher number, from 0 to N−1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down</a:t>
            </a:r>
            <a:r>
              <a:rPr lang="en-US" sz="1100" dirty="0">
                <a:solidFill>
                  <a:srgbClr val="000000"/>
                </a:solidFill>
                <a:latin typeface="Consolas" panose="020B0609020204030204" pitchFamily="49" charset="0"/>
              </a:rPr>
              <a:t>(&amp;mutex);           </a:t>
            </a:r>
            <a:r>
              <a:rPr lang="en-US" sz="1100" dirty="0">
                <a:solidFill>
                  <a:srgbClr val="008000"/>
                </a:solidFill>
                <a:latin typeface="Consolas" panose="020B0609020204030204" pitchFamily="49" charset="0"/>
              </a:rPr>
              <a:t>/* enter critical region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HUNGRY;      </a:t>
            </a:r>
            <a:r>
              <a:rPr lang="en-US" sz="1100" dirty="0">
                <a:solidFill>
                  <a:srgbClr val="008000"/>
                </a:solidFill>
                <a:latin typeface="Consolas" panose="020B0609020204030204" pitchFamily="49" charset="0"/>
              </a:rPr>
              <a:t>/* record fact that philosopher </a:t>
            </a:r>
            <a:r>
              <a:rPr lang="en-US" sz="1100" dirty="0" err="1">
                <a:solidFill>
                  <a:srgbClr val="008000"/>
                </a:solidFill>
                <a:latin typeface="Consolas" panose="020B0609020204030204" pitchFamily="49" charset="0"/>
              </a:rPr>
              <a:t>i</a:t>
            </a:r>
            <a:r>
              <a:rPr lang="en-US" sz="1100" dirty="0">
                <a:solidFill>
                  <a:srgbClr val="008000"/>
                </a:solidFill>
                <a:latin typeface="Consolas" panose="020B0609020204030204" pitchFamily="49" charset="0"/>
              </a:rPr>
              <a:t> is hungry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test</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try to acquire 2 forks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up</a:t>
            </a:r>
            <a:r>
              <a:rPr lang="en-US" sz="1100" dirty="0">
                <a:solidFill>
                  <a:srgbClr val="000000"/>
                </a:solidFill>
                <a:latin typeface="Consolas" panose="020B0609020204030204" pitchFamily="49" charset="0"/>
              </a:rPr>
              <a:t>(&amp;mutex);             </a:t>
            </a:r>
            <a:r>
              <a:rPr lang="en-US" sz="1100" dirty="0">
                <a:solidFill>
                  <a:srgbClr val="008000"/>
                </a:solidFill>
                <a:latin typeface="Consolas" panose="020B0609020204030204" pitchFamily="49" charset="0"/>
              </a:rPr>
              <a:t>/* exit critical region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down</a:t>
            </a:r>
            <a:r>
              <a:rPr lang="en-US" sz="1100" dirty="0">
                <a:solidFill>
                  <a:srgbClr val="000000"/>
                </a:solidFill>
                <a:latin typeface="Consolas" panose="020B0609020204030204" pitchFamily="49" charset="0"/>
              </a:rPr>
              <a:t>(&amp;</a:t>
            </a:r>
            <a:r>
              <a:rPr lang="en-US" sz="1100" dirty="0">
                <a:solidFill>
                  <a:srgbClr val="001080"/>
                </a:solidFill>
                <a:latin typeface="Consolas" panose="020B0609020204030204" pitchFamily="49" charset="0"/>
              </a:rPr>
              <a:t>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a:t>
            </a:r>
            <a:r>
              <a:rPr lang="en-US" sz="1100" dirty="0">
                <a:solidFill>
                  <a:srgbClr val="008000"/>
                </a:solidFill>
                <a:latin typeface="Consolas" panose="020B0609020204030204" pitchFamily="49" charset="0"/>
              </a:rPr>
              <a:t>/* block if forks were not acquired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795E26"/>
                </a:solidFill>
                <a:latin typeface="Consolas" panose="020B0609020204030204" pitchFamily="49" charset="0"/>
              </a:rPr>
              <a:t>put_forks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i: philosopher number, from 0 to N−1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down</a:t>
            </a:r>
            <a:r>
              <a:rPr lang="en-US" sz="1100" dirty="0">
                <a:solidFill>
                  <a:srgbClr val="000000"/>
                </a:solidFill>
                <a:latin typeface="Consolas" panose="020B0609020204030204" pitchFamily="49" charset="0"/>
              </a:rPr>
              <a:t>(&amp;mutex);           </a:t>
            </a:r>
            <a:r>
              <a:rPr lang="en-US" sz="1100" dirty="0">
                <a:solidFill>
                  <a:srgbClr val="008000"/>
                </a:solidFill>
                <a:latin typeface="Consolas" panose="020B0609020204030204" pitchFamily="49" charset="0"/>
              </a:rPr>
              <a:t>/* enter critical region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THINKING;    </a:t>
            </a:r>
            <a:r>
              <a:rPr lang="en-US" sz="1100" dirty="0">
                <a:solidFill>
                  <a:srgbClr val="008000"/>
                </a:solidFill>
                <a:latin typeface="Consolas" panose="020B0609020204030204" pitchFamily="49" charset="0"/>
              </a:rPr>
              <a:t>/* philosopher has finished eating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test</a:t>
            </a:r>
            <a:r>
              <a:rPr lang="en-US" sz="1100" dirty="0">
                <a:solidFill>
                  <a:srgbClr val="000000"/>
                </a:solidFill>
                <a:latin typeface="Consolas" panose="020B0609020204030204" pitchFamily="49" charset="0"/>
              </a:rPr>
              <a:t>(LEFT);             </a:t>
            </a:r>
            <a:r>
              <a:rPr lang="en-US" sz="1100" dirty="0">
                <a:solidFill>
                  <a:srgbClr val="008000"/>
                </a:solidFill>
                <a:latin typeface="Consolas" panose="020B0609020204030204" pitchFamily="49" charset="0"/>
              </a:rPr>
              <a:t>/* see if left neighbor can now eat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test</a:t>
            </a:r>
            <a:r>
              <a:rPr lang="en-US" sz="1100" dirty="0">
                <a:solidFill>
                  <a:srgbClr val="000000"/>
                </a:solidFill>
                <a:latin typeface="Consolas" panose="020B0609020204030204" pitchFamily="49" charset="0"/>
              </a:rPr>
              <a:t>(RIGHT);            </a:t>
            </a:r>
            <a:r>
              <a:rPr lang="en-US" sz="1100" dirty="0">
                <a:solidFill>
                  <a:srgbClr val="008000"/>
                </a:solidFill>
                <a:latin typeface="Consolas" panose="020B0609020204030204" pitchFamily="49" charset="0"/>
              </a:rPr>
              <a:t>/* see if right neighbor can now eat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up</a:t>
            </a:r>
            <a:r>
              <a:rPr lang="en-US" sz="1100" dirty="0">
                <a:solidFill>
                  <a:srgbClr val="000000"/>
                </a:solidFill>
                <a:latin typeface="Consolas" panose="020B0609020204030204" pitchFamily="49" charset="0"/>
              </a:rPr>
              <a:t>(&amp;mutex);             </a:t>
            </a:r>
            <a:r>
              <a:rPr lang="en-US" sz="1100" dirty="0">
                <a:solidFill>
                  <a:srgbClr val="008000"/>
                </a:solidFill>
                <a:latin typeface="Consolas" panose="020B0609020204030204" pitchFamily="49" charset="0"/>
              </a:rPr>
              <a:t>/* exit critical region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test</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a:t>
            </a:r>
            <a:r>
              <a:rPr lang="en-US" sz="1100" dirty="0">
                <a:solidFill>
                  <a:srgbClr val="008000"/>
                </a:solidFill>
                <a:latin typeface="Consolas" panose="020B0609020204030204" pitchFamily="49" charset="0"/>
              </a:rPr>
              <a:t>/* i: philosopher number, from 0 to N−1 */</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AF00DB"/>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HUNGRY &amp;&amp;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[LEFT] != EATING &amp;&amp;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[RIGHT] != EATING) {</a:t>
            </a:r>
          </a:p>
          <a:p>
            <a:r>
              <a:rPr lang="en-US" sz="1100" dirty="0">
                <a:solidFill>
                  <a:srgbClr val="000000"/>
                </a:solidFill>
                <a:latin typeface="Consolas" panose="020B0609020204030204" pitchFamily="49" charset="0"/>
              </a:rPr>
              <a:t>        </a:t>
            </a:r>
            <a:r>
              <a:rPr lang="en-US" sz="1100" dirty="0">
                <a:solidFill>
                  <a:srgbClr val="001080"/>
                </a:solidFill>
                <a:latin typeface="Consolas" panose="020B0609020204030204" pitchFamily="49" charset="0"/>
              </a:rPr>
              <a:t>state</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 EATING;</a:t>
            </a:r>
          </a:p>
          <a:p>
            <a:r>
              <a:rPr lang="en-US" sz="1100" dirty="0">
                <a:solidFill>
                  <a:srgbClr val="000000"/>
                </a:solidFill>
                <a:latin typeface="Consolas" panose="020B0609020204030204" pitchFamily="49" charset="0"/>
              </a:rPr>
              <a:t>        </a:t>
            </a:r>
            <a:r>
              <a:rPr lang="en-US" sz="1100" dirty="0">
                <a:solidFill>
                  <a:srgbClr val="795E26"/>
                </a:solidFill>
                <a:latin typeface="Consolas" panose="020B0609020204030204" pitchFamily="49" charset="0"/>
              </a:rPr>
              <a:t>up</a:t>
            </a:r>
            <a:r>
              <a:rPr lang="en-US" sz="1100" dirty="0">
                <a:solidFill>
                  <a:srgbClr val="000000"/>
                </a:solidFill>
                <a:latin typeface="Consolas" panose="020B0609020204030204" pitchFamily="49" charset="0"/>
              </a:rPr>
              <a:t>(&amp;</a:t>
            </a:r>
            <a:r>
              <a:rPr lang="en-US" sz="1100" dirty="0">
                <a:solidFill>
                  <a:srgbClr val="001080"/>
                </a:solidFill>
                <a:latin typeface="Consolas" panose="020B0609020204030204" pitchFamily="49" charset="0"/>
              </a:rPr>
              <a:t>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4" name="Rectangle 3">
            <a:extLst>
              <a:ext uri="{FF2B5EF4-FFF2-40B4-BE49-F238E27FC236}">
                <a16:creationId xmlns:a16="http://schemas.microsoft.com/office/drawing/2014/main" xmlns="" id="{45FB065B-F16F-43A2-AA9F-7E7C28557985}"/>
              </a:ext>
            </a:extLst>
          </p:cNvPr>
          <p:cNvSpPr/>
          <p:nvPr/>
        </p:nvSpPr>
        <p:spPr>
          <a:xfrm>
            <a:off x="107504" y="332656"/>
            <a:ext cx="6319138" cy="1727711"/>
          </a:xfrm>
          <a:prstGeom prst="rect">
            <a:avLst/>
          </a:prstGeom>
          <a:solidFill>
            <a:schemeClr val="accent2">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BB423075-1AE5-4528-927D-B9C1C04EBCCD}"/>
              </a:ext>
            </a:extLst>
          </p:cNvPr>
          <p:cNvSpPr>
            <a:spLocks/>
          </p:cNvSpPr>
          <p:nvPr/>
        </p:nvSpPr>
        <p:spPr>
          <a:xfrm>
            <a:off x="125069" y="3429000"/>
            <a:ext cx="6319139" cy="1152128"/>
          </a:xfrm>
          <a:prstGeom prst="rect">
            <a:avLst/>
          </a:prstGeom>
          <a:solidFill>
            <a:schemeClr val="accent2">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B1B94EC6-33A4-425D-B57C-B76669A9BA43}"/>
              </a:ext>
            </a:extLst>
          </p:cNvPr>
          <p:cNvSpPr>
            <a:spLocks/>
          </p:cNvSpPr>
          <p:nvPr/>
        </p:nvSpPr>
        <p:spPr>
          <a:xfrm>
            <a:off x="107504" y="5749535"/>
            <a:ext cx="6319139" cy="1125411"/>
          </a:xfrm>
          <a:prstGeom prst="rect">
            <a:avLst/>
          </a:prstGeom>
          <a:solidFill>
            <a:schemeClr val="accent2">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a:extLst>
              <a:ext uri="{FF2B5EF4-FFF2-40B4-BE49-F238E27FC236}">
                <a16:creationId xmlns:a16="http://schemas.microsoft.com/office/drawing/2014/main" xmlns="" id="{0A8B1C15-4853-4D96-AF8E-D2993F934415}"/>
              </a:ext>
            </a:extLst>
          </p:cNvPr>
          <p:cNvSpPr txBox="1">
            <a:spLocks noChangeArrowheads="1"/>
          </p:cNvSpPr>
          <p:nvPr/>
        </p:nvSpPr>
        <p:spPr>
          <a:xfrm>
            <a:off x="6732239" y="673868"/>
            <a:ext cx="2199245" cy="1963044"/>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1" indent="0" eaLnBrk="1" hangingPunct="1">
              <a:buNone/>
            </a:pPr>
            <a:r>
              <a:rPr lang="en-US" altLang="en-US" kern="0" dirty="0"/>
              <a:t>This solution is deadlock free and allows for arbitrary number of philosophers</a:t>
            </a:r>
          </a:p>
          <a:p>
            <a:pPr lvl="2" eaLnBrk="1" hangingPunct="1"/>
            <a:endParaRPr lang="en-US" altLang="en-US" kern="0" dirty="0"/>
          </a:p>
        </p:txBody>
      </p:sp>
      <p:sp>
        <p:nvSpPr>
          <p:cNvPr id="8" name="Rectangle 3">
            <a:extLst>
              <a:ext uri="{FF2B5EF4-FFF2-40B4-BE49-F238E27FC236}">
                <a16:creationId xmlns:a16="http://schemas.microsoft.com/office/drawing/2014/main" xmlns="" id="{F3A7B089-A034-4632-8446-64C881F01783}"/>
              </a:ext>
            </a:extLst>
          </p:cNvPr>
          <p:cNvSpPr txBox="1">
            <a:spLocks noChangeArrowheads="1"/>
          </p:cNvSpPr>
          <p:nvPr/>
        </p:nvSpPr>
        <p:spPr>
          <a:xfrm>
            <a:off x="6784745" y="3356992"/>
            <a:ext cx="2199245" cy="3018012"/>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1" indent="0" eaLnBrk="1" hangingPunct="1">
              <a:buNone/>
            </a:pPr>
            <a:r>
              <a:rPr lang="en-US" altLang="en-US" kern="0" dirty="0"/>
              <a:t>The code and solution is found on page 170.</a:t>
            </a:r>
          </a:p>
          <a:p>
            <a:pPr marL="0" lvl="1" indent="0" eaLnBrk="1" hangingPunct="1">
              <a:buNone/>
            </a:pPr>
            <a:endParaRPr lang="en-US" altLang="en-US" kern="0" dirty="0"/>
          </a:p>
          <a:p>
            <a:pPr marL="0" lvl="1" indent="0" eaLnBrk="1" hangingPunct="1">
              <a:buNone/>
            </a:pPr>
            <a:r>
              <a:rPr lang="en-US" altLang="en-US" kern="0" dirty="0"/>
              <a:t>Take time and understand how this works</a:t>
            </a:r>
          </a:p>
          <a:p>
            <a:pPr lvl="2" eaLnBrk="1" hangingPunct="1"/>
            <a:endParaRPr lang="en-US" altLang="en-US" kern="0" dirty="0"/>
          </a:p>
          <a:p>
            <a:pPr lvl="2" eaLnBrk="1" hangingPunct="1"/>
            <a:endParaRPr lang="en-US" altLang="en-US" kern="0" dirty="0"/>
          </a:p>
        </p:txBody>
      </p:sp>
    </p:spTree>
    <p:extLst>
      <p:ext uri="{BB962C8B-B14F-4D97-AF65-F5344CB8AC3E}">
        <p14:creationId xmlns:p14="http://schemas.microsoft.com/office/powerpoint/2010/main" val="142124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1142</TotalTime>
  <Words>1245</Words>
  <Application>Microsoft Office PowerPoint</Application>
  <PresentationFormat>On-screen Show (4:3)</PresentationFormat>
  <Paragraphs>203</Paragraphs>
  <Slides>15</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Default Design</vt:lpstr>
      <vt:lpstr>1_Default Design</vt:lpstr>
      <vt:lpstr>Bitmap Image</vt:lpstr>
      <vt:lpstr>EEE 335 Principles of Operating Systems</vt:lpstr>
      <vt:lpstr>Quick Review</vt:lpstr>
      <vt:lpstr>Outline</vt:lpstr>
      <vt:lpstr>The Dining Philosopher’s Problem</vt:lpstr>
      <vt:lpstr>The Dining Philosophers Problem</vt:lpstr>
      <vt:lpstr>The Dining Philosophers Problem</vt:lpstr>
      <vt:lpstr>The Dining Philosophers Problem</vt:lpstr>
      <vt:lpstr>The Dining Philosophers Problem</vt:lpstr>
      <vt:lpstr>PowerPoint Presentation</vt:lpstr>
      <vt:lpstr>The Readers &amp; Writers Problem</vt:lpstr>
      <vt:lpstr>The Readers &amp; Writers Problem</vt:lpstr>
      <vt:lpstr>Readers and Writers – a reader’s preference solution</vt:lpstr>
      <vt:lpstr>The Readers &amp; Writers Problem</vt:lpstr>
      <vt:lpstr>Time for a Quiz?</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user</cp:lastModifiedBy>
  <cp:revision>40</cp:revision>
  <cp:lastPrinted>2015-10-06T17:09:58Z</cp:lastPrinted>
  <dcterms:created xsi:type="dcterms:W3CDTF">2014-07-07T15:33:24Z</dcterms:created>
  <dcterms:modified xsi:type="dcterms:W3CDTF">2020-01-30T02:39:00Z</dcterms:modified>
</cp:coreProperties>
</file>