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24"/>
  </p:notesMasterIdLst>
  <p:sldIdLst>
    <p:sldId id="285"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303" r:id="rId22"/>
    <p:sldId id="30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67"/>
    <p:restoredTop sz="76840" autoAdjust="0"/>
  </p:normalViewPr>
  <p:slideViewPr>
    <p:cSldViewPr>
      <p:cViewPr varScale="1">
        <p:scale>
          <a:sx n="174" d="100"/>
          <a:sy n="174" d="100"/>
        </p:scale>
        <p:origin x="4600"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image" Target="../media/image12.png"/><Relationship Id="rId6" Type="http://schemas.openxmlformats.org/officeDocument/2006/relationships/image" Target="../media/image1.png"/><Relationship Id="rId5" Type="http://schemas.openxmlformats.org/officeDocument/2006/relationships/image" Target="../media/image16.png"/><Relationship Id="rId4"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465427-C871-42CC-B650-A0C6692BA7BD}" type="datetimeFigureOut">
              <a:rPr lang="en-CA" smtClean="0"/>
              <a:t>2020-01-30</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7F2B54-A66B-4779-906C-F879CC221B89}" type="slidenum">
              <a:rPr lang="en-CA" smtClean="0"/>
              <a:t>‹#›</a:t>
            </a:fld>
            <a:endParaRPr lang="en-CA"/>
          </a:p>
        </p:txBody>
      </p:sp>
    </p:spTree>
    <p:extLst>
      <p:ext uri="{BB962C8B-B14F-4D97-AF65-F5344CB8AC3E}">
        <p14:creationId xmlns:p14="http://schemas.microsoft.com/office/powerpoint/2010/main" val="3462637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baseline="0" dirty="0"/>
          </a:p>
        </p:txBody>
      </p:sp>
      <p:sp>
        <p:nvSpPr>
          <p:cNvPr id="4" name="Slide Number Placeholder 3"/>
          <p:cNvSpPr>
            <a:spLocks noGrp="1"/>
          </p:cNvSpPr>
          <p:nvPr>
            <p:ph type="sldNum" sz="quarter" idx="10"/>
          </p:nvPr>
        </p:nvSpPr>
        <p:spPr/>
        <p:txBody>
          <a:bodyPr/>
          <a:lstStyle/>
          <a:p>
            <a:fld id="{E37F2B54-A66B-4779-906C-F879CC221B89}" type="slidenum">
              <a:rPr lang="en-CA" smtClean="0"/>
              <a:t>1</a:t>
            </a:fld>
            <a:endParaRPr lang="en-CA"/>
          </a:p>
        </p:txBody>
      </p:sp>
    </p:spTree>
    <p:extLst>
      <p:ext uri="{BB962C8B-B14F-4D97-AF65-F5344CB8AC3E}">
        <p14:creationId xmlns:p14="http://schemas.microsoft.com/office/powerpoint/2010/main" val="3567360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29057" indent="-280406" eaLnBrk="0" hangingPunct="0">
              <a:defRPr sz="2400">
                <a:solidFill>
                  <a:schemeClr val="tx1"/>
                </a:solidFill>
                <a:latin typeface="Times New Roman" charset="0"/>
              </a:defRPr>
            </a:lvl2pPr>
            <a:lvl3pPr marL="1121626" indent="-224325" eaLnBrk="0" hangingPunct="0">
              <a:defRPr sz="2400">
                <a:solidFill>
                  <a:schemeClr val="tx1"/>
                </a:solidFill>
                <a:latin typeface="Times New Roman" charset="0"/>
              </a:defRPr>
            </a:lvl3pPr>
            <a:lvl4pPr marL="1570276" indent="-224325" eaLnBrk="0" hangingPunct="0">
              <a:defRPr sz="2400">
                <a:solidFill>
                  <a:schemeClr val="tx1"/>
                </a:solidFill>
                <a:latin typeface="Times New Roman" charset="0"/>
              </a:defRPr>
            </a:lvl4pPr>
            <a:lvl5pPr marL="2018927" indent="-224325" eaLnBrk="0" hangingPunct="0">
              <a:defRPr sz="2400">
                <a:solidFill>
                  <a:schemeClr val="tx1"/>
                </a:solidFill>
                <a:latin typeface="Times New Roman" charset="0"/>
              </a:defRPr>
            </a:lvl5pPr>
            <a:lvl6pPr marL="2467577" indent="-224325" eaLnBrk="0" fontAlgn="base" hangingPunct="0">
              <a:spcBef>
                <a:spcPct val="0"/>
              </a:spcBef>
              <a:spcAft>
                <a:spcPct val="0"/>
              </a:spcAft>
              <a:defRPr sz="2400">
                <a:solidFill>
                  <a:schemeClr val="tx1"/>
                </a:solidFill>
                <a:latin typeface="Times New Roman" charset="0"/>
              </a:defRPr>
            </a:lvl6pPr>
            <a:lvl7pPr marL="2916227" indent="-224325" eaLnBrk="0" fontAlgn="base" hangingPunct="0">
              <a:spcBef>
                <a:spcPct val="0"/>
              </a:spcBef>
              <a:spcAft>
                <a:spcPct val="0"/>
              </a:spcAft>
              <a:defRPr sz="2400">
                <a:solidFill>
                  <a:schemeClr val="tx1"/>
                </a:solidFill>
                <a:latin typeface="Times New Roman" charset="0"/>
              </a:defRPr>
            </a:lvl7pPr>
            <a:lvl8pPr marL="3364878" indent="-224325" eaLnBrk="0" fontAlgn="base" hangingPunct="0">
              <a:spcBef>
                <a:spcPct val="0"/>
              </a:spcBef>
              <a:spcAft>
                <a:spcPct val="0"/>
              </a:spcAft>
              <a:defRPr sz="2400">
                <a:solidFill>
                  <a:schemeClr val="tx1"/>
                </a:solidFill>
                <a:latin typeface="Times New Roman" charset="0"/>
              </a:defRPr>
            </a:lvl8pPr>
            <a:lvl9pPr marL="3813528" indent="-224325" eaLnBrk="0" fontAlgn="base" hangingPunct="0">
              <a:spcBef>
                <a:spcPct val="0"/>
              </a:spcBef>
              <a:spcAft>
                <a:spcPct val="0"/>
              </a:spcAft>
              <a:defRPr sz="2400">
                <a:solidFill>
                  <a:schemeClr val="tx1"/>
                </a:solidFill>
                <a:latin typeface="Times New Roman" charset="0"/>
              </a:defRPr>
            </a:lvl9pPr>
          </a:lstStyle>
          <a:p>
            <a:pPr eaLnBrk="1" hangingPunct="1"/>
            <a:fld id="{9101B742-878F-40CB-AD5C-FE79D4F461E7}" type="slidenum">
              <a:rPr lang="en-US" altLang="en-US" sz="1200"/>
              <a:pPr eaLnBrk="1" hangingPunct="1"/>
              <a:t>11</a:t>
            </a:fld>
            <a:endParaRPr lang="en-US" altLang="en-US"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Note that these goals are competitive with one another and a balance must be chosen</a:t>
            </a:r>
          </a:p>
          <a:p>
            <a:r>
              <a:rPr lang="en-US" altLang="en-US"/>
              <a:t>Note that an algorithm that minimizes throughput may be harmful to the turnaround time.  If only short jobs are chosen, the throughput may be very large, but the turnaround time for those few large jobs waiting may approach infinity!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29057" indent="-280406" eaLnBrk="0" hangingPunct="0">
              <a:defRPr sz="2400">
                <a:solidFill>
                  <a:schemeClr val="tx1"/>
                </a:solidFill>
                <a:latin typeface="Times New Roman" charset="0"/>
              </a:defRPr>
            </a:lvl2pPr>
            <a:lvl3pPr marL="1121626" indent="-224325" eaLnBrk="0" hangingPunct="0">
              <a:defRPr sz="2400">
                <a:solidFill>
                  <a:schemeClr val="tx1"/>
                </a:solidFill>
                <a:latin typeface="Times New Roman" charset="0"/>
              </a:defRPr>
            </a:lvl3pPr>
            <a:lvl4pPr marL="1570276" indent="-224325" eaLnBrk="0" hangingPunct="0">
              <a:defRPr sz="2400">
                <a:solidFill>
                  <a:schemeClr val="tx1"/>
                </a:solidFill>
                <a:latin typeface="Times New Roman" charset="0"/>
              </a:defRPr>
            </a:lvl4pPr>
            <a:lvl5pPr marL="2018927" indent="-224325" eaLnBrk="0" hangingPunct="0">
              <a:defRPr sz="2400">
                <a:solidFill>
                  <a:schemeClr val="tx1"/>
                </a:solidFill>
                <a:latin typeface="Times New Roman" charset="0"/>
              </a:defRPr>
            </a:lvl5pPr>
            <a:lvl6pPr marL="2467577" indent="-224325" eaLnBrk="0" fontAlgn="base" hangingPunct="0">
              <a:spcBef>
                <a:spcPct val="0"/>
              </a:spcBef>
              <a:spcAft>
                <a:spcPct val="0"/>
              </a:spcAft>
              <a:defRPr sz="2400">
                <a:solidFill>
                  <a:schemeClr val="tx1"/>
                </a:solidFill>
                <a:latin typeface="Times New Roman" charset="0"/>
              </a:defRPr>
            </a:lvl6pPr>
            <a:lvl7pPr marL="2916227" indent="-224325" eaLnBrk="0" fontAlgn="base" hangingPunct="0">
              <a:spcBef>
                <a:spcPct val="0"/>
              </a:spcBef>
              <a:spcAft>
                <a:spcPct val="0"/>
              </a:spcAft>
              <a:defRPr sz="2400">
                <a:solidFill>
                  <a:schemeClr val="tx1"/>
                </a:solidFill>
                <a:latin typeface="Times New Roman" charset="0"/>
              </a:defRPr>
            </a:lvl7pPr>
            <a:lvl8pPr marL="3364878" indent="-224325" eaLnBrk="0" fontAlgn="base" hangingPunct="0">
              <a:spcBef>
                <a:spcPct val="0"/>
              </a:spcBef>
              <a:spcAft>
                <a:spcPct val="0"/>
              </a:spcAft>
              <a:defRPr sz="2400">
                <a:solidFill>
                  <a:schemeClr val="tx1"/>
                </a:solidFill>
                <a:latin typeface="Times New Roman" charset="0"/>
              </a:defRPr>
            </a:lvl8pPr>
            <a:lvl9pPr marL="3813528" indent="-224325" eaLnBrk="0" fontAlgn="base" hangingPunct="0">
              <a:spcBef>
                <a:spcPct val="0"/>
              </a:spcBef>
              <a:spcAft>
                <a:spcPct val="0"/>
              </a:spcAft>
              <a:defRPr sz="2400">
                <a:solidFill>
                  <a:schemeClr val="tx1"/>
                </a:solidFill>
                <a:latin typeface="Times New Roman" charset="0"/>
              </a:defRPr>
            </a:lvl9pPr>
          </a:lstStyle>
          <a:p>
            <a:pPr eaLnBrk="1" hangingPunct="1"/>
            <a:fld id="{2C9F5888-F6A3-45EA-A948-AFC31BAC4E1C}" type="slidenum">
              <a:rPr lang="en-US" altLang="en-US" sz="1200"/>
              <a:pPr eaLnBrk="1" hangingPunct="1"/>
              <a:t>12</a:t>
            </a:fld>
            <a:endParaRPr lang="en-US" altLang="en-US"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a:t>Response time: This makes sense...a user won’t notice if the email that was being received takes even five seconds longer than it should, but he’ll sure as hell notice that his window hasn’t redrawn for a full second since he maximized it</a:t>
            </a:r>
          </a:p>
          <a:p>
            <a:pPr>
              <a:buFontTx/>
              <a:buChar char="•"/>
            </a:pPr>
            <a:r>
              <a:rPr lang="en-US" altLang="en-US"/>
              <a:t>Proportionality: the user’s perception of what should take time and what shouldn’t is likely to be wrong, further complicating the issue.  Eg: hanging up a modem is almost as complex as making the connection, but the user may see it as no more difficult than hanging up a phone.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29057" indent="-280406" eaLnBrk="0" hangingPunct="0">
              <a:defRPr sz="2400">
                <a:solidFill>
                  <a:schemeClr val="tx1"/>
                </a:solidFill>
                <a:latin typeface="Times New Roman" charset="0"/>
              </a:defRPr>
            </a:lvl2pPr>
            <a:lvl3pPr marL="1121626" indent="-224325" eaLnBrk="0" hangingPunct="0">
              <a:defRPr sz="2400">
                <a:solidFill>
                  <a:schemeClr val="tx1"/>
                </a:solidFill>
                <a:latin typeface="Times New Roman" charset="0"/>
              </a:defRPr>
            </a:lvl3pPr>
            <a:lvl4pPr marL="1570276" indent="-224325" eaLnBrk="0" hangingPunct="0">
              <a:defRPr sz="2400">
                <a:solidFill>
                  <a:schemeClr val="tx1"/>
                </a:solidFill>
                <a:latin typeface="Times New Roman" charset="0"/>
              </a:defRPr>
            </a:lvl4pPr>
            <a:lvl5pPr marL="2018927" indent="-224325" eaLnBrk="0" hangingPunct="0">
              <a:defRPr sz="2400">
                <a:solidFill>
                  <a:schemeClr val="tx1"/>
                </a:solidFill>
                <a:latin typeface="Times New Roman" charset="0"/>
              </a:defRPr>
            </a:lvl5pPr>
            <a:lvl6pPr marL="2467577" indent="-224325" eaLnBrk="0" fontAlgn="base" hangingPunct="0">
              <a:spcBef>
                <a:spcPct val="0"/>
              </a:spcBef>
              <a:spcAft>
                <a:spcPct val="0"/>
              </a:spcAft>
              <a:defRPr sz="2400">
                <a:solidFill>
                  <a:schemeClr val="tx1"/>
                </a:solidFill>
                <a:latin typeface="Times New Roman" charset="0"/>
              </a:defRPr>
            </a:lvl6pPr>
            <a:lvl7pPr marL="2916227" indent="-224325" eaLnBrk="0" fontAlgn="base" hangingPunct="0">
              <a:spcBef>
                <a:spcPct val="0"/>
              </a:spcBef>
              <a:spcAft>
                <a:spcPct val="0"/>
              </a:spcAft>
              <a:defRPr sz="2400">
                <a:solidFill>
                  <a:schemeClr val="tx1"/>
                </a:solidFill>
                <a:latin typeface="Times New Roman" charset="0"/>
              </a:defRPr>
            </a:lvl7pPr>
            <a:lvl8pPr marL="3364878" indent="-224325" eaLnBrk="0" fontAlgn="base" hangingPunct="0">
              <a:spcBef>
                <a:spcPct val="0"/>
              </a:spcBef>
              <a:spcAft>
                <a:spcPct val="0"/>
              </a:spcAft>
              <a:defRPr sz="2400">
                <a:solidFill>
                  <a:schemeClr val="tx1"/>
                </a:solidFill>
                <a:latin typeface="Times New Roman" charset="0"/>
              </a:defRPr>
            </a:lvl8pPr>
            <a:lvl9pPr marL="3813528" indent="-224325" eaLnBrk="0" fontAlgn="base" hangingPunct="0">
              <a:spcBef>
                <a:spcPct val="0"/>
              </a:spcBef>
              <a:spcAft>
                <a:spcPct val="0"/>
              </a:spcAft>
              <a:defRPr sz="2400">
                <a:solidFill>
                  <a:schemeClr val="tx1"/>
                </a:solidFill>
                <a:latin typeface="Times New Roman" charset="0"/>
              </a:defRPr>
            </a:lvl9pPr>
          </a:lstStyle>
          <a:p>
            <a:pPr eaLnBrk="1" hangingPunct="1"/>
            <a:fld id="{21ABCEFA-F7A1-45AD-8A8B-548AB3AC5822}" type="slidenum">
              <a:rPr lang="en-US" altLang="en-US" sz="1200"/>
              <a:pPr eaLnBrk="1" hangingPunct="1"/>
              <a:t>14</a:t>
            </a:fld>
            <a:endParaRPr lang="en-US" altLang="en-US"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Ask them what a batch system is again to make sure they understand why these algorithms will work</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Processes are assigned</a:t>
            </a:r>
            <a:r>
              <a:rPr lang="en-CA" baseline="0" dirty="0"/>
              <a:t> CPU time in the order they request it</a:t>
            </a:r>
          </a:p>
          <a:p>
            <a:endParaRPr lang="en-CA" baseline="0" dirty="0"/>
          </a:p>
          <a:p>
            <a:r>
              <a:rPr lang="en-CA" baseline="0" dirty="0"/>
              <a:t>After a running process blocks and is in a ready state, it simply gets put into the next open queue as if it where a new process</a:t>
            </a:r>
          </a:p>
        </p:txBody>
      </p:sp>
      <p:sp>
        <p:nvSpPr>
          <p:cNvPr id="4" name="Slide Number Placeholder 3"/>
          <p:cNvSpPr>
            <a:spLocks noGrp="1"/>
          </p:cNvSpPr>
          <p:nvPr>
            <p:ph type="sldNum" sz="quarter" idx="10"/>
          </p:nvPr>
        </p:nvSpPr>
        <p:spPr/>
        <p:txBody>
          <a:bodyPr/>
          <a:lstStyle/>
          <a:p>
            <a:fld id="{E37F2B54-A66B-4779-906C-F879CC221B89}" type="slidenum">
              <a:rPr lang="en-CA" smtClean="0"/>
              <a:t>15</a:t>
            </a:fld>
            <a:endParaRPr lang="en-CA"/>
          </a:p>
        </p:txBody>
      </p:sp>
    </p:spTree>
    <p:extLst>
      <p:ext uri="{BB962C8B-B14F-4D97-AF65-F5344CB8AC3E}">
        <p14:creationId xmlns:p14="http://schemas.microsoft.com/office/powerpoint/2010/main" val="1876445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29057" indent="-280406" eaLnBrk="0" hangingPunct="0">
              <a:defRPr sz="2400">
                <a:solidFill>
                  <a:schemeClr val="tx1"/>
                </a:solidFill>
                <a:latin typeface="Times New Roman" charset="0"/>
              </a:defRPr>
            </a:lvl2pPr>
            <a:lvl3pPr marL="1121626" indent="-224325" eaLnBrk="0" hangingPunct="0">
              <a:defRPr sz="2400">
                <a:solidFill>
                  <a:schemeClr val="tx1"/>
                </a:solidFill>
                <a:latin typeface="Times New Roman" charset="0"/>
              </a:defRPr>
            </a:lvl3pPr>
            <a:lvl4pPr marL="1570276" indent="-224325" eaLnBrk="0" hangingPunct="0">
              <a:defRPr sz="2400">
                <a:solidFill>
                  <a:schemeClr val="tx1"/>
                </a:solidFill>
                <a:latin typeface="Times New Roman" charset="0"/>
              </a:defRPr>
            </a:lvl4pPr>
            <a:lvl5pPr marL="2018927" indent="-224325" eaLnBrk="0" hangingPunct="0">
              <a:defRPr sz="2400">
                <a:solidFill>
                  <a:schemeClr val="tx1"/>
                </a:solidFill>
                <a:latin typeface="Times New Roman" charset="0"/>
              </a:defRPr>
            </a:lvl5pPr>
            <a:lvl6pPr marL="2467577" indent="-224325" eaLnBrk="0" fontAlgn="base" hangingPunct="0">
              <a:spcBef>
                <a:spcPct val="0"/>
              </a:spcBef>
              <a:spcAft>
                <a:spcPct val="0"/>
              </a:spcAft>
              <a:defRPr sz="2400">
                <a:solidFill>
                  <a:schemeClr val="tx1"/>
                </a:solidFill>
                <a:latin typeface="Times New Roman" charset="0"/>
              </a:defRPr>
            </a:lvl6pPr>
            <a:lvl7pPr marL="2916227" indent="-224325" eaLnBrk="0" fontAlgn="base" hangingPunct="0">
              <a:spcBef>
                <a:spcPct val="0"/>
              </a:spcBef>
              <a:spcAft>
                <a:spcPct val="0"/>
              </a:spcAft>
              <a:defRPr sz="2400">
                <a:solidFill>
                  <a:schemeClr val="tx1"/>
                </a:solidFill>
                <a:latin typeface="Times New Roman" charset="0"/>
              </a:defRPr>
            </a:lvl7pPr>
            <a:lvl8pPr marL="3364878" indent="-224325" eaLnBrk="0" fontAlgn="base" hangingPunct="0">
              <a:spcBef>
                <a:spcPct val="0"/>
              </a:spcBef>
              <a:spcAft>
                <a:spcPct val="0"/>
              </a:spcAft>
              <a:defRPr sz="2400">
                <a:solidFill>
                  <a:schemeClr val="tx1"/>
                </a:solidFill>
                <a:latin typeface="Times New Roman" charset="0"/>
              </a:defRPr>
            </a:lvl8pPr>
            <a:lvl9pPr marL="3813528" indent="-224325" eaLnBrk="0" fontAlgn="base" hangingPunct="0">
              <a:spcBef>
                <a:spcPct val="0"/>
              </a:spcBef>
              <a:spcAft>
                <a:spcPct val="0"/>
              </a:spcAft>
              <a:defRPr sz="2400">
                <a:solidFill>
                  <a:schemeClr val="tx1"/>
                </a:solidFill>
                <a:latin typeface="Times New Roman" charset="0"/>
              </a:defRPr>
            </a:lvl9pPr>
          </a:lstStyle>
          <a:p>
            <a:pPr eaLnBrk="1" hangingPunct="1"/>
            <a:fld id="{76DA1297-1630-449F-9B11-3895BBDC66A2}" type="slidenum">
              <a:rPr lang="en-US" altLang="en-US" sz="1200"/>
              <a:pPr eaLnBrk="1" hangingPunct="1"/>
              <a:t>16</a:t>
            </a:fld>
            <a:endParaRPr lang="en-US" altLang="en-US" sz="1200"/>
          </a:p>
        </p:txBody>
      </p:sp>
      <p:sp>
        <p:nvSpPr>
          <p:cNvPr id="37891" name="Rectangle 1026"/>
          <p:cNvSpPr>
            <a:spLocks noGrp="1" noRot="1" noChangeAspect="1" noChangeArrowheads="1" noTextEdit="1"/>
          </p:cNvSpPr>
          <p:nvPr>
            <p:ph type="sldImg"/>
          </p:nvPr>
        </p:nvSpPr>
        <p:spPr>
          <a:ln/>
        </p:spPr>
      </p:sp>
      <p:sp>
        <p:nvSpPr>
          <p:cNvPr id="3789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amount of time the I/O processes take to run is so small wrt the CPU bound process that it can effectively be ignored.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29057" indent="-280406" eaLnBrk="0" hangingPunct="0">
              <a:defRPr sz="2400">
                <a:solidFill>
                  <a:schemeClr val="tx1"/>
                </a:solidFill>
                <a:latin typeface="Times New Roman" charset="0"/>
              </a:defRPr>
            </a:lvl2pPr>
            <a:lvl3pPr marL="1121626" indent="-224325" eaLnBrk="0" hangingPunct="0">
              <a:defRPr sz="2400">
                <a:solidFill>
                  <a:schemeClr val="tx1"/>
                </a:solidFill>
                <a:latin typeface="Times New Roman" charset="0"/>
              </a:defRPr>
            </a:lvl3pPr>
            <a:lvl4pPr marL="1570276" indent="-224325" eaLnBrk="0" hangingPunct="0">
              <a:defRPr sz="2400">
                <a:solidFill>
                  <a:schemeClr val="tx1"/>
                </a:solidFill>
                <a:latin typeface="Times New Roman" charset="0"/>
              </a:defRPr>
            </a:lvl4pPr>
            <a:lvl5pPr marL="2018927" indent="-224325" eaLnBrk="0" hangingPunct="0">
              <a:defRPr sz="2400">
                <a:solidFill>
                  <a:schemeClr val="tx1"/>
                </a:solidFill>
                <a:latin typeface="Times New Roman" charset="0"/>
              </a:defRPr>
            </a:lvl5pPr>
            <a:lvl6pPr marL="2467577" indent="-224325" eaLnBrk="0" fontAlgn="base" hangingPunct="0">
              <a:spcBef>
                <a:spcPct val="0"/>
              </a:spcBef>
              <a:spcAft>
                <a:spcPct val="0"/>
              </a:spcAft>
              <a:defRPr sz="2400">
                <a:solidFill>
                  <a:schemeClr val="tx1"/>
                </a:solidFill>
                <a:latin typeface="Times New Roman" charset="0"/>
              </a:defRPr>
            </a:lvl6pPr>
            <a:lvl7pPr marL="2916227" indent="-224325" eaLnBrk="0" fontAlgn="base" hangingPunct="0">
              <a:spcBef>
                <a:spcPct val="0"/>
              </a:spcBef>
              <a:spcAft>
                <a:spcPct val="0"/>
              </a:spcAft>
              <a:defRPr sz="2400">
                <a:solidFill>
                  <a:schemeClr val="tx1"/>
                </a:solidFill>
                <a:latin typeface="Times New Roman" charset="0"/>
              </a:defRPr>
            </a:lvl7pPr>
            <a:lvl8pPr marL="3364878" indent="-224325" eaLnBrk="0" fontAlgn="base" hangingPunct="0">
              <a:spcBef>
                <a:spcPct val="0"/>
              </a:spcBef>
              <a:spcAft>
                <a:spcPct val="0"/>
              </a:spcAft>
              <a:defRPr sz="2400">
                <a:solidFill>
                  <a:schemeClr val="tx1"/>
                </a:solidFill>
                <a:latin typeface="Times New Roman" charset="0"/>
              </a:defRPr>
            </a:lvl8pPr>
            <a:lvl9pPr marL="3813528" indent="-224325" eaLnBrk="0" fontAlgn="base" hangingPunct="0">
              <a:spcBef>
                <a:spcPct val="0"/>
              </a:spcBef>
              <a:spcAft>
                <a:spcPct val="0"/>
              </a:spcAft>
              <a:defRPr sz="2400">
                <a:solidFill>
                  <a:schemeClr val="tx1"/>
                </a:solidFill>
                <a:latin typeface="Times New Roman" charset="0"/>
              </a:defRPr>
            </a:lvl9pPr>
          </a:lstStyle>
          <a:p>
            <a:pPr eaLnBrk="1" hangingPunct="1"/>
            <a:fld id="{FDDF0B34-B089-48B2-88FF-8AD9FD33D429}" type="slidenum">
              <a:rPr lang="en-US" altLang="en-US" sz="1200"/>
              <a:pPr eaLnBrk="1" hangingPunct="1"/>
              <a:t>17</a:t>
            </a:fld>
            <a:endParaRPr lang="en-US" alt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size is known since many jobs of the same type are done every day.  A batch of simple theft claims may take very little cpu time to process, but a more involved claim type involving loss of an entire house might take much longer</a:t>
            </a:r>
          </a:p>
          <a:p>
            <a:r>
              <a:rPr lang="en-US" altLang="en-US"/>
              <a:t>I say generally here because we remember the previous caveat that if the short jobs arrive sufficiently quickly, it could happen that the long process is never run (but we will have a higher throughput)</a:t>
            </a:r>
          </a:p>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29057" indent="-280406" eaLnBrk="0" hangingPunct="0">
              <a:defRPr sz="2400">
                <a:solidFill>
                  <a:schemeClr val="tx1"/>
                </a:solidFill>
                <a:latin typeface="Times New Roman" charset="0"/>
              </a:defRPr>
            </a:lvl2pPr>
            <a:lvl3pPr marL="1121626" indent="-224325" eaLnBrk="0" hangingPunct="0">
              <a:defRPr sz="2400">
                <a:solidFill>
                  <a:schemeClr val="tx1"/>
                </a:solidFill>
                <a:latin typeface="Times New Roman" charset="0"/>
              </a:defRPr>
            </a:lvl3pPr>
            <a:lvl4pPr marL="1570276" indent="-224325" eaLnBrk="0" hangingPunct="0">
              <a:defRPr sz="2400">
                <a:solidFill>
                  <a:schemeClr val="tx1"/>
                </a:solidFill>
                <a:latin typeface="Times New Roman" charset="0"/>
              </a:defRPr>
            </a:lvl4pPr>
            <a:lvl5pPr marL="2018927" indent="-224325" eaLnBrk="0" hangingPunct="0">
              <a:defRPr sz="2400">
                <a:solidFill>
                  <a:schemeClr val="tx1"/>
                </a:solidFill>
                <a:latin typeface="Times New Roman" charset="0"/>
              </a:defRPr>
            </a:lvl5pPr>
            <a:lvl6pPr marL="2467577" indent="-224325" eaLnBrk="0" fontAlgn="base" hangingPunct="0">
              <a:spcBef>
                <a:spcPct val="0"/>
              </a:spcBef>
              <a:spcAft>
                <a:spcPct val="0"/>
              </a:spcAft>
              <a:defRPr sz="2400">
                <a:solidFill>
                  <a:schemeClr val="tx1"/>
                </a:solidFill>
                <a:latin typeface="Times New Roman" charset="0"/>
              </a:defRPr>
            </a:lvl6pPr>
            <a:lvl7pPr marL="2916227" indent="-224325" eaLnBrk="0" fontAlgn="base" hangingPunct="0">
              <a:spcBef>
                <a:spcPct val="0"/>
              </a:spcBef>
              <a:spcAft>
                <a:spcPct val="0"/>
              </a:spcAft>
              <a:defRPr sz="2400">
                <a:solidFill>
                  <a:schemeClr val="tx1"/>
                </a:solidFill>
                <a:latin typeface="Times New Roman" charset="0"/>
              </a:defRPr>
            </a:lvl7pPr>
            <a:lvl8pPr marL="3364878" indent="-224325" eaLnBrk="0" fontAlgn="base" hangingPunct="0">
              <a:spcBef>
                <a:spcPct val="0"/>
              </a:spcBef>
              <a:spcAft>
                <a:spcPct val="0"/>
              </a:spcAft>
              <a:defRPr sz="2400">
                <a:solidFill>
                  <a:schemeClr val="tx1"/>
                </a:solidFill>
                <a:latin typeface="Times New Roman" charset="0"/>
              </a:defRPr>
            </a:lvl8pPr>
            <a:lvl9pPr marL="3813528" indent="-224325" eaLnBrk="0" fontAlgn="base" hangingPunct="0">
              <a:spcBef>
                <a:spcPct val="0"/>
              </a:spcBef>
              <a:spcAft>
                <a:spcPct val="0"/>
              </a:spcAft>
              <a:defRPr sz="2400">
                <a:solidFill>
                  <a:schemeClr val="tx1"/>
                </a:solidFill>
                <a:latin typeface="Times New Roman" charset="0"/>
              </a:defRPr>
            </a:lvl9pPr>
          </a:lstStyle>
          <a:p>
            <a:pPr eaLnBrk="1" hangingPunct="1"/>
            <a:fld id="{4A1F0C75-1D7F-4C7A-AC89-73A73E9F11A8}" type="slidenum">
              <a:rPr lang="en-US" altLang="en-US" sz="1200"/>
              <a:pPr eaLnBrk="1" hangingPunct="1"/>
              <a:t>18</a:t>
            </a:fld>
            <a:endParaRPr lang="en-US" altLang="en-US"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32/5</a:t>
            </a:r>
            <a:r>
              <a:rPr lang="en-US" altLang="en-US" baseline="0" dirty="0"/>
              <a:t> = 6.4sec – assuming no interrupt partway through B (even if that does occur, it would still be greater then the optimal 4 sec (e.g. 5.8))</a:t>
            </a:r>
          </a:p>
          <a:p>
            <a:r>
              <a:rPr lang="en-US" altLang="en-US" baseline="0" dirty="0"/>
              <a:t>20/5=4 sec</a:t>
            </a:r>
            <a:endParaRPr lang="en-US" altLang="en-US" dirty="0"/>
          </a:p>
          <a:p>
            <a:endParaRPr lang="en-US" altLang="en-US" dirty="0"/>
          </a:p>
          <a:p>
            <a:r>
              <a:rPr lang="en-US" altLang="en-US" dirty="0"/>
              <a:t>A        B      C        D              E</a:t>
            </a:r>
          </a:p>
          <a:p>
            <a:r>
              <a:rPr lang="en-US" altLang="en-US" dirty="0"/>
              <a:t>2      2+4  3+1  3+1+1   3+1+1+1       =23/6 = 4.6</a:t>
            </a:r>
          </a:p>
          <a:p>
            <a:r>
              <a:rPr lang="en-US" altLang="en-US" dirty="0"/>
              <a:t>2         6       4         5             6</a:t>
            </a:r>
          </a:p>
          <a:p>
            <a:endParaRPr lang="en-US" altLang="en-US" dirty="0"/>
          </a:p>
          <a:p>
            <a:r>
              <a:rPr lang="en-US" altLang="en-US" dirty="0"/>
              <a:t>B       C         D         E              A</a:t>
            </a:r>
          </a:p>
          <a:p>
            <a:r>
              <a:rPr lang="en-US" altLang="en-US" dirty="0"/>
              <a:t>4     1+1     2+1      3+1        4+3+2    = 22/5=4.4  C only arrives at T=3. so by time B is done, it has only waited for 1 sec.  A had to wait for all</a:t>
            </a:r>
          </a:p>
          <a:p>
            <a:r>
              <a:rPr lang="en-US" altLang="en-US" dirty="0"/>
              <a:t>4        2         3           4            9                               4  (4+1+1+1 + its own 2 = 9) because it had a 0 arrival time</a:t>
            </a:r>
          </a:p>
          <a:p>
            <a:endParaRPr lang="en-US" altLang="en-US" dirty="0"/>
          </a:p>
          <a:p>
            <a:endParaRPr lang="en-US" altLang="en-US" dirty="0"/>
          </a:p>
          <a:p>
            <a:r>
              <a:rPr lang="en-US" altLang="en-US" dirty="0"/>
              <a:t>The idea here is that if the longer process was almost done when the new ones arrived it would have had less of an impact on their completion as these very short processes could have skipped ahead of the medium-length process.</a:t>
            </a:r>
          </a:p>
          <a:p>
            <a:endParaRPr lang="en-US" altLang="en-US" dirty="0"/>
          </a:p>
          <a:p>
            <a:r>
              <a:rPr lang="en-US" altLang="en-US" dirty="0"/>
              <a:t>Sit A: 2-4   1-1-1 -</a:t>
            </a:r>
            <a:r>
              <a:rPr lang="en-US" altLang="en-US" dirty="0">
                <a:sym typeface="Wingdings" pitchFamily="2" charset="2"/>
              </a:rPr>
              <a:t>     2-4-1-1-1</a:t>
            </a:r>
            <a:endParaRPr lang="en-US" altLang="en-US" dirty="0"/>
          </a:p>
          <a:p>
            <a:r>
              <a:rPr lang="en-US" altLang="en-US" dirty="0"/>
              <a:t>Sit B: 4-2   1-1-1  --</a:t>
            </a:r>
            <a:r>
              <a:rPr lang="en-US" altLang="en-US" dirty="0">
                <a:sym typeface="Wingdings" pitchFamily="2" charset="2"/>
              </a:rPr>
              <a:t>   4-1-1-1-2</a:t>
            </a:r>
          </a:p>
          <a:p>
            <a:endParaRPr lang="en-US" altLang="en-US" dirty="0"/>
          </a:p>
          <a:p>
            <a:r>
              <a:rPr lang="en-US" altLang="en-US" dirty="0"/>
              <a:t>Net result is that the short processes get stuck behind both processes in the first situation and thus have a longer turnaround time.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B (1sec)    C       D      E       B  (3 more units)</a:t>
            </a:r>
          </a:p>
          <a:p>
            <a:endParaRPr lang="en-CA" dirty="0"/>
          </a:p>
          <a:p>
            <a:r>
              <a:rPr lang="en-CA" dirty="0"/>
              <a:t>2      2+1         3+1   4+1   5+1   3+3 </a:t>
            </a:r>
          </a:p>
        </p:txBody>
      </p:sp>
      <p:sp>
        <p:nvSpPr>
          <p:cNvPr id="4" name="Slide Number Placeholder 3"/>
          <p:cNvSpPr>
            <a:spLocks noGrp="1"/>
          </p:cNvSpPr>
          <p:nvPr>
            <p:ph type="sldNum" sz="quarter" idx="5"/>
          </p:nvPr>
        </p:nvSpPr>
        <p:spPr/>
        <p:txBody>
          <a:bodyPr/>
          <a:lstStyle/>
          <a:p>
            <a:fld id="{E37F2B54-A66B-4779-906C-F879CC221B89}" type="slidenum">
              <a:rPr lang="en-CA" smtClean="0"/>
              <a:t>19</a:t>
            </a:fld>
            <a:endParaRPr lang="en-CA"/>
          </a:p>
        </p:txBody>
      </p:sp>
    </p:spTree>
    <p:extLst>
      <p:ext uri="{BB962C8B-B14F-4D97-AF65-F5344CB8AC3E}">
        <p14:creationId xmlns:p14="http://schemas.microsoft.com/office/powerpoint/2010/main" val="1942511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29057" indent="-280406" eaLnBrk="0" hangingPunct="0">
              <a:defRPr sz="2400">
                <a:solidFill>
                  <a:schemeClr val="tx1"/>
                </a:solidFill>
                <a:latin typeface="Times New Roman" charset="0"/>
              </a:defRPr>
            </a:lvl2pPr>
            <a:lvl3pPr marL="1121626" indent="-224325" eaLnBrk="0" hangingPunct="0">
              <a:defRPr sz="2400">
                <a:solidFill>
                  <a:schemeClr val="tx1"/>
                </a:solidFill>
                <a:latin typeface="Times New Roman" charset="0"/>
              </a:defRPr>
            </a:lvl3pPr>
            <a:lvl4pPr marL="1570276" indent="-224325" eaLnBrk="0" hangingPunct="0">
              <a:defRPr sz="2400">
                <a:solidFill>
                  <a:schemeClr val="tx1"/>
                </a:solidFill>
                <a:latin typeface="Times New Roman" charset="0"/>
              </a:defRPr>
            </a:lvl4pPr>
            <a:lvl5pPr marL="2018927" indent="-224325" eaLnBrk="0" hangingPunct="0">
              <a:defRPr sz="2400">
                <a:solidFill>
                  <a:schemeClr val="tx1"/>
                </a:solidFill>
                <a:latin typeface="Times New Roman" charset="0"/>
              </a:defRPr>
            </a:lvl5pPr>
            <a:lvl6pPr marL="2467577" indent="-224325" eaLnBrk="0" fontAlgn="base" hangingPunct="0">
              <a:spcBef>
                <a:spcPct val="0"/>
              </a:spcBef>
              <a:spcAft>
                <a:spcPct val="0"/>
              </a:spcAft>
              <a:defRPr sz="2400">
                <a:solidFill>
                  <a:schemeClr val="tx1"/>
                </a:solidFill>
                <a:latin typeface="Times New Roman" charset="0"/>
              </a:defRPr>
            </a:lvl6pPr>
            <a:lvl7pPr marL="2916227" indent="-224325" eaLnBrk="0" fontAlgn="base" hangingPunct="0">
              <a:spcBef>
                <a:spcPct val="0"/>
              </a:spcBef>
              <a:spcAft>
                <a:spcPct val="0"/>
              </a:spcAft>
              <a:defRPr sz="2400">
                <a:solidFill>
                  <a:schemeClr val="tx1"/>
                </a:solidFill>
                <a:latin typeface="Times New Roman" charset="0"/>
              </a:defRPr>
            </a:lvl7pPr>
            <a:lvl8pPr marL="3364878" indent="-224325" eaLnBrk="0" fontAlgn="base" hangingPunct="0">
              <a:spcBef>
                <a:spcPct val="0"/>
              </a:spcBef>
              <a:spcAft>
                <a:spcPct val="0"/>
              </a:spcAft>
              <a:defRPr sz="2400">
                <a:solidFill>
                  <a:schemeClr val="tx1"/>
                </a:solidFill>
                <a:latin typeface="Times New Roman" charset="0"/>
              </a:defRPr>
            </a:lvl8pPr>
            <a:lvl9pPr marL="3813528" indent="-224325" eaLnBrk="0" fontAlgn="base" hangingPunct="0">
              <a:spcBef>
                <a:spcPct val="0"/>
              </a:spcBef>
              <a:spcAft>
                <a:spcPct val="0"/>
              </a:spcAft>
              <a:defRPr sz="2400">
                <a:solidFill>
                  <a:schemeClr val="tx1"/>
                </a:solidFill>
                <a:latin typeface="Times New Roman" charset="0"/>
              </a:defRPr>
            </a:lvl9pPr>
          </a:lstStyle>
          <a:p>
            <a:pPr eaLnBrk="1" hangingPunct="1"/>
            <a:fld id="{A07F1F82-4831-43FB-9A9F-CD403CE90D3F}" type="slidenum">
              <a:rPr lang="en-US" altLang="en-US" sz="1200"/>
              <a:pPr eaLnBrk="1" hangingPunct="1"/>
              <a:t>3</a:t>
            </a:fld>
            <a:endParaRPr lang="en-US" altLang="en-US" sz="1200"/>
          </a:p>
        </p:txBody>
      </p:sp>
      <p:sp>
        <p:nvSpPr>
          <p:cNvPr id="28675" name="Rectangle 1026"/>
          <p:cNvSpPr>
            <a:spLocks noGrp="1" noRot="1" noChangeAspect="1" noChangeArrowheads="1" noTextEdit="1"/>
          </p:cNvSpPr>
          <p:nvPr>
            <p:ph type="sldImg"/>
          </p:nvPr>
        </p:nvSpPr>
        <p:spPr>
          <a:ln/>
        </p:spPr>
      </p:sp>
      <p:sp>
        <p:nvSpPr>
          <p:cNvPr id="2867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situation is odd in that the PC that they have at home can largely focus on the current process.</a:t>
            </a:r>
          </a:p>
          <a:p>
            <a:r>
              <a:rPr lang="en-US" altLang="en-US"/>
              <a:t>However, a high-end PC acting as a server may be very bound by the CPU but still have to respond to user input.  If the user closes a window, they don’t expect a 2 second delay.</a:t>
            </a:r>
          </a:p>
          <a:p>
            <a:r>
              <a:rPr lang="en-US" altLang="en-US"/>
              <a:t>Scheduling problems have definitely not gone away!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t>4</a:t>
            </a:fld>
            <a:endParaRPr lang="en-CA"/>
          </a:p>
        </p:txBody>
      </p:sp>
    </p:spTree>
    <p:extLst>
      <p:ext uri="{BB962C8B-B14F-4D97-AF65-F5344CB8AC3E}">
        <p14:creationId xmlns:p14="http://schemas.microsoft.com/office/powerpoint/2010/main" val="3840499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29057" indent="-280406" eaLnBrk="0" hangingPunct="0">
              <a:defRPr sz="2400">
                <a:solidFill>
                  <a:schemeClr val="tx1"/>
                </a:solidFill>
                <a:latin typeface="Times New Roman" charset="0"/>
              </a:defRPr>
            </a:lvl2pPr>
            <a:lvl3pPr marL="1121626" indent="-224325" eaLnBrk="0" hangingPunct="0">
              <a:defRPr sz="2400">
                <a:solidFill>
                  <a:schemeClr val="tx1"/>
                </a:solidFill>
                <a:latin typeface="Times New Roman" charset="0"/>
              </a:defRPr>
            </a:lvl3pPr>
            <a:lvl4pPr marL="1570276" indent="-224325" eaLnBrk="0" hangingPunct="0">
              <a:defRPr sz="2400">
                <a:solidFill>
                  <a:schemeClr val="tx1"/>
                </a:solidFill>
                <a:latin typeface="Times New Roman" charset="0"/>
              </a:defRPr>
            </a:lvl4pPr>
            <a:lvl5pPr marL="2018927" indent="-224325" eaLnBrk="0" hangingPunct="0">
              <a:defRPr sz="2400">
                <a:solidFill>
                  <a:schemeClr val="tx1"/>
                </a:solidFill>
                <a:latin typeface="Times New Roman" charset="0"/>
              </a:defRPr>
            </a:lvl5pPr>
            <a:lvl6pPr marL="2467577" indent="-224325" eaLnBrk="0" fontAlgn="base" hangingPunct="0">
              <a:spcBef>
                <a:spcPct val="0"/>
              </a:spcBef>
              <a:spcAft>
                <a:spcPct val="0"/>
              </a:spcAft>
              <a:defRPr sz="2400">
                <a:solidFill>
                  <a:schemeClr val="tx1"/>
                </a:solidFill>
                <a:latin typeface="Times New Roman" charset="0"/>
              </a:defRPr>
            </a:lvl6pPr>
            <a:lvl7pPr marL="2916227" indent="-224325" eaLnBrk="0" fontAlgn="base" hangingPunct="0">
              <a:spcBef>
                <a:spcPct val="0"/>
              </a:spcBef>
              <a:spcAft>
                <a:spcPct val="0"/>
              </a:spcAft>
              <a:defRPr sz="2400">
                <a:solidFill>
                  <a:schemeClr val="tx1"/>
                </a:solidFill>
                <a:latin typeface="Times New Roman" charset="0"/>
              </a:defRPr>
            </a:lvl7pPr>
            <a:lvl8pPr marL="3364878" indent="-224325" eaLnBrk="0" fontAlgn="base" hangingPunct="0">
              <a:spcBef>
                <a:spcPct val="0"/>
              </a:spcBef>
              <a:spcAft>
                <a:spcPct val="0"/>
              </a:spcAft>
              <a:defRPr sz="2400">
                <a:solidFill>
                  <a:schemeClr val="tx1"/>
                </a:solidFill>
                <a:latin typeface="Times New Roman" charset="0"/>
              </a:defRPr>
            </a:lvl8pPr>
            <a:lvl9pPr marL="3813528" indent="-224325" eaLnBrk="0" fontAlgn="base" hangingPunct="0">
              <a:spcBef>
                <a:spcPct val="0"/>
              </a:spcBef>
              <a:spcAft>
                <a:spcPct val="0"/>
              </a:spcAft>
              <a:defRPr sz="2400">
                <a:solidFill>
                  <a:schemeClr val="tx1"/>
                </a:solidFill>
                <a:latin typeface="Times New Roman" charset="0"/>
              </a:defRPr>
            </a:lvl9pPr>
          </a:lstStyle>
          <a:p>
            <a:pPr eaLnBrk="1" hangingPunct="1"/>
            <a:fld id="{8BEAA56E-FEDA-4B61-8E0E-9CD6452C00FC}" type="slidenum">
              <a:rPr lang="en-US" altLang="en-US" sz="1200"/>
              <a:pPr eaLnBrk="1" hangingPunct="1"/>
              <a:t>5</a:t>
            </a:fld>
            <a:endParaRPr lang="en-US" altLang="en-US"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a:t>Ask them what I mean by that last statement.</a:t>
            </a:r>
          </a:p>
          <a:p>
            <a:pPr lvl="1">
              <a:buFontTx/>
              <a:buChar char="•"/>
            </a:pPr>
            <a:r>
              <a:rPr lang="en-US" altLang="en-US"/>
              <a:t>What it means is that the actual time spent getting the I/O may be short, it may be a long time until it arrives.  Think of a slow game (like cards) waiting on packets from a modem.  They’ll come off the modem quickly once they arrive, but they may still arrive infrequently due to the speed at which the remote player in acting</a:t>
            </a:r>
          </a:p>
          <a:p>
            <a:pPr lvl="1">
              <a:buFontTx/>
              <a:buChar char="•"/>
            </a:pPr>
            <a:r>
              <a:rPr lang="en-US" altLang="en-US"/>
              <a:t>Blocking for I/O rather than actually doing it.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29057" indent="-280406" eaLnBrk="0" hangingPunct="0">
              <a:defRPr sz="2400">
                <a:solidFill>
                  <a:schemeClr val="tx1"/>
                </a:solidFill>
                <a:latin typeface="Times New Roman" charset="0"/>
              </a:defRPr>
            </a:lvl2pPr>
            <a:lvl3pPr marL="1121626" indent="-224325" eaLnBrk="0" hangingPunct="0">
              <a:defRPr sz="2400">
                <a:solidFill>
                  <a:schemeClr val="tx1"/>
                </a:solidFill>
                <a:latin typeface="Times New Roman" charset="0"/>
              </a:defRPr>
            </a:lvl3pPr>
            <a:lvl4pPr marL="1570276" indent="-224325" eaLnBrk="0" hangingPunct="0">
              <a:defRPr sz="2400">
                <a:solidFill>
                  <a:schemeClr val="tx1"/>
                </a:solidFill>
                <a:latin typeface="Times New Roman" charset="0"/>
              </a:defRPr>
            </a:lvl4pPr>
            <a:lvl5pPr marL="2018927" indent="-224325" eaLnBrk="0" hangingPunct="0">
              <a:defRPr sz="2400">
                <a:solidFill>
                  <a:schemeClr val="tx1"/>
                </a:solidFill>
                <a:latin typeface="Times New Roman" charset="0"/>
              </a:defRPr>
            </a:lvl5pPr>
            <a:lvl6pPr marL="2467577" indent="-224325" eaLnBrk="0" fontAlgn="base" hangingPunct="0">
              <a:spcBef>
                <a:spcPct val="0"/>
              </a:spcBef>
              <a:spcAft>
                <a:spcPct val="0"/>
              </a:spcAft>
              <a:defRPr sz="2400">
                <a:solidFill>
                  <a:schemeClr val="tx1"/>
                </a:solidFill>
                <a:latin typeface="Times New Roman" charset="0"/>
              </a:defRPr>
            </a:lvl6pPr>
            <a:lvl7pPr marL="2916227" indent="-224325" eaLnBrk="0" fontAlgn="base" hangingPunct="0">
              <a:spcBef>
                <a:spcPct val="0"/>
              </a:spcBef>
              <a:spcAft>
                <a:spcPct val="0"/>
              </a:spcAft>
              <a:defRPr sz="2400">
                <a:solidFill>
                  <a:schemeClr val="tx1"/>
                </a:solidFill>
                <a:latin typeface="Times New Roman" charset="0"/>
              </a:defRPr>
            </a:lvl7pPr>
            <a:lvl8pPr marL="3364878" indent="-224325" eaLnBrk="0" fontAlgn="base" hangingPunct="0">
              <a:spcBef>
                <a:spcPct val="0"/>
              </a:spcBef>
              <a:spcAft>
                <a:spcPct val="0"/>
              </a:spcAft>
              <a:defRPr sz="2400">
                <a:solidFill>
                  <a:schemeClr val="tx1"/>
                </a:solidFill>
                <a:latin typeface="Times New Roman" charset="0"/>
              </a:defRPr>
            </a:lvl8pPr>
            <a:lvl9pPr marL="3813528" indent="-224325" eaLnBrk="0" fontAlgn="base" hangingPunct="0">
              <a:spcBef>
                <a:spcPct val="0"/>
              </a:spcBef>
              <a:spcAft>
                <a:spcPct val="0"/>
              </a:spcAft>
              <a:defRPr sz="2400">
                <a:solidFill>
                  <a:schemeClr val="tx1"/>
                </a:solidFill>
                <a:latin typeface="Times New Roman" charset="0"/>
              </a:defRPr>
            </a:lvl9pPr>
          </a:lstStyle>
          <a:p>
            <a:pPr eaLnBrk="1" hangingPunct="1"/>
            <a:fld id="{F26CA01A-033A-4925-B886-2CC282D4BAFC}" type="slidenum">
              <a:rPr lang="en-US" altLang="en-US" sz="1200"/>
              <a:pPr eaLnBrk="1" hangingPunct="1"/>
              <a:t>6</a:t>
            </a:fld>
            <a:endParaRPr lang="en-US" alt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Think</a:t>
            </a:r>
            <a:r>
              <a:rPr lang="en-US" altLang="en-US" baseline="0" dirty="0"/>
              <a:t> of bottlenecks</a:t>
            </a:r>
          </a:p>
          <a:p>
            <a:endParaRPr lang="en-US" altLang="en-US" baseline="0" dirty="0"/>
          </a:p>
          <a:p>
            <a:r>
              <a:rPr lang="en-US" altLang="en-US" baseline="0" dirty="0"/>
              <a:t>I/O bound programs bottlenecks are based on I/O operations – counting lines in a file, searching for a specific piece of text across 1000s of files</a:t>
            </a:r>
          </a:p>
          <a:p>
            <a:endParaRPr lang="en-US" altLang="en-US" baseline="0" dirty="0"/>
          </a:p>
          <a:p>
            <a:r>
              <a:rPr lang="en-US" altLang="en-US" baseline="0" dirty="0"/>
              <a:t>CPU bound programs are bottlenecked by the speed of the CPU – think machine learning and performing some sort of transformation or calculation on a 10,000 X 10,000 matrix.  Or a high resolution video game before the days of GPUs</a:t>
            </a:r>
          </a:p>
          <a:p>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idle</a:t>
            </a:r>
            <a:r>
              <a:rPr lang="en-CA" baseline="0" dirty="0"/>
              <a:t>, check out   </a:t>
            </a:r>
            <a:r>
              <a:rPr lang="en-CA" baseline="0" dirty="0" err="1"/>
              <a:t>linux</a:t>
            </a:r>
            <a:r>
              <a:rPr lang="en-CA" baseline="0" dirty="0"/>
              <a:t>/</a:t>
            </a:r>
            <a:r>
              <a:rPr lang="en-CA" baseline="0" dirty="0" err="1"/>
              <a:t>sched</a:t>
            </a:r>
            <a:r>
              <a:rPr lang="en-CA" baseline="0" dirty="0"/>
              <a:t>/</a:t>
            </a:r>
            <a:r>
              <a:rPr lang="en-CA" baseline="0" dirty="0" err="1"/>
              <a:t>idle.h</a:t>
            </a:r>
            <a:r>
              <a:rPr lang="en-CA" baseline="0" dirty="0"/>
              <a:t> and </a:t>
            </a:r>
            <a:r>
              <a:rPr lang="en-CA" baseline="0" dirty="0" err="1"/>
              <a:t>linux</a:t>
            </a:r>
            <a:r>
              <a:rPr lang="en-CA" baseline="0" dirty="0"/>
              <a:t>/</a:t>
            </a:r>
            <a:r>
              <a:rPr lang="en-CA" baseline="0" dirty="0" err="1"/>
              <a:t>cpuidle.h</a:t>
            </a:r>
            <a:r>
              <a:rPr lang="en-CA" baseline="0" dirty="0"/>
              <a:t>.</a:t>
            </a:r>
          </a:p>
          <a:p>
            <a:endParaRPr lang="en-CA" baseline="0" dirty="0"/>
          </a:p>
          <a:p>
            <a:r>
              <a:rPr lang="en-CA" baseline="0" dirty="0"/>
              <a:t>Both Windows and Linux have one idle process assigned to each CPU</a:t>
            </a:r>
          </a:p>
          <a:p>
            <a:endParaRPr lang="en-CA" baseline="0" dirty="0"/>
          </a:p>
          <a:p>
            <a:r>
              <a:rPr lang="en-CA" baseline="0" dirty="0"/>
              <a:t>They are not really a process or a thread, they have no program running in memory assigned to them – they are simply a means of process/thread accounting.  When no other process is running, the idle thread enables the computer to save on energy, heat, etc.</a:t>
            </a:r>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t>7</a:t>
            </a:fld>
            <a:endParaRPr lang="en-CA"/>
          </a:p>
        </p:txBody>
      </p:sp>
    </p:spTree>
    <p:extLst>
      <p:ext uri="{BB962C8B-B14F-4D97-AF65-F5344CB8AC3E}">
        <p14:creationId xmlns:p14="http://schemas.microsoft.com/office/powerpoint/2010/main" val="738660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29057" indent="-280406" eaLnBrk="0" hangingPunct="0">
              <a:defRPr sz="2400">
                <a:solidFill>
                  <a:schemeClr val="tx1"/>
                </a:solidFill>
                <a:latin typeface="Times New Roman" charset="0"/>
              </a:defRPr>
            </a:lvl2pPr>
            <a:lvl3pPr marL="1121626" indent="-224325" eaLnBrk="0" hangingPunct="0">
              <a:defRPr sz="2400">
                <a:solidFill>
                  <a:schemeClr val="tx1"/>
                </a:solidFill>
                <a:latin typeface="Times New Roman" charset="0"/>
              </a:defRPr>
            </a:lvl3pPr>
            <a:lvl4pPr marL="1570276" indent="-224325" eaLnBrk="0" hangingPunct="0">
              <a:defRPr sz="2400">
                <a:solidFill>
                  <a:schemeClr val="tx1"/>
                </a:solidFill>
                <a:latin typeface="Times New Roman" charset="0"/>
              </a:defRPr>
            </a:lvl4pPr>
            <a:lvl5pPr marL="2018927" indent="-224325" eaLnBrk="0" hangingPunct="0">
              <a:defRPr sz="2400">
                <a:solidFill>
                  <a:schemeClr val="tx1"/>
                </a:solidFill>
                <a:latin typeface="Times New Roman" charset="0"/>
              </a:defRPr>
            </a:lvl5pPr>
            <a:lvl6pPr marL="2467577" indent="-224325" eaLnBrk="0" fontAlgn="base" hangingPunct="0">
              <a:spcBef>
                <a:spcPct val="0"/>
              </a:spcBef>
              <a:spcAft>
                <a:spcPct val="0"/>
              </a:spcAft>
              <a:defRPr sz="2400">
                <a:solidFill>
                  <a:schemeClr val="tx1"/>
                </a:solidFill>
                <a:latin typeface="Times New Roman" charset="0"/>
              </a:defRPr>
            </a:lvl6pPr>
            <a:lvl7pPr marL="2916227" indent="-224325" eaLnBrk="0" fontAlgn="base" hangingPunct="0">
              <a:spcBef>
                <a:spcPct val="0"/>
              </a:spcBef>
              <a:spcAft>
                <a:spcPct val="0"/>
              </a:spcAft>
              <a:defRPr sz="2400">
                <a:solidFill>
                  <a:schemeClr val="tx1"/>
                </a:solidFill>
                <a:latin typeface="Times New Roman" charset="0"/>
              </a:defRPr>
            </a:lvl7pPr>
            <a:lvl8pPr marL="3364878" indent="-224325" eaLnBrk="0" fontAlgn="base" hangingPunct="0">
              <a:spcBef>
                <a:spcPct val="0"/>
              </a:spcBef>
              <a:spcAft>
                <a:spcPct val="0"/>
              </a:spcAft>
              <a:defRPr sz="2400">
                <a:solidFill>
                  <a:schemeClr val="tx1"/>
                </a:solidFill>
                <a:latin typeface="Times New Roman" charset="0"/>
              </a:defRPr>
            </a:lvl8pPr>
            <a:lvl9pPr marL="3813528" indent="-224325" eaLnBrk="0" fontAlgn="base" hangingPunct="0">
              <a:spcBef>
                <a:spcPct val="0"/>
              </a:spcBef>
              <a:spcAft>
                <a:spcPct val="0"/>
              </a:spcAft>
              <a:defRPr sz="2400">
                <a:solidFill>
                  <a:schemeClr val="tx1"/>
                </a:solidFill>
                <a:latin typeface="Times New Roman" charset="0"/>
              </a:defRPr>
            </a:lvl9pPr>
          </a:lstStyle>
          <a:p>
            <a:pPr eaLnBrk="1" hangingPunct="1"/>
            <a:fld id="{40B8B4ED-2AD9-4065-AA28-040617FBF3CF}" type="slidenum">
              <a:rPr lang="en-US" altLang="en-US" sz="1200"/>
              <a:pPr eaLnBrk="1" hangingPunct="1"/>
              <a:t>8</a:t>
            </a:fld>
            <a:endParaRPr lang="en-US" altLang="en-US" sz="12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Note that depending on priority (which we will see later) the scheduler may decide to run a higher priority process after an interrupt. Draw the diagram from labrosse.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29057" indent="-280406" eaLnBrk="0" hangingPunct="0">
              <a:defRPr sz="2400">
                <a:solidFill>
                  <a:schemeClr val="tx1"/>
                </a:solidFill>
                <a:latin typeface="Times New Roman" charset="0"/>
              </a:defRPr>
            </a:lvl2pPr>
            <a:lvl3pPr marL="1121626" indent="-224325" eaLnBrk="0" hangingPunct="0">
              <a:defRPr sz="2400">
                <a:solidFill>
                  <a:schemeClr val="tx1"/>
                </a:solidFill>
                <a:latin typeface="Times New Roman" charset="0"/>
              </a:defRPr>
            </a:lvl3pPr>
            <a:lvl4pPr marL="1570276" indent="-224325" eaLnBrk="0" hangingPunct="0">
              <a:defRPr sz="2400">
                <a:solidFill>
                  <a:schemeClr val="tx1"/>
                </a:solidFill>
                <a:latin typeface="Times New Roman" charset="0"/>
              </a:defRPr>
            </a:lvl4pPr>
            <a:lvl5pPr marL="2018927" indent="-224325" eaLnBrk="0" hangingPunct="0">
              <a:defRPr sz="2400">
                <a:solidFill>
                  <a:schemeClr val="tx1"/>
                </a:solidFill>
                <a:latin typeface="Times New Roman" charset="0"/>
              </a:defRPr>
            </a:lvl5pPr>
            <a:lvl6pPr marL="2467577" indent="-224325" eaLnBrk="0" fontAlgn="base" hangingPunct="0">
              <a:spcBef>
                <a:spcPct val="0"/>
              </a:spcBef>
              <a:spcAft>
                <a:spcPct val="0"/>
              </a:spcAft>
              <a:defRPr sz="2400">
                <a:solidFill>
                  <a:schemeClr val="tx1"/>
                </a:solidFill>
                <a:latin typeface="Times New Roman" charset="0"/>
              </a:defRPr>
            </a:lvl6pPr>
            <a:lvl7pPr marL="2916227" indent="-224325" eaLnBrk="0" fontAlgn="base" hangingPunct="0">
              <a:spcBef>
                <a:spcPct val="0"/>
              </a:spcBef>
              <a:spcAft>
                <a:spcPct val="0"/>
              </a:spcAft>
              <a:defRPr sz="2400">
                <a:solidFill>
                  <a:schemeClr val="tx1"/>
                </a:solidFill>
                <a:latin typeface="Times New Roman" charset="0"/>
              </a:defRPr>
            </a:lvl7pPr>
            <a:lvl8pPr marL="3364878" indent="-224325" eaLnBrk="0" fontAlgn="base" hangingPunct="0">
              <a:spcBef>
                <a:spcPct val="0"/>
              </a:spcBef>
              <a:spcAft>
                <a:spcPct val="0"/>
              </a:spcAft>
              <a:defRPr sz="2400">
                <a:solidFill>
                  <a:schemeClr val="tx1"/>
                </a:solidFill>
                <a:latin typeface="Times New Roman" charset="0"/>
              </a:defRPr>
            </a:lvl8pPr>
            <a:lvl9pPr marL="3813528" indent="-224325" eaLnBrk="0" fontAlgn="base" hangingPunct="0">
              <a:spcBef>
                <a:spcPct val="0"/>
              </a:spcBef>
              <a:spcAft>
                <a:spcPct val="0"/>
              </a:spcAft>
              <a:defRPr sz="2400">
                <a:solidFill>
                  <a:schemeClr val="tx1"/>
                </a:solidFill>
                <a:latin typeface="Times New Roman" charset="0"/>
              </a:defRPr>
            </a:lvl9pPr>
          </a:lstStyle>
          <a:p>
            <a:pPr eaLnBrk="1" hangingPunct="1"/>
            <a:fld id="{AB821BBA-AA91-41D9-833E-C75AC93258C7}" type="slidenum">
              <a:rPr lang="en-US" altLang="en-US" sz="1200"/>
              <a:pPr eaLnBrk="1" hangingPunct="1"/>
              <a:t>9</a:t>
            </a:fld>
            <a:endParaRPr lang="en-US" altLang="en-US" sz="12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dirty="0"/>
              <a:t>Note: Interactive systems include windows-like computers.  Categorized by work going on in the background, but a user is interacting with the system simultaneously</a:t>
            </a:r>
          </a:p>
          <a:p>
            <a:pPr>
              <a:buFontTx/>
              <a:buChar char="•"/>
            </a:pPr>
            <a:r>
              <a:rPr lang="en-US" altLang="en-US" dirty="0"/>
              <a:t>Explain how we will now look at the goals of scheduling algorithms and that there will be specific goals for each category</a:t>
            </a:r>
          </a:p>
          <a:p>
            <a:pPr lvl="1">
              <a:buFontTx/>
              <a:buChar char="•"/>
            </a:pPr>
            <a:r>
              <a:rPr lang="en-US" altLang="en-US" dirty="0"/>
              <a:t>Then we will look at specific scheduling algorithms; a set for each category of algorithm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29057" indent="-280406" eaLnBrk="0" hangingPunct="0">
              <a:defRPr sz="2400">
                <a:solidFill>
                  <a:schemeClr val="tx1"/>
                </a:solidFill>
                <a:latin typeface="Times New Roman" charset="0"/>
              </a:defRPr>
            </a:lvl2pPr>
            <a:lvl3pPr marL="1121626" indent="-224325" eaLnBrk="0" hangingPunct="0">
              <a:defRPr sz="2400">
                <a:solidFill>
                  <a:schemeClr val="tx1"/>
                </a:solidFill>
                <a:latin typeface="Times New Roman" charset="0"/>
              </a:defRPr>
            </a:lvl3pPr>
            <a:lvl4pPr marL="1570276" indent="-224325" eaLnBrk="0" hangingPunct="0">
              <a:defRPr sz="2400">
                <a:solidFill>
                  <a:schemeClr val="tx1"/>
                </a:solidFill>
                <a:latin typeface="Times New Roman" charset="0"/>
              </a:defRPr>
            </a:lvl4pPr>
            <a:lvl5pPr marL="2018927" indent="-224325" eaLnBrk="0" hangingPunct="0">
              <a:defRPr sz="2400">
                <a:solidFill>
                  <a:schemeClr val="tx1"/>
                </a:solidFill>
                <a:latin typeface="Times New Roman" charset="0"/>
              </a:defRPr>
            </a:lvl5pPr>
            <a:lvl6pPr marL="2467577" indent="-224325" eaLnBrk="0" fontAlgn="base" hangingPunct="0">
              <a:spcBef>
                <a:spcPct val="0"/>
              </a:spcBef>
              <a:spcAft>
                <a:spcPct val="0"/>
              </a:spcAft>
              <a:defRPr sz="2400">
                <a:solidFill>
                  <a:schemeClr val="tx1"/>
                </a:solidFill>
                <a:latin typeface="Times New Roman" charset="0"/>
              </a:defRPr>
            </a:lvl6pPr>
            <a:lvl7pPr marL="2916227" indent="-224325" eaLnBrk="0" fontAlgn="base" hangingPunct="0">
              <a:spcBef>
                <a:spcPct val="0"/>
              </a:spcBef>
              <a:spcAft>
                <a:spcPct val="0"/>
              </a:spcAft>
              <a:defRPr sz="2400">
                <a:solidFill>
                  <a:schemeClr val="tx1"/>
                </a:solidFill>
                <a:latin typeface="Times New Roman" charset="0"/>
              </a:defRPr>
            </a:lvl7pPr>
            <a:lvl8pPr marL="3364878" indent="-224325" eaLnBrk="0" fontAlgn="base" hangingPunct="0">
              <a:spcBef>
                <a:spcPct val="0"/>
              </a:spcBef>
              <a:spcAft>
                <a:spcPct val="0"/>
              </a:spcAft>
              <a:defRPr sz="2400">
                <a:solidFill>
                  <a:schemeClr val="tx1"/>
                </a:solidFill>
                <a:latin typeface="Times New Roman" charset="0"/>
              </a:defRPr>
            </a:lvl8pPr>
            <a:lvl9pPr marL="3813528" indent="-224325" eaLnBrk="0" fontAlgn="base" hangingPunct="0">
              <a:spcBef>
                <a:spcPct val="0"/>
              </a:spcBef>
              <a:spcAft>
                <a:spcPct val="0"/>
              </a:spcAft>
              <a:defRPr sz="2400">
                <a:solidFill>
                  <a:schemeClr val="tx1"/>
                </a:solidFill>
                <a:latin typeface="Times New Roman" charset="0"/>
              </a:defRPr>
            </a:lvl9pPr>
          </a:lstStyle>
          <a:p>
            <a:pPr eaLnBrk="1" hangingPunct="1"/>
            <a:fld id="{BE5300E0-10DB-4220-8EAD-E2533B6C985F}" type="slidenum">
              <a:rPr lang="en-US" altLang="en-US" sz="1200"/>
              <a:pPr eaLnBrk="1" hangingPunct="1"/>
              <a:t>10</a:t>
            </a:fld>
            <a:endParaRPr lang="en-US" altLang="en-US" sz="12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a:t>Note that fairness is still applied even in nonpreemptive systems: everyone has the same policy of having to yield the CPU</a:t>
            </a:r>
          </a:p>
          <a:p>
            <a:pPr lvl="1">
              <a:buFontTx/>
              <a:buChar char="•"/>
            </a:pPr>
            <a:r>
              <a:rPr lang="en-US" altLang="en-US"/>
              <a:t>However, it may be difficult to enforce that policy.</a:t>
            </a: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1.bin"/><Relationship Id="rId9" Type="http://schemas.openxmlformats.org/officeDocument/2006/relationships/image" Target="../media/image6.png"/><Relationship Id="rId14"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vmlDrawing" Target="../drawings/vmlDrawing4.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9.bin"/><Relationship Id="rId9" Type="http://schemas.openxmlformats.org/officeDocument/2006/relationships/image" Target="../media/image6.png"/><Relationship Id="rId14"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Master" Target="../slideMasters/slideMaster2.xml"/><Relationship Id="rId1" Type="http://schemas.openxmlformats.org/officeDocument/2006/relationships/vmlDrawing" Target="../drawings/vmlDrawing5.v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1.png"/><Relationship Id="rId10" Type="http://schemas.openxmlformats.org/officeDocument/2006/relationships/image" Target="../media/image8.png"/><Relationship Id="rId4" Type="http://schemas.openxmlformats.org/officeDocument/2006/relationships/oleObject" Target="../embeddings/oleObject10.bin"/><Relationship Id="rId9"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1.png"/><Relationship Id="rId10" Type="http://schemas.openxmlformats.org/officeDocument/2006/relationships/image" Target="../media/image8.png"/><Relationship Id="rId4" Type="http://schemas.openxmlformats.org/officeDocument/2006/relationships/oleObject" Target="../embeddings/oleObject1.bin"/><Relationship Id="rId9"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6.png"/><Relationship Id="rId2" Type="http://schemas.openxmlformats.org/officeDocument/2006/relationships/slideMaster" Target="../slideMasters/slideMaster1.xml"/><Relationship Id="rId16" Type="http://schemas.openxmlformats.org/officeDocument/2006/relationships/image" Target="../media/image17.png"/><Relationship Id="rId1" Type="http://schemas.openxmlformats.org/officeDocument/2006/relationships/vmlDrawing" Target="../drawings/vmlDrawing3.vml"/><Relationship Id="rId6" Type="http://schemas.openxmlformats.org/officeDocument/2006/relationships/image" Target="../media/image13.png"/><Relationship Id="rId11" Type="http://schemas.openxmlformats.org/officeDocument/2006/relationships/oleObject" Target="../embeddings/oleObject6.bin"/><Relationship Id="rId5" Type="http://schemas.openxmlformats.org/officeDocument/2006/relationships/oleObject" Target="../embeddings/oleObject3.bin"/><Relationship Id="rId15" Type="http://schemas.openxmlformats.org/officeDocument/2006/relationships/oleObject" Target="../embeddings/oleObject8.bin"/><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oleObject" Target="../embeddings/oleObject5.bin"/><Relationship Id="rId1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9D9C2B6-0972-4E48-B6B7-4C2426229E1B}" type="slidenum">
              <a:rPr kumimoji="0" lang="fr-CA" altLang="en-US" sz="1400" b="0" i="0" u="none" strike="noStrike" kern="1200" cap="none" spc="0" normalizeH="0" baseline="0" noProof="0">
                <a:ln>
                  <a:noFill/>
                </a:ln>
                <a:solidFill>
                  <a:srgbClr val="00000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a:ea typeface="+mn-ea"/>
              <a:cs typeface="+mn-cs"/>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07504" y="1445447"/>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a:ln>
                  <a:noFill/>
                </a:ln>
                <a:solidFill>
                  <a:srgbClr val="A50021"/>
                </a:solidFill>
                <a:effectLst/>
                <a:uLnTx/>
                <a:uFillTx/>
                <a:latin typeface="Times New Roman"/>
                <a:ea typeface="+mj-ea"/>
                <a:cs typeface="+mj-cs"/>
              </a:rPr>
              <a:t>EE435 Principles of Operating Systems</a:t>
            </a:r>
            <a:endParaRPr kumimoji="0" lang="en-CA" sz="3600" b="1" i="0" u="none" strike="noStrike" kern="0" cap="none" spc="0" normalizeH="0" baseline="0" noProof="0" dirty="0">
              <a:ln>
                <a:noFill/>
              </a:ln>
              <a:solidFill>
                <a:srgbClr val="A50021"/>
              </a:solidFill>
              <a:effectLst/>
              <a:uLnTx/>
              <a:uFillTx/>
              <a:latin typeface="Times New Roman"/>
              <a:ea typeface="+mj-ea"/>
              <a:cs typeface="+mj-cs"/>
            </a:endParaRP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6169"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7" name="Picture 1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18" name="Picture 17"/>
          <p:cNvPicPr>
            <a:picLocks noChangeAspect="1"/>
          </p:cNvPicPr>
          <p:nvPr userDrawn="1"/>
        </p:nvPicPr>
        <p:blipFill>
          <a:blip r:embed="rId7"/>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8"/>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9"/>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10"/>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1"/>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2"/>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3"/>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4"/>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287000" y="4854198"/>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Tree>
    <p:extLst>
      <p:ext uri="{BB962C8B-B14F-4D97-AF65-F5344CB8AC3E}">
        <p14:creationId xmlns:p14="http://schemas.microsoft.com/office/powerpoint/2010/main" val="2232177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5A8662AB-5EB8-4884-A21C-9BACDBAE0D02}" type="datetime1">
              <a:rPr lang="en-US" altLang="en-US" smtClean="0">
                <a:solidFill>
                  <a:srgbClr val="000000"/>
                </a:solidFill>
              </a:rPr>
              <a:t>1/30/20</a:t>
            </a:fld>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7" name="Slide Number Placeholder 6"/>
          <p:cNvSpPr>
            <a:spLocks noGrp="1"/>
          </p:cNvSpPr>
          <p:nvPr>
            <p:ph type="sldNum" sz="quarter" idx="12"/>
          </p:nvPr>
        </p:nvSpPr>
        <p:spPr/>
        <p:txBody>
          <a:bodyPr/>
          <a:lstStyle>
            <a:lvl1pPr>
              <a:defRPr/>
            </a:lvl1pPr>
          </a:lstStyle>
          <a:p>
            <a:fld id="{47B598FD-97EE-4B80-BA99-5F47DB0CBCF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592748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6BD6F22-09DC-46B5-A638-CB47B165E276}" type="datetime1">
              <a:rPr lang="en-US" altLang="en-US" smtClean="0">
                <a:solidFill>
                  <a:srgbClr val="000000"/>
                </a:solidFill>
              </a:rPr>
              <a:t>1/30/20</a:t>
            </a:fld>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7" name="Slide Number Placeholder 6"/>
          <p:cNvSpPr>
            <a:spLocks noGrp="1"/>
          </p:cNvSpPr>
          <p:nvPr>
            <p:ph type="sldNum" sz="quarter" idx="12"/>
          </p:nvPr>
        </p:nvSpPr>
        <p:spPr/>
        <p:txBody>
          <a:bodyPr/>
          <a:lstStyle>
            <a:lvl1pPr>
              <a:defRPr/>
            </a:lvl1pPr>
          </a:lstStyle>
          <a:p>
            <a:fld id="{44DC79C7-1127-40A7-8536-9A7162F67CFD}"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579608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fld id="{5D6FBAE1-7549-499B-9C73-47E99A4F7F42}" type="datetime1">
              <a:rPr lang="en-US" altLang="en-US" smtClean="0">
                <a:solidFill>
                  <a:srgbClr val="000000"/>
                </a:solidFill>
              </a:rPr>
              <a:t>1/30/20</a:t>
            </a:fld>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3A4CA7CC-FC71-4FA2-830A-058514E55A4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479887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fld id="{33587EE9-3F34-4590-A64C-96D64FDA3F88}" type="datetime1">
              <a:rPr lang="en-US" altLang="en-US" smtClean="0">
                <a:solidFill>
                  <a:srgbClr val="000000"/>
                </a:solidFill>
              </a:rPr>
              <a:t>1/30/20</a:t>
            </a:fld>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2EF1059D-90B5-434A-AABC-DAE2F1C97FA1}"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562509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3"/>
          <a:stretch>
            <a:fillRect/>
          </a:stretch>
        </p:blipFill>
        <p:spPr>
          <a:xfrm>
            <a:off x="0" y="0"/>
            <a:ext cx="9112803" cy="6858001"/>
          </a:xfrm>
          <a:prstGeom prst="rect">
            <a:avLst/>
          </a:prstGeom>
        </p:spPr>
      </p:pic>
      <p:sp>
        <p:nvSpPr>
          <p:cNvPr id="2" name="Title 1"/>
          <p:cNvSpPr>
            <a:spLocks noGrp="1"/>
          </p:cNvSpPr>
          <p:nvPr>
            <p:ph type="ctrTitle" hasCustomPrompt="1"/>
          </p:nvPr>
        </p:nvSpPr>
        <p:spPr>
          <a:xfrm>
            <a:off x="107504" y="1445447"/>
            <a:ext cx="8928992" cy="1470025"/>
          </a:xfrm>
        </p:spPr>
        <p:txBody>
          <a:bodyPr/>
          <a:lstStyle>
            <a:lvl1pPr>
              <a:defRPr u="none" baseline="0"/>
            </a:lvl1pPr>
          </a:lstStyle>
          <a:p>
            <a:r>
              <a:rPr lang="en-US" dirty="0"/>
              <a:t>EE435 Principles of Operating Systems</a:t>
            </a:r>
            <a:endParaRPr lang="en-CA" dirty="0"/>
          </a:p>
        </p:txBody>
      </p:sp>
      <p:sp>
        <p:nvSpPr>
          <p:cNvPr id="3" name="Subtitle 2"/>
          <p:cNvSpPr>
            <a:spLocks noGrp="1"/>
          </p:cNvSpPr>
          <p:nvPr>
            <p:ph type="subTitle" idx="1"/>
          </p:nvPr>
        </p:nvSpPr>
        <p:spPr>
          <a:xfrm>
            <a:off x="1371600" y="4657724"/>
            <a:ext cx="6400800" cy="159067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graphicFrame>
        <p:nvGraphicFramePr>
          <p:cNvPr id="12" name="Object 11"/>
          <p:cNvGraphicFramePr>
            <a:graphicFrameLocks noChangeAspect="1"/>
          </p:cNvGraphicFramePr>
          <p:nvPr userDrawn="1">
            <p:extLst/>
          </p:nvPr>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10244" name="Bitmap Image" r:id="rId4" imgW="2381582" imgH="428798" progId="PBrush">
                  <p:embed/>
                </p:oleObj>
              </mc:Choice>
              <mc:Fallback>
                <p:oleObj name="Bitmap Image" r:id="rId4" imgW="2381582" imgH="428798" progId="PBrush">
                  <p:embed/>
                  <p:pic>
                    <p:nvPicPr>
                      <p:cNvPr id="12"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4" name="Picture 1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4" name="Picture 3"/>
          <p:cNvPicPr>
            <a:picLocks noChangeAspect="1"/>
          </p:cNvPicPr>
          <p:nvPr userDrawn="1"/>
        </p:nvPicPr>
        <p:blipFill>
          <a:blip r:embed="rId7"/>
          <a:stretch>
            <a:fillRect/>
          </a:stretch>
        </p:blipFill>
        <p:spPr>
          <a:xfrm>
            <a:off x="8029028" y="271379"/>
            <a:ext cx="807882" cy="683136"/>
          </a:xfrm>
          <a:prstGeom prst="rect">
            <a:avLst/>
          </a:prstGeom>
        </p:spPr>
      </p:pic>
      <p:pic>
        <p:nvPicPr>
          <p:cNvPr id="5" name="Picture 4"/>
          <p:cNvPicPr>
            <a:picLocks noChangeAspect="1"/>
          </p:cNvPicPr>
          <p:nvPr userDrawn="1"/>
        </p:nvPicPr>
        <p:blipFill>
          <a:blip r:embed="rId8"/>
          <a:stretch>
            <a:fillRect/>
          </a:stretch>
        </p:blipFill>
        <p:spPr>
          <a:xfrm>
            <a:off x="364017" y="131463"/>
            <a:ext cx="1007406" cy="678457"/>
          </a:xfrm>
          <a:prstGeom prst="rect">
            <a:avLst/>
          </a:prstGeom>
        </p:spPr>
      </p:pic>
      <p:pic>
        <p:nvPicPr>
          <p:cNvPr id="15" name="Picture 14"/>
          <p:cNvPicPr>
            <a:picLocks noChangeAspect="1"/>
          </p:cNvPicPr>
          <p:nvPr userDrawn="1"/>
        </p:nvPicPr>
        <p:blipFill>
          <a:blip r:embed="rId9"/>
          <a:stretch>
            <a:fillRect/>
          </a:stretch>
        </p:blipFill>
        <p:spPr>
          <a:xfrm>
            <a:off x="2235331" y="147091"/>
            <a:ext cx="713673" cy="736151"/>
          </a:xfrm>
          <a:prstGeom prst="rect">
            <a:avLst/>
          </a:prstGeom>
        </p:spPr>
      </p:pic>
      <p:pic>
        <p:nvPicPr>
          <p:cNvPr id="16" name="Picture 15"/>
          <p:cNvPicPr>
            <a:picLocks noChangeAspect="1"/>
          </p:cNvPicPr>
          <p:nvPr userDrawn="1"/>
        </p:nvPicPr>
        <p:blipFill>
          <a:blip r:embed="rId10"/>
          <a:stretch>
            <a:fillRect/>
          </a:stretch>
        </p:blipFill>
        <p:spPr>
          <a:xfrm>
            <a:off x="3812912" y="304222"/>
            <a:ext cx="1348977" cy="436092"/>
          </a:xfrm>
          <a:prstGeom prst="rect">
            <a:avLst/>
          </a:prstGeom>
        </p:spPr>
      </p:pic>
      <p:pic>
        <p:nvPicPr>
          <p:cNvPr id="17" name="Picture 16"/>
          <p:cNvPicPr>
            <a:picLocks noChangeAspect="1"/>
          </p:cNvPicPr>
          <p:nvPr userDrawn="1"/>
        </p:nvPicPr>
        <p:blipFill>
          <a:blip r:embed="rId11"/>
          <a:stretch>
            <a:fillRect/>
          </a:stretch>
        </p:blipFill>
        <p:spPr>
          <a:xfrm>
            <a:off x="3066709" y="925439"/>
            <a:ext cx="850735" cy="542710"/>
          </a:xfrm>
          <a:prstGeom prst="rect">
            <a:avLst/>
          </a:prstGeom>
        </p:spPr>
      </p:pic>
      <p:pic>
        <p:nvPicPr>
          <p:cNvPr id="18" name="Picture 17"/>
          <p:cNvPicPr>
            <a:picLocks noChangeAspect="1"/>
          </p:cNvPicPr>
          <p:nvPr userDrawn="1"/>
        </p:nvPicPr>
        <p:blipFill>
          <a:blip r:embed="rId12"/>
          <a:stretch>
            <a:fillRect/>
          </a:stretch>
        </p:blipFill>
        <p:spPr>
          <a:xfrm>
            <a:off x="961422" y="1045302"/>
            <a:ext cx="1425604" cy="433272"/>
          </a:xfrm>
          <a:prstGeom prst="rect">
            <a:avLst/>
          </a:prstGeom>
        </p:spPr>
      </p:pic>
      <p:pic>
        <p:nvPicPr>
          <p:cNvPr id="21" name="Picture 20"/>
          <p:cNvPicPr>
            <a:picLocks noChangeAspect="1"/>
          </p:cNvPicPr>
          <p:nvPr userDrawn="1"/>
        </p:nvPicPr>
        <p:blipFill>
          <a:blip r:embed="rId13"/>
          <a:stretch>
            <a:fillRect/>
          </a:stretch>
        </p:blipFill>
        <p:spPr>
          <a:xfrm>
            <a:off x="4845050" y="945747"/>
            <a:ext cx="1216199" cy="575523"/>
          </a:xfrm>
          <a:prstGeom prst="rect">
            <a:avLst/>
          </a:prstGeom>
        </p:spPr>
      </p:pic>
      <p:pic>
        <p:nvPicPr>
          <p:cNvPr id="23" name="Picture 22"/>
          <p:cNvPicPr>
            <a:picLocks noChangeAspect="1"/>
          </p:cNvPicPr>
          <p:nvPr userDrawn="1"/>
        </p:nvPicPr>
        <p:blipFill>
          <a:blip r:embed="rId14"/>
          <a:stretch>
            <a:fillRect/>
          </a:stretch>
        </p:blipFill>
        <p:spPr>
          <a:xfrm>
            <a:off x="6144884" y="194923"/>
            <a:ext cx="643459" cy="730516"/>
          </a:xfrm>
          <a:prstGeom prst="rect">
            <a:avLst/>
          </a:prstGeom>
        </p:spPr>
      </p:pic>
    </p:spTree>
    <p:extLst>
      <p:ext uri="{BB962C8B-B14F-4D97-AF65-F5344CB8AC3E}">
        <p14:creationId xmlns:p14="http://schemas.microsoft.com/office/powerpoint/2010/main" val="2084860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23102" y="2106590"/>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A50021"/>
                </a:solidFill>
                <a:effectLst/>
                <a:uLnTx/>
                <a:uFillTx/>
                <a:latin typeface="Times New Roman"/>
                <a:ea typeface="+mj-ea"/>
                <a:cs typeface="+mj-cs"/>
              </a:rPr>
              <a:t>Next Class</a:t>
            </a: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11268"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8" name="Picture 17"/>
          <p:cNvPicPr>
            <a:picLocks noChangeAspect="1"/>
          </p:cNvPicPr>
          <p:nvPr userDrawn="1"/>
        </p:nvPicPr>
        <p:blipFill>
          <a:blip r:embed="rId6"/>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7"/>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8"/>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9"/>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0"/>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1"/>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2"/>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3"/>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345571" y="4204631"/>
            <a:ext cx="6400800" cy="1752600"/>
          </a:xfrm>
        </p:spPr>
        <p:txBody>
          <a:bodyPr/>
          <a:lstStyle>
            <a:lvl1pPr marL="0" indent="0" algn="ctr">
              <a:buNone/>
              <a:defRPr kumimoji="0" lang="en-CA" sz="3600" b="1" i="0" u="none" strike="noStrike" kern="0" cap="none" spc="0" normalizeH="0" baseline="0" dirty="0">
                <a:ln>
                  <a:noFill/>
                </a:ln>
                <a:solidFill>
                  <a:srgbClr val="A50021"/>
                </a:solidFill>
                <a:effectLst/>
                <a:uLnTx/>
                <a:uFillTx/>
                <a:latin typeface="Times New Roman"/>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Click to edit Master subtitle style</a:t>
            </a:r>
            <a:endParaRPr lang="en-CA" dirty="0"/>
          </a:p>
        </p:txBody>
      </p:sp>
    </p:spTree>
    <p:extLst>
      <p:ext uri="{BB962C8B-B14F-4D97-AF65-F5344CB8AC3E}">
        <p14:creationId xmlns:p14="http://schemas.microsoft.com/office/powerpoint/2010/main" val="4244170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Slide Number Placeholder 5"/>
          <p:cNvSpPr>
            <a:spLocks noGrp="1"/>
          </p:cNvSpPr>
          <p:nvPr>
            <p:ph type="sldNum" sz="quarter" idx="12"/>
          </p:nvPr>
        </p:nvSpPr>
        <p:spPr/>
        <p:txBody>
          <a:bodyPr/>
          <a:lstStyle>
            <a:lvl1pPr>
              <a:defRPr/>
            </a:lvl1pPr>
          </a:lstStyle>
          <a:p>
            <a:fld id="{0F291162-72CC-4A71-AE98-B818C231D57D}" type="slidenum">
              <a:rPr lang="fr-CA" altLang="en-US">
                <a:solidFill>
                  <a:srgbClr val="000000"/>
                </a:solidFill>
              </a:rPr>
              <a:pPr/>
              <a:t>‹#›</a:t>
            </a:fld>
            <a:endParaRPr lang="fr-CA" altLang="en-US" dirty="0">
              <a:solidFill>
                <a:srgbClr val="000000"/>
              </a:solidFill>
            </a:endParaRPr>
          </a:p>
        </p:txBody>
      </p:sp>
    </p:spTree>
    <p:extLst>
      <p:ext uri="{BB962C8B-B14F-4D97-AF65-F5344CB8AC3E}">
        <p14:creationId xmlns:p14="http://schemas.microsoft.com/office/powerpoint/2010/main" val="216879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lvl1pPr>
          </a:lstStyle>
          <a:p>
            <a:fld id="{3CAE7068-9ECA-48C9-8654-D845786175C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0109063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Slide Number Placeholder 6"/>
          <p:cNvSpPr>
            <a:spLocks noGrp="1"/>
          </p:cNvSpPr>
          <p:nvPr>
            <p:ph type="sldNum" sz="quarter" idx="12"/>
          </p:nvPr>
        </p:nvSpPr>
        <p:spPr/>
        <p:txBody>
          <a:bodyPr/>
          <a:lstStyle>
            <a:lvl1pPr>
              <a:defRPr/>
            </a:lvl1pPr>
          </a:lstStyle>
          <a:p>
            <a:fld id="{5FB7D47B-3958-45F7-8C35-F6D9FE580964}"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6699176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Slide Number Placeholder 8"/>
          <p:cNvSpPr>
            <a:spLocks noGrp="1"/>
          </p:cNvSpPr>
          <p:nvPr>
            <p:ph type="sldNum" sz="quarter" idx="12"/>
          </p:nvPr>
        </p:nvSpPr>
        <p:spPr/>
        <p:txBody>
          <a:bodyPr/>
          <a:lstStyle>
            <a:lvl1pPr>
              <a:defRPr/>
            </a:lvl1pPr>
          </a:lstStyle>
          <a:p>
            <a:fld id="{62A7CC5B-B510-4EC3-81D1-5DFCD586C9D5}"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522193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23102" y="2106590"/>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A50021"/>
                </a:solidFill>
                <a:effectLst/>
                <a:uLnTx/>
                <a:uFillTx/>
                <a:latin typeface="Times New Roman"/>
                <a:ea typeface="+mj-ea"/>
                <a:cs typeface="+mj-cs"/>
              </a:rPr>
              <a:t>Next Class</a:t>
            </a: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7193"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8" name="Picture 17"/>
          <p:cNvPicPr>
            <a:picLocks noChangeAspect="1"/>
          </p:cNvPicPr>
          <p:nvPr userDrawn="1"/>
        </p:nvPicPr>
        <p:blipFill>
          <a:blip r:embed="rId6"/>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7"/>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8"/>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9"/>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0"/>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1"/>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2"/>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3"/>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345571" y="4204631"/>
            <a:ext cx="6400800" cy="1752600"/>
          </a:xfrm>
        </p:spPr>
        <p:txBody>
          <a:bodyPr/>
          <a:lstStyle>
            <a:lvl1pPr marL="0" indent="0" algn="ctr">
              <a:buNone/>
              <a:defRPr kumimoji="0" lang="en-CA" sz="3600" b="1" i="0" u="none" strike="noStrike" kern="0" cap="none" spc="0" normalizeH="0" baseline="0" dirty="0">
                <a:ln>
                  <a:noFill/>
                </a:ln>
                <a:solidFill>
                  <a:srgbClr val="A50021"/>
                </a:solidFill>
                <a:effectLst/>
                <a:uLnTx/>
                <a:uFillTx/>
                <a:latin typeface="Times New Roman"/>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Click to edit Master subtitle style</a:t>
            </a:r>
            <a:endParaRPr lang="en-CA" dirty="0"/>
          </a:p>
        </p:txBody>
      </p:sp>
    </p:spTree>
    <p:extLst>
      <p:ext uri="{BB962C8B-B14F-4D97-AF65-F5344CB8AC3E}">
        <p14:creationId xmlns:p14="http://schemas.microsoft.com/office/powerpoint/2010/main" val="4355812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5" name="Slide Number Placeholder 4"/>
          <p:cNvSpPr>
            <a:spLocks noGrp="1"/>
          </p:cNvSpPr>
          <p:nvPr>
            <p:ph type="sldNum" sz="quarter" idx="12"/>
          </p:nvPr>
        </p:nvSpPr>
        <p:spPr/>
        <p:txBody>
          <a:bodyPr/>
          <a:lstStyle>
            <a:lvl1pPr>
              <a:defRPr/>
            </a:lvl1pPr>
          </a:lstStyle>
          <a:p>
            <a:fld id="{DBBDA24B-8280-417D-A5C0-357762AE6CA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6063274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fld id="{91292362-F2FC-40F1-B1D3-6DA07A44A32F}"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7775645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lvl1pPr>
          </a:lstStyle>
          <a:p>
            <a:fld id="{47B598FD-97EE-4B80-BA99-5F47DB0CBCF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2345907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lvl1pPr>
          </a:lstStyle>
          <a:p>
            <a:fld id="{44DC79C7-1127-40A7-8536-9A7162F67CFD}"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4432485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p:cNvSpPr>
            <a:spLocks noGrp="1"/>
          </p:cNvSpPr>
          <p:nvPr>
            <p:ph type="sldNum" sz="quarter" idx="12"/>
          </p:nvPr>
        </p:nvSpPr>
        <p:spPr/>
        <p:txBody>
          <a:bodyPr/>
          <a:lstStyle>
            <a:lvl1pPr>
              <a:defRPr/>
            </a:lvl1pPr>
          </a:lstStyle>
          <a:p>
            <a:fld id="{3A4CA7CC-FC71-4FA2-830A-058514E55A4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3761183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p:cNvSpPr>
            <a:spLocks noGrp="1"/>
          </p:cNvSpPr>
          <p:nvPr>
            <p:ph type="sldNum" sz="quarter" idx="12"/>
          </p:nvPr>
        </p:nvSpPr>
        <p:spPr/>
        <p:txBody>
          <a:bodyPr/>
          <a:lstStyle>
            <a:lvl1pPr>
              <a:defRPr/>
            </a:lvl1pPr>
          </a:lstStyle>
          <a:p>
            <a:fld id="{2EF1059D-90B5-434A-AABC-DAE2F1C97FA1}"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96874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lvl1pPr>
              <a:defRPr/>
            </a:lvl1pPr>
          </a:lstStyle>
          <a:p>
            <a:fld id="{7B8DB572-68F7-4C86-8169-F8157538244D}" type="datetime1">
              <a:rPr lang="en-US" altLang="en-US" smtClean="0">
                <a:solidFill>
                  <a:srgbClr val="000000"/>
                </a:solidFill>
              </a:rPr>
              <a:t>1/30/20</a:t>
            </a:fld>
            <a:endParaRPr lang="fr-CA" alt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dirty="0">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graphicFrame>
        <p:nvGraphicFramePr>
          <p:cNvPr id="7" name="Object 6"/>
          <p:cNvGraphicFramePr>
            <a:graphicFrameLocks noChangeAspect="1"/>
          </p:cNvGraphicFramePr>
          <p:nvPr userDrawn="1"/>
        </p:nvGraphicFramePr>
        <p:xfrm>
          <a:off x="5029200" y="228600"/>
          <a:ext cx="733425" cy="838200"/>
        </p:xfrm>
        <a:graphic>
          <a:graphicData uri="http://schemas.openxmlformats.org/presentationml/2006/ole">
            <mc:AlternateContent xmlns:mc="http://schemas.openxmlformats.org/markup-compatibility/2006">
              <mc:Choice xmlns:v="urn:schemas-microsoft-com:vml" Requires="v">
                <p:oleObj spid="_x0000_s2366" name="Bitmap Image" r:id="rId3" imgW="733333" imgH="838095" progId="PBrush">
                  <p:embed/>
                </p:oleObj>
              </mc:Choice>
              <mc:Fallback>
                <p:oleObj name="Bitmap Image" r:id="rId3" imgW="733333" imgH="838095" progId="PBrush">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28600"/>
                        <a:ext cx="73342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7"/>
          <p:cNvGraphicFramePr>
            <a:graphicFrameLocks noChangeAspect="1"/>
          </p:cNvGraphicFramePr>
          <p:nvPr userDrawn="1"/>
        </p:nvGraphicFramePr>
        <p:xfrm>
          <a:off x="2514600" y="152400"/>
          <a:ext cx="2381250" cy="571500"/>
        </p:xfrm>
        <a:graphic>
          <a:graphicData uri="http://schemas.openxmlformats.org/presentationml/2006/ole">
            <mc:AlternateContent xmlns:mc="http://schemas.openxmlformats.org/markup-compatibility/2006">
              <mc:Choice xmlns:v="urn:schemas-microsoft-com:vml" Requires="v">
                <p:oleObj spid="_x0000_s2367" name="Bitmap Image" r:id="rId5" imgW="2381582" imgH="571731" progId="PBrush">
                  <p:embed/>
                </p:oleObj>
              </mc:Choice>
              <mc:Fallback>
                <p:oleObj name="Bitmap Image" r:id="rId5" imgW="2381582" imgH="571731" progId="PBrush">
                  <p:embed/>
                  <p:pic>
                    <p:nvPicPr>
                      <p:cNvPr id="0" name="Object 10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52400"/>
                        <a:ext cx="23812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8"/>
          <p:cNvGraphicFramePr>
            <a:graphicFrameLocks noChangeAspect="1"/>
          </p:cNvGraphicFramePr>
          <p:nvPr userDrawn="1"/>
        </p:nvGraphicFramePr>
        <p:xfrm>
          <a:off x="6629400" y="152400"/>
          <a:ext cx="2333625" cy="581025"/>
        </p:xfrm>
        <a:graphic>
          <a:graphicData uri="http://schemas.openxmlformats.org/presentationml/2006/ole">
            <mc:AlternateContent xmlns:mc="http://schemas.openxmlformats.org/markup-compatibility/2006">
              <mc:Choice xmlns:v="urn:schemas-microsoft-com:vml" Requires="v">
                <p:oleObj spid="_x0000_s2368" name="Bitmap Image" r:id="rId7" imgW="2333333" imgH="581106" progId="PBrush">
                  <p:embed/>
                </p:oleObj>
              </mc:Choice>
              <mc:Fallback>
                <p:oleObj name="Bitmap Image" r:id="rId7" imgW="2333333" imgH="581106" progId="PBrush">
                  <p:embed/>
                  <p:pic>
                    <p:nvPicPr>
                      <p:cNvPr id="0" name="Object 10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152400"/>
                        <a:ext cx="23336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9"/>
          <p:cNvGraphicFramePr>
            <a:graphicFrameLocks noChangeAspect="1"/>
          </p:cNvGraphicFramePr>
          <p:nvPr userDrawn="1"/>
        </p:nvGraphicFramePr>
        <p:xfrm>
          <a:off x="6781800" y="1219200"/>
          <a:ext cx="1524000" cy="476250"/>
        </p:xfrm>
        <a:graphic>
          <a:graphicData uri="http://schemas.openxmlformats.org/presentationml/2006/ole">
            <mc:AlternateContent xmlns:mc="http://schemas.openxmlformats.org/markup-compatibility/2006">
              <mc:Choice xmlns:v="urn:schemas-microsoft-com:vml" Requires="v">
                <p:oleObj spid="_x0000_s2369" name="Bitmap Image" r:id="rId9" imgW="1523810" imgH="476316" progId="PBrush">
                  <p:embed/>
                </p:oleObj>
              </mc:Choice>
              <mc:Fallback>
                <p:oleObj name="Bitmap Image" r:id="rId9" imgW="1523810" imgH="476316" progId="PBrush">
                  <p:embed/>
                  <p:pic>
                    <p:nvPicPr>
                      <p:cNvPr id="0" name="Object 10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1800" y="1219200"/>
                        <a:ext cx="1524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0"/>
          <p:cNvGraphicFramePr>
            <a:graphicFrameLocks noChangeAspect="1"/>
          </p:cNvGraphicFramePr>
          <p:nvPr userDrawn="1"/>
        </p:nvGraphicFramePr>
        <p:xfrm>
          <a:off x="3124200" y="990600"/>
          <a:ext cx="828675" cy="428625"/>
        </p:xfrm>
        <a:graphic>
          <a:graphicData uri="http://schemas.openxmlformats.org/presentationml/2006/ole">
            <mc:AlternateContent xmlns:mc="http://schemas.openxmlformats.org/markup-compatibility/2006">
              <mc:Choice xmlns:v="urn:schemas-microsoft-com:vml" Requires="v">
                <p:oleObj spid="_x0000_s2370" name="Bitmap Image" r:id="rId11" imgW="828791" imgH="428798" progId="PBrush">
                  <p:embed/>
                </p:oleObj>
              </mc:Choice>
              <mc:Fallback>
                <p:oleObj name="Bitmap Image" r:id="rId11" imgW="828791" imgH="428798" progId="PBrush">
                  <p:embed/>
                  <p:pic>
                    <p:nvPicPr>
                      <p:cNvPr id="0" name="Object 10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4200" y="990600"/>
                        <a:ext cx="8286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1"/>
          <p:cNvGraphicFramePr>
            <a:graphicFrameLocks noChangeAspect="1"/>
          </p:cNvGraphicFramePr>
          <p:nvPr userDrawn="1"/>
        </p:nvGraphicFramePr>
        <p:xfrm>
          <a:off x="4191000" y="1371600"/>
          <a:ext cx="2381250" cy="428625"/>
        </p:xfrm>
        <a:graphic>
          <a:graphicData uri="http://schemas.openxmlformats.org/presentationml/2006/ole">
            <mc:AlternateContent xmlns:mc="http://schemas.openxmlformats.org/markup-compatibility/2006">
              <mc:Choice xmlns:v="urn:schemas-microsoft-com:vml" Requires="v">
                <p:oleObj spid="_x0000_s2371" name="Bitmap Image" r:id="rId13" imgW="2381582" imgH="428798" progId="PBrush">
                  <p:embed/>
                </p:oleObj>
              </mc:Choice>
              <mc:Fallback>
                <p:oleObj name="Bitmap Image" r:id="rId13" imgW="2381582" imgH="428798" progId="PBrush">
                  <p:embed/>
                  <p:pic>
                    <p:nvPicPr>
                      <p:cNvPr id="0" name="Object 10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91000" y="1371600"/>
                        <a:ext cx="23812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2"/>
          <p:cNvGraphicFramePr>
            <a:graphicFrameLocks noChangeAspect="1"/>
          </p:cNvGraphicFramePr>
          <p:nvPr userDrawn="1"/>
        </p:nvGraphicFramePr>
        <p:xfrm>
          <a:off x="533400" y="457200"/>
          <a:ext cx="1771650" cy="1181100"/>
        </p:xfrm>
        <a:graphic>
          <a:graphicData uri="http://schemas.openxmlformats.org/presentationml/2006/ole">
            <mc:AlternateContent xmlns:mc="http://schemas.openxmlformats.org/markup-compatibility/2006">
              <mc:Choice xmlns:v="urn:schemas-microsoft-com:vml" Requires="v">
                <p:oleObj spid="_x0000_s2372" name="Bitmap Image" r:id="rId15" imgW="1771429" imgH="1181265" progId="PBrush">
                  <p:embed/>
                </p:oleObj>
              </mc:Choice>
              <mc:Fallback>
                <p:oleObj name="Bitmap Image" r:id="rId15" imgW="1771429" imgH="1181265" progId="PBrush">
                  <p:embed/>
                  <p:pic>
                    <p:nvPicPr>
                      <p:cNvPr id="0" name="Object 1036"/>
                      <p:cNvPicPr>
                        <a:picLocks noChangeAspect="1" noChangeArrowheads="1"/>
                      </p:cNvPicPr>
                      <p:nvPr/>
                    </p:nvPicPr>
                    <p:blipFill>
                      <a:blip r:embed="rId16">
                        <a:clrChange>
                          <a:clrFrom>
                            <a:srgbClr val="00FFFF"/>
                          </a:clrFrom>
                          <a:clrTo>
                            <a:srgbClr val="00FFFF">
                              <a:alpha val="0"/>
                            </a:srgbClr>
                          </a:clrTo>
                        </a:clrChange>
                        <a:extLst>
                          <a:ext uri="{28A0092B-C50C-407E-A947-70E740481C1C}">
                            <a14:useLocalDpi xmlns:a14="http://schemas.microsoft.com/office/drawing/2010/main" val="0"/>
                          </a:ext>
                        </a:extLst>
                      </a:blip>
                      <a:srcRect/>
                      <a:stretch>
                        <a:fillRect/>
                      </a:stretch>
                    </p:blipFill>
                    <p:spPr bwMode="auto">
                      <a:xfrm>
                        <a:off x="533400" y="457200"/>
                        <a:ext cx="177165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7059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p:cNvSpPr>
            <a:spLocks noGrp="1"/>
          </p:cNvSpPr>
          <p:nvPr>
            <p:ph type="dt" sz="half" idx="10"/>
          </p:nvPr>
        </p:nvSpPr>
        <p:spPr/>
        <p:txBody>
          <a:bodyPr/>
          <a:lstStyle>
            <a:lvl1pPr>
              <a:defRPr/>
            </a:lvl1pPr>
          </a:lstStyle>
          <a:p>
            <a:fld id="{200C9184-D21B-4CB3-8B36-71CDB067A42F}" type="datetime1">
              <a:rPr lang="en-US" altLang="en-US" smtClean="0">
                <a:solidFill>
                  <a:srgbClr val="000000"/>
                </a:solidFill>
              </a:rPr>
              <a:t>1/30/20</a:t>
            </a:fld>
            <a:endParaRPr lang="fr-CA" alt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0F291162-72CC-4A71-AE98-B818C231D57D}" type="slidenum">
              <a:rPr lang="fr-CA" altLang="en-US">
                <a:solidFill>
                  <a:srgbClr val="000000"/>
                </a:solidFill>
              </a:rPr>
              <a:pPr/>
              <a:t>‹#›</a:t>
            </a:fld>
            <a:endParaRPr lang="fr-CA" altLang="en-US" dirty="0">
              <a:solidFill>
                <a:srgbClr val="000000"/>
              </a:solidFill>
            </a:endParaRPr>
          </a:p>
        </p:txBody>
      </p:sp>
    </p:spTree>
    <p:extLst>
      <p:ext uri="{BB962C8B-B14F-4D97-AF65-F5344CB8AC3E}">
        <p14:creationId xmlns:p14="http://schemas.microsoft.com/office/powerpoint/2010/main" val="1921239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A27350C9-8C4E-4EA0-BEAC-88340304BC2C}" type="datetime1">
              <a:rPr lang="en-US" altLang="en-US" smtClean="0">
                <a:solidFill>
                  <a:srgbClr val="000000"/>
                </a:solidFill>
              </a:rPr>
              <a:t>1/30/20</a:t>
            </a:fld>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3CAE7068-9ECA-48C9-8654-D845786175C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878532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fld id="{D30CB00B-D3B1-4975-BFF4-A6FE8553F1F9}" type="datetime1">
              <a:rPr lang="en-US" altLang="en-US" smtClean="0">
                <a:solidFill>
                  <a:srgbClr val="000000"/>
                </a:solidFill>
              </a:rPr>
              <a:t>1/30/20</a:t>
            </a:fld>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7" name="Slide Number Placeholder 6"/>
          <p:cNvSpPr>
            <a:spLocks noGrp="1"/>
          </p:cNvSpPr>
          <p:nvPr>
            <p:ph type="sldNum" sz="quarter" idx="12"/>
          </p:nvPr>
        </p:nvSpPr>
        <p:spPr/>
        <p:txBody>
          <a:bodyPr/>
          <a:lstStyle>
            <a:lvl1pPr>
              <a:defRPr/>
            </a:lvl1pPr>
          </a:lstStyle>
          <a:p>
            <a:fld id="{5FB7D47B-3958-45F7-8C35-F6D9FE580964}"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386779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lvl1pPr>
              <a:defRPr/>
            </a:lvl1pPr>
          </a:lstStyle>
          <a:p>
            <a:fld id="{C2B84CCE-3A8F-4A7E-AD5F-F2552C67FE52}" type="datetime1">
              <a:rPr lang="en-US" altLang="en-US" smtClean="0">
                <a:solidFill>
                  <a:srgbClr val="000000"/>
                </a:solidFill>
              </a:rPr>
              <a:t>1/30/20</a:t>
            </a:fld>
            <a:endParaRPr lang="fr-CA"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9" name="Slide Number Placeholder 8"/>
          <p:cNvSpPr>
            <a:spLocks noGrp="1"/>
          </p:cNvSpPr>
          <p:nvPr>
            <p:ph type="sldNum" sz="quarter" idx="12"/>
          </p:nvPr>
        </p:nvSpPr>
        <p:spPr/>
        <p:txBody>
          <a:bodyPr/>
          <a:lstStyle>
            <a:lvl1pPr>
              <a:defRPr/>
            </a:lvl1pPr>
          </a:lstStyle>
          <a:p>
            <a:fld id="{62A7CC5B-B510-4EC3-81D1-5DFCD586C9D5}"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707756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lvl1pPr>
              <a:defRPr/>
            </a:lvl1pPr>
          </a:lstStyle>
          <a:p>
            <a:fld id="{1FE65BD9-06D1-4D2B-8872-FAF5D2F71851}" type="datetime1">
              <a:rPr lang="en-US" altLang="en-US" smtClean="0">
                <a:solidFill>
                  <a:srgbClr val="000000"/>
                </a:solidFill>
              </a:rPr>
              <a:t>1/30/20</a:t>
            </a:fld>
            <a:endParaRPr lang="fr-CA"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5" name="Slide Number Placeholder 4"/>
          <p:cNvSpPr>
            <a:spLocks noGrp="1"/>
          </p:cNvSpPr>
          <p:nvPr>
            <p:ph type="sldNum" sz="quarter" idx="12"/>
          </p:nvPr>
        </p:nvSpPr>
        <p:spPr/>
        <p:txBody>
          <a:bodyPr/>
          <a:lstStyle>
            <a:lvl1pPr>
              <a:defRPr/>
            </a:lvl1pPr>
          </a:lstStyle>
          <a:p>
            <a:fld id="{DBBDA24B-8280-417D-A5C0-357762AE6CA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47119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4811500-A16F-477D-A7C2-26B349E580D2}" type="datetime1">
              <a:rPr lang="en-US" altLang="en-US" smtClean="0">
                <a:solidFill>
                  <a:srgbClr val="000000"/>
                </a:solidFill>
              </a:rPr>
              <a:t>1/30/20</a:t>
            </a:fld>
            <a:endParaRPr lang="fr-CA"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4" name="Slide Number Placeholder 3"/>
          <p:cNvSpPr>
            <a:spLocks noGrp="1"/>
          </p:cNvSpPr>
          <p:nvPr>
            <p:ph type="sldNum" sz="quarter" idx="12"/>
          </p:nvPr>
        </p:nvSpPr>
        <p:spPr/>
        <p:txBody>
          <a:bodyPr/>
          <a:lstStyle>
            <a:lvl1pPr>
              <a:defRPr/>
            </a:lvl1pPr>
          </a:lstStyle>
          <a:p>
            <a:fld id="{91292362-F2FC-40F1-B1D3-6DA07A44A32F}"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388838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altLang="en-US" dirty="0"/>
              <a:t>Click to </a:t>
            </a:r>
            <a:r>
              <a:rPr lang="fr-CA" altLang="en-US" dirty="0" err="1"/>
              <a:t>edit</a:t>
            </a:r>
            <a:r>
              <a:rPr lang="fr-CA" altLang="en-US" dirty="0"/>
              <a:t> Master </a:t>
            </a:r>
            <a:r>
              <a:rPr lang="fr-CA" altLang="en-US" dirty="0" err="1"/>
              <a:t>text</a:t>
            </a:r>
            <a:r>
              <a:rPr lang="fr-CA" altLang="en-US" dirty="0"/>
              <a:t> styles</a:t>
            </a:r>
          </a:p>
          <a:p>
            <a:pPr lvl="1"/>
            <a:r>
              <a:rPr lang="fr-CA" altLang="en-US" dirty="0"/>
              <a:t>Second </a:t>
            </a:r>
            <a:r>
              <a:rPr lang="fr-CA" altLang="en-US" dirty="0" err="1"/>
              <a:t>level</a:t>
            </a:r>
            <a:endParaRPr lang="fr-CA" altLang="en-US" dirty="0"/>
          </a:p>
          <a:p>
            <a:pPr lvl="2"/>
            <a:r>
              <a:rPr lang="fr-CA" altLang="en-US" dirty="0" err="1"/>
              <a:t>Third</a:t>
            </a:r>
            <a:r>
              <a:rPr lang="fr-CA" altLang="en-US" dirty="0"/>
              <a:t> </a:t>
            </a:r>
            <a:r>
              <a:rPr lang="fr-CA" altLang="en-US" dirty="0" err="1"/>
              <a:t>level</a:t>
            </a:r>
            <a:endParaRPr lang="fr-CA" altLang="en-US" dirty="0"/>
          </a:p>
          <a:p>
            <a:pPr lvl="3"/>
            <a:r>
              <a:rPr lang="fr-CA" altLang="en-US" dirty="0" err="1"/>
              <a:t>Fourth</a:t>
            </a:r>
            <a:r>
              <a:rPr lang="fr-CA" altLang="en-US" dirty="0"/>
              <a:t> </a:t>
            </a:r>
            <a:r>
              <a:rPr lang="fr-CA" altLang="en-US" dirty="0" err="1"/>
              <a:t>level</a:t>
            </a:r>
            <a:endParaRPr lang="fr-CA" altLang="en-US" dirty="0"/>
          </a:p>
          <a:p>
            <a:pPr lvl="4"/>
            <a:r>
              <a:rPr lang="fr-CA" altLang="en-US" dirty="0" err="1"/>
              <a:t>Fifth</a:t>
            </a:r>
            <a:r>
              <a:rPr lang="fr-CA" altLang="en-US" dirty="0"/>
              <a:t> </a:t>
            </a:r>
            <a:r>
              <a:rPr lang="fr-CA" altLang="en-US" dirty="0" err="1"/>
              <a:t>level</a:t>
            </a:r>
            <a:endParaRPr lang="fr-CA"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fld id="{823C118D-78D5-4BDD-9E51-B559703F7C04}" type="datetime1">
              <a:rPr lang="en-US" altLang="en-US" smtClean="0">
                <a:solidFill>
                  <a:srgbClr val="000000"/>
                </a:solidFill>
              </a:rPr>
              <a:t>1/30/20</a:t>
            </a:fld>
            <a:endParaRPr lang="fr-CA" altLang="en-US" dirty="0">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r>
              <a:rPr lang="fr-CA" altLang="en-US" dirty="0">
                <a:solidFill>
                  <a:srgbClr val="000000"/>
                </a:solidFill>
              </a:rPr>
              <a:t>Dr Alain Beaulieu</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A242B984-0FA7-4C5C-A1AF-397236A629D1}" type="slidenum">
              <a:rPr lang="fr-CA" altLang="en-US">
                <a:solidFill>
                  <a:srgbClr val="000000"/>
                </a:solidFill>
              </a:rPr>
              <a:pPr fontAlgn="base">
                <a:spcBef>
                  <a:spcPct val="0"/>
                </a:spcBef>
                <a:spcAft>
                  <a:spcPct val="0"/>
                </a:spcAft>
              </a:pPr>
              <a:t>‹#›</a:t>
            </a:fld>
            <a:endParaRPr lang="fr-CA" altLang="en-US">
              <a:solidFill>
                <a:srgbClr val="000000"/>
              </a:solidFill>
            </a:endParaRPr>
          </a:p>
        </p:txBody>
      </p:sp>
    </p:spTree>
    <p:extLst>
      <p:ext uri="{BB962C8B-B14F-4D97-AF65-F5344CB8AC3E}">
        <p14:creationId xmlns:p14="http://schemas.microsoft.com/office/powerpoint/2010/main" val="182585337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sldNum="0" hdr="0" ftr="0" dt="0"/>
  <p:txStyles>
    <p:title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altLang="en-US" dirty="0"/>
              <a:t>Click to </a:t>
            </a:r>
            <a:r>
              <a:rPr lang="fr-CA" altLang="en-US" dirty="0" err="1"/>
              <a:t>edit</a:t>
            </a:r>
            <a:r>
              <a:rPr lang="fr-CA" altLang="en-US" dirty="0"/>
              <a:t> Master </a:t>
            </a:r>
            <a:r>
              <a:rPr lang="fr-CA" altLang="en-US" dirty="0" err="1"/>
              <a:t>text</a:t>
            </a:r>
            <a:r>
              <a:rPr lang="fr-CA" altLang="en-US" dirty="0"/>
              <a:t> styles</a:t>
            </a:r>
          </a:p>
          <a:p>
            <a:pPr lvl="1"/>
            <a:r>
              <a:rPr lang="fr-CA" altLang="en-US" dirty="0"/>
              <a:t>Second </a:t>
            </a:r>
            <a:r>
              <a:rPr lang="fr-CA" altLang="en-US" dirty="0" err="1"/>
              <a:t>level</a:t>
            </a:r>
            <a:endParaRPr lang="fr-CA" altLang="en-US" dirty="0"/>
          </a:p>
          <a:p>
            <a:pPr lvl="2"/>
            <a:r>
              <a:rPr lang="fr-CA" altLang="en-US" dirty="0" err="1"/>
              <a:t>Third</a:t>
            </a:r>
            <a:r>
              <a:rPr lang="fr-CA" altLang="en-US" dirty="0"/>
              <a:t> </a:t>
            </a:r>
            <a:r>
              <a:rPr lang="fr-CA" altLang="en-US" dirty="0" err="1"/>
              <a:t>level</a:t>
            </a:r>
            <a:endParaRPr lang="fr-CA" altLang="en-US" dirty="0"/>
          </a:p>
          <a:p>
            <a:pPr lvl="3"/>
            <a:r>
              <a:rPr lang="fr-CA" altLang="en-US" dirty="0" err="1"/>
              <a:t>Fourth</a:t>
            </a:r>
            <a:r>
              <a:rPr lang="fr-CA" altLang="en-US" dirty="0"/>
              <a:t> </a:t>
            </a:r>
            <a:r>
              <a:rPr lang="fr-CA" altLang="en-US" dirty="0" err="1"/>
              <a:t>level</a:t>
            </a:r>
            <a:endParaRPr lang="fr-CA" altLang="en-US" dirty="0"/>
          </a:p>
          <a:p>
            <a:pPr lvl="4"/>
            <a:r>
              <a:rPr lang="fr-CA" altLang="en-US" dirty="0" err="1"/>
              <a:t>Fifth</a:t>
            </a:r>
            <a:r>
              <a:rPr lang="fr-CA" altLang="en-US" dirty="0"/>
              <a:t> </a:t>
            </a:r>
            <a:r>
              <a:rPr lang="fr-CA" altLang="en-US" dirty="0" err="1"/>
              <a:t>level</a:t>
            </a:r>
            <a:endParaRPr lang="fr-CA" alt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A242B984-0FA7-4C5C-A1AF-397236A629D1}" type="slidenum">
              <a:rPr lang="fr-CA" altLang="en-US">
                <a:solidFill>
                  <a:srgbClr val="000000"/>
                </a:solidFill>
              </a:rPr>
              <a:pPr fontAlgn="base">
                <a:spcBef>
                  <a:spcPct val="0"/>
                </a:spcBef>
                <a:spcAft>
                  <a:spcPct val="0"/>
                </a:spcAft>
              </a:pPr>
              <a:t>‹#›</a:t>
            </a:fld>
            <a:endParaRPr lang="fr-CA" altLang="en-US">
              <a:solidFill>
                <a:srgbClr val="000000"/>
              </a:solidFill>
            </a:endParaRPr>
          </a:p>
        </p:txBody>
      </p:sp>
    </p:spTree>
    <p:extLst>
      <p:ext uri="{BB962C8B-B14F-4D97-AF65-F5344CB8AC3E}">
        <p14:creationId xmlns:p14="http://schemas.microsoft.com/office/powerpoint/2010/main" val="356820075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p:txStyles>
    <p:title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image" Target="../media/image18.png"/><Relationship Id="rId4" Type="http://schemas.openxmlformats.org/officeDocument/2006/relationships/oleObject" Target="../embeddings/oleObject1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ctr" eaLnBrk="1" hangingPunct="1"/>
            <a:r>
              <a:rPr lang="en-US" altLang="en-US" dirty="0"/>
              <a:t>EEE 335</a:t>
            </a:r>
            <a:br>
              <a:rPr lang="en-US" altLang="en-US" dirty="0"/>
            </a:br>
            <a:r>
              <a:rPr lang="en-US" altLang="en-US" sz="4000" dirty="0"/>
              <a:t>Principles of Operating Systems</a:t>
            </a:r>
          </a:p>
        </p:txBody>
      </p:sp>
      <p:sp>
        <p:nvSpPr>
          <p:cNvPr id="7" name="Subtitle 1">
            <a:extLst>
              <a:ext uri="{FF2B5EF4-FFF2-40B4-BE49-F238E27FC236}">
                <a16:creationId xmlns:a16="http://schemas.microsoft.com/office/drawing/2014/main" id="{341499D3-86FD-4D4C-AB97-739BF304AFF6}"/>
              </a:ext>
            </a:extLst>
          </p:cNvPr>
          <p:cNvSpPr>
            <a:spLocks noGrp="1"/>
          </p:cNvSpPr>
          <p:nvPr>
            <p:ph type="subTitle" idx="1"/>
          </p:nvPr>
        </p:nvSpPr>
        <p:spPr>
          <a:xfrm>
            <a:off x="1287000" y="4854198"/>
            <a:ext cx="6400800" cy="1752600"/>
          </a:xfrm>
        </p:spPr>
        <p:txBody>
          <a:bodyPr/>
          <a:lstStyle/>
          <a:p>
            <a:r>
              <a:rPr lang="en-US" dirty="0"/>
              <a:t>Scheduling I</a:t>
            </a:r>
          </a:p>
          <a:p>
            <a:r>
              <a:rPr lang="en-US" sz="2000" dirty="0"/>
              <a:t>(Modern Operating Systems 2.4)</a:t>
            </a:r>
          </a:p>
        </p:txBody>
      </p:sp>
    </p:spTree>
    <p:extLst>
      <p:ext uri="{BB962C8B-B14F-4D97-AF65-F5344CB8AC3E}">
        <p14:creationId xmlns:p14="http://schemas.microsoft.com/office/powerpoint/2010/main" val="331482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ltLang="en-US"/>
              <a:t>Scheduling Algorithm Goals</a:t>
            </a:r>
          </a:p>
        </p:txBody>
      </p:sp>
      <p:sp>
        <p:nvSpPr>
          <p:cNvPr id="13317" name="Rectangle 3"/>
          <p:cNvSpPr>
            <a:spLocks noGrp="1" noChangeArrowheads="1"/>
          </p:cNvSpPr>
          <p:nvPr>
            <p:ph type="body" idx="1"/>
          </p:nvPr>
        </p:nvSpPr>
        <p:spPr>
          <a:xfrm>
            <a:off x="685800" y="1772816"/>
            <a:ext cx="7772400" cy="4114800"/>
          </a:xfrm>
        </p:spPr>
        <p:txBody>
          <a:bodyPr/>
          <a:lstStyle/>
          <a:p>
            <a:pPr eaLnBrk="1" hangingPunct="1"/>
            <a:r>
              <a:rPr lang="en-US" altLang="en-US" dirty="0"/>
              <a:t>Some goals are applicable to </a:t>
            </a:r>
            <a:r>
              <a:rPr lang="en-US" altLang="en-US" b="1" dirty="0">
                <a:solidFill>
                  <a:srgbClr val="002060"/>
                </a:solidFill>
              </a:rPr>
              <a:t>all system types</a:t>
            </a:r>
          </a:p>
          <a:p>
            <a:pPr lvl="1" eaLnBrk="1" hangingPunct="1"/>
            <a:r>
              <a:rPr lang="en-US" altLang="en-US" dirty="0"/>
              <a:t>Fairness</a:t>
            </a:r>
          </a:p>
          <a:p>
            <a:pPr lvl="2" eaLnBrk="1" hangingPunct="1"/>
            <a:r>
              <a:rPr lang="en-US" altLang="en-US" dirty="0"/>
              <a:t>Comparable processes should get comparable service</a:t>
            </a:r>
          </a:p>
          <a:p>
            <a:pPr lvl="2" eaLnBrk="1" hangingPunct="1"/>
            <a:r>
              <a:rPr lang="en-US" altLang="en-US" dirty="0"/>
              <a:t>Acceptable to treat different categories of processes differently</a:t>
            </a:r>
          </a:p>
          <a:p>
            <a:pPr lvl="3"/>
            <a:r>
              <a:rPr lang="en-US" altLang="en-US" dirty="0"/>
              <a:t>For example, the shutdown system of a nuclear reactor has priority of mainframe minesweeper </a:t>
            </a:r>
          </a:p>
          <a:p>
            <a:pPr lvl="1" eaLnBrk="1" hangingPunct="1"/>
            <a:r>
              <a:rPr lang="en-US" altLang="en-US" dirty="0"/>
              <a:t>Policy Enforcement</a:t>
            </a:r>
          </a:p>
          <a:p>
            <a:pPr lvl="2" eaLnBrk="1" hangingPunct="1"/>
            <a:r>
              <a:rPr lang="en-US" altLang="en-US" dirty="0"/>
              <a:t>Actually enforce the goals of fairness</a:t>
            </a:r>
          </a:p>
          <a:p>
            <a:pPr lvl="1" eaLnBrk="1" hangingPunct="1"/>
            <a:r>
              <a:rPr lang="en-US" altLang="en-US" dirty="0"/>
              <a:t>Balance</a:t>
            </a:r>
          </a:p>
          <a:p>
            <a:pPr lvl="2" eaLnBrk="1" hangingPunct="1"/>
            <a:r>
              <a:rPr lang="en-US" altLang="en-US" dirty="0"/>
              <a:t>Undesirable to run all compute-bound processes together, then all the I/O bound processes</a:t>
            </a:r>
          </a:p>
        </p:txBody>
      </p:sp>
    </p:spTree>
    <p:extLst>
      <p:ext uri="{BB962C8B-B14F-4D97-AF65-F5344CB8AC3E}">
        <p14:creationId xmlns:p14="http://schemas.microsoft.com/office/powerpoint/2010/main" val="1841495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altLang="en-US"/>
              <a:t>Scheduling Algorithm Goals</a:t>
            </a:r>
          </a:p>
        </p:txBody>
      </p:sp>
      <p:sp>
        <p:nvSpPr>
          <p:cNvPr id="14341" name="Rectangle 3"/>
          <p:cNvSpPr>
            <a:spLocks noGrp="1" noChangeArrowheads="1"/>
          </p:cNvSpPr>
          <p:nvPr>
            <p:ph type="body" idx="1"/>
          </p:nvPr>
        </p:nvSpPr>
        <p:spPr>
          <a:xfrm>
            <a:off x="685800" y="1772816"/>
            <a:ext cx="7772400" cy="4114800"/>
          </a:xfrm>
        </p:spPr>
        <p:txBody>
          <a:bodyPr/>
          <a:lstStyle/>
          <a:p>
            <a:pPr eaLnBrk="1" hangingPunct="1"/>
            <a:r>
              <a:rPr lang="en-US" altLang="en-US" dirty="0"/>
              <a:t>Batch system goals:</a:t>
            </a:r>
          </a:p>
          <a:p>
            <a:pPr lvl="1" eaLnBrk="1" hangingPunct="1"/>
            <a:r>
              <a:rPr lang="en-US" altLang="en-US" dirty="0"/>
              <a:t>Throughput</a:t>
            </a:r>
          </a:p>
          <a:p>
            <a:pPr lvl="2" eaLnBrk="1" hangingPunct="1"/>
            <a:r>
              <a:rPr lang="en-US" altLang="en-US" dirty="0"/>
              <a:t>Maximize the number of jobs completed per hour</a:t>
            </a:r>
          </a:p>
          <a:p>
            <a:pPr lvl="1" eaLnBrk="1" hangingPunct="1"/>
            <a:r>
              <a:rPr lang="en-US" altLang="en-US" dirty="0"/>
              <a:t>Turnaround time</a:t>
            </a:r>
          </a:p>
          <a:p>
            <a:pPr lvl="2" eaLnBrk="1" hangingPunct="1"/>
            <a:r>
              <a:rPr lang="en-US" altLang="en-US" dirty="0"/>
              <a:t>Complete jobs in the shortest time possible</a:t>
            </a:r>
          </a:p>
          <a:p>
            <a:pPr lvl="1" eaLnBrk="1" hangingPunct="1"/>
            <a:r>
              <a:rPr lang="en-US" altLang="en-US" dirty="0"/>
              <a:t>CPU utilization</a:t>
            </a:r>
          </a:p>
          <a:p>
            <a:pPr lvl="2" eaLnBrk="1" hangingPunct="1"/>
            <a:r>
              <a:rPr lang="en-US" altLang="en-US" dirty="0"/>
              <a:t>Use the CPU as much as possible – it’s an expensive resource with so many jobs waiting for completion</a:t>
            </a:r>
          </a:p>
          <a:p>
            <a:pPr lvl="2" eaLnBrk="1" hangingPunct="1"/>
            <a:r>
              <a:rPr lang="en-US" altLang="en-US" dirty="0"/>
              <a:t>Although this metric is used by some, it’s not always a good choice – which would a car manufacturer prefer: more cars produced per hour, or the plant automation (e.g. assembly line robots) working 100% of the time?</a:t>
            </a:r>
          </a:p>
        </p:txBody>
      </p:sp>
    </p:spTree>
    <p:extLst>
      <p:ext uri="{BB962C8B-B14F-4D97-AF65-F5344CB8AC3E}">
        <p14:creationId xmlns:p14="http://schemas.microsoft.com/office/powerpoint/2010/main" val="1991964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altLang="en-US"/>
              <a:t>Scheduling Algorithm Goals</a:t>
            </a:r>
          </a:p>
        </p:txBody>
      </p:sp>
      <p:sp>
        <p:nvSpPr>
          <p:cNvPr id="15365" name="Rectangle 3"/>
          <p:cNvSpPr>
            <a:spLocks noGrp="1" noChangeArrowheads="1"/>
          </p:cNvSpPr>
          <p:nvPr>
            <p:ph type="body" idx="1"/>
          </p:nvPr>
        </p:nvSpPr>
        <p:spPr>
          <a:xfrm>
            <a:off x="685800" y="1772816"/>
            <a:ext cx="7772400" cy="4114800"/>
          </a:xfrm>
        </p:spPr>
        <p:txBody>
          <a:bodyPr/>
          <a:lstStyle/>
          <a:p>
            <a:pPr eaLnBrk="1" hangingPunct="1"/>
            <a:r>
              <a:rPr lang="en-US" altLang="en-US" dirty="0"/>
              <a:t>Interactive Systems</a:t>
            </a:r>
          </a:p>
          <a:p>
            <a:pPr lvl="1" eaLnBrk="1" hangingPunct="1"/>
            <a:r>
              <a:rPr lang="en-US" altLang="en-US" dirty="0"/>
              <a:t>Response time</a:t>
            </a:r>
          </a:p>
          <a:p>
            <a:pPr lvl="2" eaLnBrk="1" hangingPunct="1"/>
            <a:r>
              <a:rPr lang="en-US" altLang="en-US" dirty="0"/>
              <a:t>This is the time between the user issuing a command and getting a result</a:t>
            </a:r>
          </a:p>
          <a:p>
            <a:pPr lvl="2" eaLnBrk="1" hangingPunct="1"/>
            <a:r>
              <a:rPr lang="en-US" altLang="en-US" dirty="0"/>
              <a:t>Generally, the command should take precedence over background work</a:t>
            </a:r>
          </a:p>
          <a:p>
            <a:pPr lvl="1" eaLnBrk="1" hangingPunct="1"/>
            <a:r>
              <a:rPr lang="en-US" altLang="en-US" dirty="0"/>
              <a:t>Proportionality</a:t>
            </a:r>
          </a:p>
          <a:p>
            <a:pPr lvl="2" eaLnBrk="1" hangingPunct="1"/>
            <a:r>
              <a:rPr lang="en-US" altLang="en-US" dirty="0"/>
              <a:t>Speaks to the idea that users don’t mind waiting for things that they </a:t>
            </a:r>
            <a:r>
              <a:rPr lang="en-US" altLang="en-US" i="1" dirty="0"/>
              <a:t>think</a:t>
            </a:r>
            <a:r>
              <a:rPr lang="en-US" altLang="en-US" dirty="0"/>
              <a:t> should take long</a:t>
            </a:r>
          </a:p>
          <a:p>
            <a:pPr lvl="2" eaLnBrk="1" hangingPunct="1"/>
            <a:r>
              <a:rPr lang="en-US" altLang="en-US" dirty="0"/>
              <a:t>Compiling a program takes time.  However, if closing your eclipse IDE took 20 seconds we’d be furious!</a:t>
            </a:r>
          </a:p>
        </p:txBody>
      </p:sp>
    </p:spTree>
    <p:extLst>
      <p:ext uri="{BB962C8B-B14F-4D97-AF65-F5344CB8AC3E}">
        <p14:creationId xmlns:p14="http://schemas.microsoft.com/office/powerpoint/2010/main" val="2407646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altLang="en-US"/>
              <a:t>Scheduling Algorithm Goals</a:t>
            </a:r>
          </a:p>
        </p:txBody>
      </p:sp>
      <p:sp>
        <p:nvSpPr>
          <p:cNvPr id="16389" name="Rectangle 3"/>
          <p:cNvSpPr>
            <a:spLocks noGrp="1" noChangeArrowheads="1"/>
          </p:cNvSpPr>
          <p:nvPr>
            <p:ph type="body" idx="1"/>
          </p:nvPr>
        </p:nvSpPr>
        <p:spPr>
          <a:xfrm>
            <a:off x="685800" y="1844824"/>
            <a:ext cx="7772400" cy="4114800"/>
          </a:xfrm>
        </p:spPr>
        <p:txBody>
          <a:bodyPr/>
          <a:lstStyle/>
          <a:p>
            <a:pPr eaLnBrk="1" hangingPunct="1"/>
            <a:r>
              <a:rPr lang="en-US" altLang="en-US" dirty="0"/>
              <a:t>Real-Time Systems</a:t>
            </a:r>
          </a:p>
          <a:p>
            <a:pPr lvl="1" eaLnBrk="1" hangingPunct="1"/>
            <a:r>
              <a:rPr lang="en-US" altLang="en-US" dirty="0"/>
              <a:t>Meeting deadlines</a:t>
            </a:r>
          </a:p>
          <a:p>
            <a:pPr lvl="2" eaLnBrk="1" hangingPunct="1"/>
            <a:r>
              <a:rPr lang="en-US" altLang="en-US" dirty="0"/>
              <a:t>Since this is the defining characteristic of a real-time operating system, it is obviously a goal</a:t>
            </a:r>
          </a:p>
          <a:p>
            <a:pPr lvl="1" eaLnBrk="1" hangingPunct="1"/>
            <a:r>
              <a:rPr lang="en-US" altLang="en-US" dirty="0"/>
              <a:t>Predictability</a:t>
            </a:r>
          </a:p>
          <a:p>
            <a:pPr lvl="2" eaLnBrk="1" hangingPunct="1"/>
            <a:r>
              <a:rPr lang="en-US" altLang="en-US" dirty="0"/>
              <a:t>Being able to forecast how often a process will have the CPU helps in writing programs that meet their deadlines</a:t>
            </a:r>
          </a:p>
          <a:p>
            <a:pPr lvl="2" eaLnBrk="1" hangingPunct="1"/>
            <a:r>
              <a:rPr lang="en-US" altLang="en-US" dirty="0"/>
              <a:t>A predictable process will run with less “jitter” – this is especially important in a multimedia application</a:t>
            </a:r>
          </a:p>
        </p:txBody>
      </p:sp>
    </p:spTree>
    <p:extLst>
      <p:ext uri="{BB962C8B-B14F-4D97-AF65-F5344CB8AC3E}">
        <p14:creationId xmlns:p14="http://schemas.microsoft.com/office/powerpoint/2010/main" val="628339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en-US" dirty="0"/>
              <a:t>Scheduling Batch Systems</a:t>
            </a:r>
          </a:p>
        </p:txBody>
      </p:sp>
      <p:sp>
        <p:nvSpPr>
          <p:cNvPr id="17413" name="Rectangle 3"/>
          <p:cNvSpPr>
            <a:spLocks noGrp="1" noChangeArrowheads="1"/>
          </p:cNvSpPr>
          <p:nvPr>
            <p:ph type="body" idx="1"/>
          </p:nvPr>
        </p:nvSpPr>
        <p:spPr/>
        <p:txBody>
          <a:bodyPr/>
          <a:lstStyle/>
          <a:p>
            <a:pPr eaLnBrk="1" hangingPunct="1"/>
            <a:r>
              <a:rPr lang="en-US" altLang="en-US" dirty="0"/>
              <a:t>The algorithms for interactive systems can also be used to schedule batch systems</a:t>
            </a:r>
          </a:p>
          <a:p>
            <a:pPr eaLnBrk="1" hangingPunct="1"/>
            <a:r>
              <a:rPr lang="en-US" altLang="en-US" dirty="0"/>
              <a:t>This examination covers the algorithms useful </a:t>
            </a:r>
            <a:r>
              <a:rPr lang="en-US" altLang="en-US" b="1" i="1" dirty="0"/>
              <a:t>only</a:t>
            </a:r>
            <a:r>
              <a:rPr lang="en-US" altLang="en-US" i="1" dirty="0"/>
              <a:t> </a:t>
            </a:r>
            <a:r>
              <a:rPr lang="en-US" altLang="en-US" dirty="0"/>
              <a:t>for batch systems</a:t>
            </a:r>
          </a:p>
          <a:p>
            <a:pPr marL="914400" lvl="1" indent="-457200">
              <a:buFont typeface="+mj-lt"/>
              <a:buAutoNum type="arabicPeriod"/>
            </a:pPr>
            <a:r>
              <a:rPr lang="en-US" altLang="en-US" dirty="0"/>
              <a:t>First-Come, First Served</a:t>
            </a:r>
          </a:p>
          <a:p>
            <a:pPr marL="914400" lvl="1" indent="-457200">
              <a:buFont typeface="+mj-lt"/>
              <a:buAutoNum type="arabicPeriod"/>
            </a:pPr>
            <a:r>
              <a:rPr lang="en-US" altLang="en-US" dirty="0"/>
              <a:t>Shortest Job First</a:t>
            </a:r>
          </a:p>
          <a:p>
            <a:pPr marL="457200" lvl="1" indent="0">
              <a:buNone/>
            </a:pPr>
            <a:r>
              <a:rPr lang="en-US" altLang="en-US" dirty="0"/>
              <a:t>3.   Shortest Remaining Time Next</a:t>
            </a:r>
          </a:p>
          <a:p>
            <a:pPr eaLnBrk="1" hangingPunct="1"/>
            <a:r>
              <a:rPr lang="en-US" altLang="en-US" dirty="0"/>
              <a:t>Unless otherwise specified, </a:t>
            </a:r>
            <a:r>
              <a:rPr lang="en-US" altLang="en-US" i="1" dirty="0"/>
              <a:t>scheduling</a:t>
            </a:r>
            <a:r>
              <a:rPr lang="en-US" altLang="en-US" dirty="0"/>
              <a:t> refers to scheduling of CPU time for each process</a:t>
            </a:r>
          </a:p>
          <a:p>
            <a:pPr lvl="1" eaLnBrk="1" hangingPunct="1"/>
            <a:endParaRPr lang="en-US" altLang="en-US" dirty="0"/>
          </a:p>
        </p:txBody>
      </p:sp>
    </p:spTree>
    <p:extLst>
      <p:ext uri="{BB962C8B-B14F-4D97-AF65-F5344CB8AC3E}">
        <p14:creationId xmlns:p14="http://schemas.microsoft.com/office/powerpoint/2010/main" val="1857679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en-US"/>
              <a:t>Scheduling Batch Systems</a:t>
            </a:r>
          </a:p>
        </p:txBody>
      </p:sp>
      <p:sp>
        <p:nvSpPr>
          <p:cNvPr id="18437" name="Rectangle 3"/>
          <p:cNvSpPr>
            <a:spLocks noGrp="1" noChangeArrowheads="1"/>
          </p:cNvSpPr>
          <p:nvPr>
            <p:ph type="body" idx="1"/>
          </p:nvPr>
        </p:nvSpPr>
        <p:spPr/>
        <p:txBody>
          <a:bodyPr/>
          <a:lstStyle/>
          <a:p>
            <a:pPr eaLnBrk="1" hangingPunct="1"/>
            <a:r>
              <a:rPr lang="en-US" altLang="en-US"/>
              <a:t>First-Come First-Served</a:t>
            </a:r>
          </a:p>
          <a:p>
            <a:pPr lvl="1" eaLnBrk="1" hangingPunct="1"/>
            <a:r>
              <a:rPr lang="en-US" altLang="en-US"/>
              <a:t>Simplest of all scheduling algorithms</a:t>
            </a:r>
          </a:p>
          <a:p>
            <a:pPr lvl="1" eaLnBrk="1" hangingPunct="1"/>
            <a:r>
              <a:rPr lang="en-US" altLang="en-US"/>
              <a:t>Non-preemptive</a:t>
            </a:r>
          </a:p>
          <a:p>
            <a:pPr lvl="1" eaLnBrk="1" hangingPunct="1"/>
            <a:r>
              <a:rPr lang="en-US" altLang="en-US"/>
              <a:t>Single queue of ready processes</a:t>
            </a:r>
          </a:p>
          <a:p>
            <a:pPr lvl="1" eaLnBrk="1" hangingPunct="1"/>
            <a:r>
              <a:rPr lang="en-US" altLang="en-US"/>
              <a:t>Each gets the CPU and runs until it blocks</a:t>
            </a:r>
          </a:p>
          <a:p>
            <a:pPr lvl="1" eaLnBrk="1" hangingPunct="1"/>
            <a:r>
              <a:rPr lang="en-US" altLang="en-US"/>
              <a:t>Advantages:</a:t>
            </a:r>
          </a:p>
          <a:p>
            <a:pPr lvl="2" eaLnBrk="1" hangingPunct="1"/>
            <a:r>
              <a:rPr lang="en-US" altLang="en-US"/>
              <a:t>easy to understand and implement</a:t>
            </a:r>
          </a:p>
          <a:p>
            <a:pPr lvl="2" eaLnBrk="1" hangingPunct="1"/>
            <a:r>
              <a:rPr lang="en-US" altLang="en-US"/>
              <a:t>definitely fair (if you consider waiting in line fair)</a:t>
            </a:r>
          </a:p>
        </p:txBody>
      </p:sp>
    </p:spTree>
    <p:extLst>
      <p:ext uri="{BB962C8B-B14F-4D97-AF65-F5344CB8AC3E}">
        <p14:creationId xmlns:p14="http://schemas.microsoft.com/office/powerpoint/2010/main" val="1808098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Line 5"/>
          <p:cNvSpPr>
            <a:spLocks noChangeShapeType="1"/>
          </p:cNvSpPr>
          <p:nvPr/>
        </p:nvSpPr>
        <p:spPr bwMode="auto">
          <a:xfrm>
            <a:off x="762000" y="3089920"/>
            <a:ext cx="723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CA"/>
          </a:p>
        </p:txBody>
      </p:sp>
      <p:sp>
        <p:nvSpPr>
          <p:cNvPr id="19461" name="Rectangle 2"/>
          <p:cNvSpPr>
            <a:spLocks noGrp="1" noChangeArrowheads="1"/>
          </p:cNvSpPr>
          <p:nvPr>
            <p:ph type="title"/>
          </p:nvPr>
        </p:nvSpPr>
        <p:spPr>
          <a:xfrm>
            <a:off x="685800" y="188640"/>
            <a:ext cx="7772400" cy="1143000"/>
          </a:xfrm>
        </p:spPr>
        <p:txBody>
          <a:bodyPr/>
          <a:lstStyle/>
          <a:p>
            <a:pPr eaLnBrk="1" hangingPunct="1"/>
            <a:r>
              <a:rPr lang="en-US" altLang="en-US" dirty="0"/>
              <a:t>Scheduling Batch Systems</a:t>
            </a:r>
          </a:p>
        </p:txBody>
      </p:sp>
      <p:sp>
        <p:nvSpPr>
          <p:cNvPr id="19462" name="Rectangle 3"/>
          <p:cNvSpPr>
            <a:spLocks noGrp="1" noChangeArrowheads="1"/>
          </p:cNvSpPr>
          <p:nvPr>
            <p:ph type="body" idx="1"/>
          </p:nvPr>
        </p:nvSpPr>
        <p:spPr>
          <a:xfrm>
            <a:off x="381000" y="1219200"/>
            <a:ext cx="8763000" cy="1600200"/>
          </a:xfrm>
        </p:spPr>
        <p:txBody>
          <a:bodyPr/>
          <a:lstStyle/>
          <a:p>
            <a:pPr eaLnBrk="1" hangingPunct="1"/>
            <a:r>
              <a:rPr lang="en-US" altLang="en-US" sz="2400" dirty="0"/>
              <a:t>First-Come First-Served</a:t>
            </a:r>
          </a:p>
          <a:p>
            <a:pPr lvl="1" eaLnBrk="1" hangingPunct="1"/>
            <a:r>
              <a:rPr lang="en-US" altLang="en-US" sz="2000" dirty="0"/>
              <a:t>Disadvantages</a:t>
            </a:r>
          </a:p>
          <a:p>
            <a:pPr lvl="2" eaLnBrk="1" hangingPunct="1"/>
            <a:r>
              <a:rPr lang="en-US" altLang="en-US" sz="1800" dirty="0"/>
              <a:t>Potentially a large waste of CPU time</a:t>
            </a:r>
          </a:p>
        </p:txBody>
      </p:sp>
      <p:sp>
        <p:nvSpPr>
          <p:cNvPr id="19463" name="Rectangle 4"/>
          <p:cNvSpPr>
            <a:spLocks noChangeArrowheads="1"/>
          </p:cNvSpPr>
          <p:nvPr/>
        </p:nvSpPr>
        <p:spPr bwMode="auto">
          <a:xfrm>
            <a:off x="457200" y="2708920"/>
            <a:ext cx="1447800" cy="6858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r>
              <a:rPr lang="en-US" altLang="en-US" sz="2000" dirty="0">
                <a:latin typeface="Arial" charset="0"/>
              </a:rPr>
              <a:t>CPU (1s)</a:t>
            </a:r>
          </a:p>
        </p:txBody>
      </p:sp>
      <p:sp>
        <p:nvSpPr>
          <p:cNvPr id="19464" name="Rectangle 8"/>
          <p:cNvSpPr>
            <a:spLocks noChangeArrowheads="1"/>
          </p:cNvSpPr>
          <p:nvPr/>
        </p:nvSpPr>
        <p:spPr bwMode="auto">
          <a:xfrm>
            <a:off x="2133600" y="2708920"/>
            <a:ext cx="1371600" cy="685800"/>
          </a:xfrm>
          <a:prstGeom prst="rect">
            <a:avLst/>
          </a:prstGeom>
          <a:solidFill>
            <a:schemeClr val="accent6">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r>
              <a:rPr lang="en-US" altLang="en-US" sz="2000" dirty="0">
                <a:latin typeface="Arial" charset="0"/>
              </a:rPr>
              <a:t>I/O (1ms)</a:t>
            </a:r>
          </a:p>
        </p:txBody>
      </p:sp>
      <p:sp>
        <p:nvSpPr>
          <p:cNvPr id="19465" name="Oval 12"/>
          <p:cNvSpPr>
            <a:spLocks noChangeArrowheads="1"/>
          </p:cNvSpPr>
          <p:nvPr/>
        </p:nvSpPr>
        <p:spPr bwMode="auto">
          <a:xfrm>
            <a:off x="8534400" y="301372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endParaRPr lang="en-US" altLang="en-US"/>
          </a:p>
        </p:txBody>
      </p:sp>
      <p:sp>
        <p:nvSpPr>
          <p:cNvPr id="19466" name="Oval 13"/>
          <p:cNvSpPr>
            <a:spLocks noChangeArrowheads="1"/>
          </p:cNvSpPr>
          <p:nvPr/>
        </p:nvSpPr>
        <p:spPr bwMode="auto">
          <a:xfrm>
            <a:off x="8763000" y="301372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endParaRPr lang="en-US" altLang="en-US"/>
          </a:p>
        </p:txBody>
      </p:sp>
      <p:sp>
        <p:nvSpPr>
          <p:cNvPr id="19467" name="Rectangle 14"/>
          <p:cNvSpPr>
            <a:spLocks noChangeArrowheads="1"/>
          </p:cNvSpPr>
          <p:nvPr/>
        </p:nvSpPr>
        <p:spPr bwMode="auto">
          <a:xfrm>
            <a:off x="3733800" y="2708920"/>
            <a:ext cx="1371600" cy="685800"/>
          </a:xfrm>
          <a:prstGeom prst="rect">
            <a:avLst/>
          </a:prstGeom>
          <a:solidFill>
            <a:schemeClr val="accent6">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r>
              <a:rPr lang="en-US" altLang="en-US" sz="2000">
                <a:latin typeface="Arial" charset="0"/>
              </a:rPr>
              <a:t>I/O (1ms)</a:t>
            </a:r>
          </a:p>
        </p:txBody>
      </p:sp>
      <p:sp>
        <p:nvSpPr>
          <p:cNvPr id="19468" name="Rectangle 15"/>
          <p:cNvSpPr>
            <a:spLocks noChangeArrowheads="1"/>
          </p:cNvSpPr>
          <p:nvPr/>
        </p:nvSpPr>
        <p:spPr bwMode="auto">
          <a:xfrm>
            <a:off x="5334000" y="2708920"/>
            <a:ext cx="1371600" cy="685800"/>
          </a:xfrm>
          <a:prstGeom prst="rect">
            <a:avLst/>
          </a:prstGeom>
          <a:solidFill>
            <a:schemeClr val="accent6">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r>
              <a:rPr lang="en-US" altLang="en-US" sz="2000">
                <a:latin typeface="Arial" charset="0"/>
              </a:rPr>
              <a:t>I/O (1ms)</a:t>
            </a:r>
          </a:p>
        </p:txBody>
      </p:sp>
      <p:sp>
        <p:nvSpPr>
          <p:cNvPr id="19469" name="Rectangle 16"/>
          <p:cNvSpPr>
            <a:spLocks noChangeArrowheads="1"/>
          </p:cNvSpPr>
          <p:nvPr/>
        </p:nvSpPr>
        <p:spPr bwMode="auto">
          <a:xfrm>
            <a:off x="6858000" y="2708920"/>
            <a:ext cx="1371600" cy="685800"/>
          </a:xfrm>
          <a:prstGeom prst="rect">
            <a:avLst/>
          </a:prstGeom>
          <a:solidFill>
            <a:schemeClr val="accent6">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r>
              <a:rPr lang="en-US" altLang="en-US" sz="2000">
                <a:latin typeface="Arial" charset="0"/>
              </a:rPr>
              <a:t>I/O (1ms)</a:t>
            </a:r>
          </a:p>
        </p:txBody>
      </p:sp>
      <p:sp>
        <p:nvSpPr>
          <p:cNvPr id="19470" name="AutoShape 17"/>
          <p:cNvSpPr>
            <a:spLocks/>
          </p:cNvSpPr>
          <p:nvPr/>
        </p:nvSpPr>
        <p:spPr bwMode="auto">
          <a:xfrm rot="-5400000">
            <a:off x="4953000" y="803920"/>
            <a:ext cx="533400" cy="6172200"/>
          </a:xfrm>
          <a:prstGeom prst="leftBrace">
            <a:avLst>
              <a:gd name="adj1" fmla="val 8507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endParaRPr lang="en-US" altLang="en-US"/>
          </a:p>
        </p:txBody>
      </p:sp>
      <p:sp>
        <p:nvSpPr>
          <p:cNvPr id="19471" name="Text Box 18"/>
          <p:cNvSpPr txBox="1">
            <a:spLocks noChangeArrowheads="1"/>
          </p:cNvSpPr>
          <p:nvPr/>
        </p:nvSpPr>
        <p:spPr bwMode="auto">
          <a:xfrm>
            <a:off x="2438400" y="4080520"/>
            <a:ext cx="5867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r>
              <a:rPr lang="en-US" altLang="en-US" sz="2000">
                <a:latin typeface="Arial" charset="0"/>
              </a:rPr>
              <a:t>Each needs to perform 1000 disk reads, but then block immediately (short CPU usage: &lt;1ms)</a:t>
            </a:r>
          </a:p>
        </p:txBody>
      </p:sp>
      <p:sp>
        <p:nvSpPr>
          <p:cNvPr id="19472" name="Oval 20"/>
          <p:cNvSpPr>
            <a:spLocks noChangeArrowheads="1"/>
          </p:cNvSpPr>
          <p:nvPr/>
        </p:nvSpPr>
        <p:spPr bwMode="auto">
          <a:xfrm>
            <a:off x="8305800" y="3013720"/>
            <a:ext cx="76200" cy="76200"/>
          </a:xfrm>
          <a:prstGeom prst="ellipse">
            <a:avLst/>
          </a:prstGeom>
          <a:solidFill>
            <a:schemeClr val="tx1"/>
          </a:solidFill>
          <a:ln w="9525">
            <a:solidFill>
              <a:schemeClr val="tx1"/>
            </a:solidFill>
            <a:round/>
            <a:headEnd/>
            <a:tailEnd/>
          </a:ln>
        </p:spPr>
        <p:txBody>
          <a:bodyPr wrap="none" anchor="ct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endParaRPr lang="en-US" altLang="en-US"/>
          </a:p>
        </p:txBody>
      </p:sp>
      <p:sp>
        <p:nvSpPr>
          <p:cNvPr id="19473" name="Text Box 21"/>
          <p:cNvSpPr txBox="1">
            <a:spLocks noChangeArrowheads="1"/>
          </p:cNvSpPr>
          <p:nvPr/>
        </p:nvSpPr>
        <p:spPr bwMode="auto">
          <a:xfrm>
            <a:off x="3429000" y="3470920"/>
            <a:ext cx="381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spcBef>
                <a:spcPct val="50000"/>
              </a:spcBef>
            </a:pPr>
            <a:r>
              <a:rPr lang="en-US" altLang="en-US" sz="2000">
                <a:latin typeface="Arial" charset="0"/>
              </a:rPr>
              <a:t>Many I/O Bound Processes</a:t>
            </a:r>
          </a:p>
        </p:txBody>
      </p:sp>
      <p:sp>
        <p:nvSpPr>
          <p:cNvPr id="19474" name="Text Box 22"/>
          <p:cNvSpPr txBox="1">
            <a:spLocks noChangeArrowheads="1"/>
          </p:cNvSpPr>
          <p:nvPr/>
        </p:nvSpPr>
        <p:spPr bwMode="auto">
          <a:xfrm>
            <a:off x="457200" y="5071120"/>
            <a:ext cx="84582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marL="342900" indent="-342900" eaLnBrk="1" hangingPunct="1">
              <a:spcBef>
                <a:spcPct val="50000"/>
              </a:spcBef>
              <a:buFont typeface="Arial" panose="020B0604020202020204" pitchFamily="34" charset="0"/>
              <a:buChar char="•"/>
            </a:pPr>
            <a:r>
              <a:rPr lang="en-US" altLang="en-US" sz="2000" dirty="0">
                <a:latin typeface="Arial" charset="0"/>
              </a:rPr>
              <a:t>If the I/O process only get the CPU once per second it takes 1000 seconds for them all to complete  </a:t>
            </a:r>
          </a:p>
          <a:p>
            <a:pPr marL="342900" indent="-342900" eaLnBrk="1" hangingPunct="1">
              <a:spcBef>
                <a:spcPct val="50000"/>
              </a:spcBef>
              <a:buFont typeface="Arial" panose="020B0604020202020204" pitchFamily="34" charset="0"/>
              <a:buChar char="•"/>
            </a:pPr>
            <a:r>
              <a:rPr lang="en-US" altLang="en-US" sz="2000" dirty="0">
                <a:latin typeface="Arial" charset="0"/>
              </a:rPr>
              <a:t>If the CPU bound process gives up the CPU every 10ms then the I/O processes finish in a mere 10 seconds</a:t>
            </a:r>
          </a:p>
        </p:txBody>
      </p:sp>
      <p:sp>
        <p:nvSpPr>
          <p:cNvPr id="19475" name="Text Box 23"/>
          <p:cNvSpPr txBox="1">
            <a:spLocks noChangeArrowheads="1"/>
          </p:cNvSpPr>
          <p:nvPr/>
        </p:nvSpPr>
        <p:spPr bwMode="auto">
          <a:xfrm>
            <a:off x="381000" y="3394720"/>
            <a:ext cx="1676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r>
              <a:rPr lang="en-US" altLang="en-US" sz="2000">
                <a:latin typeface="Arial" charset="0"/>
              </a:rPr>
              <a:t>Runs for 1s at a time and then blocks</a:t>
            </a:r>
          </a:p>
        </p:txBody>
      </p:sp>
    </p:spTree>
    <p:extLst>
      <p:ext uri="{BB962C8B-B14F-4D97-AF65-F5344CB8AC3E}">
        <p14:creationId xmlns:p14="http://schemas.microsoft.com/office/powerpoint/2010/main" val="1729070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1026"/>
          <p:cNvSpPr>
            <a:spLocks noGrp="1" noChangeArrowheads="1"/>
          </p:cNvSpPr>
          <p:nvPr>
            <p:ph type="title"/>
          </p:nvPr>
        </p:nvSpPr>
        <p:spPr>
          <a:xfrm>
            <a:off x="685800" y="260648"/>
            <a:ext cx="7772400" cy="1143000"/>
          </a:xfrm>
        </p:spPr>
        <p:txBody>
          <a:bodyPr/>
          <a:lstStyle/>
          <a:p>
            <a:pPr eaLnBrk="1" hangingPunct="1"/>
            <a:r>
              <a:rPr lang="en-US" altLang="en-US" dirty="0"/>
              <a:t>Scheduling Batch Systems</a:t>
            </a:r>
          </a:p>
        </p:txBody>
      </p:sp>
      <p:sp>
        <p:nvSpPr>
          <p:cNvPr id="4103" name="Rectangle 1027"/>
          <p:cNvSpPr>
            <a:spLocks noGrp="1" noChangeArrowheads="1"/>
          </p:cNvSpPr>
          <p:nvPr>
            <p:ph type="body" idx="1"/>
          </p:nvPr>
        </p:nvSpPr>
        <p:spPr>
          <a:xfrm>
            <a:off x="611560" y="1412776"/>
            <a:ext cx="8763000" cy="2971800"/>
          </a:xfrm>
        </p:spPr>
        <p:txBody>
          <a:bodyPr/>
          <a:lstStyle/>
          <a:p>
            <a:pPr eaLnBrk="1" hangingPunct="1"/>
            <a:r>
              <a:rPr lang="en-US" altLang="en-US" sz="2400" dirty="0"/>
              <a:t>Shortest Job First</a:t>
            </a:r>
          </a:p>
          <a:p>
            <a:pPr lvl="1" eaLnBrk="1" hangingPunct="1"/>
            <a:r>
              <a:rPr lang="en-US" altLang="en-US" sz="2000" dirty="0"/>
              <a:t>Non-preemptive</a:t>
            </a:r>
          </a:p>
          <a:p>
            <a:pPr lvl="1" eaLnBrk="1" hangingPunct="1"/>
            <a:r>
              <a:rPr lang="en-US" altLang="en-US" sz="2000" dirty="0"/>
              <a:t>Applicable for jobs of known size, </a:t>
            </a:r>
            <a:r>
              <a:rPr lang="en-US" altLang="en-US" sz="2000" dirty="0" err="1"/>
              <a:t>ie</a:t>
            </a:r>
            <a:r>
              <a:rPr lang="en-US" altLang="en-US" sz="2000" dirty="0"/>
              <a:t>: different claim types in an insurance company</a:t>
            </a:r>
          </a:p>
          <a:p>
            <a:pPr lvl="1" eaLnBrk="1" hangingPunct="1"/>
            <a:r>
              <a:rPr lang="en-US" altLang="en-US" sz="2000" dirty="0"/>
              <a:t>Running processes in this order produces the shortest turnaround time (generally)</a:t>
            </a:r>
          </a:p>
        </p:txBody>
      </p:sp>
      <p:sp>
        <p:nvSpPr>
          <p:cNvPr id="4104" name="Text Box 1029"/>
          <p:cNvSpPr txBox="1">
            <a:spLocks noChangeArrowheads="1"/>
          </p:cNvSpPr>
          <p:nvPr/>
        </p:nvSpPr>
        <p:spPr bwMode="auto">
          <a:xfrm>
            <a:off x="495301" y="5249487"/>
            <a:ext cx="4038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r>
              <a:rPr lang="en-US" altLang="en-US" sz="2000" dirty="0">
                <a:latin typeface="Arial" charset="0"/>
              </a:rPr>
              <a:t>= [</a:t>
            </a:r>
            <a:r>
              <a:rPr lang="en-US" altLang="en-US" sz="2000" dirty="0">
                <a:solidFill>
                  <a:srgbClr val="00B050"/>
                </a:solidFill>
                <a:latin typeface="Arial" charset="0"/>
              </a:rPr>
              <a:t>8</a:t>
            </a:r>
            <a:r>
              <a:rPr lang="en-US" altLang="en-US" sz="2000" dirty="0">
                <a:latin typeface="Arial" charset="0"/>
              </a:rPr>
              <a:t>+(</a:t>
            </a:r>
            <a:r>
              <a:rPr lang="en-US" altLang="en-US" sz="2000" dirty="0">
                <a:solidFill>
                  <a:srgbClr val="FFC000"/>
                </a:solidFill>
                <a:latin typeface="Arial" charset="0"/>
              </a:rPr>
              <a:t>8+4</a:t>
            </a:r>
            <a:r>
              <a:rPr lang="en-US" altLang="en-US" sz="2000" dirty="0">
                <a:latin typeface="Arial" charset="0"/>
              </a:rPr>
              <a:t>)+(</a:t>
            </a:r>
            <a:r>
              <a:rPr lang="en-US" altLang="en-US" sz="2000" dirty="0">
                <a:solidFill>
                  <a:srgbClr val="00B0F0"/>
                </a:solidFill>
                <a:latin typeface="Arial" charset="0"/>
              </a:rPr>
              <a:t>8+4+4</a:t>
            </a:r>
            <a:r>
              <a:rPr lang="en-US" altLang="en-US" sz="2000" dirty="0">
                <a:latin typeface="Arial" charset="0"/>
              </a:rPr>
              <a:t>)+(</a:t>
            </a:r>
            <a:r>
              <a:rPr lang="en-US" altLang="en-US" sz="2000" dirty="0">
                <a:solidFill>
                  <a:srgbClr val="7030A0"/>
                </a:solidFill>
                <a:latin typeface="Arial" charset="0"/>
              </a:rPr>
              <a:t>8+4+4+4</a:t>
            </a:r>
            <a:r>
              <a:rPr lang="en-US" altLang="en-US" sz="2000" dirty="0">
                <a:latin typeface="Arial" charset="0"/>
              </a:rPr>
              <a:t>)]/4</a:t>
            </a:r>
          </a:p>
        </p:txBody>
      </p:sp>
      <p:sp>
        <p:nvSpPr>
          <p:cNvPr id="4105" name="Text Box 1031"/>
          <p:cNvSpPr txBox="1">
            <a:spLocks noChangeArrowheads="1"/>
          </p:cNvSpPr>
          <p:nvPr/>
        </p:nvSpPr>
        <p:spPr bwMode="auto">
          <a:xfrm>
            <a:off x="4993060" y="5249486"/>
            <a:ext cx="4114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r>
              <a:rPr lang="en-US" altLang="en-US" sz="2000" dirty="0">
                <a:latin typeface="Arial" charset="0"/>
              </a:rPr>
              <a:t>= [</a:t>
            </a:r>
            <a:r>
              <a:rPr lang="en-US" altLang="en-US" sz="2000" dirty="0">
                <a:solidFill>
                  <a:srgbClr val="FFC000"/>
                </a:solidFill>
                <a:latin typeface="Arial" charset="0"/>
              </a:rPr>
              <a:t>4</a:t>
            </a:r>
            <a:r>
              <a:rPr lang="en-US" altLang="en-US" sz="2000" dirty="0">
                <a:latin typeface="Arial" charset="0"/>
              </a:rPr>
              <a:t>+(</a:t>
            </a:r>
            <a:r>
              <a:rPr lang="en-US" altLang="en-US" sz="2000" dirty="0">
                <a:solidFill>
                  <a:srgbClr val="00B0F0"/>
                </a:solidFill>
                <a:latin typeface="Arial" charset="0"/>
              </a:rPr>
              <a:t>4+4</a:t>
            </a:r>
            <a:r>
              <a:rPr lang="en-US" altLang="en-US" sz="2000" dirty="0">
                <a:latin typeface="Arial" charset="0"/>
              </a:rPr>
              <a:t>)+(</a:t>
            </a:r>
            <a:r>
              <a:rPr lang="en-US" altLang="en-US" sz="2000" dirty="0">
                <a:solidFill>
                  <a:srgbClr val="7030A0"/>
                </a:solidFill>
                <a:latin typeface="Arial" charset="0"/>
              </a:rPr>
              <a:t>4+4+4</a:t>
            </a:r>
            <a:r>
              <a:rPr lang="en-US" altLang="en-US" sz="2000" dirty="0">
                <a:latin typeface="Arial" charset="0"/>
              </a:rPr>
              <a:t>)+(</a:t>
            </a:r>
            <a:r>
              <a:rPr lang="en-US" altLang="en-US" sz="2000" dirty="0">
                <a:solidFill>
                  <a:srgbClr val="00B050"/>
                </a:solidFill>
                <a:latin typeface="Arial" charset="0"/>
              </a:rPr>
              <a:t>4+4+4+8</a:t>
            </a:r>
            <a:r>
              <a:rPr lang="en-US" altLang="en-US" sz="2000" dirty="0">
                <a:latin typeface="Arial" charset="0"/>
              </a:rPr>
              <a:t>)]/4</a:t>
            </a:r>
          </a:p>
        </p:txBody>
      </p:sp>
      <p:sp>
        <p:nvSpPr>
          <p:cNvPr id="4106" name="Line 1032"/>
          <p:cNvSpPr>
            <a:spLocks noChangeShapeType="1"/>
          </p:cNvSpPr>
          <p:nvPr/>
        </p:nvSpPr>
        <p:spPr bwMode="auto">
          <a:xfrm flipV="1">
            <a:off x="4648200" y="3717032"/>
            <a:ext cx="0" cy="2057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CA"/>
          </a:p>
        </p:txBody>
      </p:sp>
      <p:sp>
        <p:nvSpPr>
          <p:cNvPr id="2" name="Rectangle 1"/>
          <p:cNvSpPr/>
          <p:nvPr/>
        </p:nvSpPr>
        <p:spPr>
          <a:xfrm>
            <a:off x="1438905" y="4518311"/>
            <a:ext cx="1008112" cy="5040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13" name="Rectangle 12"/>
          <p:cNvSpPr/>
          <p:nvPr/>
        </p:nvSpPr>
        <p:spPr>
          <a:xfrm>
            <a:off x="3453815" y="4518311"/>
            <a:ext cx="504056" cy="504056"/>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D</a:t>
            </a:r>
          </a:p>
        </p:txBody>
      </p:sp>
      <p:sp>
        <p:nvSpPr>
          <p:cNvPr id="14" name="Rectangle 13"/>
          <p:cNvSpPr/>
          <p:nvPr/>
        </p:nvSpPr>
        <p:spPr>
          <a:xfrm>
            <a:off x="2949759" y="4518311"/>
            <a:ext cx="504056" cy="50405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a:t>
            </a:r>
          </a:p>
        </p:txBody>
      </p:sp>
      <p:sp>
        <p:nvSpPr>
          <p:cNvPr id="15" name="Rectangle 14"/>
          <p:cNvSpPr/>
          <p:nvPr/>
        </p:nvSpPr>
        <p:spPr>
          <a:xfrm>
            <a:off x="2442043" y="4518311"/>
            <a:ext cx="504056" cy="50405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B</a:t>
            </a:r>
          </a:p>
        </p:txBody>
      </p:sp>
      <p:sp>
        <p:nvSpPr>
          <p:cNvPr id="16" name="Rectangle 15"/>
          <p:cNvSpPr/>
          <p:nvPr/>
        </p:nvSpPr>
        <p:spPr>
          <a:xfrm>
            <a:off x="1433931" y="3992856"/>
            <a:ext cx="1008112"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CA" dirty="0">
                <a:solidFill>
                  <a:schemeClr val="tx1"/>
                </a:solidFill>
              </a:rPr>
              <a:t>8</a:t>
            </a:r>
          </a:p>
        </p:txBody>
      </p:sp>
      <p:sp>
        <p:nvSpPr>
          <p:cNvPr id="17" name="Rectangle 16"/>
          <p:cNvSpPr/>
          <p:nvPr/>
        </p:nvSpPr>
        <p:spPr>
          <a:xfrm>
            <a:off x="3448841" y="3992856"/>
            <a:ext cx="504056"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CA" dirty="0">
                <a:solidFill>
                  <a:schemeClr val="tx1"/>
                </a:solidFill>
              </a:rPr>
              <a:t>4</a:t>
            </a:r>
          </a:p>
        </p:txBody>
      </p:sp>
      <p:sp>
        <p:nvSpPr>
          <p:cNvPr id="18" name="Rectangle 17"/>
          <p:cNvSpPr/>
          <p:nvPr/>
        </p:nvSpPr>
        <p:spPr>
          <a:xfrm>
            <a:off x="2944785" y="3992856"/>
            <a:ext cx="504056"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CA" dirty="0">
                <a:solidFill>
                  <a:schemeClr val="tx1"/>
                </a:solidFill>
              </a:rPr>
              <a:t>4</a:t>
            </a:r>
          </a:p>
        </p:txBody>
      </p:sp>
      <p:sp>
        <p:nvSpPr>
          <p:cNvPr id="19" name="Rectangle 18"/>
          <p:cNvSpPr/>
          <p:nvPr/>
        </p:nvSpPr>
        <p:spPr>
          <a:xfrm>
            <a:off x="2437069" y="3992856"/>
            <a:ext cx="504056"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CA" dirty="0">
                <a:solidFill>
                  <a:schemeClr val="tx1"/>
                </a:solidFill>
              </a:rPr>
              <a:t>4</a:t>
            </a:r>
          </a:p>
        </p:txBody>
      </p:sp>
      <p:sp>
        <p:nvSpPr>
          <p:cNvPr id="20" name="Rectangle 19"/>
          <p:cNvSpPr/>
          <p:nvPr/>
        </p:nvSpPr>
        <p:spPr>
          <a:xfrm>
            <a:off x="6517374" y="4518311"/>
            <a:ext cx="504056" cy="504056"/>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D</a:t>
            </a:r>
          </a:p>
        </p:txBody>
      </p:sp>
      <p:sp>
        <p:nvSpPr>
          <p:cNvPr id="21" name="Rectangle 20"/>
          <p:cNvSpPr/>
          <p:nvPr/>
        </p:nvSpPr>
        <p:spPr>
          <a:xfrm>
            <a:off x="6012160" y="4518311"/>
            <a:ext cx="504056" cy="50405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a:t>
            </a:r>
          </a:p>
        </p:txBody>
      </p:sp>
      <p:sp>
        <p:nvSpPr>
          <p:cNvPr id="22" name="Rectangle 21"/>
          <p:cNvSpPr/>
          <p:nvPr/>
        </p:nvSpPr>
        <p:spPr>
          <a:xfrm>
            <a:off x="5505602" y="4518311"/>
            <a:ext cx="504056" cy="50405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B</a:t>
            </a:r>
          </a:p>
        </p:txBody>
      </p:sp>
      <p:sp>
        <p:nvSpPr>
          <p:cNvPr id="23" name="Rectangle 22"/>
          <p:cNvSpPr/>
          <p:nvPr/>
        </p:nvSpPr>
        <p:spPr>
          <a:xfrm>
            <a:off x="6512399" y="3992856"/>
            <a:ext cx="53227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CA" dirty="0">
                <a:solidFill>
                  <a:schemeClr val="tx1"/>
                </a:solidFill>
              </a:rPr>
              <a:t>4</a:t>
            </a:r>
          </a:p>
        </p:txBody>
      </p:sp>
      <p:sp>
        <p:nvSpPr>
          <p:cNvPr id="24" name="Rectangle 23"/>
          <p:cNvSpPr/>
          <p:nvPr/>
        </p:nvSpPr>
        <p:spPr>
          <a:xfrm>
            <a:off x="6008344" y="3992856"/>
            <a:ext cx="504056"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CA" dirty="0">
                <a:solidFill>
                  <a:schemeClr val="tx1"/>
                </a:solidFill>
              </a:rPr>
              <a:t>4</a:t>
            </a:r>
          </a:p>
        </p:txBody>
      </p:sp>
      <p:sp>
        <p:nvSpPr>
          <p:cNvPr id="25" name="Rectangle 24"/>
          <p:cNvSpPr/>
          <p:nvPr/>
        </p:nvSpPr>
        <p:spPr>
          <a:xfrm>
            <a:off x="5500628" y="3992856"/>
            <a:ext cx="504056"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CA" dirty="0">
                <a:solidFill>
                  <a:schemeClr val="tx1"/>
                </a:solidFill>
              </a:rPr>
              <a:t>4</a:t>
            </a:r>
          </a:p>
        </p:txBody>
      </p:sp>
      <p:sp>
        <p:nvSpPr>
          <p:cNvPr id="26" name="Rectangle 25"/>
          <p:cNvSpPr/>
          <p:nvPr/>
        </p:nvSpPr>
        <p:spPr>
          <a:xfrm>
            <a:off x="7021430" y="4518311"/>
            <a:ext cx="1008112" cy="5040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27" name="Rectangle 26"/>
          <p:cNvSpPr/>
          <p:nvPr/>
        </p:nvSpPr>
        <p:spPr>
          <a:xfrm>
            <a:off x="7044677" y="3992856"/>
            <a:ext cx="1008112"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CA" dirty="0">
                <a:solidFill>
                  <a:schemeClr val="tx1"/>
                </a:solidFill>
              </a:rPr>
              <a:t>8</a:t>
            </a:r>
          </a:p>
        </p:txBody>
      </p:sp>
      <p:sp>
        <p:nvSpPr>
          <p:cNvPr id="9" name="Text Box 1029"/>
          <p:cNvSpPr txBox="1">
            <a:spLocks noChangeArrowheads="1"/>
          </p:cNvSpPr>
          <p:nvPr/>
        </p:nvSpPr>
        <p:spPr bwMode="auto">
          <a:xfrm>
            <a:off x="665120" y="3814591"/>
            <a:ext cx="4038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r>
              <a:rPr lang="en-US" altLang="en-US" sz="2000" dirty="0">
                <a:latin typeface="Arial" charset="0"/>
              </a:rPr>
              <a:t>Average turnaround time</a:t>
            </a:r>
          </a:p>
        </p:txBody>
      </p:sp>
      <p:sp>
        <p:nvSpPr>
          <p:cNvPr id="10" name="Text Box 1029"/>
          <p:cNvSpPr txBox="1">
            <a:spLocks noChangeArrowheads="1"/>
          </p:cNvSpPr>
          <p:nvPr/>
        </p:nvSpPr>
        <p:spPr bwMode="auto">
          <a:xfrm>
            <a:off x="4759238" y="3814591"/>
            <a:ext cx="4038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eaLnBrk="1" hangingPunct="1"/>
            <a:r>
              <a:rPr lang="en-US" altLang="en-US" sz="2000" dirty="0">
                <a:latin typeface="Arial" charset="0"/>
              </a:rPr>
              <a:t>Average turnaround time</a:t>
            </a:r>
          </a:p>
        </p:txBody>
      </p:sp>
      <p:sp>
        <p:nvSpPr>
          <p:cNvPr id="28" name="Text Box 1029"/>
          <p:cNvSpPr txBox="1">
            <a:spLocks noChangeArrowheads="1"/>
          </p:cNvSpPr>
          <p:nvPr/>
        </p:nvSpPr>
        <p:spPr bwMode="auto">
          <a:xfrm>
            <a:off x="495301" y="5603429"/>
            <a:ext cx="40386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r>
              <a:rPr lang="en-US" altLang="en-US" sz="2000" dirty="0">
                <a:latin typeface="Arial" charset="0"/>
              </a:rPr>
              <a:t>= [</a:t>
            </a:r>
            <a:r>
              <a:rPr lang="en-US" altLang="en-US" sz="2000" dirty="0">
                <a:solidFill>
                  <a:srgbClr val="00B050"/>
                </a:solidFill>
                <a:latin typeface="Arial" charset="0"/>
              </a:rPr>
              <a:t>8</a:t>
            </a:r>
            <a:r>
              <a:rPr lang="en-US" altLang="en-US" sz="2000" dirty="0">
                <a:latin typeface="Arial" charset="0"/>
              </a:rPr>
              <a:t>+(</a:t>
            </a:r>
            <a:r>
              <a:rPr lang="en-US" altLang="en-US" sz="2000" dirty="0">
                <a:solidFill>
                  <a:srgbClr val="FFC000"/>
                </a:solidFill>
                <a:latin typeface="Arial" charset="0"/>
              </a:rPr>
              <a:t>12</a:t>
            </a:r>
            <a:r>
              <a:rPr lang="en-US" altLang="en-US" sz="2000" dirty="0">
                <a:latin typeface="Arial" charset="0"/>
              </a:rPr>
              <a:t>)+(</a:t>
            </a:r>
            <a:r>
              <a:rPr lang="en-US" altLang="en-US" sz="2000" dirty="0">
                <a:solidFill>
                  <a:srgbClr val="00B0F0"/>
                </a:solidFill>
                <a:latin typeface="Arial" charset="0"/>
              </a:rPr>
              <a:t>16</a:t>
            </a:r>
            <a:r>
              <a:rPr lang="en-US" altLang="en-US" sz="2000" dirty="0">
                <a:latin typeface="Arial" charset="0"/>
              </a:rPr>
              <a:t>)+(</a:t>
            </a:r>
            <a:r>
              <a:rPr lang="en-US" altLang="en-US" sz="2000" dirty="0">
                <a:solidFill>
                  <a:srgbClr val="7030A0"/>
                </a:solidFill>
                <a:latin typeface="Arial" charset="0"/>
              </a:rPr>
              <a:t>20</a:t>
            </a:r>
            <a:r>
              <a:rPr lang="en-US" altLang="en-US" sz="2000" dirty="0">
                <a:latin typeface="Arial" charset="0"/>
              </a:rPr>
              <a:t>)]/4</a:t>
            </a:r>
          </a:p>
          <a:p>
            <a:pPr eaLnBrk="1" hangingPunct="1"/>
            <a:r>
              <a:rPr lang="en-US" altLang="en-US" sz="2000" dirty="0">
                <a:latin typeface="Arial" charset="0"/>
              </a:rPr>
              <a:t>= 56/4</a:t>
            </a:r>
          </a:p>
          <a:p>
            <a:pPr eaLnBrk="1" hangingPunct="1"/>
            <a:r>
              <a:rPr lang="en-US" altLang="en-US" sz="2000" dirty="0">
                <a:latin typeface="Arial" charset="0"/>
              </a:rPr>
              <a:t>= 14</a:t>
            </a:r>
          </a:p>
          <a:p>
            <a:pPr eaLnBrk="1" hangingPunct="1"/>
            <a:endParaRPr lang="en-US" altLang="en-US" sz="2000" dirty="0">
              <a:latin typeface="Arial" charset="0"/>
            </a:endParaRPr>
          </a:p>
        </p:txBody>
      </p:sp>
      <p:sp>
        <p:nvSpPr>
          <p:cNvPr id="29" name="Text Box 1031"/>
          <p:cNvSpPr txBox="1">
            <a:spLocks noChangeArrowheads="1"/>
          </p:cNvSpPr>
          <p:nvPr/>
        </p:nvSpPr>
        <p:spPr bwMode="auto">
          <a:xfrm>
            <a:off x="4987386" y="5603429"/>
            <a:ext cx="41148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r>
              <a:rPr lang="en-US" altLang="en-US" sz="2000" dirty="0">
                <a:latin typeface="Arial" charset="0"/>
              </a:rPr>
              <a:t>= [</a:t>
            </a:r>
            <a:r>
              <a:rPr lang="en-US" altLang="en-US" sz="2000" dirty="0">
                <a:solidFill>
                  <a:srgbClr val="FFC000"/>
                </a:solidFill>
                <a:latin typeface="Arial" charset="0"/>
              </a:rPr>
              <a:t>4</a:t>
            </a:r>
            <a:r>
              <a:rPr lang="en-US" altLang="en-US" sz="2000" dirty="0">
                <a:latin typeface="Arial" charset="0"/>
              </a:rPr>
              <a:t>+(</a:t>
            </a:r>
            <a:r>
              <a:rPr lang="en-US" altLang="en-US" sz="2000" dirty="0">
                <a:solidFill>
                  <a:srgbClr val="00B0F0"/>
                </a:solidFill>
                <a:latin typeface="Arial" charset="0"/>
              </a:rPr>
              <a:t>8</a:t>
            </a:r>
            <a:r>
              <a:rPr lang="en-US" altLang="en-US" sz="2000" dirty="0">
                <a:latin typeface="Arial" charset="0"/>
              </a:rPr>
              <a:t>)+(</a:t>
            </a:r>
            <a:r>
              <a:rPr lang="en-US" altLang="en-US" sz="2000" dirty="0">
                <a:solidFill>
                  <a:srgbClr val="7030A0"/>
                </a:solidFill>
                <a:latin typeface="Arial" charset="0"/>
              </a:rPr>
              <a:t>12</a:t>
            </a:r>
            <a:r>
              <a:rPr lang="en-US" altLang="en-US" sz="2000" dirty="0">
                <a:latin typeface="Arial" charset="0"/>
              </a:rPr>
              <a:t>)+(</a:t>
            </a:r>
            <a:r>
              <a:rPr lang="en-US" altLang="en-US" sz="2000" dirty="0">
                <a:solidFill>
                  <a:srgbClr val="00B050"/>
                </a:solidFill>
                <a:latin typeface="Arial" charset="0"/>
              </a:rPr>
              <a:t>20</a:t>
            </a:r>
            <a:r>
              <a:rPr lang="en-US" altLang="en-US" sz="2000" dirty="0">
                <a:latin typeface="Arial" charset="0"/>
              </a:rPr>
              <a:t>)]/4</a:t>
            </a:r>
          </a:p>
          <a:p>
            <a:pPr eaLnBrk="1" hangingPunct="1"/>
            <a:r>
              <a:rPr lang="en-US" altLang="en-US" sz="2000" dirty="0">
                <a:latin typeface="Arial" charset="0"/>
              </a:rPr>
              <a:t>= 44/4</a:t>
            </a:r>
          </a:p>
          <a:p>
            <a:pPr eaLnBrk="1" hangingPunct="1"/>
            <a:r>
              <a:rPr lang="en-US" altLang="en-US" sz="2000" dirty="0">
                <a:latin typeface="Arial" charset="0"/>
              </a:rPr>
              <a:t>= 11</a:t>
            </a:r>
          </a:p>
        </p:txBody>
      </p:sp>
    </p:spTree>
    <p:extLst>
      <p:ext uri="{BB962C8B-B14F-4D97-AF65-F5344CB8AC3E}">
        <p14:creationId xmlns:p14="http://schemas.microsoft.com/office/powerpoint/2010/main" val="2274056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331640" y="4221088"/>
            <a:ext cx="5759326" cy="1533567"/>
            <a:chOff x="899592" y="4127681"/>
            <a:chExt cx="5759326" cy="1533567"/>
          </a:xfrm>
        </p:grpSpPr>
        <p:sp>
          <p:nvSpPr>
            <p:cNvPr id="14" name="Rectangle 13"/>
            <p:cNvSpPr/>
            <p:nvPr/>
          </p:nvSpPr>
          <p:spPr>
            <a:xfrm>
              <a:off x="2621860" y="5157192"/>
              <a:ext cx="1010376"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t"/>
            <a:lstStyle/>
            <a:p>
              <a:pPr algn="ctr"/>
              <a:r>
                <a:rPr lang="en-CA" dirty="0">
                  <a:solidFill>
                    <a:schemeClr val="tx1"/>
                  </a:solidFill>
                </a:rPr>
                <a:t>0</a:t>
              </a:r>
            </a:p>
          </p:txBody>
        </p:sp>
        <p:sp>
          <p:nvSpPr>
            <p:cNvPr id="15" name="Rectangle 14"/>
            <p:cNvSpPr/>
            <p:nvPr/>
          </p:nvSpPr>
          <p:spPr>
            <a:xfrm>
              <a:off x="3635896" y="5157192"/>
              <a:ext cx="151216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t"/>
            <a:lstStyle/>
            <a:p>
              <a:pPr algn="ctr"/>
              <a:r>
                <a:rPr lang="en-CA" dirty="0">
                  <a:solidFill>
                    <a:schemeClr val="tx1"/>
                  </a:solidFill>
                </a:rPr>
                <a:t>0</a:t>
              </a:r>
            </a:p>
          </p:txBody>
        </p:sp>
        <p:sp>
          <p:nvSpPr>
            <p:cNvPr id="16" name="Rectangle 15"/>
            <p:cNvSpPr/>
            <p:nvPr/>
          </p:nvSpPr>
          <p:spPr>
            <a:xfrm>
              <a:off x="6154862" y="5157192"/>
              <a:ext cx="504056"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t"/>
            <a:lstStyle/>
            <a:p>
              <a:pPr algn="ctr"/>
              <a:r>
                <a:rPr lang="en-CA" dirty="0">
                  <a:solidFill>
                    <a:schemeClr val="tx1"/>
                  </a:solidFill>
                </a:rPr>
                <a:t>3</a:t>
              </a:r>
            </a:p>
          </p:txBody>
        </p:sp>
        <p:sp>
          <p:nvSpPr>
            <p:cNvPr id="17" name="Rectangle 16"/>
            <p:cNvSpPr/>
            <p:nvPr/>
          </p:nvSpPr>
          <p:spPr>
            <a:xfrm>
              <a:off x="5650806" y="5157192"/>
              <a:ext cx="504056"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t"/>
            <a:lstStyle/>
            <a:p>
              <a:pPr algn="ctr"/>
              <a:r>
                <a:rPr lang="en-CA" dirty="0">
                  <a:solidFill>
                    <a:schemeClr val="tx1"/>
                  </a:solidFill>
                </a:rPr>
                <a:t>3</a:t>
              </a:r>
            </a:p>
          </p:txBody>
        </p:sp>
        <p:sp>
          <p:nvSpPr>
            <p:cNvPr id="18" name="Rectangle 17"/>
            <p:cNvSpPr/>
            <p:nvPr/>
          </p:nvSpPr>
          <p:spPr>
            <a:xfrm>
              <a:off x="5143090" y="5157192"/>
              <a:ext cx="504056"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t"/>
            <a:lstStyle/>
            <a:p>
              <a:pPr algn="ctr"/>
              <a:r>
                <a:rPr lang="en-CA" dirty="0">
                  <a:solidFill>
                    <a:schemeClr val="tx1"/>
                  </a:solidFill>
                </a:rPr>
                <a:t>3</a:t>
              </a:r>
            </a:p>
          </p:txBody>
        </p:sp>
        <p:sp>
          <p:nvSpPr>
            <p:cNvPr id="13" name="Rectangle 12"/>
            <p:cNvSpPr/>
            <p:nvPr/>
          </p:nvSpPr>
          <p:spPr>
            <a:xfrm>
              <a:off x="2621860" y="4149080"/>
              <a:ext cx="1010376"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CA" dirty="0">
                  <a:solidFill>
                    <a:schemeClr val="tx1"/>
                  </a:solidFill>
                </a:rPr>
                <a:t>2</a:t>
              </a:r>
            </a:p>
          </p:txBody>
        </p:sp>
        <p:sp>
          <p:nvSpPr>
            <p:cNvPr id="4" name="Rectangle 3"/>
            <p:cNvSpPr/>
            <p:nvPr/>
          </p:nvSpPr>
          <p:spPr>
            <a:xfrm>
              <a:off x="3635896" y="4653136"/>
              <a:ext cx="1517142" cy="50405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B</a:t>
              </a:r>
            </a:p>
          </p:txBody>
        </p:sp>
        <p:sp>
          <p:nvSpPr>
            <p:cNvPr id="5" name="Rectangle 4"/>
            <p:cNvSpPr/>
            <p:nvPr/>
          </p:nvSpPr>
          <p:spPr>
            <a:xfrm>
              <a:off x="5657094" y="4653136"/>
              <a:ext cx="504056" cy="504056"/>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D</a:t>
              </a:r>
            </a:p>
          </p:txBody>
        </p:sp>
        <p:sp>
          <p:nvSpPr>
            <p:cNvPr id="6" name="Rectangle 5"/>
            <p:cNvSpPr/>
            <p:nvPr/>
          </p:nvSpPr>
          <p:spPr>
            <a:xfrm>
              <a:off x="5153038" y="4653136"/>
              <a:ext cx="504056" cy="50405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a:t>
              </a:r>
            </a:p>
          </p:txBody>
        </p:sp>
        <p:sp>
          <p:nvSpPr>
            <p:cNvPr id="7" name="Rectangle 6"/>
            <p:cNvSpPr/>
            <p:nvPr/>
          </p:nvSpPr>
          <p:spPr>
            <a:xfrm>
              <a:off x="6154862" y="4653136"/>
              <a:ext cx="504056" cy="504056"/>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a:t>
              </a:r>
            </a:p>
          </p:txBody>
        </p:sp>
        <p:sp>
          <p:nvSpPr>
            <p:cNvPr id="8" name="Rectangle 7"/>
            <p:cNvSpPr/>
            <p:nvPr/>
          </p:nvSpPr>
          <p:spPr>
            <a:xfrm>
              <a:off x="3635896" y="4127681"/>
              <a:ext cx="151216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CA" dirty="0">
                  <a:solidFill>
                    <a:schemeClr val="tx1"/>
                  </a:solidFill>
                </a:rPr>
                <a:t>4</a:t>
              </a:r>
            </a:p>
          </p:txBody>
        </p:sp>
        <p:sp>
          <p:nvSpPr>
            <p:cNvPr id="9" name="Rectangle 8"/>
            <p:cNvSpPr/>
            <p:nvPr/>
          </p:nvSpPr>
          <p:spPr>
            <a:xfrm>
              <a:off x="6154862" y="4127681"/>
              <a:ext cx="504056"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CA" dirty="0">
                  <a:solidFill>
                    <a:schemeClr val="tx1"/>
                  </a:solidFill>
                </a:rPr>
                <a:t>1</a:t>
              </a:r>
            </a:p>
          </p:txBody>
        </p:sp>
        <p:sp>
          <p:nvSpPr>
            <p:cNvPr id="10" name="Rectangle 9"/>
            <p:cNvSpPr/>
            <p:nvPr/>
          </p:nvSpPr>
          <p:spPr>
            <a:xfrm>
              <a:off x="5650806" y="4127681"/>
              <a:ext cx="504056"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CA" dirty="0">
                  <a:solidFill>
                    <a:schemeClr val="tx1"/>
                  </a:solidFill>
                </a:rPr>
                <a:t>1</a:t>
              </a:r>
            </a:p>
          </p:txBody>
        </p:sp>
        <p:sp>
          <p:nvSpPr>
            <p:cNvPr id="11" name="Rectangle 10"/>
            <p:cNvSpPr/>
            <p:nvPr/>
          </p:nvSpPr>
          <p:spPr>
            <a:xfrm>
              <a:off x="5143090" y="4127681"/>
              <a:ext cx="504056"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CA" dirty="0">
                  <a:solidFill>
                    <a:schemeClr val="tx1"/>
                  </a:solidFill>
                </a:rPr>
                <a:t>1</a:t>
              </a:r>
            </a:p>
          </p:txBody>
        </p:sp>
        <p:sp>
          <p:nvSpPr>
            <p:cNvPr id="12" name="Rectangle 11"/>
            <p:cNvSpPr/>
            <p:nvPr/>
          </p:nvSpPr>
          <p:spPr>
            <a:xfrm>
              <a:off x="2632242" y="4653136"/>
              <a:ext cx="1011772" cy="504056"/>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2" name="TextBox 1"/>
            <p:cNvSpPr txBox="1"/>
            <p:nvPr/>
          </p:nvSpPr>
          <p:spPr>
            <a:xfrm>
              <a:off x="936203" y="4288450"/>
              <a:ext cx="1127232" cy="369332"/>
            </a:xfrm>
            <a:prstGeom prst="rect">
              <a:avLst/>
            </a:prstGeom>
            <a:noFill/>
          </p:spPr>
          <p:txBody>
            <a:bodyPr wrap="none" rtlCol="0">
              <a:spAutoFit/>
            </a:bodyPr>
            <a:lstStyle/>
            <a:p>
              <a:r>
                <a:rPr lang="en-CA" dirty="0"/>
                <a:t>Run times</a:t>
              </a:r>
            </a:p>
          </p:txBody>
        </p:sp>
        <p:sp>
          <p:nvSpPr>
            <p:cNvPr id="20" name="TextBox 19"/>
            <p:cNvSpPr txBox="1"/>
            <p:nvPr/>
          </p:nvSpPr>
          <p:spPr>
            <a:xfrm>
              <a:off x="899592" y="5155044"/>
              <a:ext cx="1409360" cy="369332"/>
            </a:xfrm>
            <a:prstGeom prst="rect">
              <a:avLst/>
            </a:prstGeom>
            <a:noFill/>
          </p:spPr>
          <p:txBody>
            <a:bodyPr wrap="none" rtlCol="0">
              <a:spAutoFit/>
            </a:bodyPr>
            <a:lstStyle/>
            <a:p>
              <a:r>
                <a:rPr lang="en-CA" dirty="0"/>
                <a:t>Arrival times</a:t>
              </a:r>
            </a:p>
          </p:txBody>
        </p:sp>
      </p:grpSp>
      <p:sp>
        <p:nvSpPr>
          <p:cNvPr id="20484" name="Rectangle 2"/>
          <p:cNvSpPr>
            <a:spLocks noGrp="1" noChangeArrowheads="1"/>
          </p:cNvSpPr>
          <p:nvPr>
            <p:ph type="title"/>
          </p:nvPr>
        </p:nvSpPr>
        <p:spPr/>
        <p:txBody>
          <a:bodyPr/>
          <a:lstStyle/>
          <a:p>
            <a:pPr eaLnBrk="1" hangingPunct="1"/>
            <a:r>
              <a:rPr lang="en-US" altLang="en-US"/>
              <a:t>Scheduling Batch Systems</a:t>
            </a:r>
          </a:p>
        </p:txBody>
      </p:sp>
      <p:sp>
        <p:nvSpPr>
          <p:cNvPr id="20485" name="Rectangle 3"/>
          <p:cNvSpPr>
            <a:spLocks noGrp="1" noChangeArrowheads="1"/>
          </p:cNvSpPr>
          <p:nvPr>
            <p:ph type="body" idx="1"/>
          </p:nvPr>
        </p:nvSpPr>
        <p:spPr>
          <a:xfrm>
            <a:off x="685800" y="1981200"/>
            <a:ext cx="7772400" cy="2815952"/>
          </a:xfrm>
        </p:spPr>
        <p:txBody>
          <a:bodyPr/>
          <a:lstStyle/>
          <a:p>
            <a:pPr eaLnBrk="1" hangingPunct="1"/>
            <a:r>
              <a:rPr lang="en-US" altLang="en-US" dirty="0"/>
              <a:t>Shortest Job First</a:t>
            </a:r>
          </a:p>
          <a:p>
            <a:pPr lvl="1" eaLnBrk="1" hangingPunct="1"/>
            <a:r>
              <a:rPr lang="en-US" altLang="en-US" dirty="0"/>
              <a:t>Note that the system is only optimal when all jobs are available at the same time</a:t>
            </a:r>
          </a:p>
          <a:p>
            <a:pPr lvl="2" eaLnBrk="1" hangingPunct="1"/>
            <a:r>
              <a:rPr lang="en-US" altLang="en-US" dirty="0"/>
              <a:t>If the longer process is still being worked on when a number of short jobs show up, its delay is added to each of those.  It would have been better to complete it first </a:t>
            </a:r>
          </a:p>
        </p:txBody>
      </p:sp>
      <p:sp>
        <p:nvSpPr>
          <p:cNvPr id="21" name="Rectangle 3"/>
          <p:cNvSpPr txBox="1">
            <a:spLocks noChangeArrowheads="1"/>
          </p:cNvSpPr>
          <p:nvPr/>
        </p:nvSpPr>
        <p:spPr bwMode="auto">
          <a:xfrm>
            <a:off x="685800" y="6051248"/>
            <a:ext cx="7630616" cy="472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lvl="1"/>
            <a:r>
              <a:rPr lang="en-US" altLang="en-US" kern="0" dirty="0"/>
              <a:t>What is a potential solution for this problem?</a:t>
            </a:r>
          </a:p>
        </p:txBody>
      </p:sp>
    </p:spTree>
    <p:extLst>
      <p:ext uri="{BB962C8B-B14F-4D97-AF65-F5344CB8AC3E}">
        <p14:creationId xmlns:p14="http://schemas.microsoft.com/office/powerpoint/2010/main" val="640938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en-US"/>
              <a:t>Scheduling Batch Systems</a:t>
            </a:r>
          </a:p>
        </p:txBody>
      </p:sp>
      <p:sp>
        <p:nvSpPr>
          <p:cNvPr id="21509" name="Rectangle 3"/>
          <p:cNvSpPr>
            <a:spLocks noGrp="1" noChangeArrowheads="1"/>
          </p:cNvSpPr>
          <p:nvPr>
            <p:ph type="body" idx="1"/>
          </p:nvPr>
        </p:nvSpPr>
        <p:spPr/>
        <p:txBody>
          <a:bodyPr/>
          <a:lstStyle/>
          <a:p>
            <a:pPr eaLnBrk="1" hangingPunct="1"/>
            <a:r>
              <a:rPr lang="en-US" altLang="en-US" dirty="0"/>
              <a:t>Shortest Remaining Time Next</a:t>
            </a:r>
          </a:p>
          <a:p>
            <a:pPr lvl="1" eaLnBrk="1" hangingPunct="1"/>
            <a:r>
              <a:rPr lang="en-US" altLang="en-US" dirty="0"/>
              <a:t>Similar to shortest job first, but preemptive</a:t>
            </a:r>
          </a:p>
          <a:p>
            <a:pPr lvl="1" eaLnBrk="1" hangingPunct="1"/>
            <a:r>
              <a:rPr lang="en-US" altLang="en-US" dirty="0"/>
              <a:t>If an arriving job has less time to completion than the running job, start working on the new arrival</a:t>
            </a:r>
          </a:p>
          <a:p>
            <a:pPr lvl="1" eaLnBrk="1" hangingPunct="1"/>
            <a:r>
              <a:rPr lang="en-US" altLang="en-US" dirty="0"/>
              <a:t>Gives good service to new short jobs, lets re-look at example on previous page</a:t>
            </a:r>
          </a:p>
        </p:txBody>
      </p:sp>
      <p:grpSp>
        <p:nvGrpSpPr>
          <p:cNvPr id="4" name="Group 3"/>
          <p:cNvGrpSpPr/>
          <p:nvPr/>
        </p:nvGrpSpPr>
        <p:grpSpPr>
          <a:xfrm>
            <a:off x="1403648" y="4791033"/>
            <a:ext cx="5759326" cy="1533567"/>
            <a:chOff x="899592" y="4127681"/>
            <a:chExt cx="5759326" cy="1533567"/>
          </a:xfrm>
        </p:grpSpPr>
        <p:sp>
          <p:nvSpPr>
            <p:cNvPr id="5" name="Rectangle 4"/>
            <p:cNvSpPr/>
            <p:nvPr/>
          </p:nvSpPr>
          <p:spPr>
            <a:xfrm>
              <a:off x="2621860" y="5157192"/>
              <a:ext cx="1010376"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t"/>
            <a:lstStyle/>
            <a:p>
              <a:pPr algn="ctr"/>
              <a:r>
                <a:rPr lang="en-CA" dirty="0">
                  <a:solidFill>
                    <a:schemeClr val="tx1"/>
                  </a:solidFill>
                </a:rPr>
                <a:t>0</a:t>
              </a:r>
            </a:p>
          </p:txBody>
        </p:sp>
        <p:sp>
          <p:nvSpPr>
            <p:cNvPr id="6" name="Rectangle 5"/>
            <p:cNvSpPr/>
            <p:nvPr/>
          </p:nvSpPr>
          <p:spPr>
            <a:xfrm>
              <a:off x="3635896" y="5157192"/>
              <a:ext cx="151216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t"/>
            <a:lstStyle/>
            <a:p>
              <a:pPr algn="ctr"/>
              <a:r>
                <a:rPr lang="en-CA" dirty="0">
                  <a:solidFill>
                    <a:schemeClr val="tx1"/>
                  </a:solidFill>
                </a:rPr>
                <a:t>0</a:t>
              </a:r>
            </a:p>
          </p:txBody>
        </p:sp>
        <p:sp>
          <p:nvSpPr>
            <p:cNvPr id="7" name="Rectangle 6"/>
            <p:cNvSpPr/>
            <p:nvPr/>
          </p:nvSpPr>
          <p:spPr>
            <a:xfrm>
              <a:off x="6154862" y="5157192"/>
              <a:ext cx="504056"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t"/>
            <a:lstStyle/>
            <a:p>
              <a:pPr algn="ctr"/>
              <a:r>
                <a:rPr lang="en-CA" dirty="0">
                  <a:solidFill>
                    <a:schemeClr val="tx1"/>
                  </a:solidFill>
                </a:rPr>
                <a:t>3</a:t>
              </a:r>
            </a:p>
          </p:txBody>
        </p:sp>
        <p:sp>
          <p:nvSpPr>
            <p:cNvPr id="8" name="Rectangle 7"/>
            <p:cNvSpPr/>
            <p:nvPr/>
          </p:nvSpPr>
          <p:spPr>
            <a:xfrm>
              <a:off x="5650806" y="5157192"/>
              <a:ext cx="504056"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t"/>
            <a:lstStyle/>
            <a:p>
              <a:pPr algn="ctr"/>
              <a:r>
                <a:rPr lang="en-CA" dirty="0">
                  <a:solidFill>
                    <a:schemeClr val="tx1"/>
                  </a:solidFill>
                </a:rPr>
                <a:t>3</a:t>
              </a:r>
            </a:p>
          </p:txBody>
        </p:sp>
        <p:sp>
          <p:nvSpPr>
            <p:cNvPr id="9" name="Rectangle 8"/>
            <p:cNvSpPr/>
            <p:nvPr/>
          </p:nvSpPr>
          <p:spPr>
            <a:xfrm>
              <a:off x="5143090" y="5157192"/>
              <a:ext cx="504056"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t"/>
            <a:lstStyle/>
            <a:p>
              <a:pPr algn="ctr"/>
              <a:r>
                <a:rPr lang="en-CA" dirty="0">
                  <a:solidFill>
                    <a:schemeClr val="tx1"/>
                  </a:solidFill>
                </a:rPr>
                <a:t>3</a:t>
              </a:r>
            </a:p>
          </p:txBody>
        </p:sp>
        <p:sp>
          <p:nvSpPr>
            <p:cNvPr id="10" name="Rectangle 9"/>
            <p:cNvSpPr/>
            <p:nvPr/>
          </p:nvSpPr>
          <p:spPr>
            <a:xfrm>
              <a:off x="2621860" y="4149080"/>
              <a:ext cx="1010376"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CA" dirty="0">
                  <a:solidFill>
                    <a:schemeClr val="tx1"/>
                  </a:solidFill>
                </a:rPr>
                <a:t>2</a:t>
              </a:r>
            </a:p>
          </p:txBody>
        </p:sp>
        <p:sp>
          <p:nvSpPr>
            <p:cNvPr id="11" name="Rectangle 10"/>
            <p:cNvSpPr/>
            <p:nvPr/>
          </p:nvSpPr>
          <p:spPr>
            <a:xfrm>
              <a:off x="3635896" y="4653136"/>
              <a:ext cx="1517142" cy="50405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B</a:t>
              </a:r>
            </a:p>
          </p:txBody>
        </p:sp>
        <p:sp>
          <p:nvSpPr>
            <p:cNvPr id="12" name="Rectangle 11"/>
            <p:cNvSpPr/>
            <p:nvPr/>
          </p:nvSpPr>
          <p:spPr>
            <a:xfrm>
              <a:off x="5657094" y="4653136"/>
              <a:ext cx="504056" cy="504056"/>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D</a:t>
              </a:r>
            </a:p>
          </p:txBody>
        </p:sp>
        <p:sp>
          <p:nvSpPr>
            <p:cNvPr id="13" name="Rectangle 12"/>
            <p:cNvSpPr/>
            <p:nvPr/>
          </p:nvSpPr>
          <p:spPr>
            <a:xfrm>
              <a:off x="5153038" y="4653136"/>
              <a:ext cx="504056" cy="50405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a:t>
              </a:r>
            </a:p>
          </p:txBody>
        </p:sp>
        <p:sp>
          <p:nvSpPr>
            <p:cNvPr id="14" name="Rectangle 13"/>
            <p:cNvSpPr/>
            <p:nvPr/>
          </p:nvSpPr>
          <p:spPr>
            <a:xfrm>
              <a:off x="6154862" y="4653136"/>
              <a:ext cx="504056" cy="504056"/>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a:t>
              </a:r>
            </a:p>
          </p:txBody>
        </p:sp>
        <p:sp>
          <p:nvSpPr>
            <p:cNvPr id="15" name="Rectangle 14"/>
            <p:cNvSpPr/>
            <p:nvPr/>
          </p:nvSpPr>
          <p:spPr>
            <a:xfrm>
              <a:off x="3635896" y="4127681"/>
              <a:ext cx="151216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CA" dirty="0">
                  <a:solidFill>
                    <a:schemeClr val="tx1"/>
                  </a:solidFill>
                </a:rPr>
                <a:t>4</a:t>
              </a:r>
            </a:p>
          </p:txBody>
        </p:sp>
        <p:sp>
          <p:nvSpPr>
            <p:cNvPr id="16" name="Rectangle 15"/>
            <p:cNvSpPr/>
            <p:nvPr/>
          </p:nvSpPr>
          <p:spPr>
            <a:xfrm>
              <a:off x="6154862" y="4127681"/>
              <a:ext cx="504056"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CA" dirty="0">
                  <a:solidFill>
                    <a:schemeClr val="tx1"/>
                  </a:solidFill>
                </a:rPr>
                <a:t>1</a:t>
              </a:r>
            </a:p>
          </p:txBody>
        </p:sp>
        <p:sp>
          <p:nvSpPr>
            <p:cNvPr id="17" name="Rectangle 16"/>
            <p:cNvSpPr/>
            <p:nvPr/>
          </p:nvSpPr>
          <p:spPr>
            <a:xfrm>
              <a:off x="5650806" y="4127681"/>
              <a:ext cx="504056"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CA" dirty="0">
                  <a:solidFill>
                    <a:schemeClr val="tx1"/>
                  </a:solidFill>
                </a:rPr>
                <a:t>1</a:t>
              </a:r>
            </a:p>
          </p:txBody>
        </p:sp>
        <p:sp>
          <p:nvSpPr>
            <p:cNvPr id="18" name="Rectangle 17"/>
            <p:cNvSpPr/>
            <p:nvPr/>
          </p:nvSpPr>
          <p:spPr>
            <a:xfrm>
              <a:off x="5143090" y="4127681"/>
              <a:ext cx="504056"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lstStyle/>
            <a:p>
              <a:pPr algn="ctr"/>
              <a:r>
                <a:rPr lang="en-CA" dirty="0">
                  <a:solidFill>
                    <a:schemeClr val="tx1"/>
                  </a:solidFill>
                </a:rPr>
                <a:t>1</a:t>
              </a:r>
            </a:p>
          </p:txBody>
        </p:sp>
        <p:sp>
          <p:nvSpPr>
            <p:cNvPr id="19" name="Rectangle 18"/>
            <p:cNvSpPr/>
            <p:nvPr/>
          </p:nvSpPr>
          <p:spPr>
            <a:xfrm>
              <a:off x="2632242" y="4653136"/>
              <a:ext cx="1011772" cy="504056"/>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20" name="TextBox 19"/>
            <p:cNvSpPr txBox="1"/>
            <p:nvPr/>
          </p:nvSpPr>
          <p:spPr>
            <a:xfrm>
              <a:off x="936203" y="4288450"/>
              <a:ext cx="1127232" cy="369332"/>
            </a:xfrm>
            <a:prstGeom prst="rect">
              <a:avLst/>
            </a:prstGeom>
            <a:noFill/>
          </p:spPr>
          <p:txBody>
            <a:bodyPr wrap="none" rtlCol="0">
              <a:spAutoFit/>
            </a:bodyPr>
            <a:lstStyle/>
            <a:p>
              <a:r>
                <a:rPr lang="en-CA" dirty="0"/>
                <a:t>Run times</a:t>
              </a:r>
            </a:p>
          </p:txBody>
        </p:sp>
        <p:sp>
          <p:nvSpPr>
            <p:cNvPr id="21" name="TextBox 20"/>
            <p:cNvSpPr txBox="1"/>
            <p:nvPr/>
          </p:nvSpPr>
          <p:spPr>
            <a:xfrm>
              <a:off x="899592" y="5155044"/>
              <a:ext cx="1409360" cy="369332"/>
            </a:xfrm>
            <a:prstGeom prst="rect">
              <a:avLst/>
            </a:prstGeom>
            <a:noFill/>
          </p:spPr>
          <p:txBody>
            <a:bodyPr wrap="none" rtlCol="0">
              <a:spAutoFit/>
            </a:bodyPr>
            <a:lstStyle/>
            <a:p>
              <a:r>
                <a:rPr lang="en-CA" dirty="0"/>
                <a:t>Arrival times</a:t>
              </a:r>
            </a:p>
          </p:txBody>
        </p:sp>
      </p:grpSp>
      <p:cxnSp>
        <p:nvCxnSpPr>
          <p:cNvPr id="3" name="Straight Connector 2"/>
          <p:cNvCxnSpPr/>
          <p:nvPr/>
        </p:nvCxnSpPr>
        <p:spPr>
          <a:xfrm flipH="1">
            <a:off x="4645838" y="4994552"/>
            <a:ext cx="7461" cy="112077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218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685800" y="116632"/>
            <a:ext cx="7772400" cy="1143000"/>
          </a:xfrm>
        </p:spPr>
        <p:txBody>
          <a:bodyPr/>
          <a:lstStyle/>
          <a:p>
            <a:pPr eaLnBrk="1" hangingPunct="1"/>
            <a:r>
              <a:rPr lang="en-US" altLang="en-US" dirty="0"/>
              <a:t>Outline</a:t>
            </a:r>
          </a:p>
        </p:txBody>
      </p:sp>
      <p:sp>
        <p:nvSpPr>
          <p:cNvPr id="6149" name="Rectangle 3"/>
          <p:cNvSpPr>
            <a:spLocks noGrp="1" noChangeArrowheads="1"/>
          </p:cNvSpPr>
          <p:nvPr>
            <p:ph type="body" idx="1"/>
          </p:nvPr>
        </p:nvSpPr>
        <p:spPr>
          <a:xfrm>
            <a:off x="685800" y="1340768"/>
            <a:ext cx="7772400" cy="4755232"/>
          </a:xfrm>
        </p:spPr>
        <p:txBody>
          <a:bodyPr/>
          <a:lstStyle/>
          <a:p>
            <a:pPr eaLnBrk="1" hangingPunct="1"/>
            <a:r>
              <a:rPr lang="en-US" altLang="en-US" dirty="0"/>
              <a:t>Background on Scheduling</a:t>
            </a:r>
          </a:p>
          <a:p>
            <a:pPr eaLnBrk="1" hangingPunct="1"/>
            <a:r>
              <a:rPr lang="en-US" altLang="en-US" dirty="0"/>
              <a:t>Scheduling Concepts</a:t>
            </a:r>
          </a:p>
          <a:p>
            <a:pPr eaLnBrk="1" hangingPunct="1"/>
            <a:r>
              <a:rPr lang="en-US" altLang="en-US" dirty="0"/>
              <a:t>Scheduling algorithm categories</a:t>
            </a:r>
          </a:p>
          <a:p>
            <a:pPr lvl="1"/>
            <a:r>
              <a:rPr lang="en-US" altLang="en-US" dirty="0"/>
              <a:t>batch </a:t>
            </a:r>
          </a:p>
          <a:p>
            <a:pPr lvl="1"/>
            <a:r>
              <a:rPr lang="en-US" altLang="en-US" dirty="0"/>
              <a:t>interactive</a:t>
            </a:r>
          </a:p>
          <a:p>
            <a:pPr lvl="1"/>
            <a:r>
              <a:rPr lang="en-US" altLang="en-US" dirty="0"/>
              <a:t>real time</a:t>
            </a:r>
          </a:p>
          <a:p>
            <a:pPr eaLnBrk="1" hangingPunct="1"/>
            <a:r>
              <a:rPr lang="en-US" altLang="en-US" dirty="0"/>
              <a:t>Scheduling goals</a:t>
            </a:r>
          </a:p>
          <a:p>
            <a:pPr eaLnBrk="1" hangingPunct="1"/>
            <a:r>
              <a:rPr lang="en-US" altLang="en-US" dirty="0"/>
              <a:t>Scheduling of batch systems</a:t>
            </a:r>
          </a:p>
          <a:p>
            <a:pPr marL="0" indent="0" eaLnBrk="1" hangingPunct="1">
              <a:buNone/>
            </a:pPr>
            <a:endParaRPr lang="en-US" altLang="en-US" dirty="0"/>
          </a:p>
          <a:p>
            <a:pPr eaLnBrk="1" hangingPunct="1"/>
            <a:endParaRPr lang="en-US" altLang="en-US" dirty="0"/>
          </a:p>
        </p:txBody>
      </p:sp>
    </p:spTree>
    <p:extLst>
      <p:ext uri="{BB962C8B-B14F-4D97-AF65-F5344CB8AC3E}">
        <p14:creationId xmlns:p14="http://schemas.microsoft.com/office/powerpoint/2010/main" val="2179902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en-US"/>
              <a:t>Scheduling Batch Systems</a:t>
            </a:r>
          </a:p>
        </p:txBody>
      </p:sp>
      <p:sp>
        <p:nvSpPr>
          <p:cNvPr id="21509" name="Rectangle 3"/>
          <p:cNvSpPr>
            <a:spLocks noGrp="1" noChangeArrowheads="1"/>
          </p:cNvSpPr>
          <p:nvPr>
            <p:ph type="body" idx="1"/>
          </p:nvPr>
        </p:nvSpPr>
        <p:spPr/>
        <p:txBody>
          <a:bodyPr/>
          <a:lstStyle/>
          <a:p>
            <a:pPr marL="514350" indent="-514350" eaLnBrk="1" hangingPunct="1">
              <a:buFont typeface="+mj-lt"/>
              <a:buAutoNum type="arabicPeriod"/>
            </a:pPr>
            <a:r>
              <a:rPr lang="en-US" altLang="en-US" dirty="0"/>
              <a:t>First-Come First-Served</a:t>
            </a:r>
          </a:p>
          <a:p>
            <a:pPr marL="514350" indent="-514350">
              <a:buFont typeface="+mj-lt"/>
              <a:buAutoNum type="arabicPeriod"/>
            </a:pPr>
            <a:r>
              <a:rPr lang="en-US" altLang="en-US" dirty="0"/>
              <a:t>Shortest Job First</a:t>
            </a:r>
          </a:p>
          <a:p>
            <a:pPr marL="514350" indent="-514350">
              <a:buFont typeface="+mj-lt"/>
              <a:buAutoNum type="arabicPeriod"/>
            </a:pPr>
            <a:r>
              <a:rPr lang="en-US" altLang="en-US" dirty="0"/>
              <a:t>Shortest Remaining Time Next</a:t>
            </a:r>
          </a:p>
        </p:txBody>
      </p:sp>
      <p:sp>
        <p:nvSpPr>
          <p:cNvPr id="2" name="Right Brace 1"/>
          <p:cNvSpPr/>
          <p:nvPr/>
        </p:nvSpPr>
        <p:spPr>
          <a:xfrm>
            <a:off x="4932040" y="1916832"/>
            <a:ext cx="432048" cy="1080120"/>
          </a:xfrm>
          <a:prstGeom prst="rightBrace">
            <a:avLst>
              <a:gd name="adj1" fmla="val 3968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sp>
        <p:nvSpPr>
          <p:cNvPr id="3" name="TextBox 2"/>
          <p:cNvSpPr txBox="1"/>
          <p:nvPr/>
        </p:nvSpPr>
        <p:spPr>
          <a:xfrm>
            <a:off x="5508104" y="2226059"/>
            <a:ext cx="2288255" cy="461665"/>
          </a:xfrm>
          <a:prstGeom prst="rect">
            <a:avLst/>
          </a:prstGeom>
          <a:noFill/>
        </p:spPr>
        <p:txBody>
          <a:bodyPr wrap="none" rtlCol="0">
            <a:spAutoFit/>
          </a:bodyPr>
          <a:lstStyle/>
          <a:p>
            <a:r>
              <a:rPr lang="en-CA" sz="2400" b="1" dirty="0">
                <a:latin typeface="Calibri" panose="020F0502020204030204" pitchFamily="34" charset="0"/>
                <a:cs typeface="Calibri" panose="020F0502020204030204" pitchFamily="34" charset="0"/>
              </a:rPr>
              <a:t>Non-</a:t>
            </a:r>
            <a:r>
              <a:rPr lang="en-CA" sz="2400" b="1" dirty="0" err="1">
                <a:latin typeface="Calibri" panose="020F0502020204030204" pitchFamily="34" charset="0"/>
                <a:cs typeface="Calibri" panose="020F0502020204030204" pitchFamily="34" charset="0"/>
              </a:rPr>
              <a:t>preemptive</a:t>
            </a:r>
            <a:endParaRPr lang="fr-CA" sz="2400" b="1" dirty="0">
              <a:latin typeface="Calibri" panose="020F0502020204030204" pitchFamily="34" charset="0"/>
              <a:cs typeface="Calibri" panose="020F0502020204030204" pitchFamily="34" charset="0"/>
            </a:endParaRPr>
          </a:p>
        </p:txBody>
      </p:sp>
      <p:sp>
        <p:nvSpPr>
          <p:cNvPr id="9" name="Right Brace 8"/>
          <p:cNvSpPr/>
          <p:nvPr/>
        </p:nvSpPr>
        <p:spPr>
          <a:xfrm>
            <a:off x="5724128" y="2996952"/>
            <a:ext cx="432048" cy="675905"/>
          </a:xfrm>
          <a:prstGeom prst="rightBrace">
            <a:avLst>
              <a:gd name="adj1" fmla="val 12982"/>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sp>
        <p:nvSpPr>
          <p:cNvPr id="10" name="TextBox 9"/>
          <p:cNvSpPr txBox="1"/>
          <p:nvPr/>
        </p:nvSpPr>
        <p:spPr>
          <a:xfrm>
            <a:off x="6300192" y="3104071"/>
            <a:ext cx="1659878" cy="461665"/>
          </a:xfrm>
          <a:prstGeom prst="rect">
            <a:avLst/>
          </a:prstGeom>
          <a:noFill/>
        </p:spPr>
        <p:txBody>
          <a:bodyPr wrap="none" rtlCol="0">
            <a:spAutoFit/>
          </a:bodyPr>
          <a:lstStyle/>
          <a:p>
            <a:r>
              <a:rPr lang="en-CA" sz="2400" b="1" dirty="0" err="1">
                <a:latin typeface="Calibri" panose="020F0502020204030204" pitchFamily="34" charset="0"/>
                <a:cs typeface="Calibri" panose="020F0502020204030204" pitchFamily="34" charset="0"/>
              </a:rPr>
              <a:t>Preemptive</a:t>
            </a:r>
            <a:endParaRPr lang="fr-CA"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43901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63C0611-4418-4ED9-A43B-518E2562A73C}"/>
              </a:ext>
            </a:extLst>
          </p:cNvPr>
          <p:cNvSpPr>
            <a:spLocks noGrp="1"/>
          </p:cNvSpPr>
          <p:nvPr>
            <p:ph type="subTitle" idx="1"/>
          </p:nvPr>
        </p:nvSpPr>
        <p:spPr/>
        <p:txBody>
          <a:bodyPr/>
          <a:lstStyle/>
          <a:p>
            <a:r>
              <a:rPr lang="en-US" dirty="0"/>
              <a:t>Scheduling II</a:t>
            </a:r>
          </a:p>
        </p:txBody>
      </p:sp>
    </p:spTree>
    <p:extLst>
      <p:ext uri="{BB962C8B-B14F-4D97-AF65-F5344CB8AC3E}">
        <p14:creationId xmlns:p14="http://schemas.microsoft.com/office/powerpoint/2010/main" val="4262547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685800" y="188640"/>
            <a:ext cx="7772400" cy="1143000"/>
          </a:xfrm>
        </p:spPr>
        <p:txBody>
          <a:bodyPr/>
          <a:lstStyle/>
          <a:p>
            <a:pPr eaLnBrk="1" hangingPunct="1"/>
            <a:r>
              <a:rPr lang="en-US" altLang="en-US" dirty="0"/>
              <a:t>Background</a:t>
            </a:r>
          </a:p>
        </p:txBody>
      </p:sp>
      <p:sp>
        <p:nvSpPr>
          <p:cNvPr id="7173" name="Rectangle 3"/>
          <p:cNvSpPr>
            <a:spLocks noGrp="1" noChangeArrowheads="1"/>
          </p:cNvSpPr>
          <p:nvPr>
            <p:ph type="body" idx="1"/>
          </p:nvPr>
        </p:nvSpPr>
        <p:spPr>
          <a:xfrm>
            <a:off x="381000" y="1483568"/>
            <a:ext cx="8763000" cy="5257800"/>
          </a:xfrm>
        </p:spPr>
        <p:txBody>
          <a:bodyPr/>
          <a:lstStyle/>
          <a:p>
            <a:pPr eaLnBrk="1" hangingPunct="1"/>
            <a:r>
              <a:rPr lang="en-US" altLang="en-US" dirty="0"/>
              <a:t>Scheduling on early OSs was easy: run the next program on the magnetic tape</a:t>
            </a:r>
          </a:p>
          <a:p>
            <a:pPr eaLnBrk="1" hangingPunct="1"/>
            <a:r>
              <a:rPr lang="en-US" altLang="en-US" dirty="0"/>
              <a:t>Multi-user systems and personal computers have changed the environment somewhat as there is much more focus on the process with which the user is interacting</a:t>
            </a:r>
          </a:p>
          <a:p>
            <a:pPr lvl="1" eaLnBrk="1" hangingPunct="1"/>
            <a:r>
              <a:rPr lang="en-US" altLang="en-US" dirty="0"/>
              <a:t>Additionally, as CPU speed has increased, most personal computer programs have become limited by the rate at which the user can present input, not by the CPU</a:t>
            </a:r>
          </a:p>
        </p:txBody>
      </p:sp>
    </p:spTree>
    <p:extLst>
      <p:ext uri="{BB962C8B-B14F-4D97-AF65-F5344CB8AC3E}">
        <p14:creationId xmlns:p14="http://schemas.microsoft.com/office/powerpoint/2010/main" val="2008143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3"/>
          <p:cNvSpPr>
            <a:spLocks noGrp="1" noChangeArrowheads="1"/>
          </p:cNvSpPr>
          <p:nvPr>
            <p:ph type="body" idx="1"/>
          </p:nvPr>
        </p:nvSpPr>
        <p:spPr>
          <a:xfrm>
            <a:off x="381000" y="1483568"/>
            <a:ext cx="8763000" cy="5257800"/>
          </a:xfrm>
        </p:spPr>
        <p:txBody>
          <a:bodyPr/>
          <a:lstStyle/>
          <a:p>
            <a:pPr eaLnBrk="1" hangingPunct="1"/>
            <a:r>
              <a:rPr lang="en-US" altLang="en-US" dirty="0"/>
              <a:t>With multiple processes competing for precious, precious CPU cycles, a decision must be made as to which one will run</a:t>
            </a:r>
          </a:p>
          <a:p>
            <a:pPr eaLnBrk="1" hangingPunct="1"/>
            <a:r>
              <a:rPr lang="en-US" altLang="en-US" dirty="0"/>
              <a:t>The </a:t>
            </a:r>
            <a:r>
              <a:rPr lang="en-US" altLang="en-US" b="1" dirty="0">
                <a:solidFill>
                  <a:srgbClr val="0000FF"/>
                </a:solidFill>
              </a:rPr>
              <a:t>scheduler</a:t>
            </a:r>
            <a:r>
              <a:rPr lang="en-US" altLang="en-US" dirty="0"/>
              <a:t> is the part of the operating system that makes this choice, based on the </a:t>
            </a:r>
            <a:r>
              <a:rPr lang="en-US" altLang="en-US" b="1" dirty="0">
                <a:solidFill>
                  <a:srgbClr val="0000FF"/>
                </a:solidFill>
              </a:rPr>
              <a:t>scheduling algorithm</a:t>
            </a:r>
            <a:r>
              <a:rPr lang="en-US" altLang="en-US" dirty="0"/>
              <a:t> which it employs </a:t>
            </a:r>
          </a:p>
          <a:p>
            <a:pPr eaLnBrk="1" hangingPunct="1"/>
            <a:r>
              <a:rPr lang="en-US" altLang="en-US" dirty="0"/>
              <a:t>A scheduler can make a large difference in perceived performance for a user:</a:t>
            </a:r>
          </a:p>
          <a:p>
            <a:pPr lvl="1" eaLnBrk="1" hangingPunct="1"/>
            <a:r>
              <a:rPr lang="en-US" altLang="en-US" dirty="0"/>
              <a:t>Does the scheduler run that batch job, or the process responding to user input at a terminal?</a:t>
            </a:r>
          </a:p>
        </p:txBody>
      </p:sp>
      <p:sp>
        <p:nvSpPr>
          <p:cNvPr id="8" name="Rectangle 2"/>
          <p:cNvSpPr>
            <a:spLocks noGrp="1" noChangeArrowheads="1"/>
          </p:cNvSpPr>
          <p:nvPr>
            <p:ph type="title"/>
          </p:nvPr>
        </p:nvSpPr>
        <p:spPr>
          <a:xfrm>
            <a:off x="685800" y="188640"/>
            <a:ext cx="7772400" cy="1143000"/>
          </a:xfrm>
        </p:spPr>
        <p:txBody>
          <a:bodyPr/>
          <a:lstStyle/>
          <a:p>
            <a:pPr eaLnBrk="1" hangingPunct="1"/>
            <a:r>
              <a:rPr lang="en-US" altLang="en-US" dirty="0"/>
              <a:t>Background</a:t>
            </a:r>
          </a:p>
        </p:txBody>
      </p:sp>
    </p:spTree>
    <p:extLst>
      <p:ext uri="{BB962C8B-B14F-4D97-AF65-F5344CB8AC3E}">
        <p14:creationId xmlns:p14="http://schemas.microsoft.com/office/powerpoint/2010/main" val="3137179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533400" y="228600"/>
            <a:ext cx="8610600" cy="685800"/>
          </a:xfrm>
        </p:spPr>
        <p:txBody>
          <a:bodyPr/>
          <a:lstStyle/>
          <a:p>
            <a:pPr eaLnBrk="1" hangingPunct="1"/>
            <a:r>
              <a:rPr lang="en-US" altLang="en-US"/>
              <a:t>Scheduling Concepts (Behaviour)</a:t>
            </a:r>
          </a:p>
        </p:txBody>
      </p:sp>
      <p:sp>
        <p:nvSpPr>
          <p:cNvPr id="9221" name="Rectangle 3"/>
          <p:cNvSpPr>
            <a:spLocks noGrp="1" noChangeArrowheads="1"/>
          </p:cNvSpPr>
          <p:nvPr>
            <p:ph type="body" idx="1"/>
          </p:nvPr>
        </p:nvSpPr>
        <p:spPr>
          <a:xfrm>
            <a:off x="381000" y="1219200"/>
            <a:ext cx="8763000" cy="5257800"/>
          </a:xfrm>
        </p:spPr>
        <p:txBody>
          <a:bodyPr/>
          <a:lstStyle/>
          <a:p>
            <a:pPr eaLnBrk="1" hangingPunct="1"/>
            <a:r>
              <a:rPr lang="en-US" altLang="en-US" dirty="0"/>
              <a:t>Process </a:t>
            </a:r>
            <a:r>
              <a:rPr lang="en-US" altLang="en-US" dirty="0" err="1"/>
              <a:t>Behaviour</a:t>
            </a:r>
            <a:endParaRPr lang="en-US" altLang="en-US" dirty="0"/>
          </a:p>
          <a:p>
            <a:pPr lvl="1" eaLnBrk="1" hangingPunct="1"/>
            <a:r>
              <a:rPr lang="en-US" altLang="en-US" dirty="0"/>
              <a:t>Processes alternate between bursts of CPU work with bursts of I/O requests</a:t>
            </a:r>
          </a:p>
          <a:p>
            <a:pPr lvl="2" eaLnBrk="1" hangingPunct="1"/>
            <a:r>
              <a:rPr lang="en-US" altLang="en-US" dirty="0"/>
              <a:t>I/O moved by the CPU (without the help of DMA) counts as CPU work for this case</a:t>
            </a:r>
          </a:p>
          <a:p>
            <a:pPr lvl="1" eaLnBrk="1" hangingPunct="1"/>
            <a:r>
              <a:rPr lang="en-US" altLang="en-US" dirty="0"/>
              <a:t>Processes that spend most of their time computing are referred to as </a:t>
            </a:r>
            <a:r>
              <a:rPr lang="en-US" altLang="en-US" b="1" dirty="0">
                <a:solidFill>
                  <a:srgbClr val="0000FF"/>
                </a:solidFill>
              </a:rPr>
              <a:t>compute-bound</a:t>
            </a:r>
            <a:endParaRPr lang="en-US" altLang="en-US" dirty="0">
              <a:solidFill>
                <a:srgbClr val="0000FF"/>
              </a:solidFill>
            </a:endParaRPr>
          </a:p>
          <a:p>
            <a:pPr lvl="1" eaLnBrk="1" hangingPunct="1"/>
            <a:r>
              <a:rPr lang="en-US" altLang="en-US" dirty="0"/>
              <a:t>Processes that spend most of their time waiting for I/O are referred to as </a:t>
            </a:r>
            <a:r>
              <a:rPr lang="en-US" altLang="en-US" b="1" dirty="0">
                <a:solidFill>
                  <a:srgbClr val="0000FF"/>
                </a:solidFill>
              </a:rPr>
              <a:t>I/O-bound</a:t>
            </a:r>
            <a:endParaRPr lang="en-US" altLang="en-US" dirty="0">
              <a:solidFill>
                <a:srgbClr val="0000FF"/>
              </a:solidFill>
            </a:endParaRPr>
          </a:p>
          <a:p>
            <a:pPr lvl="2" eaLnBrk="1" hangingPunct="1"/>
            <a:r>
              <a:rPr lang="en-US" altLang="en-US" dirty="0"/>
              <a:t>Note: this means periods of waiting for the I/O, not time spent performing I/O requests/receives</a:t>
            </a:r>
          </a:p>
        </p:txBody>
      </p:sp>
    </p:spTree>
    <p:extLst>
      <p:ext uri="{BB962C8B-B14F-4D97-AF65-F5344CB8AC3E}">
        <p14:creationId xmlns:p14="http://schemas.microsoft.com/office/powerpoint/2010/main" val="2568641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a:xfrm>
            <a:off x="533400" y="228600"/>
            <a:ext cx="8610600" cy="685800"/>
          </a:xfrm>
        </p:spPr>
        <p:txBody>
          <a:bodyPr/>
          <a:lstStyle/>
          <a:p>
            <a:pPr eaLnBrk="1" hangingPunct="1"/>
            <a:r>
              <a:rPr lang="en-US" altLang="en-US"/>
              <a:t>Scheduling Concepts (Behaviour)</a:t>
            </a:r>
          </a:p>
        </p:txBody>
      </p:sp>
      <p:sp>
        <p:nvSpPr>
          <p:cNvPr id="3078" name="Rectangle 3"/>
          <p:cNvSpPr>
            <a:spLocks noGrp="1" noChangeArrowheads="1"/>
          </p:cNvSpPr>
          <p:nvPr>
            <p:ph type="body" idx="1"/>
          </p:nvPr>
        </p:nvSpPr>
        <p:spPr/>
        <p:txBody>
          <a:bodyPr/>
          <a:lstStyle/>
          <a:p>
            <a:pPr eaLnBrk="1" hangingPunct="1">
              <a:lnSpc>
                <a:spcPct val="90000"/>
              </a:lnSpc>
            </a:pPr>
            <a:r>
              <a:rPr lang="en-US" altLang="en-US"/>
              <a:t>Process Behaviour</a:t>
            </a:r>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a:p>
            <a:pPr eaLnBrk="1" hangingPunct="1">
              <a:lnSpc>
                <a:spcPct val="90000"/>
              </a:lnSpc>
            </a:pPr>
            <a:r>
              <a:rPr lang="en-US" altLang="en-US"/>
              <a:t>Note: as CPUs get faster, more processes become I/O bound</a:t>
            </a:r>
          </a:p>
        </p:txBody>
      </p:sp>
      <p:graphicFrame>
        <p:nvGraphicFramePr>
          <p:cNvPr id="3074" name="Object 2048"/>
          <p:cNvGraphicFramePr>
            <a:graphicFrameLocks noChangeAspect="1"/>
          </p:cNvGraphicFramePr>
          <p:nvPr/>
        </p:nvGraphicFramePr>
        <p:xfrm>
          <a:off x="457200" y="1828800"/>
          <a:ext cx="7008813" cy="2895600"/>
        </p:xfrm>
        <a:graphic>
          <a:graphicData uri="http://schemas.openxmlformats.org/presentationml/2006/ole">
            <mc:AlternateContent xmlns:mc="http://schemas.openxmlformats.org/markup-compatibility/2006">
              <mc:Choice xmlns:v="urn:schemas-microsoft-com:vml" Requires="v">
                <p:oleObj spid="_x0000_s4142" name="Bitmap Image" r:id="rId4" imgW="7009524" imgH="2895238" progId="Paint.Picture">
                  <p:embed/>
                </p:oleObj>
              </mc:Choice>
              <mc:Fallback>
                <p:oleObj name="Bitmap Image" r:id="rId4" imgW="7009524" imgH="2895238"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828800"/>
                        <a:ext cx="7008813" cy="2895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9" name="Text Box 5"/>
          <p:cNvSpPr txBox="1">
            <a:spLocks noChangeArrowheads="1"/>
          </p:cNvSpPr>
          <p:nvPr/>
        </p:nvSpPr>
        <p:spPr bwMode="auto">
          <a:xfrm>
            <a:off x="7620000" y="1600200"/>
            <a:ext cx="1219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spcBef>
                <a:spcPct val="50000"/>
              </a:spcBef>
            </a:pPr>
            <a:r>
              <a:rPr lang="en-US" altLang="en-US">
                <a:latin typeface="Arial" charset="0"/>
              </a:rPr>
              <a:t>CPU Bound</a:t>
            </a:r>
          </a:p>
        </p:txBody>
      </p:sp>
      <p:sp>
        <p:nvSpPr>
          <p:cNvPr id="3080" name="Text Box 6"/>
          <p:cNvSpPr txBox="1">
            <a:spLocks noChangeArrowheads="1"/>
          </p:cNvSpPr>
          <p:nvPr/>
        </p:nvSpPr>
        <p:spPr bwMode="auto">
          <a:xfrm>
            <a:off x="7543800" y="3581400"/>
            <a:ext cx="1219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spcBef>
                <a:spcPct val="50000"/>
              </a:spcBef>
            </a:pPr>
            <a:r>
              <a:rPr lang="en-US" altLang="en-US">
                <a:latin typeface="Arial" charset="0"/>
              </a:rPr>
              <a:t>I/O Bound</a:t>
            </a:r>
          </a:p>
        </p:txBody>
      </p:sp>
    </p:spTree>
    <p:extLst>
      <p:ext uri="{BB962C8B-B14F-4D97-AF65-F5344CB8AC3E}">
        <p14:creationId xmlns:p14="http://schemas.microsoft.com/office/powerpoint/2010/main" val="2727275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en-US"/>
              <a:t>Scheduling Concepts (When)</a:t>
            </a:r>
          </a:p>
        </p:txBody>
      </p:sp>
      <p:sp>
        <p:nvSpPr>
          <p:cNvPr id="10245" name="Rectangle 3"/>
          <p:cNvSpPr>
            <a:spLocks noGrp="1" noChangeArrowheads="1"/>
          </p:cNvSpPr>
          <p:nvPr>
            <p:ph type="body" idx="1"/>
          </p:nvPr>
        </p:nvSpPr>
        <p:spPr/>
        <p:txBody>
          <a:bodyPr/>
          <a:lstStyle/>
          <a:p>
            <a:pPr eaLnBrk="1" hangingPunct="1"/>
            <a:r>
              <a:rPr lang="en-US" altLang="en-US" dirty="0"/>
              <a:t>When to make scheduling decisions:</a:t>
            </a:r>
          </a:p>
          <a:p>
            <a:pPr marL="914400" lvl="1" indent="-457200" eaLnBrk="1" hangingPunct="1">
              <a:buFont typeface="+mj-lt"/>
              <a:buAutoNum type="arabicPeriod"/>
            </a:pPr>
            <a:r>
              <a:rPr lang="en-US" altLang="en-US" dirty="0"/>
              <a:t>When a new process is created</a:t>
            </a:r>
          </a:p>
          <a:p>
            <a:pPr lvl="2" eaLnBrk="1" hangingPunct="1">
              <a:buFont typeface="Arial" panose="020B0604020202020204" pitchFamily="34" charset="0"/>
              <a:buChar char="•"/>
            </a:pPr>
            <a:r>
              <a:rPr lang="en-US" altLang="en-US" dirty="0"/>
              <a:t>Run the parent or the child?</a:t>
            </a:r>
          </a:p>
          <a:p>
            <a:pPr marL="914400" lvl="1" indent="-457200" eaLnBrk="1" hangingPunct="1">
              <a:buFont typeface="+mj-lt"/>
              <a:buAutoNum type="arabicPeriod"/>
            </a:pPr>
            <a:r>
              <a:rPr lang="en-US" altLang="en-US" dirty="0"/>
              <a:t>When a process exits</a:t>
            </a:r>
          </a:p>
          <a:p>
            <a:pPr lvl="2"/>
            <a:r>
              <a:rPr lang="en-US" altLang="en-US" dirty="0"/>
              <a:t>A new process from all ready processes must start (even if it is the idle process)</a:t>
            </a:r>
          </a:p>
          <a:p>
            <a:pPr marL="914400" lvl="1" indent="-457200" eaLnBrk="1" hangingPunct="1">
              <a:buFont typeface="+mj-lt"/>
              <a:buAutoNum type="arabicPeriod"/>
            </a:pPr>
            <a:r>
              <a:rPr lang="en-US" altLang="en-US" dirty="0"/>
              <a:t>When a process blocks on I/O or semaphore</a:t>
            </a:r>
          </a:p>
          <a:p>
            <a:pPr lvl="2"/>
            <a:r>
              <a:rPr lang="en-US" altLang="en-US" dirty="0"/>
              <a:t>Might be good to have a process started on which the blocked process is waiting</a:t>
            </a:r>
          </a:p>
          <a:p>
            <a:pPr lvl="2"/>
            <a:r>
              <a:rPr lang="en-US" altLang="en-US" dirty="0"/>
              <a:t>Any ready process may be started</a:t>
            </a:r>
          </a:p>
        </p:txBody>
      </p:sp>
    </p:spTree>
    <p:extLst>
      <p:ext uri="{BB962C8B-B14F-4D97-AF65-F5344CB8AC3E}">
        <p14:creationId xmlns:p14="http://schemas.microsoft.com/office/powerpoint/2010/main" val="1056363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en-US"/>
              <a:t>Scheduling Concepts (When)</a:t>
            </a:r>
          </a:p>
        </p:txBody>
      </p:sp>
      <p:sp>
        <p:nvSpPr>
          <p:cNvPr id="11269" name="Rectangle 3"/>
          <p:cNvSpPr>
            <a:spLocks noGrp="1" noChangeArrowheads="1"/>
          </p:cNvSpPr>
          <p:nvPr>
            <p:ph type="body" idx="1"/>
          </p:nvPr>
        </p:nvSpPr>
        <p:spPr/>
        <p:txBody>
          <a:bodyPr/>
          <a:lstStyle/>
          <a:p>
            <a:pPr eaLnBrk="1" hangingPunct="1"/>
            <a:r>
              <a:rPr lang="en-US" altLang="en-US" dirty="0"/>
              <a:t>When to make scheduling decisions:</a:t>
            </a:r>
          </a:p>
          <a:p>
            <a:pPr marL="914400" lvl="1" indent="-457200" eaLnBrk="1" hangingPunct="1">
              <a:buFont typeface="+mj-lt"/>
              <a:buAutoNum type="arabicPeriod" startAt="4"/>
            </a:pPr>
            <a:r>
              <a:rPr lang="en-US" altLang="en-US" dirty="0"/>
              <a:t>On an interrupt</a:t>
            </a:r>
          </a:p>
          <a:p>
            <a:pPr lvl="2" eaLnBrk="1" hangingPunct="1"/>
            <a:r>
              <a:rPr lang="en-US" altLang="en-US" dirty="0"/>
              <a:t>If the interrupt is an I/O device, some process that was blocked awaiting some work from that device may be ready to run</a:t>
            </a:r>
          </a:p>
          <a:p>
            <a:pPr lvl="2" eaLnBrk="1" hangingPunct="1"/>
            <a:r>
              <a:rPr lang="en-US" altLang="en-US" dirty="0"/>
              <a:t>The scheduler could start the interrupted process, the newly ready-to-run process, or another candidate</a:t>
            </a:r>
          </a:p>
          <a:p>
            <a:pPr lvl="2" eaLnBrk="1" hangingPunct="1"/>
            <a:r>
              <a:rPr lang="en-US" altLang="en-US" dirty="0"/>
              <a:t>If the interrupt is from a hardware timer then other options are possible: </a:t>
            </a:r>
          </a:p>
          <a:p>
            <a:pPr lvl="3"/>
            <a:r>
              <a:rPr lang="en-US" altLang="en-US" dirty="0"/>
              <a:t>a </a:t>
            </a:r>
            <a:r>
              <a:rPr lang="en-US" altLang="en-US" b="1" dirty="0">
                <a:solidFill>
                  <a:srgbClr val="0000FF"/>
                </a:solidFill>
              </a:rPr>
              <a:t>preemptive</a:t>
            </a:r>
            <a:r>
              <a:rPr lang="en-US" altLang="en-US" dirty="0"/>
              <a:t> scheduler may decide to run a different process</a:t>
            </a:r>
          </a:p>
          <a:p>
            <a:pPr lvl="3"/>
            <a:r>
              <a:rPr lang="en-US" altLang="en-US" dirty="0"/>
              <a:t>a </a:t>
            </a:r>
            <a:r>
              <a:rPr lang="en-US" altLang="en-US" b="1" dirty="0" err="1">
                <a:solidFill>
                  <a:srgbClr val="0000FF"/>
                </a:solidFill>
              </a:rPr>
              <a:t>nonpreemptive</a:t>
            </a:r>
            <a:r>
              <a:rPr lang="en-US" altLang="en-US" dirty="0"/>
              <a:t> scheduler will return to the running process and let it run until it blocks or yields the CPU</a:t>
            </a:r>
          </a:p>
        </p:txBody>
      </p:sp>
    </p:spTree>
    <p:extLst>
      <p:ext uri="{BB962C8B-B14F-4D97-AF65-F5344CB8AC3E}">
        <p14:creationId xmlns:p14="http://schemas.microsoft.com/office/powerpoint/2010/main" val="4261286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533400" y="510952"/>
            <a:ext cx="8610600" cy="685800"/>
          </a:xfrm>
        </p:spPr>
        <p:txBody>
          <a:bodyPr/>
          <a:lstStyle/>
          <a:p>
            <a:pPr eaLnBrk="1" hangingPunct="1"/>
            <a:r>
              <a:rPr lang="en-US" altLang="en-US" sz="4000" dirty="0"/>
              <a:t>Categories of Scheduling Algorithms</a:t>
            </a:r>
          </a:p>
        </p:txBody>
      </p:sp>
      <p:sp>
        <p:nvSpPr>
          <p:cNvPr id="12293" name="Rectangle 3"/>
          <p:cNvSpPr>
            <a:spLocks noGrp="1" noChangeArrowheads="1"/>
          </p:cNvSpPr>
          <p:nvPr>
            <p:ph type="body" idx="1"/>
          </p:nvPr>
        </p:nvSpPr>
        <p:spPr/>
        <p:txBody>
          <a:bodyPr/>
          <a:lstStyle/>
          <a:p>
            <a:pPr eaLnBrk="1" hangingPunct="1"/>
            <a:r>
              <a:rPr lang="en-US" altLang="en-US" dirty="0"/>
              <a:t>Different algorithms are used for different types of systems.</a:t>
            </a:r>
          </a:p>
          <a:p>
            <a:pPr eaLnBrk="1" hangingPunct="1"/>
            <a:r>
              <a:rPr lang="en-US" altLang="en-US" dirty="0"/>
              <a:t>Three major categories for algorithms:</a:t>
            </a:r>
          </a:p>
          <a:p>
            <a:pPr marL="914400" lvl="1" indent="-457200" eaLnBrk="1" hangingPunct="1">
              <a:buFont typeface="+mj-lt"/>
              <a:buAutoNum type="arabicPeriod"/>
            </a:pPr>
            <a:r>
              <a:rPr lang="en-US" altLang="en-US" dirty="0"/>
              <a:t>Batch Systems</a:t>
            </a:r>
          </a:p>
          <a:p>
            <a:pPr lvl="2"/>
            <a:r>
              <a:rPr lang="en-US" altLang="en-US" dirty="0"/>
              <a:t>Series of programs waiting for execution</a:t>
            </a:r>
          </a:p>
          <a:p>
            <a:pPr marL="914400" lvl="1" indent="-457200" eaLnBrk="1" hangingPunct="1">
              <a:buFont typeface="+mj-lt"/>
              <a:buAutoNum type="arabicPeriod"/>
            </a:pPr>
            <a:r>
              <a:rPr lang="en-US" altLang="en-US" dirty="0"/>
              <a:t>Interactive Systems</a:t>
            </a:r>
          </a:p>
          <a:p>
            <a:pPr lvl="2"/>
            <a:r>
              <a:rPr lang="en-US" altLang="en-US" dirty="0"/>
              <a:t>Users at terminals waiting for a response</a:t>
            </a:r>
          </a:p>
          <a:p>
            <a:pPr marL="914400" lvl="1" indent="-457200" eaLnBrk="1" hangingPunct="1">
              <a:buFont typeface="+mj-lt"/>
              <a:buAutoNum type="arabicPeriod"/>
            </a:pPr>
            <a:r>
              <a:rPr lang="en-US" altLang="en-US" dirty="0"/>
              <a:t>Real-Time Systems</a:t>
            </a:r>
          </a:p>
          <a:p>
            <a:pPr lvl="2"/>
            <a:r>
              <a:rPr lang="en-US" altLang="en-US" dirty="0"/>
              <a:t>Generally only run in a non-hostile environment with processes working together to finish a task</a:t>
            </a:r>
          </a:p>
        </p:txBody>
      </p:sp>
    </p:spTree>
    <p:extLst>
      <p:ext uri="{BB962C8B-B14F-4D97-AF65-F5344CB8AC3E}">
        <p14:creationId xmlns:p14="http://schemas.microsoft.com/office/powerpoint/2010/main" val="48953863"/>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92D05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839</TotalTime>
  <Words>2344</Words>
  <Application>Microsoft Macintosh PowerPoint</Application>
  <PresentationFormat>On-screen Show (4:3)</PresentationFormat>
  <Paragraphs>282</Paragraphs>
  <Slides>21</Slides>
  <Notes>17</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21</vt:i4>
      </vt:variant>
    </vt:vector>
  </HeadingPairs>
  <TitlesOfParts>
    <vt:vector size="28" baseType="lpstr">
      <vt:lpstr>Arial</vt:lpstr>
      <vt:lpstr>Calibri</vt:lpstr>
      <vt:lpstr>Times New Roman</vt:lpstr>
      <vt:lpstr>Wingdings</vt:lpstr>
      <vt:lpstr>Default Design</vt:lpstr>
      <vt:lpstr>1_Default Design</vt:lpstr>
      <vt:lpstr>Bitmap Image</vt:lpstr>
      <vt:lpstr>EEE 335 Principles of Operating Systems</vt:lpstr>
      <vt:lpstr>Outline</vt:lpstr>
      <vt:lpstr>Background</vt:lpstr>
      <vt:lpstr>Background</vt:lpstr>
      <vt:lpstr>Scheduling Concepts (Behaviour)</vt:lpstr>
      <vt:lpstr>Scheduling Concepts (Behaviour)</vt:lpstr>
      <vt:lpstr>Scheduling Concepts (When)</vt:lpstr>
      <vt:lpstr>Scheduling Concepts (When)</vt:lpstr>
      <vt:lpstr>Categories of Scheduling Algorithms</vt:lpstr>
      <vt:lpstr>Scheduling Algorithm Goals</vt:lpstr>
      <vt:lpstr>Scheduling Algorithm Goals</vt:lpstr>
      <vt:lpstr>Scheduling Algorithm Goals</vt:lpstr>
      <vt:lpstr>Scheduling Algorithm Goals</vt:lpstr>
      <vt:lpstr>Scheduling Batch Systems</vt:lpstr>
      <vt:lpstr>Scheduling Batch Systems</vt:lpstr>
      <vt:lpstr>Scheduling Batch Systems</vt:lpstr>
      <vt:lpstr>Scheduling Batch Systems</vt:lpstr>
      <vt:lpstr>Scheduling Batch Systems</vt:lpstr>
      <vt:lpstr>Scheduling Batch Systems</vt:lpstr>
      <vt:lpstr>Scheduling Batch Systems</vt:lpstr>
      <vt:lpstr>PowerPoint Presentation</vt:lpstr>
    </vt:vector>
  </TitlesOfParts>
  <Company>Royal Military College of Canada</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EEE 435 Principles of Operating Systems</dc:title>
  <dc:creator>Alain Beaulieu</dc:creator>
  <cp:lastModifiedBy>Microsoft Office User</cp:lastModifiedBy>
  <cp:revision>46</cp:revision>
  <dcterms:created xsi:type="dcterms:W3CDTF">2014-07-07T15:33:24Z</dcterms:created>
  <dcterms:modified xsi:type="dcterms:W3CDTF">2020-01-30T19:11:00Z</dcterms:modified>
</cp:coreProperties>
</file>