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2" r:id="rId3"/>
  </p:sldMasterIdLst>
  <p:notesMasterIdLst>
    <p:notesMasterId r:id="rId31"/>
  </p:notesMasterIdLst>
  <p:handoutMasterIdLst>
    <p:handoutMasterId r:id="rId32"/>
  </p:handoutMasterIdLst>
  <p:sldIdLst>
    <p:sldId id="285" r:id="rId4"/>
    <p:sldId id="327" r:id="rId5"/>
    <p:sldId id="328" r:id="rId6"/>
    <p:sldId id="259" r:id="rId7"/>
    <p:sldId id="304" r:id="rId8"/>
    <p:sldId id="305" r:id="rId9"/>
    <p:sldId id="306" r:id="rId10"/>
    <p:sldId id="307" r:id="rId11"/>
    <p:sldId id="308" r:id="rId12"/>
    <p:sldId id="309" r:id="rId13"/>
    <p:sldId id="310" r:id="rId14"/>
    <p:sldId id="311" r:id="rId15"/>
    <p:sldId id="312" r:id="rId16"/>
    <p:sldId id="313" r:id="rId17"/>
    <p:sldId id="315" r:id="rId18"/>
    <p:sldId id="314" r:id="rId19"/>
    <p:sldId id="329" r:id="rId20"/>
    <p:sldId id="317" r:id="rId21"/>
    <p:sldId id="318" r:id="rId22"/>
    <p:sldId id="319" r:id="rId23"/>
    <p:sldId id="320" r:id="rId24"/>
    <p:sldId id="321" r:id="rId25"/>
    <p:sldId id="322" r:id="rId26"/>
    <p:sldId id="323" r:id="rId27"/>
    <p:sldId id="330" r:id="rId28"/>
    <p:sldId id="324" r:id="rId29"/>
    <p:sldId id="326"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60586" autoAdjust="0"/>
  </p:normalViewPr>
  <p:slideViewPr>
    <p:cSldViewPr>
      <p:cViewPr varScale="1">
        <p:scale>
          <a:sx n="76" d="100"/>
          <a:sy n="76" d="100"/>
        </p:scale>
        <p:origin x="3600"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86ABF88-1E55-4A40-B664-9CA1C0EC91A3}" type="datetimeFigureOut">
              <a:rPr lang="en-CA" smtClean="0"/>
              <a:t>2020-02-05</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DA6EB7F-43A1-4736-AA29-7409BDC84FFC}" type="slidenum">
              <a:rPr lang="en-CA" smtClean="0"/>
              <a:t>‹#›</a:t>
            </a:fld>
            <a:endParaRPr lang="en-CA"/>
          </a:p>
        </p:txBody>
      </p:sp>
    </p:spTree>
    <p:extLst>
      <p:ext uri="{BB962C8B-B14F-4D97-AF65-F5344CB8AC3E}">
        <p14:creationId xmlns:p14="http://schemas.microsoft.com/office/powerpoint/2010/main" val="410213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2465427-C871-42CC-B650-A0C6692BA7BD}" type="datetimeFigureOut">
              <a:rPr lang="en-CA" smtClean="0"/>
              <a:t>2020-02-05</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fld id="{E37F2B54-A66B-4779-906C-F879CC221B89}" type="slidenum">
              <a:rPr lang="en-CA" smtClean="0"/>
              <a:t>1</a:t>
            </a:fld>
            <a:endParaRPr lang="en-CA"/>
          </a:p>
        </p:txBody>
      </p:sp>
    </p:spTree>
    <p:extLst>
      <p:ext uri="{BB962C8B-B14F-4D97-AF65-F5344CB8AC3E}">
        <p14:creationId xmlns:p14="http://schemas.microsoft.com/office/powerpoint/2010/main" val="17334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7BDD074F-BBC9-4714-B157-5CBCB82FB4B2}" type="slidenum">
              <a:rPr lang="en-US" altLang="en-US" sz="1200"/>
              <a:pPr eaLnBrk="1" hangingPunct="1"/>
              <a:t>12</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Note how you can sort of mix and match these approaches</a:t>
            </a:r>
          </a:p>
          <a:p>
            <a:pPr>
              <a:buFontTx/>
              <a:buChar char="•"/>
            </a:pPr>
            <a:r>
              <a:rPr lang="en-US" altLang="en-US" dirty="0"/>
              <a:t>The 7094 could hold only one process in memory</a:t>
            </a:r>
          </a:p>
          <a:p>
            <a:pPr lvl="1">
              <a:buFontTx/>
              <a:buChar char="•"/>
            </a:pPr>
            <a:r>
              <a:rPr lang="en-US" altLang="en-US" dirty="0"/>
              <a:t>Problem: task switching is very slow, so multiple priority classes were designated</a:t>
            </a:r>
          </a:p>
          <a:p>
            <a:pPr lvl="1">
              <a:buFontTx/>
              <a:buChar char="•"/>
            </a:pPr>
            <a:r>
              <a:rPr lang="en-US" altLang="en-US" dirty="0"/>
              <a:t>Highest priority one for one quantum, next priority two quantum, next three quantum, etc...</a:t>
            </a:r>
          </a:p>
          <a:p>
            <a:pPr lvl="2">
              <a:buFontTx/>
              <a:buChar char="•"/>
            </a:pPr>
            <a:r>
              <a:rPr lang="en-US" altLang="en-US" dirty="0"/>
              <a:t>Therefore, the larger the process, the less likely it’s interactive and the more contiguous time it gets to complete</a:t>
            </a:r>
          </a:p>
          <a:p>
            <a:pPr lvl="2">
              <a:buFontTx/>
              <a:buChar char="•"/>
            </a:pPr>
            <a:r>
              <a:rPr lang="en-US" altLang="en-US" dirty="0"/>
              <a:t>However, higher priority processes get constant attention</a:t>
            </a:r>
          </a:p>
          <a:p>
            <a:pPr lvl="1">
              <a:buFontTx/>
              <a:buChar char="•"/>
            </a:pPr>
            <a:r>
              <a:rPr lang="en-US" altLang="en-US" dirty="0"/>
              <a:t>Problem: how do you determine an interactive process?</a:t>
            </a:r>
          </a:p>
          <a:p>
            <a:pPr lvl="2">
              <a:buFontTx/>
              <a:buChar char="•"/>
            </a:pPr>
            <a:r>
              <a:rPr lang="en-US" altLang="en-US" dirty="0"/>
              <a:t>Reset it to highest priority after an “enter” is pushed</a:t>
            </a:r>
          </a:p>
          <a:p>
            <a:pPr lvl="2">
              <a:buFontTx/>
              <a:buChar char="•"/>
            </a:pPr>
            <a:r>
              <a:rPr lang="en-US" altLang="en-US" dirty="0"/>
              <a:t>This resulted in people sitting at their keyboards and hitting “enter” over and over to improve their CPU usage.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B8AF0A1C-DAF8-4A3A-AA04-6B65DBAF02D8}" type="slidenum">
              <a:rPr lang="en-US" altLang="en-US" sz="1200"/>
              <a:pPr eaLnBrk="1" hangingPunct="1"/>
              <a:t>13</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Recall that shortest job first for batch systems always produced the minimum average response (turnaround)  time</a:t>
            </a:r>
          </a:p>
          <a:p>
            <a:pPr>
              <a:buFontTx/>
              <a:buChar char="•"/>
            </a:pPr>
            <a:r>
              <a:rPr lang="en-US" altLang="en-US" dirty="0"/>
              <a:t>Make sure that they can actually figure this out....Each command is added and THEN the entire sum is divided by 2.  In other words, the most recent command is weighted for 50% of the value.</a:t>
            </a:r>
          </a:p>
          <a:p>
            <a:pPr>
              <a:buFontTx/>
              <a:buChar char="•"/>
            </a:pPr>
            <a:r>
              <a:rPr lang="en-US" altLang="en-US" dirty="0"/>
              <a:t>Other values than ½ can be used.</a:t>
            </a:r>
          </a:p>
          <a:p>
            <a:pPr>
              <a:buFontTx/>
              <a:buChar char="•"/>
            </a:pPr>
            <a:r>
              <a:rPr lang="en-US" altLang="en-US" dirty="0"/>
              <a:t>Easy to implement when a =1/2 add the new value to the current estimate and divide by 2 (a simple and quick bit shift)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F27BE3DD-E989-4F66-B108-C47F6B8DABF9}" type="slidenum">
              <a:rPr lang="en-US" altLang="en-US" sz="1200"/>
              <a:pPr eaLnBrk="1" hangingPunct="1"/>
              <a:t>14</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Approach is to make a promise to users.  For example if n users are logged in, you get 1/n of the CPU power</a:t>
            </a:r>
          </a:p>
          <a:p>
            <a:endParaRPr lang="en-US" altLang="en-US" dirty="0"/>
          </a:p>
          <a:p>
            <a:r>
              <a:rPr lang="en-US" altLang="en-US" dirty="0"/>
              <a:t>CPU Time entitled= (Time Since Creation)/n</a:t>
            </a:r>
          </a:p>
          <a:p>
            <a:r>
              <a:rPr lang="en-US" altLang="en-US" dirty="0"/>
              <a:t>•Then compute the ratio of Actual CPU time consumed to the CPU time entitled.</a:t>
            </a:r>
          </a:p>
          <a:p>
            <a:r>
              <a:rPr lang="en-US" altLang="en-US" dirty="0"/>
              <a:t>•A ratio of 0.5 means that a process has only had half of what it should have had, and a ratio of 2.0</a:t>
            </a:r>
          </a:p>
          <a:p>
            <a:r>
              <a:rPr lang="en-US" altLang="en-US" dirty="0"/>
              <a:t>means that a process has had twice as much as it was entitled to.</a:t>
            </a:r>
          </a:p>
          <a:p>
            <a:r>
              <a:rPr lang="en-US" altLang="en-US" dirty="0"/>
              <a:t>•The algorithm is then to run the process with the lowest ratio until its ratio has moved above its closest</a:t>
            </a:r>
          </a:p>
          <a:p>
            <a:r>
              <a:rPr lang="en-US" altLang="en-US" dirty="0"/>
              <a:t>competitor.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519E263F-5596-4FAB-A26E-92A56CCFBE10}" type="slidenum">
              <a:rPr lang="en-US" altLang="en-US" sz="1200"/>
              <a:pPr eaLnBrk="1" hangingPunct="1"/>
              <a:t>15</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Of course, if user 2’s processes block early, it is very possible to give user 1 more time and run his processes more frequently.</a:t>
            </a:r>
          </a:p>
          <a:p>
            <a:r>
              <a:rPr lang="en-US" altLang="en-US" dirty="0"/>
              <a:t>Very similar to guaranteed scheduling but applied to users only.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A32592B4-FACF-4706-B452-AB811CDF53BD}" type="slidenum">
              <a:rPr lang="en-US" altLang="en-US" sz="1200"/>
              <a:pPr eaLnBrk="1" hangingPunct="1"/>
              <a:t>16</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The ratios of CPU time can be good for near real-time constraints, </a:t>
            </a:r>
            <a:r>
              <a:rPr lang="en-US" altLang="en-US" dirty="0" err="1"/>
              <a:t>eg</a:t>
            </a:r>
            <a:r>
              <a:rPr lang="en-US" altLang="en-US" dirty="0"/>
              <a:t>: three processes showing video at 10, 20 and 25 frames per second could be given 10, 20 and 25 tickets each</a:t>
            </a:r>
          </a:p>
          <a:p>
            <a:pPr>
              <a:buFontTx/>
              <a:buChar char="•"/>
            </a:pPr>
            <a:r>
              <a:rPr lang="en-US" altLang="en-US" dirty="0"/>
              <a:t>As for cooperation, why could that happen?  If a thread blocks on some work another thread needs to do, why not hand over your tickets first since they’re not much good to you?</a:t>
            </a:r>
          </a:p>
          <a:p>
            <a:pPr>
              <a:buFontTx/>
              <a:buChar char="•"/>
            </a:pPr>
            <a:endParaRPr lang="en-US" altLang="en-US" dirty="0"/>
          </a:p>
          <a:p>
            <a:pPr>
              <a:buFontTx/>
              <a:buChar char="•"/>
            </a:pPr>
            <a:r>
              <a:rPr lang="en-US" altLang="en-US" dirty="0"/>
              <a:t>Lottery Scheduling is a probabilistic scheduling algorithm for processes in an operating system.</a:t>
            </a:r>
          </a:p>
          <a:p>
            <a:pPr>
              <a:buFontTx/>
              <a:buChar char="•"/>
            </a:pPr>
            <a:r>
              <a:rPr lang="en-US" altLang="en-US" dirty="0"/>
              <a:t>Processes are each assigned some number of lottery tickets for various system resources such as CPU time and the scheduler draws a random ticket to select the next process. </a:t>
            </a:r>
          </a:p>
          <a:p>
            <a:pPr>
              <a:buFontTx/>
              <a:buChar char="•"/>
            </a:pPr>
            <a:r>
              <a:rPr lang="en-US" altLang="en-US" dirty="0"/>
              <a:t>The distribution of tickets need not be uniform; granting a process more tickets provides it a relative higher chance of selection. </a:t>
            </a:r>
          </a:p>
          <a:p>
            <a:pPr>
              <a:buFontTx/>
              <a:buChar char="•"/>
            </a:pPr>
            <a:r>
              <a:rPr lang="en-US" altLang="en-US" dirty="0"/>
              <a:t>This technique can be used to approximate other scheduling algorithms, such as Shortest job next and </a:t>
            </a:r>
            <a:r>
              <a:rPr lang="en-US" altLang="en-US" dirty="0" err="1"/>
              <a:t>Fairshare</a:t>
            </a:r>
            <a:r>
              <a:rPr lang="en-US" altLang="en-US" dirty="0"/>
              <a:t> scheduling.</a:t>
            </a:r>
          </a:p>
          <a:p>
            <a:pPr>
              <a:buFontTx/>
              <a:buChar char="•"/>
            </a:pPr>
            <a:r>
              <a:rPr lang="en-US" altLang="en-US" dirty="0"/>
              <a:t>Lottery scheduling solves the problem of starvation. Giving each process at least one lottery ticket guarantees that it has non-zero probability of being selected at each scheduling operation.</a:t>
            </a:r>
          </a:p>
          <a:p>
            <a:pPr>
              <a:buFontTx/>
              <a:buChar char="•"/>
            </a:pPr>
            <a:r>
              <a:rPr lang="en-US" altLang="en-US" dirty="0"/>
              <a:t>More importantly, processes can be given extra tickets to increase their odds of winning. If there are 100 tickets outstanding, &amp; one process holds 20 of them it will have 20% chance of winning each lottery. </a:t>
            </a:r>
          </a:p>
          <a:p>
            <a:pPr>
              <a:buFontTx/>
              <a:buChar char="•"/>
            </a:pPr>
            <a:r>
              <a:rPr lang="en-US" altLang="en-US" dirty="0"/>
              <a:t>In the long run it will get 20% of the CPU. </a:t>
            </a:r>
          </a:p>
          <a:p>
            <a:pPr>
              <a:buFontTx/>
              <a:buChar char="•"/>
            </a:pPr>
            <a:r>
              <a:rPr lang="en-US" altLang="en-US" dirty="0"/>
              <a:t>A process holding a fraction of the tickets will get about that fraction of the resource in question.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D823C9EC-DD48-4906-9F00-14ED5321D3BD}" type="slidenum">
              <a:rPr lang="en-US" altLang="en-US" sz="1200"/>
              <a:pPr eaLnBrk="1" hangingPunct="1"/>
              <a:t>19</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the book actually says that the system will be schedulable if the equation is true, but that was too much of a generalization to teach and Maj Smith would have shot me.</a:t>
            </a:r>
          </a:p>
          <a:p>
            <a:r>
              <a:rPr lang="en-US" altLang="en-US" dirty="0"/>
              <a:t>Implicit in the equation is that the time for a context switch is minimal.</a:t>
            </a:r>
          </a:p>
          <a:p>
            <a:endParaRPr lang="en-US" altLang="en-US" dirty="0"/>
          </a:p>
          <a:p>
            <a:endParaRPr lang="en-US" altLang="en-US" dirty="0"/>
          </a:p>
          <a:p>
            <a:r>
              <a:rPr lang="en-US" altLang="en-US" dirty="0"/>
              <a:t>Consider 3 periodic events</a:t>
            </a:r>
          </a:p>
          <a:p>
            <a:endParaRPr lang="en-US" altLang="en-US" dirty="0"/>
          </a:p>
          <a:p>
            <a:r>
              <a:rPr lang="en-US" altLang="en-US" dirty="0"/>
              <a:t>Period     	100, 200, 500 </a:t>
            </a:r>
            <a:r>
              <a:rPr lang="en-US" altLang="en-US" dirty="0" err="1"/>
              <a:t>msec</a:t>
            </a:r>
            <a:endParaRPr lang="en-US" altLang="en-US" dirty="0"/>
          </a:p>
          <a:p>
            <a:r>
              <a:rPr lang="en-US" altLang="en-US" dirty="0"/>
              <a:t>CPU time	  50,   30, 100 </a:t>
            </a:r>
            <a:r>
              <a:rPr lang="en-US" altLang="en-US" dirty="0" err="1"/>
              <a:t>msec</a:t>
            </a:r>
            <a:r>
              <a:rPr lang="en-US" altLang="en-US" dirty="0"/>
              <a:t> of CPU time per event</a:t>
            </a:r>
          </a:p>
          <a:p>
            <a:endParaRPr lang="en-US" altLang="en-US" dirty="0"/>
          </a:p>
          <a:p>
            <a:endParaRPr lang="en-US" altLang="en-US" dirty="0"/>
          </a:p>
          <a:p>
            <a:r>
              <a:rPr lang="en-US" altLang="en-US" dirty="0"/>
              <a:t>Total CPU time required = (1/100)50 + (1/200)30 + (1/500)100 = 0.5 + 0.15 + 0.2 = 0.85 which is considered schedulable.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FEB4BE52-1B24-47E6-9CEF-AEABABABE93B}" type="slidenum">
              <a:rPr lang="en-US" altLang="en-US" sz="1200"/>
              <a:pPr eaLnBrk="1" hangingPunct="1"/>
              <a:t>21</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other words, the scheduler will rarely choose the best thread to activate within a number of threads owned by one process.</a:t>
            </a:r>
          </a:p>
          <a:p>
            <a:endParaRPr lang="en-US" altLang="en-US" dirty="0"/>
          </a:p>
          <a:p>
            <a:r>
              <a:rPr lang="en-US" altLang="en-US" dirty="0"/>
              <a:t>Consider a parent thread that can set and modify the priority of its child threads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8929DA69-7EF3-40A5-950C-8E8D252F511D}" type="slidenum">
              <a:rPr lang="en-US" altLang="en-US" sz="1200"/>
              <a:pPr eaLnBrk="1" hangingPunct="1"/>
              <a:t>23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09" indent="-285734" eaLnBrk="0" hangingPunct="0">
              <a:defRPr sz="2400">
                <a:solidFill>
                  <a:schemeClr val="tx1"/>
                </a:solidFill>
                <a:latin typeface="Times New Roman" charset="0"/>
              </a:defRPr>
            </a:lvl2pPr>
            <a:lvl3pPr marL="1142937" indent="-228587" eaLnBrk="0" hangingPunct="0">
              <a:defRPr sz="2400">
                <a:solidFill>
                  <a:schemeClr val="tx1"/>
                </a:solidFill>
                <a:latin typeface="Times New Roman" charset="0"/>
              </a:defRPr>
            </a:lvl3pPr>
            <a:lvl4pPr marL="1600111" indent="-228587" eaLnBrk="0" hangingPunct="0">
              <a:defRPr sz="2400">
                <a:solidFill>
                  <a:schemeClr val="tx1"/>
                </a:solidFill>
                <a:latin typeface="Times New Roman" charset="0"/>
              </a:defRPr>
            </a:lvl4pPr>
            <a:lvl5pPr marL="2057287" indent="-228587" eaLnBrk="0" hangingPunct="0">
              <a:defRPr sz="2400">
                <a:solidFill>
                  <a:schemeClr val="tx1"/>
                </a:solidFill>
                <a:latin typeface="Times New Roman" charset="0"/>
              </a:defRPr>
            </a:lvl5pPr>
            <a:lvl6pPr marL="2514461" indent="-228587" eaLnBrk="0" fontAlgn="base" hangingPunct="0">
              <a:spcBef>
                <a:spcPct val="0"/>
              </a:spcBef>
              <a:spcAft>
                <a:spcPct val="0"/>
              </a:spcAft>
              <a:defRPr sz="2400">
                <a:solidFill>
                  <a:schemeClr val="tx1"/>
                </a:solidFill>
                <a:latin typeface="Times New Roman" charset="0"/>
              </a:defRPr>
            </a:lvl6pPr>
            <a:lvl7pPr marL="2971635" indent="-228587" eaLnBrk="0" fontAlgn="base" hangingPunct="0">
              <a:spcBef>
                <a:spcPct val="0"/>
              </a:spcBef>
              <a:spcAft>
                <a:spcPct val="0"/>
              </a:spcAft>
              <a:defRPr sz="2400">
                <a:solidFill>
                  <a:schemeClr val="tx1"/>
                </a:solidFill>
                <a:latin typeface="Times New Roman" charset="0"/>
              </a:defRPr>
            </a:lvl7pPr>
            <a:lvl8pPr marL="3428811" indent="-228587" eaLnBrk="0" fontAlgn="base" hangingPunct="0">
              <a:spcBef>
                <a:spcPct val="0"/>
              </a:spcBef>
              <a:spcAft>
                <a:spcPct val="0"/>
              </a:spcAft>
              <a:defRPr sz="2400">
                <a:solidFill>
                  <a:schemeClr val="tx1"/>
                </a:solidFill>
                <a:latin typeface="Times New Roman" charset="0"/>
              </a:defRPr>
            </a:lvl8pPr>
            <a:lvl9pPr marL="3885985" indent="-228587" eaLnBrk="0" fontAlgn="base" hangingPunct="0">
              <a:spcBef>
                <a:spcPct val="0"/>
              </a:spcBef>
              <a:spcAft>
                <a:spcPct val="0"/>
              </a:spcAft>
              <a:defRPr sz="2400">
                <a:solidFill>
                  <a:schemeClr val="tx1"/>
                </a:solidFill>
                <a:latin typeface="Times New Roman" charset="0"/>
              </a:defRPr>
            </a:lvl9pPr>
          </a:lstStyle>
          <a:p>
            <a:pPr eaLnBrk="1" hangingPunct="1"/>
            <a:fld id="{18DBF88E-B253-42CB-AFD4-C219AC167014}" type="slidenum">
              <a:rPr lang="en-US" altLang="en-US" sz="1200"/>
              <a:pPr eaLnBrk="1" hangingPunct="1"/>
              <a:t>26</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Each process gets assigned a unit of time called a quantum </a:t>
            </a:r>
          </a:p>
          <a:p>
            <a:pPr>
              <a:buFontTx/>
              <a:buChar char="•"/>
            </a:pPr>
            <a:r>
              <a:rPr lang="en-US" altLang="en-US" dirty="0"/>
              <a:t>If the process is still running at the end of its quantum, the CPU is given to another process</a:t>
            </a:r>
          </a:p>
          <a:p>
            <a:pPr>
              <a:buFontTx/>
              <a:buChar char="•"/>
            </a:pPr>
            <a:r>
              <a:rPr lang="en-US" altLang="en-US" dirty="0"/>
              <a:t>If the process blocks/finishes before the end of its quantum then the CPU is immediately reassigned</a:t>
            </a:r>
          </a:p>
          <a:p>
            <a:pPr>
              <a:buFontTx/>
              <a:buChar char="•"/>
            </a:pPr>
            <a:r>
              <a:rPr lang="en-US" altLang="en-US" dirty="0"/>
              <a:t>Each process given the CPU in turn</a:t>
            </a:r>
          </a:p>
          <a:p>
            <a:pPr>
              <a:buFontTx/>
              <a:buChar char="•"/>
            </a:pPr>
            <a:r>
              <a:rPr lang="en-US" altLang="en-US" dirty="0"/>
              <a:t>Main implementation decision:	</a:t>
            </a:r>
          </a:p>
          <a:p>
            <a:pPr>
              <a:buFontTx/>
              <a:buChar char="•"/>
            </a:pPr>
            <a:r>
              <a:rPr lang="en-US" altLang="en-US" dirty="0"/>
              <a:t>The value (time) of a quantum</a:t>
            </a:r>
          </a:p>
          <a:p>
            <a:pPr>
              <a:buFontTx/>
              <a:buChar char="•"/>
            </a:pPr>
            <a:endParaRPr lang="en-US" altLang="en-US" dirty="0"/>
          </a:p>
          <a:p>
            <a:pPr>
              <a:buFontTx/>
              <a:buChar char="•"/>
            </a:pPr>
            <a:endParaRPr lang="en-US" altLang="en-US" dirty="0"/>
          </a:p>
          <a:p>
            <a:pPr>
              <a:buFontTx/>
              <a:buChar char="•"/>
            </a:pPr>
            <a:endParaRPr lang="en-US" altLang="en-US" dirty="0"/>
          </a:p>
          <a:p>
            <a:pPr>
              <a:buFontTx/>
              <a:buChar char="•"/>
            </a:pPr>
            <a:r>
              <a:rPr lang="en-US" altLang="en-US" dirty="0"/>
              <a:t>Dynamically</a:t>
            </a:r>
          </a:p>
          <a:p>
            <a:pPr>
              <a:buFontTx/>
              <a:buChar char="•"/>
            </a:pPr>
            <a:r>
              <a:rPr lang="en-US" altLang="en-US" dirty="0"/>
              <a:t>Statically</a:t>
            </a:r>
          </a:p>
          <a:p>
            <a:pPr>
              <a:buFontTx/>
              <a:buChar char="•"/>
            </a:pPr>
            <a:endParaRPr lang="en-US" altLang="en-US" dirty="0"/>
          </a:p>
          <a:p>
            <a:pPr>
              <a:buFontTx/>
              <a:buChar char="•"/>
            </a:pPr>
            <a:r>
              <a:rPr lang="en-US" altLang="en-US" dirty="0"/>
              <a:t>What are three advantages of:</a:t>
            </a:r>
          </a:p>
          <a:p>
            <a:pPr lvl="2" eaLnBrk="1" hangingPunct="1"/>
            <a:r>
              <a:rPr lang="en-US" altLang="en-US" dirty="0"/>
              <a:t>Responsive: a new process has a chance of getting scheduled from the beginning of its life.</a:t>
            </a:r>
          </a:p>
          <a:p>
            <a:pPr lvl="2" eaLnBrk="1" hangingPunct="1"/>
            <a:r>
              <a:rPr lang="en-US" altLang="en-US" dirty="0"/>
              <a:t>Multiple tickets can be handed out to arrange for ratios of CPU time.</a:t>
            </a:r>
          </a:p>
          <a:p>
            <a:pPr lvl="2" eaLnBrk="1" hangingPunct="1"/>
            <a:r>
              <a:rPr lang="en-US" altLang="en-US" dirty="0"/>
              <a:t>Cooperating processes can give tickets to each other to increase their odds.</a:t>
            </a:r>
          </a:p>
          <a:p>
            <a:pPr lvl="2" eaLnBrk="1" hangingPunct="1"/>
            <a:r>
              <a:rPr lang="en-US" altLang="en-US"/>
              <a:t>Bonus: Prevents </a:t>
            </a:r>
            <a:r>
              <a:rPr lang="en-US" altLang="en-US" dirty="0"/>
              <a:t>starvation.</a:t>
            </a:r>
          </a:p>
          <a:p>
            <a:pPr>
              <a:buFontTx/>
              <a:buNone/>
            </a:pP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altLang="fr-FR" dirty="0">
                <a:latin typeface="Times New Roman" pitchFamily="18" charset="0"/>
              </a:rPr>
              <a:t>When:</a:t>
            </a:r>
          </a:p>
          <a:p>
            <a:pPr lvl="1" eaLnBrk="1" hangingPunct="1">
              <a:buFontTx/>
              <a:buChar char="•"/>
            </a:pPr>
            <a:r>
              <a:rPr lang="en-US" altLang="fr-FR" dirty="0">
                <a:latin typeface="Times New Roman" pitchFamily="18" charset="0"/>
              </a:rPr>
              <a:t>On process creation</a:t>
            </a:r>
          </a:p>
          <a:p>
            <a:pPr lvl="1" eaLnBrk="1" hangingPunct="1">
              <a:buFontTx/>
              <a:buChar char="•"/>
            </a:pPr>
            <a:r>
              <a:rPr lang="en-US" altLang="fr-FR" dirty="0">
                <a:latin typeface="Times New Roman" pitchFamily="18" charset="0"/>
              </a:rPr>
              <a:t>On process destruction</a:t>
            </a:r>
          </a:p>
          <a:p>
            <a:pPr lvl="1" eaLnBrk="1" hangingPunct="1">
              <a:buFontTx/>
              <a:buChar char="•"/>
            </a:pPr>
            <a:r>
              <a:rPr lang="en-US" altLang="fr-FR" dirty="0">
                <a:latin typeface="Times New Roman" pitchFamily="18" charset="0"/>
              </a:rPr>
              <a:t>On a block/semaphore</a:t>
            </a:r>
          </a:p>
          <a:p>
            <a:pPr lvl="1" eaLnBrk="1" hangingPunct="1">
              <a:buFontTx/>
              <a:buChar char="•"/>
            </a:pPr>
            <a:r>
              <a:rPr lang="en-US" altLang="fr-FR" dirty="0">
                <a:latin typeface="Times New Roman" pitchFamily="18" charset="0"/>
              </a:rPr>
              <a:t>On an interrupt</a:t>
            </a:r>
          </a:p>
          <a:p>
            <a:pPr lvl="1" eaLnBrk="1" hangingPunct="1">
              <a:buFontTx/>
              <a:buChar char="•"/>
            </a:pPr>
            <a:endParaRPr lang="en-US" altLang="fr-FR" dirty="0">
              <a:latin typeface="Times New Roman" pitchFamily="18" charset="0"/>
            </a:endParaRPr>
          </a:p>
          <a:p>
            <a:pPr lvl="1" eaLnBrk="1" hangingPunct="1">
              <a:buFontTx/>
              <a:buChar char="•"/>
            </a:pPr>
            <a:r>
              <a:rPr lang="en-US" altLang="fr-FR" dirty="0">
                <a:latin typeface="Times New Roman" pitchFamily="18" charset="0"/>
              </a:rPr>
              <a:t>Batch</a:t>
            </a:r>
          </a:p>
          <a:p>
            <a:pPr lvl="1" eaLnBrk="1" hangingPunct="1">
              <a:buFontTx/>
              <a:buChar char="•"/>
            </a:pPr>
            <a:r>
              <a:rPr lang="en-US" altLang="fr-FR" dirty="0">
                <a:latin typeface="Times New Roman" pitchFamily="18" charset="0"/>
              </a:rPr>
              <a:t>Interactive</a:t>
            </a:r>
          </a:p>
          <a:p>
            <a:pPr lvl="1" eaLnBrk="1" hangingPunct="1">
              <a:buFontTx/>
              <a:buChar char="•"/>
            </a:pPr>
            <a:r>
              <a:rPr lang="en-US" altLang="fr-FR" dirty="0">
                <a:latin typeface="Times New Roman" pitchFamily="18" charset="0"/>
              </a:rPr>
              <a:t>Real time</a:t>
            </a:r>
          </a:p>
          <a:p>
            <a:endParaRPr lang="en-CA" dirty="0"/>
          </a:p>
          <a:p>
            <a:pPr lvl="1" eaLnBrk="1" hangingPunct="1"/>
            <a:r>
              <a:rPr lang="en-US" altLang="en-US" dirty="0"/>
              <a:t>Fairness</a:t>
            </a:r>
          </a:p>
          <a:p>
            <a:pPr lvl="2" eaLnBrk="1" hangingPunct="1"/>
            <a:r>
              <a:rPr lang="en-US" altLang="en-US" dirty="0"/>
              <a:t>Comparable processes should get comparable service</a:t>
            </a:r>
          </a:p>
          <a:p>
            <a:pPr lvl="2" eaLnBrk="1" hangingPunct="1"/>
            <a:r>
              <a:rPr lang="en-US" altLang="en-US" dirty="0"/>
              <a:t>Acceptable to treat different categories of processes differently</a:t>
            </a:r>
          </a:p>
          <a:p>
            <a:pPr lvl="3"/>
            <a:r>
              <a:rPr lang="en-US" altLang="en-US" dirty="0"/>
              <a:t>For example, the shutdown system of a nuclear reactor has priority of mainframe minesweeper </a:t>
            </a:r>
          </a:p>
          <a:p>
            <a:pPr lvl="1" eaLnBrk="1" hangingPunct="1"/>
            <a:r>
              <a:rPr lang="en-US" altLang="en-US" dirty="0"/>
              <a:t>Policy Enforcement</a:t>
            </a:r>
          </a:p>
          <a:p>
            <a:pPr lvl="2" eaLnBrk="1" hangingPunct="1"/>
            <a:r>
              <a:rPr lang="en-US" altLang="en-US" dirty="0"/>
              <a:t>Actually enforce the goals of fairness</a:t>
            </a:r>
          </a:p>
          <a:p>
            <a:pPr lvl="1" eaLnBrk="1" hangingPunct="1"/>
            <a:r>
              <a:rPr lang="en-US" altLang="en-US" dirty="0"/>
              <a:t>Balance</a:t>
            </a:r>
          </a:p>
          <a:p>
            <a:pPr lvl="2" eaLnBrk="1" hangingPunct="1"/>
            <a:r>
              <a:rPr lang="en-US" altLang="en-US" dirty="0"/>
              <a:t>Undesirable to run all compute-bound processes together, then all the I/O bound processes</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2</a:t>
            </a:fld>
            <a:endParaRPr lang="en-CA"/>
          </a:p>
        </p:txBody>
      </p:sp>
    </p:spTree>
    <p:extLst>
      <p:ext uri="{BB962C8B-B14F-4D97-AF65-F5344CB8AC3E}">
        <p14:creationId xmlns:p14="http://schemas.microsoft.com/office/powerpoint/2010/main" val="385806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Shortest job first works out nicely if all processes are all ready to go at the same time.</a:t>
            </a:r>
          </a:p>
          <a:p>
            <a:endParaRPr lang="en-CA" dirty="0"/>
          </a:p>
          <a:p>
            <a:r>
              <a:rPr lang="en-CA" dirty="0"/>
              <a:t>-&gt; what if shorter processes arrive at a later time -&gt; shortest remaining time next helps in this situation.</a:t>
            </a:r>
          </a:p>
        </p:txBody>
      </p:sp>
      <p:sp>
        <p:nvSpPr>
          <p:cNvPr id="4" name="Slide Number Placeholder 3"/>
          <p:cNvSpPr>
            <a:spLocks noGrp="1"/>
          </p:cNvSpPr>
          <p:nvPr>
            <p:ph type="sldNum" sz="quarter" idx="5"/>
          </p:nvPr>
        </p:nvSpPr>
        <p:spPr/>
        <p:txBody>
          <a:bodyPr/>
          <a:lstStyle/>
          <a:p>
            <a:fld id="{E37F2B54-A66B-4779-906C-F879CC221B89}" type="slidenum">
              <a:rPr lang="en-CA" smtClean="0"/>
              <a:t>3</a:t>
            </a:fld>
            <a:endParaRPr lang="en-CA"/>
          </a:p>
        </p:txBody>
      </p:sp>
    </p:spTree>
    <p:extLst>
      <p:ext uri="{BB962C8B-B14F-4D97-AF65-F5344CB8AC3E}">
        <p14:creationId xmlns:p14="http://schemas.microsoft.com/office/powerpoint/2010/main" val="316906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All these algorithms can be used in batch systems</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5</a:t>
            </a:fld>
            <a:endParaRPr lang="en-CA"/>
          </a:p>
        </p:txBody>
      </p:sp>
    </p:spTree>
    <p:extLst>
      <p:ext uri="{BB962C8B-B14F-4D97-AF65-F5344CB8AC3E}">
        <p14:creationId xmlns:p14="http://schemas.microsoft.com/office/powerpoint/2010/main" val="300040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Like First Come First Served, but with </a:t>
            </a:r>
            <a:r>
              <a:rPr lang="en-CA" dirty="0" err="1"/>
              <a:t>quantums</a:t>
            </a:r>
            <a:r>
              <a:rPr lang="en-CA" dirty="0"/>
              <a:t> (and therefore pre-emption)</a:t>
            </a:r>
          </a:p>
        </p:txBody>
      </p:sp>
      <p:sp>
        <p:nvSpPr>
          <p:cNvPr id="4" name="Slide Number Placeholder 3"/>
          <p:cNvSpPr>
            <a:spLocks noGrp="1"/>
          </p:cNvSpPr>
          <p:nvPr>
            <p:ph type="sldNum" sz="quarter" idx="10"/>
          </p:nvPr>
        </p:nvSpPr>
        <p:spPr/>
        <p:txBody>
          <a:bodyPr/>
          <a:lstStyle/>
          <a:p>
            <a:fld id="{E37F2B54-A66B-4779-906C-F879CC221B89}" type="slidenum">
              <a:rPr lang="en-CA" smtClean="0"/>
              <a:t>6</a:t>
            </a:fld>
            <a:endParaRPr lang="en-CA"/>
          </a:p>
        </p:txBody>
      </p:sp>
    </p:spTree>
    <p:extLst>
      <p:ext uri="{BB962C8B-B14F-4D97-AF65-F5344CB8AC3E}">
        <p14:creationId xmlns:p14="http://schemas.microsoft.com/office/powerpoint/2010/main" val="57379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pPr eaLnBrk="1" hangingPunct="1"/>
            <a:fld id="{AF87644C-512E-4A62-B2EA-522A697F07BD}" type="slidenum">
              <a:rPr lang="en-US" altLang="en-US" sz="1200"/>
              <a:pPr eaLnBrk="1" hangingPunct="1"/>
              <a:t>7</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the diagram is similar to first-come first-served except that round robin is preemptive!</a:t>
            </a:r>
          </a:p>
          <a:p>
            <a:endParaRPr lang="en-US" altLang="en-US" dirty="0"/>
          </a:p>
          <a:p>
            <a:r>
              <a:rPr lang="en-US" altLang="en-US" dirty="0"/>
              <a:t>Lets</a:t>
            </a:r>
            <a:r>
              <a:rPr lang="en-US" altLang="en-US" baseline="0" dirty="0"/>
              <a:t> look at 4ms - seem fairly inefficient, having 20% of the time wasted on context switching.   Lets go to the other end of the extreme and go to 100 </a:t>
            </a:r>
            <a:r>
              <a:rPr lang="en-US" altLang="en-US" baseline="0" dirty="0" err="1"/>
              <a:t>ms</a:t>
            </a:r>
            <a:r>
              <a:rPr lang="en-US" altLang="en-US" baseline="0" dirty="0"/>
              <a:t> quantum, 1% overhead sounds good, right?</a:t>
            </a:r>
          </a:p>
          <a:p>
            <a:endParaRPr lang="en-US" altLang="en-US" baseline="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Consider a server where 50 requests are coming in, the last one could wait up to 5 secs before it gets to be used -&gt; on an interactive system, this would seem very sluggish</a:t>
            </a:r>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t>Too short – inefficient,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t>too long -&gt; perceived sluggishness</a:t>
            </a:r>
            <a:endParaRPr lang="en-US" altLang="en-US" dirty="0"/>
          </a:p>
          <a:p>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20ms to 50ms is  reasonable, it</a:t>
            </a:r>
            <a:r>
              <a:rPr lang="en-US" altLang="en-US" baseline="0" dirty="0"/>
              <a:t> </a:t>
            </a:r>
            <a:r>
              <a:rPr lang="en-US" altLang="en-US" dirty="0"/>
              <a:t>computes to 50 to 20 context switches per second.</a:t>
            </a:r>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8</a:t>
            </a:fld>
            <a:endParaRPr lang="en-CA"/>
          </a:p>
        </p:txBody>
      </p:sp>
    </p:spTree>
    <p:extLst>
      <p:ext uri="{BB962C8B-B14F-4D97-AF65-F5344CB8AC3E}">
        <p14:creationId xmlns:p14="http://schemas.microsoft.com/office/powerpoint/2010/main" val="8473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Round Robin makes an implicit assumption that are processes are equally</a:t>
            </a:r>
            <a:r>
              <a:rPr lang="en-CA" baseline="0" dirty="0"/>
              <a:t> important</a:t>
            </a:r>
          </a:p>
          <a:p>
            <a:r>
              <a:rPr lang="en-CA" baseline="0" dirty="0"/>
              <a:t>	-&gt; certain individuals may disagree</a:t>
            </a:r>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9</a:t>
            </a:fld>
            <a:endParaRPr lang="en-CA"/>
          </a:p>
        </p:txBody>
      </p:sp>
    </p:spTree>
    <p:extLst>
      <p:ext uri="{BB962C8B-B14F-4D97-AF65-F5344CB8AC3E}">
        <p14:creationId xmlns:p14="http://schemas.microsoft.com/office/powerpoint/2010/main" val="111034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consider a 50 </a:t>
            </a:r>
            <a:r>
              <a:rPr lang="en-CA" dirty="0" err="1"/>
              <a:t>ms</a:t>
            </a:r>
            <a:r>
              <a:rPr lang="en-CA" dirty="0"/>
              <a:t> quantum.</a:t>
            </a:r>
          </a:p>
          <a:p>
            <a:endParaRPr lang="en-CA" dirty="0"/>
          </a:p>
          <a:p>
            <a:r>
              <a:rPr lang="en-CA" dirty="0"/>
              <a:t>Process A, is IO bound and uses only a </a:t>
            </a:r>
            <a:r>
              <a:rPr lang="en-CA" dirty="0" err="1"/>
              <a:t>ms</a:t>
            </a:r>
            <a:r>
              <a:rPr lang="en-CA" dirty="0"/>
              <a:t> of its quantum before blocking.  Its priority next time around would be 1*1/f, 1 * 1/50 or 50.</a:t>
            </a:r>
          </a:p>
          <a:p>
            <a:r>
              <a:rPr lang="en-CA" dirty="0"/>
              <a:t>Process B, executes for 25 </a:t>
            </a:r>
            <a:r>
              <a:rPr lang="en-CA" dirty="0" err="1"/>
              <a:t>ms</a:t>
            </a:r>
            <a:r>
              <a:rPr lang="en-CA" dirty="0"/>
              <a:t>, its priority next time around would be 1 * 1/(25/50) or 1 *(1/2) or 2  </a:t>
            </a:r>
          </a:p>
          <a:p>
            <a:r>
              <a:rPr lang="en-CA" dirty="0"/>
              <a:t>Process C, uses its entire quantum, its priority would be a 1</a:t>
            </a:r>
          </a:p>
          <a:p>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E37F2B54-A66B-4779-906C-F879CC221B89}" type="slidenum">
              <a:rPr lang="en-CA" smtClean="0"/>
              <a:t>10</a:t>
            </a:fld>
            <a:endParaRPr lang="en-CA"/>
          </a:p>
        </p:txBody>
      </p:sp>
    </p:spTree>
    <p:extLst>
      <p:ext uri="{BB962C8B-B14F-4D97-AF65-F5344CB8AC3E}">
        <p14:creationId xmlns:p14="http://schemas.microsoft.com/office/powerpoint/2010/main" val="40344086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Master" Target="../slideMasters/slideMaster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2.xml"/><Relationship Id="rId1" Type="http://schemas.openxmlformats.org/officeDocument/2006/relationships/vmlDrawing" Target="../drawings/vmlDrawing3.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8.bin"/><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9.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Master" Target="../slideMasters/slideMaster3.xml"/><Relationship Id="rId1" Type="http://schemas.openxmlformats.org/officeDocument/2006/relationships/vmlDrawing" Target="../drawings/vmlDrawing5.v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3.png"/><Relationship Id="rId4" Type="http://schemas.openxmlformats.org/officeDocument/2006/relationships/oleObject" Target="../embeddings/oleObject8.bin"/><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slideMaster" Target="../slideMasters/slideMaster3.xml"/><Relationship Id="rId1" Type="http://schemas.openxmlformats.org/officeDocument/2006/relationships/vmlDrawing" Target="../drawings/vmlDrawing6.v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oleObject" Target="../embeddings/oleObject8.bin"/><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7B8DB572-68F7-4C86-8169-F8157538244D}" type="datetime1">
              <a:rPr lang="en-US" altLang="en-US" smtClean="0">
                <a:solidFill>
                  <a:srgbClr val="000000"/>
                </a:solidFill>
              </a:rPr>
              <a:t>2/5/20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401"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402"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403"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404"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405"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406"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407"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5D6FBAE1-7549-499B-9C73-47E99A4F7F42}" type="datetime1">
              <a:rPr lang="en-US" altLang="en-US" smtClean="0">
                <a:solidFill>
                  <a:srgbClr val="000000"/>
                </a:solidFill>
              </a:rPr>
              <a:t>2/5/20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33587EE9-3F34-4590-A64C-96D64FDA3F88}" type="datetime1">
              <a:rPr lang="en-US" altLang="en-US" smtClean="0">
                <a:solidFill>
                  <a:srgbClr val="000000"/>
                </a:solidFill>
              </a:rPr>
              <a:t>2/5/20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42"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1428521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6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527054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6386"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1528855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90"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351098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2314"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12119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200C9184-D21B-4CB3-8B36-71CDB067A42F}" type="datetime1">
              <a:rPr lang="en-US" altLang="en-US" smtClean="0">
                <a:solidFill>
                  <a:srgbClr val="000000"/>
                </a:solidFill>
              </a:rPr>
              <a:t>2/5/20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27350C9-8C4E-4EA0-BEAC-88340304BC2C}" type="datetime1">
              <a:rPr lang="en-US" altLang="en-US" smtClean="0">
                <a:solidFill>
                  <a:srgbClr val="000000"/>
                </a:solidFill>
              </a:rPr>
              <a:t>2/5/20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D30CB00B-D3B1-4975-BFF4-A6FE8553F1F9}" type="datetime1">
              <a:rPr lang="en-US" altLang="en-US" smtClean="0">
                <a:solidFill>
                  <a:srgbClr val="000000"/>
                </a:solidFill>
              </a:rPr>
              <a:t>2/5/20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C2B84CCE-3A8F-4A7E-AD5F-F2552C67FE52}" type="datetime1">
              <a:rPr lang="en-US" altLang="en-US" smtClean="0">
                <a:solidFill>
                  <a:srgbClr val="000000"/>
                </a:solidFill>
              </a:rPr>
              <a:t>2/5/20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1FE65BD9-06D1-4D2B-8872-FAF5D2F71851}" type="datetime1">
              <a:rPr lang="en-US" altLang="en-US" smtClean="0">
                <a:solidFill>
                  <a:srgbClr val="000000"/>
                </a:solidFill>
              </a:rPr>
              <a:t>2/5/20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4811500-A16F-477D-A7C2-26B349E580D2}" type="datetime1">
              <a:rPr lang="en-US" altLang="en-US" smtClean="0">
                <a:solidFill>
                  <a:srgbClr val="000000"/>
                </a:solidFill>
              </a:rPr>
              <a:t>2/5/20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A8662AB-5EB8-4884-A21C-9BACDBAE0D02}" type="datetime1">
              <a:rPr lang="en-US" altLang="en-US" smtClean="0">
                <a:solidFill>
                  <a:srgbClr val="000000"/>
                </a:solidFill>
              </a:rPr>
              <a:t>2/5/20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6BD6F22-09DC-46B5-A638-CB47B165E276}" type="datetime1">
              <a:rPr lang="en-US" altLang="en-US" smtClean="0">
                <a:solidFill>
                  <a:srgbClr val="000000"/>
                </a:solidFill>
              </a:rPr>
              <a:t>2/5/20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823C118D-78D5-4BDD-9E51-B559703F7C04}" type="datetime1">
              <a:rPr lang="en-US" altLang="en-US" smtClean="0">
                <a:solidFill>
                  <a:srgbClr val="000000"/>
                </a:solidFill>
              </a:rPr>
              <a:t>2/5/20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23C118D-78D5-4BDD-9E51-B559703F7C04}" type="datetime1">
              <a:rPr kumimoji="0" lang="en-US"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2/5/20</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09135944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23C118D-78D5-4BDD-9E51-B559703F7C04}" type="datetime1">
              <a:rPr kumimoji="0" lang="en-US" altLang="en-US" sz="1400" b="0" i="0" u="none" strike="noStrike" kern="1200" cap="none" spc="0" normalizeH="0" baseline="0" noProof="0" smtClean="0">
                <a:ln>
                  <a:noFill/>
                </a:ln>
                <a:solidFill>
                  <a:srgbClr val="000000"/>
                </a:solidFill>
                <a:effectLst/>
                <a:uLnTx/>
                <a:uFillTx/>
                <a:latin typeface="Times New Roman"/>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2/5/20</a:t>
            </a:fld>
            <a:endPar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CA" altLang="en-US" sz="1400" b="0" i="0" u="none" strike="noStrike" kern="1200" cap="none" spc="0" normalizeH="0" baseline="0" noProof="0" dirty="0">
                <a:ln>
                  <a:noFill/>
                </a:ln>
                <a:solidFill>
                  <a:srgbClr val="000000"/>
                </a:solidFill>
                <a:effectLst/>
                <a:uLnTx/>
                <a:uFillTx/>
                <a:latin typeface="Times New Roman"/>
                <a:ea typeface="+mn-ea"/>
                <a:cs typeface="+mn-cs"/>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42B984-0FA7-4C5C-A1AF-397236A629D1}"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2871068616"/>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png"/><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1.png"/><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anpages.ubuntu.com/manpages/cosmic/man7/sched.7.html" TargetMode="External"/><Relationship Id="rId2" Type="http://schemas.openxmlformats.org/officeDocument/2006/relationships/hyperlink" Target="https://docs.microsoft.com/en-us/windows/desktop/procthread/scheduling-prioriti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7" name="Subtitle 1">
            <a:extLst>
              <a:ext uri="{FF2B5EF4-FFF2-40B4-BE49-F238E27FC236}">
                <a16:creationId xmlns:a16="http://schemas.microsoft.com/office/drawing/2014/main" id="{341499D3-86FD-4D4C-AB97-739BF304AFF6}"/>
              </a:ext>
            </a:extLst>
          </p:cNvPr>
          <p:cNvSpPr>
            <a:spLocks noGrp="1"/>
          </p:cNvSpPr>
          <p:nvPr>
            <p:ph type="subTitle" idx="1"/>
          </p:nvPr>
        </p:nvSpPr>
        <p:spPr>
          <a:xfrm>
            <a:off x="1287000" y="4854198"/>
            <a:ext cx="6400800" cy="1752600"/>
          </a:xfrm>
        </p:spPr>
        <p:txBody>
          <a:bodyPr/>
          <a:lstStyle/>
          <a:p>
            <a:r>
              <a:rPr lang="en-US" dirty="0"/>
              <a:t>Scheduling II</a:t>
            </a:r>
          </a:p>
          <a:p>
            <a:r>
              <a:rPr lang="en-US" sz="2000" dirty="0"/>
              <a:t>(Modern Operating Systems 2.4)</a:t>
            </a:r>
          </a:p>
        </p:txBody>
      </p:sp>
    </p:spTree>
    <p:extLst>
      <p:ext uri="{BB962C8B-B14F-4D97-AF65-F5344CB8AC3E}">
        <p14:creationId xmlns:p14="http://schemas.microsoft.com/office/powerpoint/2010/main" val="334046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685800" y="1412776"/>
            <a:ext cx="7772400" cy="4683224"/>
          </a:xfrm>
        </p:spPr>
        <p:txBody>
          <a:bodyPr/>
          <a:lstStyle/>
          <a:p>
            <a:pPr eaLnBrk="1" hangingPunct="1"/>
            <a:r>
              <a:rPr lang="en-US" altLang="en-US" dirty="0"/>
              <a:t>How are priorities assigned?</a:t>
            </a:r>
          </a:p>
          <a:p>
            <a:pPr lvl="1" eaLnBrk="1" hangingPunct="1"/>
            <a:r>
              <a:rPr lang="en-US" altLang="en-US" b="1" dirty="0"/>
              <a:t>Statically: </a:t>
            </a:r>
            <a:r>
              <a:rPr lang="en-US" altLang="en-US" dirty="0" err="1"/>
              <a:t>eg</a:t>
            </a:r>
            <a:r>
              <a:rPr lang="en-US" altLang="en-US" dirty="0"/>
              <a:t>: every process created by a priority ‘X’ user will be given priority ‘X’</a:t>
            </a:r>
          </a:p>
          <a:p>
            <a:pPr lvl="1" eaLnBrk="1" hangingPunct="1"/>
            <a:r>
              <a:rPr lang="en-US" altLang="en-US" b="1" dirty="0"/>
              <a:t>Dynamically: </a:t>
            </a:r>
            <a:r>
              <a:rPr lang="en-US" altLang="en-US" dirty="0"/>
              <a:t>React to give interactive processes a higher priority</a:t>
            </a:r>
          </a:p>
          <a:p>
            <a:pPr lvl="2" eaLnBrk="1" hangingPunct="1"/>
            <a:r>
              <a:rPr lang="en-US" altLang="en-US" dirty="0"/>
              <a:t>Set the priority to 1/</a:t>
            </a:r>
            <a:r>
              <a:rPr lang="en-US" altLang="en-US" i="1" dirty="0"/>
              <a:t>f</a:t>
            </a:r>
            <a:r>
              <a:rPr lang="en-US" altLang="en-US" dirty="0"/>
              <a:t> where </a:t>
            </a:r>
            <a:r>
              <a:rPr lang="en-US" altLang="en-US" i="1" dirty="0"/>
              <a:t>f</a:t>
            </a:r>
            <a:r>
              <a:rPr lang="en-US" altLang="en-US" dirty="0"/>
              <a:t> is the fraction of the last quantum that a process used...short commands make the process higher priority</a:t>
            </a:r>
          </a:p>
          <a:p>
            <a:pPr lvl="3"/>
            <a:r>
              <a:rPr lang="en-US" altLang="en-US" dirty="0"/>
              <a:t>Recall that larger numbers have greater priority in this context</a:t>
            </a:r>
          </a:p>
        </p:txBody>
      </p:sp>
      <p:sp>
        <p:nvSpPr>
          <p:cNvPr id="8" name="Rectangle 2"/>
          <p:cNvSpPr>
            <a:spLocks noGrp="1" noChangeArrowheads="1"/>
          </p:cNvSpPr>
          <p:nvPr>
            <p:ph type="title"/>
          </p:nvPr>
        </p:nvSpPr>
        <p:spPr>
          <a:xfrm>
            <a:off x="685800" y="260648"/>
            <a:ext cx="7772400" cy="1143000"/>
          </a:xfrm>
        </p:spPr>
        <p:txBody>
          <a:bodyPr/>
          <a:lstStyle/>
          <a:p>
            <a:pPr eaLnBrk="1" hangingPunct="1"/>
            <a:r>
              <a:rPr lang="en-US" altLang="en-US" dirty="0"/>
              <a:t>Priority Scheduling</a:t>
            </a:r>
          </a:p>
        </p:txBody>
      </p:sp>
      <p:sp>
        <p:nvSpPr>
          <p:cNvPr id="4"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11061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3568" y="188640"/>
            <a:ext cx="7772400" cy="1143000"/>
          </a:xfrm>
        </p:spPr>
        <p:txBody>
          <a:bodyPr/>
          <a:lstStyle/>
          <a:p>
            <a:pPr eaLnBrk="1" hangingPunct="1"/>
            <a:r>
              <a:rPr lang="en-US" altLang="en-US" dirty="0"/>
              <a:t>Priority Scheduling</a:t>
            </a:r>
          </a:p>
        </p:txBody>
      </p:sp>
      <p:sp>
        <p:nvSpPr>
          <p:cNvPr id="13317" name="Rectangle 3"/>
          <p:cNvSpPr>
            <a:spLocks noGrp="1" noChangeArrowheads="1"/>
          </p:cNvSpPr>
          <p:nvPr>
            <p:ph type="body" idx="1"/>
          </p:nvPr>
        </p:nvSpPr>
        <p:spPr>
          <a:xfrm>
            <a:off x="685800" y="1340768"/>
            <a:ext cx="7772400" cy="4755232"/>
          </a:xfrm>
        </p:spPr>
        <p:txBody>
          <a:bodyPr/>
          <a:lstStyle/>
          <a:p>
            <a:pPr eaLnBrk="1" hangingPunct="1"/>
            <a:r>
              <a:rPr lang="en-US" altLang="en-US" dirty="0"/>
              <a:t>How long are processes allowed to execute?  Some choices:</a:t>
            </a:r>
          </a:p>
          <a:p>
            <a:pPr lvl="1" eaLnBrk="1" hangingPunct="1"/>
            <a:r>
              <a:rPr lang="en-US" altLang="en-US" dirty="0"/>
              <a:t>Forever until interrupted by a higher priority process</a:t>
            </a:r>
          </a:p>
          <a:p>
            <a:pPr lvl="1" eaLnBrk="1" hangingPunct="1"/>
            <a:r>
              <a:rPr lang="en-US" altLang="en-US" dirty="0"/>
              <a:t>For a quantum of time, potentially with higher priority processes given more quanta (or more then a single quantum of time during which to execute) </a:t>
            </a:r>
          </a:p>
          <a:p>
            <a:pPr lvl="1" eaLnBrk="1" hangingPunct="1"/>
            <a:r>
              <a:rPr lang="en-US" altLang="en-US" dirty="0"/>
              <a:t>Drop the priority of the process each clock tick until it is lower than another process, then switch to that process (</a:t>
            </a:r>
            <a:r>
              <a:rPr lang="en-US" altLang="en-US" dirty="0" err="1"/>
              <a:t>ie</a:t>
            </a:r>
            <a:r>
              <a:rPr lang="en-US" altLang="en-US" dirty="0"/>
              <a:t>: work your way down until at the lowest priority)</a:t>
            </a:r>
          </a:p>
        </p:txBody>
      </p:sp>
      <p:sp>
        <p:nvSpPr>
          <p:cNvPr id="4"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299304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type="body" idx="1"/>
          </p:nvPr>
        </p:nvSpPr>
        <p:spPr>
          <a:xfrm>
            <a:off x="381000" y="1113656"/>
            <a:ext cx="8763000" cy="2819400"/>
          </a:xfrm>
        </p:spPr>
        <p:txBody>
          <a:bodyPr/>
          <a:lstStyle/>
          <a:p>
            <a:pPr eaLnBrk="1" hangingPunct="1"/>
            <a:r>
              <a:rPr lang="en-US" altLang="en-US" sz="2400" dirty="0"/>
              <a:t>A hybrid with Round-Robin </a:t>
            </a:r>
          </a:p>
          <a:p>
            <a:pPr lvl="1" eaLnBrk="1" hangingPunct="1"/>
            <a:r>
              <a:rPr lang="en-US" altLang="en-US" sz="2000" dirty="0"/>
              <a:t>Have Round-Robin scheduling within each priority class and run only processes within the class of the highest priority</a:t>
            </a:r>
          </a:p>
          <a:p>
            <a:pPr lvl="1" eaLnBrk="1" hangingPunct="1"/>
            <a:r>
              <a:rPr lang="en-US" altLang="en-US" sz="2000" dirty="0"/>
              <a:t>Only when all processes in the ‘Priority 4’ class are not running, do lower class levels get scheduled</a:t>
            </a:r>
          </a:p>
          <a:p>
            <a:pPr lvl="1"/>
            <a:r>
              <a:rPr lang="en-US" altLang="en-US" sz="2200" dirty="0"/>
              <a:t>What problem could occur here?</a:t>
            </a:r>
          </a:p>
          <a:p>
            <a:pPr lvl="2"/>
            <a:r>
              <a:rPr lang="en-US" altLang="en-US" sz="1800" dirty="0"/>
              <a:t>Lower priority processes may starve</a:t>
            </a:r>
          </a:p>
        </p:txBody>
      </p:sp>
      <p:graphicFrame>
        <p:nvGraphicFramePr>
          <p:cNvPr id="14342" name="Object 4"/>
          <p:cNvGraphicFramePr>
            <a:graphicFrameLocks noChangeAspect="1"/>
          </p:cNvGraphicFramePr>
          <p:nvPr>
            <p:extLst>
              <p:ext uri="{D42A27DB-BD31-4B8C-83A1-F6EECF244321}">
                <p14:modId xmlns:p14="http://schemas.microsoft.com/office/powerpoint/2010/main" val="1285446743"/>
              </p:ext>
            </p:extLst>
          </p:nvPr>
        </p:nvGraphicFramePr>
        <p:xfrm>
          <a:off x="1749451" y="3933056"/>
          <a:ext cx="6026098" cy="2605583"/>
        </p:xfrm>
        <a:graphic>
          <a:graphicData uri="http://schemas.openxmlformats.org/presentationml/2006/ole">
            <mc:AlternateContent xmlns:mc="http://schemas.openxmlformats.org/markup-compatibility/2006">
              <mc:Choice xmlns:v="urn:schemas-microsoft-com:vml" Requires="v">
                <p:oleObj spid="_x0000_s7203" name="Bitmap Image" r:id="rId4" imgW="6961905" imgH="3010320" progId="Paint.Picture">
                  <p:embed/>
                </p:oleObj>
              </mc:Choice>
              <mc:Fallback>
                <p:oleObj name="Bitmap Image" r:id="rId4" imgW="6961905" imgH="301032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451" y="3933056"/>
                        <a:ext cx="6026098" cy="2605583"/>
                      </a:xfrm>
                      <a:prstGeom prst="rect">
                        <a:avLst/>
                      </a:prstGeom>
                      <a:noFill/>
                      <a:ln w="9525">
                        <a:noFill/>
                        <a:miter lim="800000"/>
                        <a:headEnd/>
                        <a:tailEnd/>
                      </a:ln>
                      <a:effectLst/>
                    </p:spPr>
                  </p:pic>
                </p:oleObj>
              </mc:Fallback>
            </mc:AlternateContent>
          </a:graphicData>
        </a:graphic>
      </p:graphicFrame>
      <p:sp>
        <p:nvSpPr>
          <p:cNvPr id="9" name="Rectangle 2"/>
          <p:cNvSpPr>
            <a:spLocks noGrp="1" noChangeArrowheads="1"/>
          </p:cNvSpPr>
          <p:nvPr>
            <p:ph type="title"/>
          </p:nvPr>
        </p:nvSpPr>
        <p:spPr>
          <a:xfrm>
            <a:off x="685800" y="260648"/>
            <a:ext cx="7772400" cy="1143000"/>
          </a:xfrm>
        </p:spPr>
        <p:txBody>
          <a:bodyPr/>
          <a:lstStyle/>
          <a:p>
            <a:pPr eaLnBrk="1" hangingPunct="1"/>
            <a:r>
              <a:rPr lang="en-US" altLang="en-US" dirty="0"/>
              <a:t>Priority Classes</a:t>
            </a:r>
          </a:p>
        </p:txBody>
      </p:sp>
      <p:sp>
        <p:nvSpPr>
          <p:cNvPr id="5"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1376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85800" y="188640"/>
            <a:ext cx="7772400" cy="1143000"/>
          </a:xfrm>
        </p:spPr>
        <p:txBody>
          <a:bodyPr/>
          <a:lstStyle/>
          <a:p>
            <a:pPr eaLnBrk="1" hangingPunct="1"/>
            <a:r>
              <a:rPr lang="en-US" altLang="en-US" dirty="0"/>
              <a:t>Shortest Process Next</a:t>
            </a:r>
          </a:p>
        </p:txBody>
      </p:sp>
      <p:sp>
        <p:nvSpPr>
          <p:cNvPr id="15365" name="Rectangle 3"/>
          <p:cNvSpPr>
            <a:spLocks noGrp="1" noChangeArrowheads="1"/>
          </p:cNvSpPr>
          <p:nvPr>
            <p:ph type="body" idx="1"/>
          </p:nvPr>
        </p:nvSpPr>
        <p:spPr>
          <a:xfrm>
            <a:off x="81980" y="1247044"/>
            <a:ext cx="9062020" cy="5410200"/>
          </a:xfrm>
        </p:spPr>
        <p:txBody>
          <a:bodyPr/>
          <a:lstStyle/>
          <a:p>
            <a:pPr marL="0" indent="0" eaLnBrk="1" hangingPunct="1">
              <a:buNone/>
            </a:pPr>
            <a:r>
              <a:rPr lang="en-US" altLang="en-US" b="1" dirty="0"/>
              <a:t>Shortest Process Next</a:t>
            </a:r>
          </a:p>
          <a:p>
            <a:pPr lvl="1" eaLnBrk="1" hangingPunct="1"/>
            <a:r>
              <a:rPr lang="en-US" altLang="en-US" dirty="0"/>
              <a:t>Unlike many batch systems, in an interactive system we don’t know how long the user’s next command will take</a:t>
            </a:r>
          </a:p>
          <a:p>
            <a:pPr lvl="1" eaLnBrk="1" hangingPunct="1"/>
            <a:r>
              <a:rPr lang="en-US" altLang="en-US" dirty="0"/>
              <a:t>For a given process, treat each command as a “job” with an estimated running time of T</a:t>
            </a:r>
            <a:r>
              <a:rPr lang="en-US" altLang="en-US" baseline="-25000" dirty="0"/>
              <a:t>0</a:t>
            </a:r>
            <a:r>
              <a:rPr lang="en-US" altLang="en-US" dirty="0"/>
              <a:t> and subsequent running time T</a:t>
            </a:r>
            <a:r>
              <a:rPr lang="en-US" altLang="en-US" baseline="-25000" dirty="0"/>
              <a:t>1</a:t>
            </a:r>
          </a:p>
          <a:p>
            <a:pPr marL="992188" lvl="2" indent="-279400"/>
            <a:r>
              <a:rPr lang="en-US" altLang="en-US" dirty="0"/>
              <a:t>We can update our estimate of subsequent commands with a weighted average approach: </a:t>
            </a:r>
            <a:r>
              <a:rPr lang="fr-CA" altLang="ja-JP" i="1" dirty="0">
                <a:ea typeface="MS PGothic" pitchFamily="34" charset="-128"/>
                <a:cs typeface="+mn-cs"/>
              </a:rPr>
              <a:t>aT</a:t>
            </a:r>
            <a:r>
              <a:rPr lang="fr-CA" altLang="ja-JP" i="1" baseline="-25000" dirty="0">
                <a:ea typeface="MS PGothic" pitchFamily="34" charset="-128"/>
                <a:cs typeface="+mn-cs"/>
              </a:rPr>
              <a:t>n-1</a:t>
            </a:r>
            <a:r>
              <a:rPr lang="fr-CA" altLang="ja-JP" i="1" dirty="0">
                <a:ea typeface="MS PGothic" pitchFamily="34" charset="-128"/>
                <a:cs typeface="+mn-cs"/>
              </a:rPr>
              <a:t>+(1-a)</a:t>
            </a:r>
            <a:r>
              <a:rPr lang="fr-CA" altLang="ja-JP" i="1" dirty="0" err="1">
                <a:ea typeface="MS PGothic" pitchFamily="34" charset="-128"/>
                <a:cs typeface="+mn-cs"/>
              </a:rPr>
              <a:t>T</a:t>
            </a:r>
            <a:r>
              <a:rPr lang="fr-CA" altLang="ja-JP" i="1" baseline="-25000" dirty="0" err="1">
                <a:ea typeface="MS PGothic" pitchFamily="34" charset="-128"/>
                <a:cs typeface="+mn-cs"/>
              </a:rPr>
              <a:t>n</a:t>
            </a:r>
            <a:r>
              <a:rPr lang="en-US" altLang="en-US" dirty="0"/>
              <a:t> ; so if we take </a:t>
            </a:r>
            <a:r>
              <a:rPr lang="en-US" altLang="en-US" i="1" dirty="0"/>
              <a:t>a=1/2 </a:t>
            </a:r>
            <a:r>
              <a:rPr lang="en-US" altLang="en-US" dirty="0"/>
              <a:t>and apply recursively:</a:t>
            </a:r>
          </a:p>
          <a:p>
            <a:pPr lvl="3"/>
            <a:r>
              <a:rPr lang="fr-CA" altLang="fr-FR" dirty="0">
                <a:ea typeface="MS PGothic" pitchFamily="34" charset="-128"/>
                <a:cs typeface="+mn-cs"/>
              </a:rPr>
              <a:t>T</a:t>
            </a:r>
            <a:r>
              <a:rPr lang="fr-CA" altLang="fr-FR" baseline="-25000" dirty="0">
                <a:ea typeface="MS PGothic" pitchFamily="34" charset="-128"/>
                <a:cs typeface="+mn-cs"/>
              </a:rPr>
              <a:t>0</a:t>
            </a:r>
            <a:endParaRPr lang="fr-CA" altLang="fr-FR" dirty="0">
              <a:ea typeface="MS PGothic" pitchFamily="34" charset="-128"/>
              <a:cs typeface="+mn-cs"/>
            </a:endParaRPr>
          </a:p>
          <a:p>
            <a:pPr lvl="3"/>
            <a:r>
              <a:rPr lang="fr-CA" altLang="fr-FR" dirty="0">
                <a:ea typeface="MS PGothic" pitchFamily="34" charset="-128"/>
                <a:cs typeface="+mn-cs"/>
              </a:rPr>
              <a:t>T</a:t>
            </a:r>
            <a:r>
              <a:rPr lang="fr-CA" altLang="fr-FR" baseline="-25000" dirty="0">
                <a:ea typeface="MS PGothic" pitchFamily="34" charset="-128"/>
                <a:cs typeface="+mn-cs"/>
              </a:rPr>
              <a:t>0</a:t>
            </a:r>
            <a:r>
              <a:rPr lang="fr-CA" altLang="fr-FR" dirty="0">
                <a:ea typeface="MS PGothic" pitchFamily="34" charset="-128"/>
                <a:cs typeface="+mn-cs"/>
              </a:rPr>
              <a:t>/2 + T</a:t>
            </a:r>
            <a:r>
              <a:rPr lang="fr-CA" altLang="fr-FR" baseline="-25000" dirty="0">
                <a:ea typeface="MS PGothic" pitchFamily="34" charset="-128"/>
                <a:cs typeface="+mn-cs"/>
              </a:rPr>
              <a:t>1</a:t>
            </a:r>
            <a:r>
              <a:rPr lang="fr-CA" altLang="fr-FR" dirty="0">
                <a:ea typeface="MS PGothic" pitchFamily="34" charset="-128"/>
                <a:cs typeface="+mn-cs"/>
              </a:rPr>
              <a:t>/2</a:t>
            </a:r>
          </a:p>
          <a:p>
            <a:pPr lvl="3"/>
            <a:r>
              <a:rPr lang="fr-CA" altLang="fr-FR" dirty="0">
                <a:ea typeface="MS PGothic" pitchFamily="34" charset="-128"/>
              </a:rPr>
              <a:t>(T</a:t>
            </a:r>
            <a:r>
              <a:rPr lang="fr-CA" altLang="fr-FR" baseline="-25000" dirty="0">
                <a:ea typeface="MS PGothic" pitchFamily="34" charset="-128"/>
              </a:rPr>
              <a:t>0</a:t>
            </a:r>
            <a:r>
              <a:rPr lang="fr-CA" altLang="fr-FR" dirty="0">
                <a:ea typeface="MS PGothic" pitchFamily="34" charset="-128"/>
              </a:rPr>
              <a:t>/2 + T</a:t>
            </a:r>
            <a:r>
              <a:rPr lang="fr-CA" altLang="fr-FR" baseline="-25000" dirty="0">
                <a:ea typeface="MS PGothic" pitchFamily="34" charset="-128"/>
              </a:rPr>
              <a:t>1</a:t>
            </a:r>
            <a:r>
              <a:rPr lang="fr-CA" altLang="fr-FR" dirty="0">
                <a:ea typeface="MS PGothic" pitchFamily="34" charset="-128"/>
              </a:rPr>
              <a:t>/2)/2 + T</a:t>
            </a:r>
            <a:r>
              <a:rPr lang="fr-CA" altLang="fr-FR" baseline="-25000" dirty="0">
                <a:ea typeface="MS PGothic" pitchFamily="34" charset="-128"/>
              </a:rPr>
              <a:t>2</a:t>
            </a:r>
            <a:r>
              <a:rPr lang="fr-CA" altLang="fr-FR" dirty="0">
                <a:ea typeface="MS PGothic" pitchFamily="34" charset="-128"/>
              </a:rPr>
              <a:t>/2</a:t>
            </a:r>
          </a:p>
          <a:p>
            <a:pPr lvl="4"/>
            <a:r>
              <a:rPr lang="fr-CA" altLang="fr-FR" dirty="0">
                <a:ea typeface="MS PGothic" pitchFamily="34" charset="-128"/>
                <a:cs typeface="+mn-cs"/>
              </a:rPr>
              <a:t>T</a:t>
            </a:r>
            <a:r>
              <a:rPr lang="fr-CA" altLang="fr-FR" baseline="-25000" dirty="0">
                <a:ea typeface="MS PGothic" pitchFamily="34" charset="-128"/>
                <a:cs typeface="+mn-cs"/>
              </a:rPr>
              <a:t>0</a:t>
            </a:r>
            <a:r>
              <a:rPr lang="fr-CA" altLang="fr-FR" dirty="0">
                <a:ea typeface="MS PGothic" pitchFamily="34" charset="-128"/>
                <a:cs typeface="+mn-cs"/>
              </a:rPr>
              <a:t>/4 + T</a:t>
            </a:r>
            <a:r>
              <a:rPr lang="fr-CA" altLang="fr-FR" baseline="-25000" dirty="0">
                <a:ea typeface="MS PGothic" pitchFamily="34" charset="-128"/>
                <a:cs typeface="+mn-cs"/>
              </a:rPr>
              <a:t>1</a:t>
            </a:r>
            <a:r>
              <a:rPr lang="fr-CA" altLang="fr-FR" dirty="0">
                <a:ea typeface="MS PGothic" pitchFamily="34" charset="-128"/>
                <a:cs typeface="+mn-cs"/>
              </a:rPr>
              <a:t>/4 + T</a:t>
            </a:r>
            <a:r>
              <a:rPr lang="fr-CA" altLang="fr-FR" baseline="-25000" dirty="0">
                <a:ea typeface="MS PGothic" pitchFamily="34" charset="-128"/>
                <a:cs typeface="+mn-cs"/>
              </a:rPr>
              <a:t>2</a:t>
            </a:r>
            <a:r>
              <a:rPr lang="fr-CA" altLang="fr-FR" dirty="0">
                <a:ea typeface="MS PGothic" pitchFamily="34" charset="-128"/>
                <a:cs typeface="+mn-cs"/>
              </a:rPr>
              <a:t>/2</a:t>
            </a:r>
          </a:p>
          <a:p>
            <a:pPr lvl="3"/>
            <a:r>
              <a:rPr lang="fr-CA" altLang="fr-FR" dirty="0">
                <a:ea typeface="MS PGothic" pitchFamily="34" charset="-128"/>
                <a:cs typeface="+mn-cs"/>
              </a:rPr>
              <a:t>T</a:t>
            </a:r>
            <a:r>
              <a:rPr lang="fr-CA" altLang="fr-FR" baseline="-25000" dirty="0">
                <a:ea typeface="MS PGothic" pitchFamily="34" charset="-128"/>
                <a:cs typeface="+mn-cs"/>
              </a:rPr>
              <a:t>0</a:t>
            </a:r>
            <a:r>
              <a:rPr lang="fr-CA" altLang="fr-FR" dirty="0">
                <a:ea typeface="MS PGothic" pitchFamily="34" charset="-128"/>
                <a:cs typeface="+mn-cs"/>
              </a:rPr>
              <a:t>/8 + T</a:t>
            </a:r>
            <a:r>
              <a:rPr lang="fr-CA" altLang="fr-FR" baseline="-25000" dirty="0">
                <a:ea typeface="MS PGothic" pitchFamily="34" charset="-128"/>
                <a:cs typeface="+mn-cs"/>
              </a:rPr>
              <a:t>1</a:t>
            </a:r>
            <a:r>
              <a:rPr lang="fr-CA" altLang="fr-FR" dirty="0">
                <a:ea typeface="MS PGothic" pitchFamily="34" charset="-128"/>
                <a:cs typeface="+mn-cs"/>
              </a:rPr>
              <a:t>/8 + T</a:t>
            </a:r>
            <a:r>
              <a:rPr lang="fr-CA" altLang="fr-FR" baseline="-25000" dirty="0">
                <a:ea typeface="MS PGothic" pitchFamily="34" charset="-128"/>
                <a:cs typeface="+mn-cs"/>
              </a:rPr>
              <a:t>2</a:t>
            </a:r>
            <a:r>
              <a:rPr lang="fr-CA" altLang="fr-FR" dirty="0">
                <a:ea typeface="MS PGothic" pitchFamily="34" charset="-128"/>
                <a:cs typeface="+mn-cs"/>
              </a:rPr>
              <a:t>/4 + T</a:t>
            </a:r>
            <a:r>
              <a:rPr lang="fr-CA" altLang="fr-FR" baseline="-25000" dirty="0">
                <a:ea typeface="MS PGothic" pitchFamily="34" charset="-128"/>
                <a:cs typeface="+mn-cs"/>
              </a:rPr>
              <a:t>3</a:t>
            </a:r>
            <a:r>
              <a:rPr lang="fr-CA" altLang="fr-FR" dirty="0">
                <a:ea typeface="MS PGothic" pitchFamily="34" charset="-128"/>
                <a:cs typeface="+mn-cs"/>
              </a:rPr>
              <a:t>/2</a:t>
            </a:r>
          </a:p>
          <a:p>
            <a:pPr marL="992188" lvl="2" indent="-279400"/>
            <a:r>
              <a:rPr lang="en-US" altLang="en-US" dirty="0"/>
              <a:t>Enables estimation of next run time based on previous one</a:t>
            </a:r>
          </a:p>
          <a:p>
            <a:pPr marL="992188" lvl="2" indent="-279400"/>
            <a:r>
              <a:rPr lang="en-US" altLang="en-US" dirty="0"/>
              <a:t>This weighted average approach is referred to as </a:t>
            </a:r>
            <a:r>
              <a:rPr lang="en-US" altLang="en-US" i="1" dirty="0"/>
              <a:t>aging</a:t>
            </a:r>
          </a:p>
        </p:txBody>
      </p:sp>
      <p:sp>
        <p:nvSpPr>
          <p:cNvPr id="5" name="Rectangle 2">
            <a:extLst>
              <a:ext uri="{FF2B5EF4-FFF2-40B4-BE49-F238E27FC236}">
                <a16:creationId xmlns:a16="http://schemas.microsoft.com/office/drawing/2014/main" id="{DBF8370A-90A7-4178-BD01-073766E60B7B}"/>
              </a:ext>
            </a:extLst>
          </p:cNvPr>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290904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709639" y="506902"/>
            <a:ext cx="7772400" cy="1143000"/>
          </a:xfrm>
        </p:spPr>
        <p:txBody>
          <a:bodyPr/>
          <a:lstStyle/>
          <a:p>
            <a:pPr eaLnBrk="1" hangingPunct="1"/>
            <a:r>
              <a:rPr lang="en-US" altLang="en-US" dirty="0"/>
              <a:t>Guaranteed Scheduling</a:t>
            </a:r>
          </a:p>
        </p:txBody>
      </p:sp>
      <p:sp>
        <p:nvSpPr>
          <p:cNvPr id="16389" name="Rectangle 3"/>
          <p:cNvSpPr>
            <a:spLocks noGrp="1" noChangeArrowheads="1"/>
          </p:cNvSpPr>
          <p:nvPr>
            <p:ph type="body" idx="1"/>
          </p:nvPr>
        </p:nvSpPr>
        <p:spPr>
          <a:xfrm>
            <a:off x="685800" y="1560240"/>
            <a:ext cx="7772400" cy="4114800"/>
          </a:xfrm>
        </p:spPr>
        <p:txBody>
          <a:bodyPr/>
          <a:lstStyle/>
          <a:p>
            <a:pPr marL="0" indent="0" eaLnBrk="1" hangingPunct="1">
              <a:buNone/>
            </a:pPr>
            <a:r>
              <a:rPr lang="en-US" altLang="en-US" b="1" dirty="0"/>
              <a:t>Guaranteed Scheduling</a:t>
            </a:r>
          </a:p>
          <a:p>
            <a:pPr lvl="1" eaLnBrk="1" hangingPunct="1"/>
            <a:r>
              <a:rPr lang="en-US" altLang="en-US" dirty="0"/>
              <a:t>Each process will receive 1/</a:t>
            </a:r>
            <a:r>
              <a:rPr lang="en-US" altLang="en-US" i="1" dirty="0"/>
              <a:t>n</a:t>
            </a:r>
            <a:r>
              <a:rPr lang="en-US" altLang="en-US" dirty="0"/>
              <a:t> of the CPU when there are </a:t>
            </a:r>
            <a:r>
              <a:rPr lang="en-US" altLang="en-US" i="1" dirty="0"/>
              <a:t>n</a:t>
            </a:r>
            <a:r>
              <a:rPr lang="en-US" altLang="en-US" dirty="0"/>
              <a:t> active processes</a:t>
            </a:r>
          </a:p>
          <a:p>
            <a:pPr lvl="1" eaLnBrk="1" hangingPunct="1"/>
            <a:r>
              <a:rPr lang="en-US" altLang="en-US" dirty="0"/>
              <a:t>This requires that the CPU time each process has used must be tracked and adjusted to ensure that no process gets more time than another</a:t>
            </a:r>
          </a:p>
          <a:p>
            <a:pPr lvl="1" eaLnBrk="1" hangingPunct="1"/>
            <a:r>
              <a:rPr lang="en-US" altLang="en-US" dirty="0"/>
              <a:t>Don’t be fooled by the name, this method does not guarantee scheduling at a particular time</a:t>
            </a:r>
          </a:p>
          <a:p>
            <a:pPr lvl="1" eaLnBrk="1" hangingPunct="1"/>
            <a:r>
              <a:rPr lang="en-US" altLang="en-US" b="1" dirty="0"/>
              <a:t>Problem: </a:t>
            </a:r>
            <a:r>
              <a:rPr lang="en-US" altLang="en-US" dirty="0"/>
              <a:t>difficult to live up to this promise and time consuming to do so...</a:t>
            </a:r>
          </a:p>
        </p:txBody>
      </p:sp>
      <p:sp>
        <p:nvSpPr>
          <p:cNvPr id="4" name="Rectangle 2">
            <a:extLst>
              <a:ext uri="{FF2B5EF4-FFF2-40B4-BE49-F238E27FC236}">
                <a16:creationId xmlns:a16="http://schemas.microsoft.com/office/drawing/2014/main" id="{2D0685E7-7FE4-401F-B2E5-D72E0D4C3AB2}"/>
              </a:ext>
            </a:extLst>
          </p:cNvPr>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1885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5800" y="260648"/>
            <a:ext cx="7772400" cy="1143000"/>
          </a:xfrm>
        </p:spPr>
        <p:txBody>
          <a:bodyPr/>
          <a:lstStyle/>
          <a:p>
            <a:pPr marL="0" indent="0" eaLnBrk="1" hangingPunct="1">
              <a:buNone/>
            </a:pPr>
            <a:r>
              <a:rPr lang="en-US" altLang="en-US" dirty="0"/>
              <a:t>Fair-Share Scheduling</a:t>
            </a:r>
          </a:p>
        </p:txBody>
      </p:sp>
      <p:sp>
        <p:nvSpPr>
          <p:cNvPr id="18437" name="Rectangle 3"/>
          <p:cNvSpPr>
            <a:spLocks noGrp="1" noChangeArrowheads="1"/>
          </p:cNvSpPr>
          <p:nvPr>
            <p:ph type="body" idx="1"/>
          </p:nvPr>
        </p:nvSpPr>
        <p:spPr>
          <a:xfrm>
            <a:off x="685800" y="1632248"/>
            <a:ext cx="7772400" cy="4114800"/>
          </a:xfrm>
        </p:spPr>
        <p:txBody>
          <a:bodyPr/>
          <a:lstStyle/>
          <a:p>
            <a:pPr marL="0" indent="0" eaLnBrk="1" hangingPunct="1">
              <a:buNone/>
            </a:pPr>
            <a:r>
              <a:rPr lang="en-US" altLang="en-US" b="1" dirty="0"/>
              <a:t>Fair-Share Scheduling</a:t>
            </a:r>
          </a:p>
          <a:p>
            <a:pPr lvl="1" eaLnBrk="1" hangingPunct="1"/>
            <a:r>
              <a:rPr lang="en-US" altLang="en-US" dirty="0"/>
              <a:t>This method of scheduling ensures each user gets their fair share rather than each process</a:t>
            </a:r>
          </a:p>
          <a:p>
            <a:pPr lvl="1" eaLnBrk="1" hangingPunct="1"/>
            <a:r>
              <a:rPr lang="en-US" altLang="en-US" dirty="0"/>
              <a:t>If I start the calculator, Word, Solitaire, and Chrome should I get 4x the CPU time of a user with one process?</a:t>
            </a:r>
          </a:p>
          <a:p>
            <a:pPr lvl="1" eaLnBrk="1" hangingPunct="1"/>
            <a:r>
              <a:rPr lang="en-US" altLang="en-US" dirty="0"/>
              <a:t>In this model each user is allocated a percentage of CPU that is divided among her/his processes</a:t>
            </a:r>
          </a:p>
          <a:p>
            <a:pPr lvl="2" eaLnBrk="1" hangingPunct="1"/>
            <a:r>
              <a:rPr lang="en-US" altLang="en-US" dirty="0" err="1"/>
              <a:t>ie</a:t>
            </a:r>
            <a:r>
              <a:rPr lang="en-US" altLang="en-US" dirty="0"/>
              <a:t>: each get 50%.  User 1 has processes ABCD and </a:t>
            </a:r>
            <a:r>
              <a:rPr lang="en-US" altLang="en-US" dirty="0">
                <a:solidFill>
                  <a:srgbClr val="0000FF"/>
                </a:solidFill>
              </a:rPr>
              <a:t>User 2</a:t>
            </a:r>
            <a:r>
              <a:rPr lang="en-US" altLang="en-US" dirty="0"/>
              <a:t> has process </a:t>
            </a:r>
            <a:r>
              <a:rPr lang="en-US" altLang="en-US" dirty="0">
                <a:solidFill>
                  <a:srgbClr val="0000FF"/>
                </a:solidFill>
              </a:rPr>
              <a:t>E</a:t>
            </a:r>
            <a:r>
              <a:rPr lang="en-US" altLang="en-US" dirty="0"/>
              <a:t>.  If they are using all their CPU time then the order will be: A</a:t>
            </a:r>
            <a:r>
              <a:rPr lang="en-US" altLang="en-US" dirty="0">
                <a:solidFill>
                  <a:srgbClr val="0000FF"/>
                </a:solidFill>
              </a:rPr>
              <a:t>E</a:t>
            </a:r>
            <a:r>
              <a:rPr lang="en-US" altLang="en-US" dirty="0"/>
              <a:t>B</a:t>
            </a:r>
            <a:r>
              <a:rPr lang="en-US" altLang="en-US" dirty="0">
                <a:solidFill>
                  <a:srgbClr val="0000FF"/>
                </a:solidFill>
              </a:rPr>
              <a:t>E</a:t>
            </a:r>
            <a:r>
              <a:rPr lang="en-US" altLang="en-US" dirty="0"/>
              <a:t>C</a:t>
            </a:r>
            <a:r>
              <a:rPr lang="en-US" altLang="en-US" dirty="0">
                <a:solidFill>
                  <a:srgbClr val="0000FF"/>
                </a:solidFill>
              </a:rPr>
              <a:t>E</a:t>
            </a:r>
            <a:r>
              <a:rPr lang="en-US" altLang="en-US" dirty="0"/>
              <a:t>D</a:t>
            </a:r>
            <a:r>
              <a:rPr lang="en-US" altLang="en-US" dirty="0">
                <a:solidFill>
                  <a:srgbClr val="0000FF"/>
                </a:solidFill>
              </a:rPr>
              <a:t>E</a:t>
            </a:r>
            <a:r>
              <a:rPr lang="en-US" altLang="en-US" dirty="0"/>
              <a:t>A</a:t>
            </a:r>
            <a:r>
              <a:rPr lang="en-US" altLang="en-US" dirty="0">
                <a:solidFill>
                  <a:srgbClr val="0000FF"/>
                </a:solidFill>
              </a:rPr>
              <a:t>E</a:t>
            </a:r>
            <a:r>
              <a:rPr lang="en-US" altLang="en-US" dirty="0"/>
              <a:t>B</a:t>
            </a:r>
            <a:r>
              <a:rPr lang="en-US" altLang="en-US" dirty="0">
                <a:solidFill>
                  <a:srgbClr val="0000FF"/>
                </a:solidFill>
              </a:rPr>
              <a:t>E</a:t>
            </a:r>
            <a:r>
              <a:rPr lang="en-US" altLang="en-US" dirty="0"/>
              <a:t>...</a:t>
            </a:r>
          </a:p>
        </p:txBody>
      </p:sp>
    </p:spTree>
    <p:extLst>
      <p:ext uri="{BB962C8B-B14F-4D97-AF65-F5344CB8AC3E}">
        <p14:creationId xmlns:p14="http://schemas.microsoft.com/office/powerpoint/2010/main" val="290749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85800" y="188640"/>
            <a:ext cx="7772400" cy="1143000"/>
          </a:xfrm>
        </p:spPr>
        <p:txBody>
          <a:bodyPr/>
          <a:lstStyle/>
          <a:p>
            <a:pPr marL="0" indent="0" eaLnBrk="1" hangingPunct="1">
              <a:buNone/>
            </a:pPr>
            <a:r>
              <a:rPr lang="en-US" altLang="en-US" dirty="0"/>
              <a:t>Lottery Scheduling</a:t>
            </a:r>
          </a:p>
        </p:txBody>
      </p:sp>
      <p:sp>
        <p:nvSpPr>
          <p:cNvPr id="17413" name="Rectangle 3"/>
          <p:cNvSpPr>
            <a:spLocks noGrp="1" noChangeArrowheads="1"/>
          </p:cNvSpPr>
          <p:nvPr>
            <p:ph type="body" idx="1"/>
          </p:nvPr>
        </p:nvSpPr>
        <p:spPr>
          <a:xfrm>
            <a:off x="685800" y="1560240"/>
            <a:ext cx="7772400" cy="4114800"/>
          </a:xfrm>
        </p:spPr>
        <p:txBody>
          <a:bodyPr/>
          <a:lstStyle/>
          <a:p>
            <a:pPr marL="0" indent="0" eaLnBrk="1" hangingPunct="1">
              <a:buNone/>
            </a:pPr>
            <a:r>
              <a:rPr lang="en-US" altLang="en-US" b="1" dirty="0"/>
              <a:t>Lottery Scheduling</a:t>
            </a:r>
          </a:p>
          <a:p>
            <a:pPr lvl="1" eaLnBrk="1" hangingPunct="1"/>
            <a:r>
              <a:rPr lang="en-US" altLang="en-US" dirty="0"/>
              <a:t>Premise: hand out tickets and draw one at random to see which process runs next</a:t>
            </a:r>
          </a:p>
          <a:p>
            <a:pPr lvl="2" eaLnBrk="1" hangingPunct="1"/>
            <a:r>
              <a:rPr lang="en-US" altLang="en-US" dirty="0"/>
              <a:t>The Prize: CPU time</a:t>
            </a:r>
          </a:p>
          <a:p>
            <a:pPr lvl="1" eaLnBrk="1" hangingPunct="1"/>
            <a:r>
              <a:rPr lang="en-US" altLang="en-US" dirty="0"/>
              <a:t>Advantages:</a:t>
            </a:r>
          </a:p>
          <a:p>
            <a:pPr lvl="2" eaLnBrk="1" hangingPunct="1"/>
            <a:r>
              <a:rPr lang="en-US" altLang="en-US" dirty="0"/>
              <a:t>Responsive: a new process has a chance of getting scheduled from the beginning of its life</a:t>
            </a:r>
          </a:p>
          <a:p>
            <a:pPr lvl="2" eaLnBrk="1" hangingPunct="1"/>
            <a:r>
              <a:rPr lang="en-US" altLang="en-US" dirty="0"/>
              <a:t>Multiple tickets can be handed out to arrange for ratios of CPU time</a:t>
            </a:r>
          </a:p>
          <a:p>
            <a:pPr lvl="2" eaLnBrk="1" hangingPunct="1"/>
            <a:r>
              <a:rPr lang="en-US" altLang="en-US" dirty="0"/>
              <a:t>Cooperating processes can give tickets to each other to increase their odds</a:t>
            </a:r>
          </a:p>
        </p:txBody>
      </p:sp>
    </p:spTree>
    <p:extLst>
      <p:ext uri="{BB962C8B-B14F-4D97-AF65-F5344CB8AC3E}">
        <p14:creationId xmlns:p14="http://schemas.microsoft.com/office/powerpoint/2010/main" val="420156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F3C8-8FB0-4A26-AB16-A6A10C5A02DC}"/>
              </a:ext>
            </a:extLst>
          </p:cNvPr>
          <p:cNvSpPr>
            <a:spLocks noGrp="1"/>
          </p:cNvSpPr>
          <p:nvPr>
            <p:ph type="title"/>
          </p:nvPr>
        </p:nvSpPr>
        <p:spPr>
          <a:xfrm>
            <a:off x="827584" y="2420888"/>
            <a:ext cx="7772400" cy="1362075"/>
          </a:xfrm>
        </p:spPr>
        <p:txBody>
          <a:bodyPr/>
          <a:lstStyle/>
          <a:p>
            <a:r>
              <a:rPr lang="en-CA" sz="3200" dirty="0"/>
              <a:t>Scheduling Real-Time Systems</a:t>
            </a:r>
            <a:br>
              <a:rPr lang="en-CA" sz="3200" dirty="0"/>
            </a:br>
            <a:endParaRPr lang="en-CA" sz="3200" dirty="0"/>
          </a:p>
        </p:txBody>
      </p:sp>
    </p:spTree>
    <p:extLst>
      <p:ext uri="{BB962C8B-B14F-4D97-AF65-F5344CB8AC3E}">
        <p14:creationId xmlns:p14="http://schemas.microsoft.com/office/powerpoint/2010/main" val="215432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85800" y="188640"/>
            <a:ext cx="7772400" cy="1143000"/>
          </a:xfrm>
        </p:spPr>
        <p:txBody>
          <a:bodyPr/>
          <a:lstStyle/>
          <a:p>
            <a:pPr eaLnBrk="1" hangingPunct="1"/>
            <a:r>
              <a:rPr lang="en-US" altLang="en-US" dirty="0"/>
              <a:t>Scheduling Real-Time Systems</a:t>
            </a:r>
          </a:p>
        </p:txBody>
      </p:sp>
      <p:sp>
        <p:nvSpPr>
          <p:cNvPr id="20485" name="Rectangle 3"/>
          <p:cNvSpPr>
            <a:spLocks noGrp="1" noChangeArrowheads="1"/>
          </p:cNvSpPr>
          <p:nvPr>
            <p:ph type="body" idx="1"/>
          </p:nvPr>
        </p:nvSpPr>
        <p:spPr>
          <a:xfrm>
            <a:off x="352264" y="1628800"/>
            <a:ext cx="8439472" cy="4480148"/>
          </a:xfrm>
        </p:spPr>
        <p:txBody>
          <a:bodyPr/>
          <a:lstStyle/>
          <a:p>
            <a:pPr eaLnBrk="1" hangingPunct="1"/>
            <a:r>
              <a:rPr lang="en-US" altLang="en-US" dirty="0"/>
              <a:t>In a </a:t>
            </a:r>
            <a:r>
              <a:rPr lang="en-US" altLang="en-US" dirty="0">
                <a:solidFill>
                  <a:srgbClr val="FF0000"/>
                </a:solidFill>
              </a:rPr>
              <a:t>hard real-time</a:t>
            </a:r>
            <a:r>
              <a:rPr lang="en-US" altLang="en-US" dirty="0"/>
              <a:t> system, deadlines must be met</a:t>
            </a:r>
          </a:p>
          <a:p>
            <a:pPr lvl="1"/>
            <a:r>
              <a:rPr lang="en-US" altLang="en-US" dirty="0"/>
              <a:t>If not, significant adverse impacts are likely</a:t>
            </a:r>
          </a:p>
          <a:p>
            <a:pPr eaLnBrk="1" hangingPunct="1"/>
            <a:r>
              <a:rPr lang="en-US" altLang="en-US" dirty="0"/>
              <a:t>In a </a:t>
            </a:r>
            <a:r>
              <a:rPr lang="en-US" altLang="en-US" dirty="0">
                <a:solidFill>
                  <a:srgbClr val="FF0000"/>
                </a:solidFill>
              </a:rPr>
              <a:t>soft real-time </a:t>
            </a:r>
            <a:r>
              <a:rPr lang="en-US" altLang="en-US" dirty="0"/>
              <a:t>system, some deadlines can be missed, but it is highly undesirable</a:t>
            </a:r>
          </a:p>
          <a:p>
            <a:pPr eaLnBrk="1" hangingPunct="1"/>
            <a:r>
              <a:rPr lang="en-US" altLang="en-US" dirty="0"/>
              <a:t>Events can be either </a:t>
            </a:r>
            <a:r>
              <a:rPr lang="en-US" altLang="en-US" dirty="0">
                <a:solidFill>
                  <a:srgbClr val="0000FF"/>
                </a:solidFill>
              </a:rPr>
              <a:t>periodic</a:t>
            </a:r>
            <a:r>
              <a:rPr lang="en-US" altLang="en-US" dirty="0"/>
              <a:t> (occur at regular intervals) or </a:t>
            </a:r>
            <a:r>
              <a:rPr lang="en-US" altLang="en-US" dirty="0">
                <a:solidFill>
                  <a:srgbClr val="0000FF"/>
                </a:solidFill>
              </a:rPr>
              <a:t>aperiodic</a:t>
            </a:r>
            <a:r>
              <a:rPr lang="en-US" altLang="en-US" dirty="0"/>
              <a:t> (occurring unpredictably </a:t>
            </a:r>
            <a:r>
              <a:rPr lang="en-US" altLang="en-US" dirty="0" err="1"/>
              <a:t>eg</a:t>
            </a:r>
            <a:r>
              <a:rPr lang="en-US" altLang="en-US" dirty="0"/>
              <a:t>: an interrupt)</a:t>
            </a:r>
          </a:p>
          <a:p>
            <a:pPr eaLnBrk="1" hangingPunct="1"/>
            <a:r>
              <a:rPr lang="en-US" altLang="en-US" dirty="0"/>
              <a:t>Determining if it is possible for a real-time system to meet its deadlines is a significant course of study</a:t>
            </a:r>
          </a:p>
        </p:txBody>
      </p:sp>
    </p:spTree>
    <p:extLst>
      <p:ext uri="{BB962C8B-B14F-4D97-AF65-F5344CB8AC3E}">
        <p14:creationId xmlns:p14="http://schemas.microsoft.com/office/powerpoint/2010/main" val="73815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026"/>
          <p:cNvSpPr>
            <a:spLocks noGrp="1" noChangeArrowheads="1"/>
          </p:cNvSpPr>
          <p:nvPr>
            <p:ph type="title"/>
          </p:nvPr>
        </p:nvSpPr>
        <p:spPr>
          <a:xfrm>
            <a:off x="685800" y="116632"/>
            <a:ext cx="7772400" cy="1143000"/>
          </a:xfrm>
        </p:spPr>
        <p:txBody>
          <a:bodyPr/>
          <a:lstStyle/>
          <a:p>
            <a:pPr eaLnBrk="1" hangingPunct="1"/>
            <a:r>
              <a:rPr lang="en-US" altLang="en-US" dirty="0"/>
              <a:t>Scheduling Real-Time Systems</a:t>
            </a:r>
          </a:p>
        </p:txBody>
      </p:sp>
      <p:sp>
        <p:nvSpPr>
          <p:cNvPr id="21509" name="Rectangle 1027"/>
          <p:cNvSpPr>
            <a:spLocks noGrp="1" noChangeArrowheads="1"/>
          </p:cNvSpPr>
          <p:nvPr>
            <p:ph type="body" idx="1"/>
          </p:nvPr>
        </p:nvSpPr>
        <p:spPr>
          <a:xfrm>
            <a:off x="190500" y="1574550"/>
            <a:ext cx="8763000" cy="4854975"/>
          </a:xfrm>
        </p:spPr>
        <p:txBody>
          <a:bodyPr/>
          <a:lstStyle/>
          <a:p>
            <a:pPr marL="449263" indent="-449263" eaLnBrk="1" hangingPunct="1"/>
            <a:r>
              <a:rPr lang="en-US" altLang="en-US" dirty="0"/>
              <a:t>If there are </a:t>
            </a:r>
            <a:r>
              <a:rPr lang="en-US" altLang="en-US" i="1" dirty="0"/>
              <a:t>m</a:t>
            </a:r>
            <a:r>
              <a:rPr lang="en-US" altLang="en-US" dirty="0"/>
              <a:t> periodic events on a system, each requiring C seconds of CPU time and occurring with periodicity P, then consider:</a:t>
            </a:r>
          </a:p>
          <a:p>
            <a:pPr marL="449263" indent="-449263" eaLnBrk="1" hangingPunct="1"/>
            <a:endParaRPr lang="en-US" altLang="en-US" dirty="0"/>
          </a:p>
          <a:p>
            <a:pPr marL="449263" indent="-449263" eaLnBrk="1" hangingPunct="1"/>
            <a:endParaRPr lang="en-US" altLang="en-US" dirty="0"/>
          </a:p>
          <a:p>
            <a:pPr marL="449263" indent="-449263" eaLnBrk="1" hangingPunct="1"/>
            <a:endParaRPr lang="en-US" altLang="en-US" dirty="0"/>
          </a:p>
          <a:p>
            <a:pPr marL="849313" lvl="1" indent="-449263"/>
            <a:r>
              <a:rPr lang="en-US" altLang="en-US" dirty="0"/>
              <a:t>If this equation is not satisfied there is more work to do than the CPU can handle in one second and deadlines will not be met...the system is not schedulable</a:t>
            </a:r>
          </a:p>
          <a:p>
            <a:pPr marL="1249363" lvl="2" indent="-449263"/>
            <a:r>
              <a:rPr lang="en-US" altLang="en-US" dirty="0"/>
              <a:t>Keep in mind this is very simplistic view which does not consider important factors such as context switching, aperiodic events and changes in periodicity</a:t>
            </a:r>
            <a:endParaRPr lang="en-US" altLang="en-US" dirty="0">
              <a:solidFill>
                <a:srgbClr val="0000FF"/>
              </a:solidFill>
            </a:endParaRPr>
          </a:p>
        </p:txBody>
      </p:sp>
      <p:graphicFrame>
        <p:nvGraphicFramePr>
          <p:cNvPr id="21510" name="Object 1024"/>
          <p:cNvGraphicFramePr>
            <a:graphicFrameLocks noChangeAspect="1"/>
          </p:cNvGraphicFramePr>
          <p:nvPr>
            <p:extLst>
              <p:ext uri="{D42A27DB-BD31-4B8C-83A1-F6EECF244321}">
                <p14:modId xmlns:p14="http://schemas.microsoft.com/office/powerpoint/2010/main" val="2196735688"/>
              </p:ext>
            </p:extLst>
          </p:nvPr>
        </p:nvGraphicFramePr>
        <p:xfrm>
          <a:off x="3707904" y="2924944"/>
          <a:ext cx="2133600" cy="1581150"/>
        </p:xfrm>
        <a:graphic>
          <a:graphicData uri="http://schemas.openxmlformats.org/presentationml/2006/ole">
            <mc:AlternateContent xmlns:mc="http://schemas.openxmlformats.org/markup-compatibility/2006">
              <mc:Choice xmlns:v="urn:schemas-microsoft-com:vml" Requires="v">
                <p:oleObj spid="_x0000_s8231" name="Bitmap Image" r:id="rId4" imgW="2133898" imgH="1580952" progId="Paint.Picture">
                  <p:embed/>
                </p:oleObj>
              </mc:Choice>
              <mc:Fallback>
                <p:oleObj name="Bitmap Image" r:id="rId4" imgW="2133898" imgH="1580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924944"/>
                        <a:ext cx="2133600" cy="1581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806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a:t>
            </a:r>
          </a:p>
        </p:txBody>
      </p:sp>
      <p:sp>
        <p:nvSpPr>
          <p:cNvPr id="3" name="Content Placeholder 2"/>
          <p:cNvSpPr>
            <a:spLocks noGrp="1"/>
          </p:cNvSpPr>
          <p:nvPr>
            <p:ph idx="1"/>
          </p:nvPr>
        </p:nvSpPr>
        <p:spPr>
          <a:xfrm>
            <a:off x="685800" y="1981200"/>
            <a:ext cx="7772400" cy="636104"/>
          </a:xfrm>
        </p:spPr>
        <p:txBody>
          <a:bodyPr/>
          <a:lstStyle/>
          <a:p>
            <a:r>
              <a:rPr lang="en-CA" dirty="0"/>
              <a:t>When are scheduling decisions made?</a:t>
            </a:r>
          </a:p>
        </p:txBody>
      </p:sp>
      <p:sp>
        <p:nvSpPr>
          <p:cNvPr id="4" name="Content Placeholder 2"/>
          <p:cNvSpPr txBox="1">
            <a:spLocks/>
          </p:cNvSpPr>
          <p:nvPr/>
        </p:nvSpPr>
        <p:spPr bwMode="auto">
          <a:xfrm>
            <a:off x="685800" y="3041256"/>
            <a:ext cx="7772400" cy="104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kern="0" dirty="0"/>
              <a:t>What are the main categories for scheduling algorithms?</a:t>
            </a:r>
          </a:p>
        </p:txBody>
      </p:sp>
      <p:sp>
        <p:nvSpPr>
          <p:cNvPr id="5" name="Content Placeholder 2"/>
          <p:cNvSpPr txBox="1">
            <a:spLocks/>
          </p:cNvSpPr>
          <p:nvPr/>
        </p:nvSpPr>
        <p:spPr bwMode="auto">
          <a:xfrm>
            <a:off x="685800" y="4509729"/>
            <a:ext cx="7772400" cy="1121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CA" kern="0" dirty="0"/>
              <a:t>What are three scheduling goals applicable to all system types?</a:t>
            </a:r>
          </a:p>
          <a:p>
            <a:endParaRPr lang="en-CA" kern="0" dirty="0"/>
          </a:p>
        </p:txBody>
      </p:sp>
    </p:spTree>
    <p:extLst>
      <p:ext uri="{BB962C8B-B14F-4D97-AF65-F5344CB8AC3E}">
        <p14:creationId xmlns:p14="http://schemas.microsoft.com/office/powerpoint/2010/main" val="356145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944909-D94E-48DC-AF36-3E29B47ED10B}"/>
              </a:ext>
            </a:extLst>
          </p:cNvPr>
          <p:cNvSpPr>
            <a:spLocks noGrp="1"/>
          </p:cNvSpPr>
          <p:nvPr>
            <p:ph type="title"/>
          </p:nvPr>
        </p:nvSpPr>
        <p:spPr>
          <a:xfrm>
            <a:off x="685800" y="2420888"/>
            <a:ext cx="7772400" cy="1362075"/>
          </a:xfrm>
        </p:spPr>
        <p:txBody>
          <a:bodyPr/>
          <a:lstStyle/>
          <a:p>
            <a:r>
              <a:rPr lang="en-CA" sz="3200" dirty="0"/>
              <a:t>Miscellaneous Scheduling Topics</a:t>
            </a:r>
          </a:p>
        </p:txBody>
      </p:sp>
    </p:spTree>
    <p:extLst>
      <p:ext uri="{BB962C8B-B14F-4D97-AF65-F5344CB8AC3E}">
        <p14:creationId xmlns:p14="http://schemas.microsoft.com/office/powerpoint/2010/main" val="232468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a:t>Policy vs Mechanism</a:t>
            </a:r>
          </a:p>
        </p:txBody>
      </p:sp>
      <p:sp>
        <p:nvSpPr>
          <p:cNvPr id="23557" name="Rectangle 3"/>
          <p:cNvSpPr>
            <a:spLocks noGrp="1" noChangeArrowheads="1"/>
          </p:cNvSpPr>
          <p:nvPr>
            <p:ph type="body" idx="1"/>
          </p:nvPr>
        </p:nvSpPr>
        <p:spPr/>
        <p:txBody>
          <a:bodyPr/>
          <a:lstStyle/>
          <a:p>
            <a:r>
              <a:rPr lang="en-US" altLang="en-US" dirty="0"/>
              <a:t>Our discussion of scheduling has assumed processes in competition for the CPU with differing goals, and probably owners too</a:t>
            </a:r>
          </a:p>
          <a:p>
            <a:pPr lvl="1"/>
            <a:r>
              <a:rPr lang="en-US" altLang="en-US" dirty="0"/>
              <a:t>What about a real-time system where the processes cooperate</a:t>
            </a:r>
          </a:p>
          <a:p>
            <a:pPr lvl="1"/>
            <a:r>
              <a:rPr lang="en-US" altLang="en-US" dirty="0"/>
              <a:t>What about a process owning many child threads that need to work together?</a:t>
            </a:r>
          </a:p>
          <a:p>
            <a:r>
              <a:rPr lang="en-US" altLang="en-US" dirty="0"/>
              <a:t>Processes/threads working together may benefit by separating the policy decisions from the mechanism by which those policies are enforced</a:t>
            </a:r>
          </a:p>
        </p:txBody>
      </p:sp>
    </p:spTree>
    <p:extLst>
      <p:ext uri="{BB962C8B-B14F-4D97-AF65-F5344CB8AC3E}">
        <p14:creationId xmlns:p14="http://schemas.microsoft.com/office/powerpoint/2010/main" val="389293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a:t>Policy vs Mechanism</a:t>
            </a:r>
          </a:p>
        </p:txBody>
      </p:sp>
      <p:sp>
        <p:nvSpPr>
          <p:cNvPr id="24581" name="Rectangle 3"/>
          <p:cNvSpPr>
            <a:spLocks noGrp="1" noChangeArrowheads="1"/>
          </p:cNvSpPr>
          <p:nvPr>
            <p:ph type="body" idx="1"/>
          </p:nvPr>
        </p:nvSpPr>
        <p:spPr/>
        <p:txBody>
          <a:bodyPr/>
          <a:lstStyle/>
          <a:p>
            <a:r>
              <a:rPr lang="en-US" altLang="en-US" dirty="0"/>
              <a:t>In this configuration there will be times in which processes can specify their scheduling policy, and the scheduler implements the policy</a:t>
            </a:r>
          </a:p>
          <a:p>
            <a:pPr lvl="1"/>
            <a:r>
              <a:rPr lang="en-US" altLang="en-US" dirty="0"/>
              <a:t>Consider a system call through which a process can change the priorities of its children.  </a:t>
            </a:r>
          </a:p>
          <a:p>
            <a:pPr lvl="2"/>
            <a:r>
              <a:rPr lang="en-US" altLang="en-US" dirty="0"/>
              <a:t>In this case, the kernel controls the mechanism of the scheduler, but the policy is set by a user process</a:t>
            </a:r>
          </a:p>
        </p:txBody>
      </p:sp>
    </p:spTree>
    <p:extLst>
      <p:ext uri="{BB962C8B-B14F-4D97-AF65-F5344CB8AC3E}">
        <p14:creationId xmlns:p14="http://schemas.microsoft.com/office/powerpoint/2010/main" val="169680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1588"/>
            <a:ext cx="7772400" cy="1143000"/>
          </a:xfrm>
        </p:spPr>
        <p:txBody>
          <a:bodyPr/>
          <a:lstStyle/>
          <a:p>
            <a:pPr eaLnBrk="1" hangingPunct="1"/>
            <a:r>
              <a:rPr lang="en-US" altLang="en-US" dirty="0"/>
              <a:t>Thread Scheduling</a:t>
            </a:r>
          </a:p>
        </p:txBody>
      </p:sp>
      <p:sp>
        <p:nvSpPr>
          <p:cNvPr id="25605" name="Rectangle 3"/>
          <p:cNvSpPr>
            <a:spLocks noGrp="1" noChangeArrowheads="1"/>
          </p:cNvSpPr>
          <p:nvPr>
            <p:ph type="body" idx="1"/>
          </p:nvPr>
        </p:nvSpPr>
        <p:spPr>
          <a:xfrm>
            <a:off x="431917" y="1124744"/>
            <a:ext cx="7772400" cy="1368152"/>
          </a:xfrm>
        </p:spPr>
        <p:txBody>
          <a:bodyPr/>
          <a:lstStyle/>
          <a:p>
            <a:r>
              <a:rPr lang="en-US" altLang="en-US" dirty="0"/>
              <a:t>Recall: threads can be scheduled in the kernel or in a user space run-time library</a:t>
            </a:r>
          </a:p>
          <a:p>
            <a:pPr lvl="1"/>
            <a:r>
              <a:rPr lang="en-US" altLang="en-US" dirty="0"/>
              <a:t> consider a 50 </a:t>
            </a:r>
            <a:r>
              <a:rPr lang="en-US" altLang="en-US" dirty="0" err="1"/>
              <a:t>msec</a:t>
            </a:r>
            <a:r>
              <a:rPr lang="en-US" altLang="en-US" dirty="0"/>
              <a:t> quantum</a:t>
            </a:r>
          </a:p>
        </p:txBody>
      </p:sp>
      <p:pic>
        <p:nvPicPr>
          <p:cNvPr id="25606" name="Picture 4" descr="2-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17" y="2996952"/>
            <a:ext cx="4425950" cy="3573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5607" name="Picture 5" descr="2-43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845" y="2970758"/>
            <a:ext cx="3424238" cy="3625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2FE14F7-CDD8-49F7-B21D-81B5857887FF}"/>
              </a:ext>
            </a:extLst>
          </p:cNvPr>
          <p:cNvSpPr txBox="1">
            <a:spLocks noChangeArrowheads="1"/>
          </p:cNvSpPr>
          <p:nvPr/>
        </p:nvSpPr>
        <p:spPr bwMode="auto">
          <a:xfrm>
            <a:off x="357677" y="2538710"/>
            <a:ext cx="396044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185738" lvl="2" indent="-185738"/>
            <a:r>
              <a:rPr lang="en-US" altLang="en-US" kern="0" dirty="0"/>
              <a:t>Threads with 5msec CPU bursts</a:t>
            </a:r>
          </a:p>
        </p:txBody>
      </p:sp>
      <p:sp>
        <p:nvSpPr>
          <p:cNvPr id="7" name="Rectangle 3">
            <a:extLst>
              <a:ext uri="{FF2B5EF4-FFF2-40B4-BE49-F238E27FC236}">
                <a16:creationId xmlns:a16="http://schemas.microsoft.com/office/drawing/2014/main" id="{82B1A0F5-480D-4CB3-B02C-EA565AF23C4E}"/>
              </a:ext>
            </a:extLst>
          </p:cNvPr>
          <p:cNvSpPr txBox="1">
            <a:spLocks noChangeArrowheads="1"/>
          </p:cNvSpPr>
          <p:nvPr/>
        </p:nvSpPr>
        <p:spPr bwMode="auto">
          <a:xfrm>
            <a:off x="5173315" y="2538710"/>
            <a:ext cx="396044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185738" lvl="2" indent="-185738"/>
            <a:r>
              <a:rPr lang="en-US" altLang="en-US" kern="0" dirty="0"/>
              <a:t>Threads that block after 5 </a:t>
            </a:r>
            <a:r>
              <a:rPr lang="en-US" altLang="en-US" kern="0" dirty="0" err="1"/>
              <a:t>msec</a:t>
            </a:r>
            <a:endParaRPr lang="en-US" altLang="en-US" kern="0" dirty="0"/>
          </a:p>
        </p:txBody>
      </p:sp>
    </p:spTree>
    <p:extLst>
      <p:ext uri="{BB962C8B-B14F-4D97-AF65-F5344CB8AC3E}">
        <p14:creationId xmlns:p14="http://schemas.microsoft.com/office/powerpoint/2010/main" val="2909586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876300" y="268560"/>
            <a:ext cx="7772400" cy="1143000"/>
          </a:xfrm>
        </p:spPr>
        <p:txBody>
          <a:bodyPr/>
          <a:lstStyle/>
          <a:p>
            <a:pPr eaLnBrk="1" hangingPunct="1"/>
            <a:r>
              <a:rPr lang="en-US" altLang="en-US" dirty="0"/>
              <a:t>Thread Scheduling</a:t>
            </a:r>
          </a:p>
        </p:txBody>
      </p:sp>
      <p:sp>
        <p:nvSpPr>
          <p:cNvPr id="26629" name="Rectangle 3"/>
          <p:cNvSpPr>
            <a:spLocks noGrp="1" noChangeArrowheads="1"/>
          </p:cNvSpPr>
          <p:nvPr>
            <p:ph type="body" idx="1"/>
          </p:nvPr>
        </p:nvSpPr>
        <p:spPr>
          <a:xfrm>
            <a:off x="381000" y="1411560"/>
            <a:ext cx="8267700" cy="5257800"/>
          </a:xfrm>
        </p:spPr>
        <p:txBody>
          <a:bodyPr/>
          <a:lstStyle/>
          <a:p>
            <a:r>
              <a:rPr lang="en-US" altLang="en-US" dirty="0"/>
              <a:t>A kernel thread scheduler will be slower (due to TRAPs to the kernel) but will also have to consider that running a thread in the same process will, in general, be quicker than switching to a different process</a:t>
            </a:r>
          </a:p>
          <a:p>
            <a:r>
              <a:rPr lang="en-US" altLang="en-US" dirty="0"/>
              <a:t>A user space run-time scheduler will be more efficient, but also more complicated and will block all threads on a system call</a:t>
            </a:r>
          </a:p>
          <a:p>
            <a:r>
              <a:rPr lang="en-US" altLang="en-US" dirty="0"/>
              <a:t>Deciding which to use, and how to employ it, is all about trade-offs</a:t>
            </a:r>
          </a:p>
        </p:txBody>
      </p:sp>
    </p:spTree>
    <p:extLst>
      <p:ext uri="{BB962C8B-B14F-4D97-AF65-F5344CB8AC3E}">
        <p14:creationId xmlns:p14="http://schemas.microsoft.com/office/powerpoint/2010/main" val="359090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D224-E3C6-419B-9808-97CBAA939388}"/>
              </a:ext>
            </a:extLst>
          </p:cNvPr>
          <p:cNvSpPr>
            <a:spLocks noGrp="1"/>
          </p:cNvSpPr>
          <p:nvPr>
            <p:ph type="title"/>
          </p:nvPr>
        </p:nvSpPr>
        <p:spPr/>
        <p:txBody>
          <a:bodyPr/>
          <a:lstStyle/>
          <a:p>
            <a:r>
              <a:rPr lang="en-CA" dirty="0"/>
              <a:t>Current OS implementations</a:t>
            </a:r>
          </a:p>
        </p:txBody>
      </p:sp>
      <p:sp>
        <p:nvSpPr>
          <p:cNvPr id="3" name="Content Placeholder 2">
            <a:extLst>
              <a:ext uri="{FF2B5EF4-FFF2-40B4-BE49-F238E27FC236}">
                <a16:creationId xmlns:a16="http://schemas.microsoft.com/office/drawing/2014/main" id="{2B2E9B9A-1C2B-43E4-9B24-D7ACBA81E66E}"/>
              </a:ext>
            </a:extLst>
          </p:cNvPr>
          <p:cNvSpPr>
            <a:spLocks noGrp="1"/>
          </p:cNvSpPr>
          <p:nvPr>
            <p:ph idx="1"/>
          </p:nvPr>
        </p:nvSpPr>
        <p:spPr/>
        <p:txBody>
          <a:bodyPr/>
          <a:lstStyle/>
          <a:p>
            <a:r>
              <a:rPr lang="en-CA" dirty="0"/>
              <a:t>Windows</a:t>
            </a:r>
          </a:p>
          <a:p>
            <a:pPr marL="457200" lvl="1" indent="0">
              <a:buNone/>
            </a:pPr>
            <a:r>
              <a:rPr lang="en-CA" dirty="0">
                <a:solidFill>
                  <a:srgbClr val="0070C0"/>
                </a:solidFill>
                <a:hlinkClick r:id="rId2">
                  <a:extLst>
                    <a:ext uri="{A12FA001-AC4F-418D-AE19-62706E023703}">
                      <ahyp:hlinkClr xmlns:ahyp="http://schemas.microsoft.com/office/drawing/2018/hyperlinkcolor" val="tx"/>
                    </a:ext>
                  </a:extLst>
                </a:hlinkClick>
              </a:rPr>
              <a:t>https://docs.microsoft.com/en-us/windows/desktop/procthread/scheduling-priorities</a:t>
            </a:r>
            <a:endParaRPr lang="en-CA" dirty="0">
              <a:solidFill>
                <a:srgbClr val="0070C0"/>
              </a:solidFill>
            </a:endParaRPr>
          </a:p>
          <a:p>
            <a:r>
              <a:rPr lang="en-CA" dirty="0"/>
              <a:t>Linux</a:t>
            </a:r>
          </a:p>
          <a:p>
            <a:pPr marL="457200" lvl="1" indent="0">
              <a:buNone/>
            </a:pPr>
            <a:r>
              <a:rPr lang="en-CA" dirty="0">
                <a:solidFill>
                  <a:srgbClr val="0070C0"/>
                </a:solidFill>
                <a:hlinkClick r:id="rId3">
                  <a:extLst>
                    <a:ext uri="{A12FA001-AC4F-418D-AE19-62706E023703}">
                      <ahyp:hlinkClr xmlns:ahyp="http://schemas.microsoft.com/office/drawing/2018/hyperlinkcolor" val="tx"/>
                    </a:ext>
                  </a:extLst>
                </a:hlinkClick>
              </a:rPr>
              <a:t>http://manpages.ubuntu.com/manpages/cosmic/man7/sched.7.html</a:t>
            </a:r>
            <a:endParaRPr lang="en-CA" dirty="0">
              <a:solidFill>
                <a:srgbClr val="0070C0"/>
              </a:solidFill>
            </a:endParaRPr>
          </a:p>
        </p:txBody>
      </p:sp>
    </p:spTree>
    <p:extLst>
      <p:ext uri="{BB962C8B-B14F-4D97-AF65-F5344CB8AC3E}">
        <p14:creationId xmlns:p14="http://schemas.microsoft.com/office/powerpoint/2010/main" val="3126587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a:t>Quiz Time</a:t>
            </a:r>
          </a:p>
        </p:txBody>
      </p:sp>
      <p:sp>
        <p:nvSpPr>
          <p:cNvPr id="2" name="Content Placeholder 1"/>
          <p:cNvSpPr>
            <a:spLocks noGrp="1"/>
          </p:cNvSpPr>
          <p:nvPr>
            <p:ph idx="1"/>
          </p:nvPr>
        </p:nvSpPr>
        <p:spPr/>
        <p:txBody>
          <a:bodyPr/>
          <a:lstStyle/>
          <a:p>
            <a:pPr marL="514350" indent="-514350">
              <a:buFont typeface="+mj-lt"/>
              <a:buAutoNum type="arabicPeriod"/>
            </a:pPr>
            <a:r>
              <a:rPr lang="en-US" altLang="en-US" dirty="0"/>
              <a:t>What is round-robin scheduling?</a:t>
            </a:r>
          </a:p>
          <a:p>
            <a:pPr marL="514350" indent="-514350">
              <a:buFont typeface="+mj-lt"/>
              <a:buAutoNum type="arabicPeriod"/>
            </a:pPr>
            <a:endParaRPr lang="en-US" altLang="en-US" dirty="0"/>
          </a:p>
          <a:p>
            <a:pPr marL="514350" indent="-514350">
              <a:buFont typeface="+mj-lt"/>
              <a:buAutoNum type="arabicPeriod"/>
            </a:pPr>
            <a:r>
              <a:rPr lang="en-US" altLang="en-US" dirty="0"/>
              <a:t>Regarding priority scheduling, what are the two ways in which priorities may be assigned?</a:t>
            </a:r>
          </a:p>
          <a:p>
            <a:pPr marL="514350" indent="-514350">
              <a:buFont typeface="+mj-lt"/>
              <a:buAutoNum type="arabicPeriod"/>
            </a:pPr>
            <a:endParaRPr lang="en-US" altLang="en-US" dirty="0"/>
          </a:p>
          <a:p>
            <a:pPr marL="514350" indent="-514350">
              <a:buFont typeface="+mj-lt"/>
              <a:buAutoNum type="arabicPeriod"/>
            </a:pPr>
            <a:r>
              <a:rPr lang="en-US" altLang="en-US" dirty="0"/>
              <a:t>What are two advantages of lottery scheduling?</a:t>
            </a:r>
          </a:p>
          <a:p>
            <a:pPr marL="514350" indent="-514350">
              <a:buFont typeface="+mj-lt"/>
              <a:buAutoNum type="arabicPeriod"/>
            </a:pPr>
            <a:endParaRPr lang="en-US" altLang="en-US" dirty="0"/>
          </a:p>
          <a:p>
            <a:pPr marL="514350" indent="-514350">
              <a:buFont typeface="+mj-lt"/>
              <a:buAutoNum type="arabicPeriod"/>
            </a:pPr>
            <a:endParaRPr lang="en-US" altLang="en-US" dirty="0"/>
          </a:p>
        </p:txBody>
      </p:sp>
    </p:spTree>
    <p:extLst>
      <p:ext uri="{BB962C8B-B14F-4D97-AF65-F5344CB8AC3E}">
        <p14:creationId xmlns:p14="http://schemas.microsoft.com/office/powerpoint/2010/main" val="3750950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CA" dirty="0"/>
              <a:t>Linux Scheduling</a:t>
            </a:r>
          </a:p>
        </p:txBody>
      </p:sp>
    </p:spTree>
    <p:extLst>
      <p:ext uri="{BB962C8B-B14F-4D97-AF65-F5344CB8AC3E}">
        <p14:creationId xmlns:p14="http://schemas.microsoft.com/office/powerpoint/2010/main" val="99796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Recall Batch Scheduling Algorithms</a:t>
            </a:r>
          </a:p>
        </p:txBody>
      </p:sp>
      <p:sp>
        <p:nvSpPr>
          <p:cNvPr id="4"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514350" indent="-514350">
              <a:buFont typeface="+mj-lt"/>
              <a:buAutoNum type="arabicPeriod"/>
            </a:pPr>
            <a:r>
              <a:rPr lang="en-US" altLang="en-US" kern="0"/>
              <a:t>First-Come First-Served</a:t>
            </a:r>
          </a:p>
          <a:p>
            <a:pPr marL="514350" indent="-514350">
              <a:buFont typeface="+mj-lt"/>
              <a:buAutoNum type="arabicPeriod"/>
            </a:pPr>
            <a:r>
              <a:rPr lang="en-US" altLang="en-US" kern="0"/>
              <a:t>Shortest Job First</a:t>
            </a:r>
          </a:p>
          <a:p>
            <a:pPr marL="514350" indent="-514350">
              <a:buFont typeface="+mj-lt"/>
              <a:buAutoNum type="arabicPeriod"/>
            </a:pPr>
            <a:r>
              <a:rPr lang="en-US" altLang="en-US" kern="0"/>
              <a:t>Shortest Remaining Time Next</a:t>
            </a:r>
            <a:endParaRPr lang="en-US" altLang="en-US" kern="0" dirty="0"/>
          </a:p>
        </p:txBody>
      </p:sp>
      <p:sp>
        <p:nvSpPr>
          <p:cNvPr id="5" name="Right Brace 4"/>
          <p:cNvSpPr/>
          <p:nvPr/>
        </p:nvSpPr>
        <p:spPr>
          <a:xfrm>
            <a:off x="4932040" y="1916832"/>
            <a:ext cx="432048" cy="1080120"/>
          </a:xfrm>
          <a:prstGeom prst="rightBrace">
            <a:avLst>
              <a:gd name="adj1" fmla="val 3968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6" name="TextBox 5"/>
          <p:cNvSpPr txBox="1"/>
          <p:nvPr/>
        </p:nvSpPr>
        <p:spPr>
          <a:xfrm>
            <a:off x="5508104" y="2226059"/>
            <a:ext cx="2288255" cy="461665"/>
          </a:xfrm>
          <a:prstGeom prst="rect">
            <a:avLst/>
          </a:prstGeom>
          <a:noFill/>
        </p:spPr>
        <p:txBody>
          <a:bodyPr wrap="none" rtlCol="0">
            <a:spAutoFit/>
          </a:bodyPr>
          <a:lstStyle/>
          <a:p>
            <a:r>
              <a:rPr lang="en-CA" sz="2400" b="1" dirty="0">
                <a:latin typeface="Calibri" panose="020F0502020204030204" pitchFamily="34" charset="0"/>
                <a:cs typeface="Calibri" panose="020F0502020204030204" pitchFamily="34" charset="0"/>
              </a:rPr>
              <a:t>Non-</a:t>
            </a:r>
            <a:r>
              <a:rPr lang="en-CA" sz="2400" b="1" dirty="0" err="1">
                <a:latin typeface="Calibri" panose="020F0502020204030204" pitchFamily="34" charset="0"/>
                <a:cs typeface="Calibri" panose="020F0502020204030204" pitchFamily="34" charset="0"/>
              </a:rPr>
              <a:t>preemptive</a:t>
            </a:r>
            <a:endParaRPr lang="fr-CA" sz="2400" b="1" dirty="0">
              <a:latin typeface="Calibri" panose="020F0502020204030204" pitchFamily="34" charset="0"/>
              <a:cs typeface="Calibri" panose="020F0502020204030204" pitchFamily="34" charset="0"/>
            </a:endParaRPr>
          </a:p>
        </p:txBody>
      </p:sp>
      <p:sp>
        <p:nvSpPr>
          <p:cNvPr id="7" name="TextBox 6"/>
          <p:cNvSpPr txBox="1"/>
          <p:nvPr/>
        </p:nvSpPr>
        <p:spPr>
          <a:xfrm>
            <a:off x="6300192" y="3104071"/>
            <a:ext cx="1659878" cy="461665"/>
          </a:xfrm>
          <a:prstGeom prst="rect">
            <a:avLst/>
          </a:prstGeom>
          <a:noFill/>
        </p:spPr>
        <p:txBody>
          <a:bodyPr wrap="none" rtlCol="0">
            <a:spAutoFit/>
          </a:bodyPr>
          <a:lstStyle/>
          <a:p>
            <a:r>
              <a:rPr lang="en-CA" sz="2400" b="1" dirty="0" err="1">
                <a:latin typeface="Calibri" panose="020F0502020204030204" pitchFamily="34" charset="0"/>
                <a:cs typeface="Calibri" panose="020F0502020204030204" pitchFamily="34" charset="0"/>
              </a:rPr>
              <a:t>Preemptive</a:t>
            </a:r>
            <a:endParaRPr lang="fr-CA"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190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116632"/>
            <a:ext cx="7772400" cy="1143000"/>
          </a:xfrm>
        </p:spPr>
        <p:txBody>
          <a:bodyPr/>
          <a:lstStyle/>
          <a:p>
            <a:pPr eaLnBrk="1" hangingPunct="1"/>
            <a:r>
              <a:rPr lang="en-US" altLang="en-US" dirty="0"/>
              <a:t>Outline</a:t>
            </a:r>
          </a:p>
        </p:txBody>
      </p:sp>
      <p:sp>
        <p:nvSpPr>
          <p:cNvPr id="6149" name="Rectangle 3"/>
          <p:cNvSpPr>
            <a:spLocks noGrp="1" noChangeArrowheads="1"/>
          </p:cNvSpPr>
          <p:nvPr>
            <p:ph type="body" idx="1"/>
          </p:nvPr>
        </p:nvSpPr>
        <p:spPr>
          <a:xfrm>
            <a:off x="685800" y="1340768"/>
            <a:ext cx="7772400" cy="4755232"/>
          </a:xfrm>
        </p:spPr>
        <p:txBody>
          <a:bodyPr/>
          <a:lstStyle/>
          <a:p>
            <a:pPr eaLnBrk="1" hangingPunct="1"/>
            <a:r>
              <a:rPr lang="en-US" altLang="en-US" dirty="0"/>
              <a:t>Scheduling Interactive Systems</a:t>
            </a:r>
          </a:p>
          <a:p>
            <a:pPr lvl="1"/>
            <a:r>
              <a:rPr lang="en-US" altLang="en-US" dirty="0"/>
              <a:t>Round Robin scheduling</a:t>
            </a:r>
          </a:p>
          <a:p>
            <a:pPr lvl="1"/>
            <a:r>
              <a:rPr lang="en-US" altLang="en-US" dirty="0"/>
              <a:t>Priority Scheduling</a:t>
            </a:r>
          </a:p>
          <a:p>
            <a:pPr lvl="1"/>
            <a:r>
              <a:rPr lang="en-US" altLang="en-US" dirty="0"/>
              <a:t>Shortest Process Next Scheduling</a:t>
            </a:r>
          </a:p>
          <a:p>
            <a:pPr lvl="1"/>
            <a:r>
              <a:rPr lang="en-US" altLang="en-US" dirty="0"/>
              <a:t>Guaranteed Scheduling</a:t>
            </a:r>
          </a:p>
          <a:p>
            <a:pPr lvl="1"/>
            <a:r>
              <a:rPr lang="en-US" altLang="en-US" dirty="0"/>
              <a:t>Lottery Scheduling</a:t>
            </a:r>
          </a:p>
          <a:p>
            <a:pPr lvl="1"/>
            <a:r>
              <a:rPr lang="en-US" altLang="en-US" dirty="0"/>
              <a:t>Fair-Share Scheduling</a:t>
            </a:r>
          </a:p>
          <a:p>
            <a:pPr eaLnBrk="1" hangingPunct="1"/>
            <a:r>
              <a:rPr lang="en-US" altLang="en-US" dirty="0"/>
              <a:t>Scheduling Real-Time Systems</a:t>
            </a:r>
          </a:p>
          <a:p>
            <a:pPr eaLnBrk="1" hangingPunct="1"/>
            <a:r>
              <a:rPr lang="en-US" altLang="en-US" dirty="0"/>
              <a:t>Miscellaneous Scheduling Topics </a:t>
            </a:r>
          </a:p>
          <a:p>
            <a:pPr lvl="1"/>
            <a:r>
              <a:rPr lang="en-US" altLang="en-US" dirty="0"/>
              <a:t>Policy vs Mechanism</a:t>
            </a:r>
          </a:p>
          <a:p>
            <a:pPr lvl="1"/>
            <a:r>
              <a:rPr lang="en-US" altLang="en-US" dirty="0"/>
              <a:t>Thread Scheduling</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17990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85800" y="404664"/>
            <a:ext cx="7772400" cy="1143000"/>
          </a:xfrm>
        </p:spPr>
        <p:txBody>
          <a:bodyPr/>
          <a:lstStyle/>
          <a:p>
            <a:pPr eaLnBrk="1" hangingPunct="1"/>
            <a:r>
              <a:rPr lang="en-US" altLang="en-US"/>
              <a:t>Scheduling Interactive Systems</a:t>
            </a:r>
          </a:p>
        </p:txBody>
      </p:sp>
      <p:sp>
        <p:nvSpPr>
          <p:cNvPr id="6149" name="Rectangle 3"/>
          <p:cNvSpPr>
            <a:spLocks noGrp="1" noChangeArrowheads="1"/>
          </p:cNvSpPr>
          <p:nvPr>
            <p:ph type="body" idx="1"/>
          </p:nvPr>
        </p:nvSpPr>
        <p:spPr>
          <a:xfrm>
            <a:off x="381000" y="1555576"/>
            <a:ext cx="8763000" cy="5257800"/>
          </a:xfrm>
        </p:spPr>
        <p:txBody>
          <a:bodyPr/>
          <a:lstStyle/>
          <a:p>
            <a:pPr eaLnBrk="1" hangingPunct="1"/>
            <a:r>
              <a:rPr lang="en-US" altLang="en-US" dirty="0"/>
              <a:t>Someone, somewhere, is sitting at a keyboard entering information</a:t>
            </a:r>
          </a:p>
          <a:p>
            <a:pPr eaLnBrk="1" hangingPunct="1"/>
            <a:r>
              <a:rPr lang="en-US" altLang="en-US" dirty="0"/>
              <a:t>Recall our objectives specific to interactive systems:</a:t>
            </a:r>
          </a:p>
          <a:p>
            <a:pPr lvl="1" eaLnBrk="1" hangingPunct="1"/>
            <a:r>
              <a:rPr lang="en-US" altLang="en-US" dirty="0"/>
              <a:t>Fast response time</a:t>
            </a:r>
          </a:p>
          <a:p>
            <a:pPr lvl="1" eaLnBrk="1" hangingPunct="1"/>
            <a:r>
              <a:rPr lang="en-US" altLang="en-US" dirty="0"/>
              <a:t>Proportionality (things that users </a:t>
            </a:r>
            <a:r>
              <a:rPr lang="en-US" altLang="en-US" i="1" dirty="0"/>
              <a:t>think</a:t>
            </a:r>
            <a:r>
              <a:rPr lang="en-US" altLang="en-US" dirty="0"/>
              <a:t> should take a short amount of time probably should)</a:t>
            </a:r>
          </a:p>
          <a:p>
            <a:r>
              <a:rPr lang="en-US" altLang="en-US" dirty="0"/>
              <a:t>Developing schedulers for interactive systems has been the focus of significant research and studies</a:t>
            </a:r>
          </a:p>
        </p:txBody>
      </p:sp>
    </p:spTree>
    <p:extLst>
      <p:ext uri="{BB962C8B-B14F-4D97-AF65-F5344CB8AC3E}">
        <p14:creationId xmlns:p14="http://schemas.microsoft.com/office/powerpoint/2010/main" val="427556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dirty="0"/>
              <a:t>Round Robin</a:t>
            </a:r>
          </a:p>
        </p:txBody>
      </p:sp>
      <p:sp>
        <p:nvSpPr>
          <p:cNvPr id="7173" name="Rectangle 3"/>
          <p:cNvSpPr>
            <a:spLocks noGrp="1" noChangeArrowheads="1"/>
          </p:cNvSpPr>
          <p:nvPr>
            <p:ph type="body" idx="1"/>
          </p:nvPr>
        </p:nvSpPr>
        <p:spPr>
          <a:xfrm>
            <a:off x="654774" y="1556792"/>
            <a:ext cx="8237705" cy="4114800"/>
          </a:xfrm>
        </p:spPr>
        <p:txBody>
          <a:bodyPr/>
          <a:lstStyle/>
          <a:p>
            <a:pPr eaLnBrk="1" hangingPunct="1"/>
            <a:r>
              <a:rPr lang="en-US" altLang="en-US" dirty="0"/>
              <a:t>Round-Robin Scheduling</a:t>
            </a:r>
          </a:p>
          <a:p>
            <a:pPr lvl="1" eaLnBrk="1" hangingPunct="1"/>
            <a:r>
              <a:rPr lang="en-US" altLang="en-US" dirty="0"/>
              <a:t>makes the implicit assumption that all processes are equally important.</a:t>
            </a:r>
          </a:p>
          <a:p>
            <a:pPr lvl="1" eaLnBrk="1" hangingPunct="1"/>
            <a:r>
              <a:rPr lang="en-US" altLang="en-US" dirty="0"/>
              <a:t>Each process gets assigned a unit of time called a </a:t>
            </a:r>
            <a:r>
              <a:rPr lang="en-US" altLang="en-US" b="1" dirty="0">
                <a:solidFill>
                  <a:srgbClr val="0000FF"/>
                </a:solidFill>
              </a:rPr>
              <a:t>quantum</a:t>
            </a:r>
            <a:r>
              <a:rPr lang="en-US" altLang="en-US" dirty="0"/>
              <a:t> </a:t>
            </a:r>
          </a:p>
          <a:p>
            <a:pPr lvl="1" eaLnBrk="1" hangingPunct="1"/>
            <a:r>
              <a:rPr lang="en-US" altLang="en-US" dirty="0"/>
              <a:t>If the process is still running at the end of its quantum, the CPU is given to another process</a:t>
            </a:r>
          </a:p>
          <a:p>
            <a:pPr lvl="1" eaLnBrk="1" hangingPunct="1"/>
            <a:r>
              <a:rPr lang="en-US" altLang="en-US" dirty="0"/>
              <a:t>If the process blocks/finishes before the end of its quantum then the CPU is immediately reassigned</a:t>
            </a:r>
          </a:p>
          <a:p>
            <a:pPr lvl="1" eaLnBrk="1" hangingPunct="1"/>
            <a:r>
              <a:rPr lang="en-US" altLang="en-US" dirty="0"/>
              <a:t>Each process is given the CPU in turn</a:t>
            </a:r>
          </a:p>
          <a:p>
            <a:pPr lvl="1" eaLnBrk="1" hangingPunct="1"/>
            <a:r>
              <a:rPr lang="en-US" altLang="en-US" dirty="0"/>
              <a:t>Main decision:	</a:t>
            </a:r>
          </a:p>
          <a:p>
            <a:pPr lvl="2"/>
            <a:r>
              <a:rPr lang="en-US" altLang="en-US" dirty="0"/>
              <a:t>The value (time) of a quantum</a:t>
            </a:r>
          </a:p>
        </p:txBody>
      </p:sp>
      <p:sp>
        <p:nvSpPr>
          <p:cNvPr id="4" name="Rectangle 2"/>
          <p:cNvSpPr txBox="1">
            <a:spLocks noChangeArrowheads="1"/>
          </p:cNvSpPr>
          <p:nvPr/>
        </p:nvSpPr>
        <p:spPr bwMode="auto">
          <a:xfrm>
            <a:off x="0" y="4156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35049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body" idx="1"/>
          </p:nvPr>
        </p:nvSpPr>
        <p:spPr>
          <a:xfrm>
            <a:off x="381000" y="2362200"/>
            <a:ext cx="8763000" cy="2743200"/>
          </a:xfrm>
        </p:spPr>
        <p:txBody>
          <a:bodyPr/>
          <a:lstStyle/>
          <a:p>
            <a:pPr eaLnBrk="1" hangingPunct="1"/>
            <a:r>
              <a:rPr lang="en-US" altLang="en-US" dirty="0"/>
              <a:t>Round-Robin Scheduling</a:t>
            </a:r>
          </a:p>
          <a:p>
            <a:pPr lvl="1" eaLnBrk="1" hangingPunct="1"/>
            <a:r>
              <a:rPr lang="en-US" altLang="en-US" dirty="0"/>
              <a:t>How much time in a quantum?</a:t>
            </a:r>
          </a:p>
          <a:p>
            <a:pPr lvl="2" eaLnBrk="1" hangingPunct="1"/>
            <a:r>
              <a:rPr lang="en-US" altLang="en-US" dirty="0"/>
              <a:t>Process switches take time: save/load registers and memory maps, update tables, flush/reload cache, etc...</a:t>
            </a:r>
          </a:p>
          <a:p>
            <a:pPr lvl="2" eaLnBrk="1" hangingPunct="1"/>
            <a:r>
              <a:rPr lang="en-US" altLang="en-US" dirty="0"/>
              <a:t>For a 1ms context switch time, how much time should be in a quantum?  Consider the overhead:</a:t>
            </a:r>
          </a:p>
        </p:txBody>
      </p:sp>
      <p:graphicFrame>
        <p:nvGraphicFramePr>
          <p:cNvPr id="8198" name="Object 4"/>
          <p:cNvGraphicFramePr>
            <a:graphicFrameLocks noChangeAspect="1"/>
          </p:cNvGraphicFramePr>
          <p:nvPr/>
        </p:nvGraphicFramePr>
        <p:xfrm>
          <a:off x="533400" y="1219200"/>
          <a:ext cx="3209925" cy="1152525"/>
        </p:xfrm>
        <a:graphic>
          <a:graphicData uri="http://schemas.openxmlformats.org/presentationml/2006/ole">
            <mc:AlternateContent xmlns:mc="http://schemas.openxmlformats.org/markup-compatibility/2006">
              <mc:Choice xmlns:v="urn:schemas-microsoft-com:vml" Requires="v">
                <p:oleObj spid="_x0000_s6212" name="Bitmap Image" r:id="rId4" imgW="3209524" imgH="1152381" progId="Paint.Picture">
                  <p:embed/>
                </p:oleObj>
              </mc:Choice>
              <mc:Fallback>
                <p:oleObj name="Bitmap Image" r:id="rId4" imgW="3209524" imgH="11523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19200"/>
                        <a:ext cx="3209925"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5"/>
          <p:cNvGraphicFramePr>
            <a:graphicFrameLocks noChangeAspect="1"/>
          </p:cNvGraphicFramePr>
          <p:nvPr/>
        </p:nvGraphicFramePr>
        <p:xfrm>
          <a:off x="5334000" y="1219200"/>
          <a:ext cx="3209925" cy="1123950"/>
        </p:xfrm>
        <a:graphic>
          <a:graphicData uri="http://schemas.openxmlformats.org/presentationml/2006/ole">
            <mc:AlternateContent xmlns:mc="http://schemas.openxmlformats.org/markup-compatibility/2006">
              <mc:Choice xmlns:v="urn:schemas-microsoft-com:vml" Requires="v">
                <p:oleObj spid="_x0000_s6213" name="Bitmap Image" r:id="rId6" imgW="3209524" imgH="1123810" progId="Paint.Picture">
                  <p:embed/>
                </p:oleObj>
              </mc:Choice>
              <mc:Fallback>
                <p:oleObj name="Bitmap Image" r:id="rId6" imgW="3209524" imgH="112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219200"/>
                        <a:ext cx="3209925" cy="112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AutoShape 6"/>
          <p:cNvSpPr>
            <a:spLocks noChangeArrowheads="1"/>
          </p:cNvSpPr>
          <p:nvPr/>
        </p:nvSpPr>
        <p:spPr bwMode="auto">
          <a:xfrm>
            <a:off x="3810000" y="1600200"/>
            <a:ext cx="1447800" cy="304800"/>
          </a:xfrm>
          <a:prstGeom prst="rightArrow">
            <a:avLst>
              <a:gd name="adj1" fmla="val 50000"/>
              <a:gd name="adj2" fmla="val 118750"/>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graphicFrame>
        <p:nvGraphicFramePr>
          <p:cNvPr id="67690" name="Group 106"/>
          <p:cNvGraphicFramePr>
            <a:graphicFrameLocks noGrp="1"/>
          </p:cNvGraphicFramePr>
          <p:nvPr>
            <p:extLst>
              <p:ext uri="{D42A27DB-BD31-4B8C-83A1-F6EECF244321}">
                <p14:modId xmlns:p14="http://schemas.microsoft.com/office/powerpoint/2010/main" val="3374959387"/>
              </p:ext>
            </p:extLst>
          </p:nvPr>
        </p:nvGraphicFramePr>
        <p:xfrm>
          <a:off x="266699" y="5112327"/>
          <a:ext cx="8610601" cy="1295400"/>
        </p:xfrm>
        <a:graphic>
          <a:graphicData uri="http://schemas.openxmlformats.org/drawingml/2006/table">
            <a:tbl>
              <a:tblPr/>
              <a:tblGrid>
                <a:gridCol w="2323495">
                  <a:extLst>
                    <a:ext uri="{9D8B030D-6E8A-4147-A177-3AD203B41FA5}">
                      <a16:colId xmlns:a16="http://schemas.microsoft.com/office/drawing/2014/main" val="20000"/>
                    </a:ext>
                  </a:extLst>
                </a:gridCol>
                <a:gridCol w="1126543">
                  <a:extLst>
                    <a:ext uri="{9D8B030D-6E8A-4147-A177-3AD203B41FA5}">
                      <a16:colId xmlns:a16="http://schemas.microsoft.com/office/drawing/2014/main" val="20001"/>
                    </a:ext>
                  </a:extLst>
                </a:gridCol>
                <a:gridCol w="861474">
                  <a:extLst>
                    <a:ext uri="{9D8B030D-6E8A-4147-A177-3AD203B41FA5}">
                      <a16:colId xmlns:a16="http://schemas.microsoft.com/office/drawing/2014/main" val="20002"/>
                    </a:ext>
                  </a:extLst>
                </a:gridCol>
                <a:gridCol w="994009">
                  <a:extLst>
                    <a:ext uri="{9D8B030D-6E8A-4147-A177-3AD203B41FA5}">
                      <a16:colId xmlns:a16="http://schemas.microsoft.com/office/drawing/2014/main" val="20003"/>
                    </a:ext>
                  </a:extLst>
                </a:gridCol>
                <a:gridCol w="1060276">
                  <a:extLst>
                    <a:ext uri="{9D8B030D-6E8A-4147-A177-3AD203B41FA5}">
                      <a16:colId xmlns:a16="http://schemas.microsoft.com/office/drawing/2014/main" val="20004"/>
                    </a:ext>
                  </a:extLst>
                </a:gridCol>
                <a:gridCol w="1122402">
                  <a:extLst>
                    <a:ext uri="{9D8B030D-6E8A-4147-A177-3AD203B41FA5}">
                      <a16:colId xmlns:a16="http://schemas.microsoft.com/office/drawing/2014/main" val="20005"/>
                    </a:ext>
                  </a:extLst>
                </a:gridCol>
                <a:gridCol w="1122402">
                  <a:extLst>
                    <a:ext uri="{9D8B030D-6E8A-4147-A177-3AD203B41FA5}">
                      <a16:colId xmlns:a16="http://schemas.microsoft.com/office/drawing/2014/main" val="3684880998"/>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Quantum Size</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1ms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4ms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10ms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20ms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50ms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100ms</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Overhead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50%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20%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9.1%</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4.8%</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1%</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Rectangle 2"/>
          <p:cNvSpPr txBox="1">
            <a:spLocks noChangeArrowheads="1"/>
          </p:cNvSpPr>
          <p:nvPr/>
        </p:nvSpPr>
        <p:spPr bwMode="auto">
          <a:xfrm>
            <a:off x="771525" y="27016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kern="0" dirty="0"/>
              <a:t>Round Robin</a:t>
            </a:r>
          </a:p>
        </p:txBody>
      </p:sp>
      <p:sp>
        <p:nvSpPr>
          <p:cNvPr id="10"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314092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381000" y="1219200"/>
            <a:ext cx="8763000" cy="5334000"/>
          </a:xfrm>
        </p:spPr>
        <p:txBody>
          <a:bodyPr/>
          <a:lstStyle/>
          <a:p>
            <a:pPr eaLnBrk="1" hangingPunct="1"/>
            <a:r>
              <a:rPr lang="en-US" altLang="en-US" dirty="0"/>
              <a:t>Round-Robin Scheduling</a:t>
            </a:r>
          </a:p>
          <a:p>
            <a:pPr lvl="1" eaLnBrk="1" hangingPunct="1"/>
            <a:r>
              <a:rPr lang="en-US" altLang="en-US" dirty="0"/>
              <a:t>Another argument for larger quantum: if it is longer than the average CPU burst then programs will block more often than they are preempted </a:t>
            </a:r>
            <a:r>
              <a:rPr lang="en-US" altLang="en-US" dirty="0">
                <a:sym typeface="Wingdings" pitchFamily="2" charset="2"/>
              </a:rPr>
              <a:t> Less overhead and waste</a:t>
            </a:r>
            <a:endParaRPr lang="en-US" altLang="en-US" dirty="0"/>
          </a:p>
          <a:p>
            <a:pPr lvl="1" eaLnBrk="1" hangingPunct="1"/>
            <a:r>
              <a:rPr lang="en-US" altLang="en-US" dirty="0"/>
              <a:t>If larger quantum size is better, why not 100ms?</a:t>
            </a:r>
          </a:p>
          <a:p>
            <a:pPr lvl="2" eaLnBrk="1" hangingPunct="1"/>
            <a:r>
              <a:rPr lang="en-US" altLang="en-US" dirty="0"/>
              <a:t>What if 10 users hit a key at the same time?</a:t>
            </a:r>
          </a:p>
          <a:p>
            <a:pPr lvl="2" eaLnBrk="1" hangingPunct="1"/>
            <a:r>
              <a:rPr lang="en-US" altLang="en-US" dirty="0"/>
              <a:t>Long wait: last user may have to wait 1 second before seeing her/his key on the screen</a:t>
            </a:r>
          </a:p>
          <a:p>
            <a:pPr lvl="1" eaLnBrk="1" hangingPunct="1"/>
            <a:r>
              <a:rPr lang="en-US" altLang="en-US" dirty="0"/>
              <a:t>Good compromise: 20 to 50ms or so </a:t>
            </a:r>
          </a:p>
          <a:p>
            <a:pPr lvl="2"/>
            <a:r>
              <a:rPr lang="en-US" altLang="en-US" dirty="0"/>
              <a:t>this estimate is system dependent though</a:t>
            </a:r>
          </a:p>
        </p:txBody>
      </p:sp>
      <p:sp>
        <p:nvSpPr>
          <p:cNvPr id="5" name="Rectangle 2"/>
          <p:cNvSpPr txBox="1">
            <a:spLocks noChangeArrowheads="1"/>
          </p:cNvSpPr>
          <p:nvPr/>
        </p:nvSpPr>
        <p:spPr bwMode="auto">
          <a:xfrm>
            <a:off x="771525" y="27016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kern="0" dirty="0"/>
              <a:t>Round Robin</a:t>
            </a:r>
          </a:p>
        </p:txBody>
      </p:sp>
      <p:sp>
        <p:nvSpPr>
          <p:cNvPr id="6"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68657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body" idx="1"/>
          </p:nvPr>
        </p:nvSpPr>
        <p:spPr>
          <a:xfrm>
            <a:off x="685800" y="1412776"/>
            <a:ext cx="7772400" cy="4683224"/>
          </a:xfrm>
        </p:spPr>
        <p:txBody>
          <a:bodyPr/>
          <a:lstStyle/>
          <a:p>
            <a:r>
              <a:rPr lang="en-US" altLang="en-US" b="1" dirty="0"/>
              <a:t>User based: </a:t>
            </a:r>
            <a:r>
              <a:rPr lang="en-US" altLang="en-US" dirty="0"/>
              <a:t>If we shared a mainframe then the order of CPU priority might be </a:t>
            </a:r>
          </a:p>
          <a:p>
            <a:pPr marL="971550" lvl="1" indent="-457200">
              <a:buFont typeface="+mj-lt"/>
              <a:buAutoNum type="arabicPeriod"/>
            </a:pPr>
            <a:r>
              <a:rPr lang="en-US" altLang="en-US" dirty="0"/>
              <a:t>Dean of Engineering   </a:t>
            </a:r>
          </a:p>
          <a:p>
            <a:pPr marL="971550" lvl="1" indent="-457200">
              <a:buFont typeface="+mj-lt"/>
              <a:buAutoNum type="arabicPeriod"/>
            </a:pPr>
            <a:r>
              <a:rPr lang="en-US" altLang="en-US" dirty="0"/>
              <a:t>ECE </a:t>
            </a:r>
            <a:r>
              <a:rPr lang="en-US" altLang="en-US" dirty="0" err="1"/>
              <a:t>Dept</a:t>
            </a:r>
            <a:r>
              <a:rPr lang="en-US" altLang="en-US" dirty="0"/>
              <a:t> Head </a:t>
            </a:r>
          </a:p>
          <a:p>
            <a:pPr marL="971550" lvl="1" indent="-457200">
              <a:buFont typeface="+mj-lt"/>
              <a:buAutoNum type="arabicPeriod"/>
            </a:pPr>
            <a:r>
              <a:rPr lang="en-US" altLang="en-US" dirty="0"/>
              <a:t>EEE435 students </a:t>
            </a:r>
          </a:p>
          <a:p>
            <a:pPr marL="971550" lvl="1" indent="-457200">
              <a:buFont typeface="+mj-lt"/>
              <a:buAutoNum type="arabicPeriod"/>
            </a:pPr>
            <a:r>
              <a:rPr lang="en-US" altLang="en-US" dirty="0"/>
              <a:t>EEE243 students</a:t>
            </a:r>
          </a:p>
          <a:p>
            <a:r>
              <a:rPr lang="en-US" altLang="en-US" b="1" dirty="0"/>
              <a:t>Process based: </a:t>
            </a:r>
            <a:r>
              <a:rPr lang="en-US" altLang="en-US" dirty="0"/>
              <a:t>even on a PC with a single user there will be multiple processes.  </a:t>
            </a:r>
          </a:p>
          <a:p>
            <a:pPr lvl="1"/>
            <a:r>
              <a:rPr lang="en-US" altLang="en-US" dirty="0"/>
              <a:t>Which is higher priority: </a:t>
            </a:r>
          </a:p>
          <a:p>
            <a:pPr lvl="2"/>
            <a:r>
              <a:rPr lang="en-US" altLang="en-US" dirty="0"/>
              <a:t>mouse movement or </a:t>
            </a:r>
          </a:p>
          <a:p>
            <a:pPr lvl="2"/>
            <a:r>
              <a:rPr lang="en-US" altLang="en-US" dirty="0"/>
              <a:t>sending mail?</a:t>
            </a:r>
          </a:p>
        </p:txBody>
      </p:sp>
      <p:sp>
        <p:nvSpPr>
          <p:cNvPr id="8" name="Rectangle 2"/>
          <p:cNvSpPr>
            <a:spLocks noGrp="1" noChangeArrowheads="1"/>
          </p:cNvSpPr>
          <p:nvPr>
            <p:ph type="title"/>
          </p:nvPr>
        </p:nvSpPr>
        <p:spPr>
          <a:xfrm>
            <a:off x="685800" y="260648"/>
            <a:ext cx="7772400" cy="1143000"/>
          </a:xfrm>
        </p:spPr>
        <p:txBody>
          <a:bodyPr/>
          <a:lstStyle/>
          <a:p>
            <a:pPr eaLnBrk="1" hangingPunct="1"/>
            <a:r>
              <a:rPr lang="en-US" altLang="en-US" dirty="0"/>
              <a:t>Priority Scheduling</a:t>
            </a:r>
          </a:p>
        </p:txBody>
      </p:sp>
      <p:sp>
        <p:nvSpPr>
          <p:cNvPr id="4" name="Rectangle 2"/>
          <p:cNvSpPr txBox="1">
            <a:spLocks noChangeArrowheads="1"/>
          </p:cNvSpPr>
          <p:nvPr/>
        </p:nvSpPr>
        <p:spPr bwMode="auto">
          <a:xfrm>
            <a:off x="0" y="-11254"/>
            <a:ext cx="4067944"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r>
              <a:rPr lang="en-US" altLang="en-US" sz="2000" kern="0" dirty="0"/>
              <a:t>Scheduling Interactive Systems</a:t>
            </a:r>
          </a:p>
        </p:txBody>
      </p:sp>
    </p:spTree>
    <p:extLst>
      <p:ext uri="{BB962C8B-B14F-4D97-AF65-F5344CB8AC3E}">
        <p14:creationId xmlns:p14="http://schemas.microsoft.com/office/powerpoint/2010/main" val="127810918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TotalTime>
  <Words>2842</Words>
  <Application>Microsoft Macintosh PowerPoint</Application>
  <PresentationFormat>On-screen Show (4:3)</PresentationFormat>
  <Paragraphs>304</Paragraphs>
  <Slides>27</Slides>
  <Notes>18</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6" baseType="lpstr">
      <vt:lpstr>MS PGothic</vt:lpstr>
      <vt:lpstr>Arial</vt:lpstr>
      <vt:lpstr>Calibri</vt:lpstr>
      <vt:lpstr>Times New Roman</vt:lpstr>
      <vt:lpstr>Wingdings</vt:lpstr>
      <vt:lpstr>Default Design</vt:lpstr>
      <vt:lpstr>2_Default Design</vt:lpstr>
      <vt:lpstr>1_Default Design</vt:lpstr>
      <vt:lpstr>Bitmap Image</vt:lpstr>
      <vt:lpstr>EEE 335 Principles of Operating Systems</vt:lpstr>
      <vt:lpstr>Review</vt:lpstr>
      <vt:lpstr>Recall Batch Scheduling Algorithms</vt:lpstr>
      <vt:lpstr>Outline</vt:lpstr>
      <vt:lpstr>Scheduling Interactive Systems</vt:lpstr>
      <vt:lpstr>Round Robin</vt:lpstr>
      <vt:lpstr>PowerPoint Presentation</vt:lpstr>
      <vt:lpstr>PowerPoint Presentation</vt:lpstr>
      <vt:lpstr>Priority Scheduling</vt:lpstr>
      <vt:lpstr>Priority Scheduling</vt:lpstr>
      <vt:lpstr>Priority Scheduling</vt:lpstr>
      <vt:lpstr>Priority Classes</vt:lpstr>
      <vt:lpstr>Shortest Process Next</vt:lpstr>
      <vt:lpstr>Guaranteed Scheduling</vt:lpstr>
      <vt:lpstr>Fair-Share Scheduling</vt:lpstr>
      <vt:lpstr>Lottery Scheduling</vt:lpstr>
      <vt:lpstr>Scheduling Real-Time Systems </vt:lpstr>
      <vt:lpstr>Scheduling Real-Time Systems</vt:lpstr>
      <vt:lpstr>Scheduling Real-Time Systems</vt:lpstr>
      <vt:lpstr>Miscellaneous Scheduling Topics</vt:lpstr>
      <vt:lpstr>Policy vs Mechanism</vt:lpstr>
      <vt:lpstr>Policy vs Mechanism</vt:lpstr>
      <vt:lpstr>Thread Scheduling</vt:lpstr>
      <vt:lpstr>Thread Scheduling</vt:lpstr>
      <vt:lpstr>Current OS implementations</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64</cp:revision>
  <cp:lastPrinted>2016-10-11T16:45:35Z</cp:lastPrinted>
  <dcterms:created xsi:type="dcterms:W3CDTF">2014-07-07T15:33:24Z</dcterms:created>
  <dcterms:modified xsi:type="dcterms:W3CDTF">2020-02-05T15:40:57Z</dcterms:modified>
</cp:coreProperties>
</file>