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84" r:id="rId2"/>
  </p:sldMasterIdLst>
  <p:notesMasterIdLst>
    <p:notesMasterId r:id="rId33"/>
  </p:notesMasterIdLst>
  <p:handoutMasterIdLst>
    <p:handoutMasterId r:id="rId34"/>
  </p:handoutMasterIdLst>
  <p:sldIdLst>
    <p:sldId id="312" r:id="rId3"/>
    <p:sldId id="281" r:id="rId4"/>
    <p:sldId id="260" r:id="rId5"/>
    <p:sldId id="283" r:id="rId6"/>
    <p:sldId id="285" r:id="rId7"/>
    <p:sldId id="286" r:id="rId8"/>
    <p:sldId id="287" r:id="rId9"/>
    <p:sldId id="284" r:id="rId10"/>
    <p:sldId id="288" r:id="rId11"/>
    <p:sldId id="289" r:id="rId12"/>
    <p:sldId id="291" r:id="rId13"/>
    <p:sldId id="292" r:id="rId14"/>
    <p:sldId id="293" r:id="rId15"/>
    <p:sldId id="282" r:id="rId16"/>
    <p:sldId id="309" r:id="rId17"/>
    <p:sldId id="310" r:id="rId18"/>
    <p:sldId id="294" r:id="rId19"/>
    <p:sldId id="295" r:id="rId20"/>
    <p:sldId id="296" r:id="rId21"/>
    <p:sldId id="305" r:id="rId22"/>
    <p:sldId id="306" r:id="rId23"/>
    <p:sldId id="307" r:id="rId24"/>
    <p:sldId id="297" r:id="rId25"/>
    <p:sldId id="298" r:id="rId26"/>
    <p:sldId id="308" r:id="rId27"/>
    <p:sldId id="299" r:id="rId28"/>
    <p:sldId id="300" r:id="rId29"/>
    <p:sldId id="301" r:id="rId30"/>
    <p:sldId id="302" r:id="rId31"/>
    <p:sldId id="304" r:id="rId32"/>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kern="1200">
        <a:solidFill>
          <a:schemeClr val="tx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000099"/>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68" autoAdjust="0"/>
    <p:restoredTop sz="71105" autoAdjust="0"/>
  </p:normalViewPr>
  <p:slideViewPr>
    <p:cSldViewPr>
      <p:cViewPr varScale="1">
        <p:scale>
          <a:sx n="91" d="100"/>
          <a:sy n="91" d="100"/>
        </p:scale>
        <p:origin x="2904" y="18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image" Target="../media/image12.png"/><Relationship Id="rId6" Type="http://schemas.openxmlformats.org/officeDocument/2006/relationships/image" Target="../media/image1.png"/><Relationship Id="rId5" Type="http://schemas.openxmlformats.org/officeDocument/2006/relationships/image" Target="../media/image16.png"/><Relationship Id="rId4"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atin typeface="Times New Roman" charset="0"/>
                <a:ea typeface="ＭＳ Ｐゴシック" charset="0"/>
                <a:cs typeface="Arial" charset="0"/>
              </a:defRPr>
            </a:lvl1pPr>
          </a:lstStyle>
          <a:p>
            <a:pPr>
              <a:defRPr/>
            </a:pPr>
            <a:endParaRPr lang="en-CA"/>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1440" tIns="45720" rIns="91440" bIns="45720" numCol="1" anchor="t" anchorCtr="0" compatLnSpc="1">
            <a:prstTxWarp prst="textNoShape">
              <a:avLst/>
            </a:prstTxWarp>
          </a:bodyPr>
          <a:lstStyle>
            <a:lvl1pPr algn="r">
              <a:defRPr sz="1200">
                <a:cs typeface="Arial" panose="020B0604020202020204" pitchFamily="34" charset="0"/>
              </a:defRPr>
            </a:lvl1pPr>
          </a:lstStyle>
          <a:p>
            <a:fld id="{1CB6B617-E5A6-4368-A2B4-DCB058D3897F}" type="datetimeFigureOut">
              <a:rPr lang="en-US" altLang="en-US"/>
              <a:pPr/>
              <a:t>2/6/20</a:t>
            </a:fld>
            <a:endParaRPr lang="en-CA" alt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atin typeface="Times New Roman" charset="0"/>
                <a:ea typeface="ＭＳ Ｐゴシック" charset="0"/>
                <a:cs typeface="Arial" charset="0"/>
              </a:defRPr>
            </a:lvl1pPr>
          </a:lstStyle>
          <a:p>
            <a:pPr>
              <a:defRPr/>
            </a:pPr>
            <a:endParaRPr lang="en-CA"/>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a:cs typeface="Arial" panose="020B0604020202020204" pitchFamily="34" charset="0"/>
              </a:defRPr>
            </a:lvl1pPr>
          </a:lstStyle>
          <a:p>
            <a:fld id="{6B5254D7-44BF-4E8F-B106-3150B9D6DB13}" type="slidenum">
              <a:rPr lang="en-CA" altLang="en-US"/>
              <a:pPr/>
              <a:t>‹#›</a:t>
            </a:fld>
            <a:endParaRPr lang="en-CA"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CA"/>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panose="020F0502020204030204" pitchFamily="34" charset="0"/>
                <a:cs typeface="Arial" panose="020B0604020202020204" pitchFamily="34" charset="0"/>
              </a:defRPr>
            </a:lvl1pPr>
          </a:lstStyle>
          <a:p>
            <a:fld id="{9B2675D5-FA9A-41CC-A48D-72C71F6ADEBF}" type="datetimeFigureOut">
              <a:rPr lang="en-CA" altLang="en-US"/>
              <a:pPr/>
              <a:t>2020-02-06</a:t>
            </a:fld>
            <a:endParaRPr lang="en-CA" alt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CA"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CA"/>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panose="020F0502020204030204" pitchFamily="34" charset="0"/>
                <a:cs typeface="Arial" panose="020B0604020202020204" pitchFamily="34" charset="0"/>
              </a:defRPr>
            </a:lvl1pPr>
          </a:lstStyle>
          <a:p>
            <a:fld id="{B54DA3FD-E3D0-4EAB-BE04-A85315834BCB}" type="slidenum">
              <a:rPr lang="en-CA" altLang="en-US"/>
              <a:pPr/>
              <a:t>‹#›</a:t>
            </a:fld>
            <a:endParaRPr lang="en-CA"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7F2B54-A66B-4779-906C-F879CC221B89}"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84439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54DA3FD-E3D0-4EAB-BE04-A85315834BCB}" type="slidenum">
              <a:rPr lang="en-CA" altLang="en-US" smtClean="0"/>
              <a:pPr/>
              <a:t>10</a:t>
            </a:fld>
            <a:endParaRPr lang="en-CA" altLang="en-US"/>
          </a:p>
        </p:txBody>
      </p:sp>
    </p:spTree>
    <p:extLst>
      <p:ext uri="{BB962C8B-B14F-4D97-AF65-F5344CB8AC3E}">
        <p14:creationId xmlns:p14="http://schemas.microsoft.com/office/powerpoint/2010/main" val="53035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SCHED_FIFO, SCHED_OTHER and SCHED_RR are part of POSIX 1003.1b Process Scheduling.  The other scheduling attributes may be ignored on some systems.  Source:   </a:t>
            </a:r>
            <a:r>
              <a:rPr lang="en-US" dirty="0" err="1"/>
              <a:t>manpage</a:t>
            </a:r>
            <a:r>
              <a:rPr lang="en-US" dirty="0"/>
              <a:t> </a:t>
            </a:r>
            <a:r>
              <a:rPr lang="en-US" dirty="0" err="1"/>
              <a:t>chrt</a:t>
            </a:r>
            <a:r>
              <a:rPr lang="en-US" dirty="0"/>
              <a:t>.  Use </a:t>
            </a:r>
            <a:r>
              <a:rPr lang="en-US" dirty="0" err="1"/>
              <a:t>chrt</a:t>
            </a:r>
            <a:r>
              <a:rPr lang="en-US" dirty="0"/>
              <a:t> –m to see potential policies loaded.  DEADLINE, BATCH and IDLE not necessarily on every system but they are part of CFS.</a:t>
            </a:r>
          </a:p>
          <a:p>
            <a:r>
              <a:rPr lang="en-US" dirty="0"/>
              <a:t>/*</a:t>
            </a:r>
          </a:p>
          <a:p>
            <a:r>
              <a:rPr lang="en-US" dirty="0"/>
              <a:t> * Scheduling policies</a:t>
            </a:r>
          </a:p>
          <a:p>
            <a:r>
              <a:rPr lang="en-US" dirty="0"/>
              <a:t> */</a:t>
            </a:r>
          </a:p>
          <a:p>
            <a:r>
              <a:rPr lang="en-US" dirty="0"/>
              <a:t>#define SCHED_NORMAL		0</a:t>
            </a:r>
          </a:p>
          <a:p>
            <a:r>
              <a:rPr lang="en-US" dirty="0"/>
              <a:t>#define SCHED_FIFO		1</a:t>
            </a:r>
          </a:p>
          <a:p>
            <a:r>
              <a:rPr lang="en-US" dirty="0"/>
              <a:t>#define SCHED_RR		2</a:t>
            </a:r>
          </a:p>
          <a:p>
            <a:r>
              <a:rPr lang="en-US" dirty="0"/>
              <a:t>#define SCHED_BATCH		3</a:t>
            </a:r>
          </a:p>
          <a:p>
            <a:r>
              <a:rPr lang="en-US" dirty="0"/>
              <a:t>/* SCHED_ISO: reserved but not implemented yet */</a:t>
            </a:r>
          </a:p>
          <a:p>
            <a:r>
              <a:rPr lang="en-US" dirty="0"/>
              <a:t>#define SCHED_IDLE		5</a:t>
            </a:r>
          </a:p>
          <a:p>
            <a:r>
              <a:rPr lang="en-US" dirty="0"/>
              <a:t>#define SCHED_DEADLINE		6</a:t>
            </a:r>
          </a:p>
          <a:p>
            <a:endParaRPr lang="en-CA" dirty="0"/>
          </a:p>
        </p:txBody>
      </p:sp>
      <p:sp>
        <p:nvSpPr>
          <p:cNvPr id="4" name="Slide Number Placeholder 3"/>
          <p:cNvSpPr>
            <a:spLocks noGrp="1"/>
          </p:cNvSpPr>
          <p:nvPr>
            <p:ph type="sldNum" sz="quarter" idx="5"/>
          </p:nvPr>
        </p:nvSpPr>
        <p:spPr/>
        <p:txBody>
          <a:bodyPr/>
          <a:lstStyle/>
          <a:p>
            <a:fld id="{B54DA3FD-E3D0-4EAB-BE04-A85315834BCB}" type="slidenum">
              <a:rPr lang="en-CA" altLang="en-US" smtClean="0"/>
              <a:pPr/>
              <a:t>11</a:t>
            </a:fld>
            <a:endParaRPr lang="en-CA" altLang="en-US"/>
          </a:p>
        </p:txBody>
      </p:sp>
    </p:spTree>
    <p:extLst>
      <p:ext uri="{BB962C8B-B14F-4D97-AF65-F5344CB8AC3E}">
        <p14:creationId xmlns:p14="http://schemas.microsoft.com/office/powerpoint/2010/main" val="1610633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S PGothic" panose="020B0600070205080204" pitchFamily="34" charset="-128"/>
                <a:cs typeface="ＭＳ Ｐゴシック" charset="0"/>
              </a:rPr>
              <a:t>Each process then runs for a “</a:t>
            </a:r>
            <a:r>
              <a:rPr lang="en-US" sz="1200" b="0" i="0" u="none" strike="noStrike" kern="1200" baseline="0" dirty="0" err="1">
                <a:solidFill>
                  <a:schemeClr val="tx1"/>
                </a:solidFill>
                <a:latin typeface="+mn-lt"/>
                <a:ea typeface="MS PGothic" panose="020B0600070205080204" pitchFamily="34" charset="-128"/>
                <a:cs typeface="ＭＳ Ｐゴシック" charset="0"/>
              </a:rPr>
              <a:t>timeslice</a:t>
            </a:r>
            <a:r>
              <a:rPr lang="en-US" sz="1200" b="0" i="0" u="none" strike="noStrike" kern="1200" baseline="0" dirty="0">
                <a:solidFill>
                  <a:schemeClr val="tx1"/>
                </a:solidFill>
                <a:latin typeface="+mn-lt"/>
                <a:ea typeface="MS PGothic" panose="020B0600070205080204" pitchFamily="34" charset="-128"/>
                <a:cs typeface="ＭＳ Ｐゴシック" charset="0"/>
              </a:rPr>
              <a:t>” proportional to its weight divided by the total weight of all runnable threads.  To calculate the actual </a:t>
            </a:r>
            <a:r>
              <a:rPr lang="en-US" sz="1200" b="0" i="0" u="none" strike="noStrike" kern="1200" baseline="0" dirty="0" err="1">
                <a:solidFill>
                  <a:schemeClr val="tx1"/>
                </a:solidFill>
                <a:latin typeface="+mn-lt"/>
                <a:ea typeface="MS PGothic" panose="020B0600070205080204" pitchFamily="34" charset="-128"/>
                <a:cs typeface="ＭＳ Ｐゴシック" charset="0"/>
              </a:rPr>
              <a:t>timeslice</a:t>
            </a:r>
            <a:r>
              <a:rPr lang="en-US" sz="1200" b="0" i="0" u="none" strike="noStrike" kern="1200" baseline="0" dirty="0">
                <a:solidFill>
                  <a:schemeClr val="tx1"/>
                </a:solidFill>
                <a:latin typeface="+mn-lt"/>
                <a:ea typeface="MS PGothic" panose="020B0600070205080204" pitchFamily="34" charset="-128"/>
                <a:cs typeface="ＭＳ Ｐゴシック" charset="0"/>
              </a:rPr>
              <a:t>, CFS sets a target for its approximation of the “infinitely small” scheduling duration in perfect multitasking. This target is called the </a:t>
            </a:r>
            <a:r>
              <a:rPr lang="en-US" sz="1200" b="0" i="1" u="none" strike="noStrike" kern="1200" baseline="0" dirty="0">
                <a:solidFill>
                  <a:schemeClr val="tx1"/>
                </a:solidFill>
                <a:latin typeface="+mn-lt"/>
                <a:ea typeface="MS PGothic" panose="020B0600070205080204" pitchFamily="34" charset="-128"/>
                <a:cs typeface="ＭＳ Ｐゴシック" charset="0"/>
              </a:rPr>
              <a:t>targeted latency</a:t>
            </a:r>
            <a:r>
              <a:rPr lang="en-US" sz="1200" b="0" i="0" u="none" strike="noStrike" kern="1200" baseline="0" dirty="0">
                <a:solidFill>
                  <a:schemeClr val="tx1"/>
                </a:solidFill>
                <a:latin typeface="+mn-lt"/>
                <a:ea typeface="MS PGothic" panose="020B0600070205080204" pitchFamily="34" charset="-128"/>
                <a:cs typeface="ＭＳ Ｐゴシック" charset="0"/>
              </a:rPr>
              <a:t>. </a:t>
            </a:r>
            <a:r>
              <a:rPr lang="en-CA" sz="1200" b="0" i="0" u="none" strike="noStrike" kern="1200" baseline="0" dirty="0">
                <a:solidFill>
                  <a:schemeClr val="tx1"/>
                </a:solidFill>
                <a:latin typeface="+mn-lt"/>
                <a:ea typeface="MS PGothic" panose="020B0600070205080204" pitchFamily="34" charset="-128"/>
                <a:cs typeface="ＭＳ Ｐゴシック" charset="0"/>
              </a:rPr>
              <a:t>Keep in mind that </a:t>
            </a:r>
            <a:r>
              <a:rPr lang="en-CA" dirty="0"/>
              <a:t>CFS bases its calculations on Nanoseconds, not clock ticks.</a:t>
            </a:r>
          </a:p>
        </p:txBody>
      </p:sp>
      <p:sp>
        <p:nvSpPr>
          <p:cNvPr id="4" name="Slide Number Placeholder 3"/>
          <p:cNvSpPr>
            <a:spLocks noGrp="1"/>
          </p:cNvSpPr>
          <p:nvPr>
            <p:ph type="sldNum" sz="quarter" idx="5"/>
          </p:nvPr>
        </p:nvSpPr>
        <p:spPr/>
        <p:txBody>
          <a:bodyPr/>
          <a:lstStyle/>
          <a:p>
            <a:fld id="{B54DA3FD-E3D0-4EAB-BE04-A85315834BCB}" type="slidenum">
              <a:rPr lang="en-CA" altLang="en-US" smtClean="0"/>
              <a:pPr/>
              <a:t>13</a:t>
            </a:fld>
            <a:endParaRPr lang="en-CA" altLang="en-US"/>
          </a:p>
        </p:txBody>
      </p:sp>
    </p:spTree>
    <p:extLst>
      <p:ext uri="{BB962C8B-B14F-4D97-AF65-F5344CB8AC3E}">
        <p14:creationId xmlns:p14="http://schemas.microsoft.com/office/powerpoint/2010/main" val="4091038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 value is stated as "rt". This value actually corresponds to a PR value of -100.</a:t>
            </a:r>
            <a:endParaRPr lang="en-CA" dirty="0"/>
          </a:p>
        </p:txBody>
      </p:sp>
      <p:sp>
        <p:nvSpPr>
          <p:cNvPr id="4" name="Slide Number Placeholder 3"/>
          <p:cNvSpPr>
            <a:spLocks noGrp="1"/>
          </p:cNvSpPr>
          <p:nvPr>
            <p:ph type="sldNum" sz="quarter" idx="5"/>
          </p:nvPr>
        </p:nvSpPr>
        <p:spPr/>
        <p:txBody>
          <a:bodyPr/>
          <a:lstStyle/>
          <a:p>
            <a:fld id="{B54DA3FD-E3D0-4EAB-BE04-A85315834BCB}" type="slidenum">
              <a:rPr lang="en-CA" altLang="en-US" smtClean="0"/>
              <a:pPr/>
              <a:t>16</a:t>
            </a:fld>
            <a:endParaRPr lang="en-CA" altLang="en-US"/>
          </a:p>
        </p:txBody>
      </p:sp>
    </p:spTree>
    <p:extLst>
      <p:ext uri="{BB962C8B-B14F-4D97-AF65-F5344CB8AC3E}">
        <p14:creationId xmlns:p14="http://schemas.microsoft.com/office/powerpoint/2010/main" val="3599644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en-US" dirty="0"/>
              <a:t>CFS will run each process for some amount of time, round-robin, selecting next the process that has run the least. Rather than assign each process a </a:t>
            </a:r>
            <a:r>
              <a:rPr lang="en-US" dirty="0" err="1"/>
              <a:t>timeslice</a:t>
            </a:r>
            <a:r>
              <a:rPr lang="en-US" dirty="0"/>
              <a:t>, CFS calculates how long a process should run as a function of the total number of runnable processes. </a:t>
            </a:r>
          </a:p>
          <a:p>
            <a:pPr marL="171450" indent="-171450">
              <a:buFont typeface="Arial" panose="020B0604020202020204" pitchFamily="34" charset="0"/>
              <a:buChar char="•"/>
            </a:pPr>
            <a:r>
              <a:rPr lang="en-US" dirty="0"/>
              <a:t>Instead of using the nice value to calculate a </a:t>
            </a:r>
            <a:r>
              <a:rPr lang="en-US" dirty="0" err="1"/>
              <a:t>timeslice</a:t>
            </a:r>
            <a:r>
              <a:rPr lang="en-US" dirty="0"/>
              <a:t>, CFS uses the nice value to weight the proportion of processor a process is to receive: </a:t>
            </a:r>
          </a:p>
          <a:p>
            <a:pPr marL="685800" lvl="1" indent="-228600">
              <a:buFont typeface="+mj-lt"/>
              <a:buAutoNum type="alphaLcParenR"/>
            </a:pPr>
            <a:r>
              <a:rPr lang="en-US" dirty="0"/>
              <a:t>Higher valued (lower priority) processes receive a fractional weight relative to the default nice value, </a:t>
            </a:r>
          </a:p>
          <a:p>
            <a:pPr marL="685800" lvl="1" indent="-228600">
              <a:buFont typeface="+mj-lt"/>
              <a:buAutoNum type="alphaLcParenR"/>
            </a:pPr>
            <a:r>
              <a:rPr lang="en-US" dirty="0"/>
              <a:t>whereas lower valued (higher priority) processes receive a larger weight.</a:t>
            </a:r>
            <a:endParaRPr lang="en-CA" dirty="0"/>
          </a:p>
        </p:txBody>
      </p:sp>
      <p:sp>
        <p:nvSpPr>
          <p:cNvPr id="4" name="Slide Number Placeholder 3"/>
          <p:cNvSpPr>
            <a:spLocks noGrp="1"/>
          </p:cNvSpPr>
          <p:nvPr>
            <p:ph type="sldNum" sz="quarter" idx="5"/>
          </p:nvPr>
        </p:nvSpPr>
        <p:spPr/>
        <p:txBody>
          <a:bodyPr/>
          <a:lstStyle/>
          <a:p>
            <a:fld id="{B54DA3FD-E3D0-4EAB-BE04-A85315834BCB}" type="slidenum">
              <a:rPr lang="en-CA" altLang="en-US" smtClean="0"/>
              <a:pPr/>
              <a:t>17</a:t>
            </a:fld>
            <a:endParaRPr lang="en-CA" altLang="en-US"/>
          </a:p>
        </p:txBody>
      </p:sp>
    </p:spTree>
    <p:extLst>
      <p:ext uri="{BB962C8B-B14F-4D97-AF65-F5344CB8AC3E}">
        <p14:creationId xmlns:p14="http://schemas.microsoft.com/office/powerpoint/2010/main" val="2250669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Each runs for 5 </a:t>
            </a:r>
            <a:r>
              <a:rPr lang="en-CA" dirty="0" err="1"/>
              <a:t>ms</a:t>
            </a:r>
            <a:endParaRPr lang="en-CA" dirty="0"/>
          </a:p>
          <a:p>
            <a:endParaRPr lang="en-CA" dirty="0"/>
          </a:p>
        </p:txBody>
      </p:sp>
      <p:sp>
        <p:nvSpPr>
          <p:cNvPr id="4" name="Slide Number Placeholder 3"/>
          <p:cNvSpPr>
            <a:spLocks noGrp="1"/>
          </p:cNvSpPr>
          <p:nvPr>
            <p:ph type="sldNum" sz="quarter" idx="5"/>
          </p:nvPr>
        </p:nvSpPr>
        <p:spPr/>
        <p:txBody>
          <a:bodyPr/>
          <a:lstStyle/>
          <a:p>
            <a:fld id="{B54DA3FD-E3D0-4EAB-BE04-A85315834BCB}" type="slidenum">
              <a:rPr lang="en-CA" altLang="en-US" smtClean="0"/>
              <a:pPr/>
              <a:t>18</a:t>
            </a:fld>
            <a:endParaRPr lang="en-CA" altLang="en-US"/>
          </a:p>
        </p:txBody>
      </p:sp>
    </p:spTree>
    <p:extLst>
      <p:ext uri="{BB962C8B-B14F-4D97-AF65-F5344CB8AC3E}">
        <p14:creationId xmlns:p14="http://schemas.microsoft.com/office/powerpoint/2010/main" val="3925330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Approximately 1 </a:t>
            </a:r>
            <a:r>
              <a:rPr lang="en-CA" dirty="0" err="1"/>
              <a:t>ms</a:t>
            </a:r>
            <a:r>
              <a:rPr lang="en-CA" dirty="0"/>
              <a:t> each, challenging when n tends to infinity,</a:t>
            </a:r>
          </a:p>
          <a:p>
            <a:endParaRPr lang="en-CA" dirty="0"/>
          </a:p>
          <a:p>
            <a:r>
              <a:rPr lang="en-US" dirty="0"/>
              <a:t>CFS imposes a floor on the </a:t>
            </a:r>
            <a:r>
              <a:rPr lang="en-US" dirty="0" err="1"/>
              <a:t>timeslice</a:t>
            </a:r>
            <a:r>
              <a:rPr lang="en-US" dirty="0"/>
              <a:t> assigned to each process. This floor is called the minimum granularity. By default it is 1 millisecond. </a:t>
            </a:r>
          </a:p>
          <a:p>
            <a:r>
              <a:rPr lang="en-US" dirty="0"/>
              <a:t>Thus, even as the number of runnable processes approaches infinity, each will run for at least 1 millisecond, to ensure there is a ceiling on the incurred switching costs. </a:t>
            </a:r>
            <a:endParaRPr lang="en-CA" dirty="0"/>
          </a:p>
        </p:txBody>
      </p:sp>
      <p:sp>
        <p:nvSpPr>
          <p:cNvPr id="4" name="Slide Number Placeholder 3"/>
          <p:cNvSpPr>
            <a:spLocks noGrp="1"/>
          </p:cNvSpPr>
          <p:nvPr>
            <p:ph type="sldNum" sz="quarter" idx="5"/>
          </p:nvPr>
        </p:nvSpPr>
        <p:spPr/>
        <p:txBody>
          <a:bodyPr/>
          <a:lstStyle/>
          <a:p>
            <a:fld id="{B54DA3FD-E3D0-4EAB-BE04-A85315834BCB}" type="slidenum">
              <a:rPr lang="en-CA" altLang="en-US" smtClean="0"/>
              <a:pPr/>
              <a:t>19</a:t>
            </a:fld>
            <a:endParaRPr lang="en-CA" altLang="en-US"/>
          </a:p>
        </p:txBody>
      </p:sp>
    </p:spTree>
    <p:extLst>
      <p:ext uri="{BB962C8B-B14F-4D97-AF65-F5344CB8AC3E}">
        <p14:creationId xmlns:p14="http://schemas.microsoft.com/office/powerpoint/2010/main" val="2610180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the previous page for how this is actually calculated.  The weight for nice 5 works out to be 1/3 of nice 0, so with a targeted latency of 20 </a:t>
            </a:r>
            <a:r>
              <a:rPr lang="en-US" dirty="0" err="1"/>
              <a:t>ms</a:t>
            </a:r>
            <a:r>
              <a:rPr lang="en-US" dirty="0"/>
              <a:t>, the runtimes for each are approximately 15 </a:t>
            </a:r>
            <a:r>
              <a:rPr lang="en-US" dirty="0" err="1"/>
              <a:t>ms</a:t>
            </a:r>
            <a:r>
              <a:rPr lang="en-US" dirty="0"/>
              <a:t> and 5 </a:t>
            </a:r>
            <a:r>
              <a:rPr lang="en-US" dirty="0" err="1"/>
              <a:t>ms</a:t>
            </a:r>
            <a:endParaRPr lang="en-US" dirty="0"/>
          </a:p>
          <a:p>
            <a:endParaRPr lang="en-US" dirty="0"/>
          </a:p>
          <a:p>
            <a:endParaRPr lang="en-US" dirty="0"/>
          </a:p>
          <a:p>
            <a:r>
              <a:rPr lang="en-US" dirty="0"/>
              <a:t>These nice values have dissimilar weights and thus our two processes receive different proportions of the processor’s time. In this case, the weights work out to about a 1⁄3 penalty for the nice-5 process. If our target latency is again 20 milliseconds, our two processes will receive 15 milliseconds and 5 milliseconds each of processor time, respectively. Say our two runnable processes instead had nice values of 10 and 15.What would be the allotted </a:t>
            </a:r>
            <a:r>
              <a:rPr lang="en-US" dirty="0" err="1"/>
              <a:t>timeslices</a:t>
            </a:r>
            <a:r>
              <a:rPr lang="en-US" dirty="0"/>
              <a:t>? Again 15 and 5 milliseconds each!</a:t>
            </a:r>
            <a:endParaRPr lang="en-CA" dirty="0"/>
          </a:p>
        </p:txBody>
      </p:sp>
      <p:sp>
        <p:nvSpPr>
          <p:cNvPr id="4" name="Slide Number Placeholder 3"/>
          <p:cNvSpPr>
            <a:spLocks noGrp="1"/>
          </p:cNvSpPr>
          <p:nvPr>
            <p:ph type="sldNum" sz="quarter" idx="5"/>
          </p:nvPr>
        </p:nvSpPr>
        <p:spPr/>
        <p:txBody>
          <a:bodyPr/>
          <a:lstStyle/>
          <a:p>
            <a:fld id="{B54DA3FD-E3D0-4EAB-BE04-A85315834BCB}" type="slidenum">
              <a:rPr lang="en-CA" altLang="en-US" smtClean="0"/>
              <a:pPr/>
              <a:t>23</a:t>
            </a:fld>
            <a:endParaRPr lang="en-CA" altLang="en-US"/>
          </a:p>
        </p:txBody>
      </p:sp>
    </p:spTree>
    <p:extLst>
      <p:ext uri="{BB962C8B-B14F-4D97-AF65-F5344CB8AC3E}">
        <p14:creationId xmlns:p14="http://schemas.microsoft.com/office/powerpoint/2010/main" val="2921948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Same </a:t>
            </a:r>
            <a:r>
              <a:rPr lang="en-CA" baseline="0" dirty="0"/>
              <a:t>as previous version, 15 and 5 </a:t>
            </a:r>
            <a:r>
              <a:rPr lang="en-CA" baseline="0" dirty="0" err="1"/>
              <a:t>ms</a:t>
            </a:r>
            <a:r>
              <a:rPr lang="en-CA" baseline="0" dirty="0"/>
              <a:t> since the difference between the two is 5 nice.</a:t>
            </a:r>
            <a:endParaRPr lang="en-CA" dirty="0"/>
          </a:p>
          <a:p>
            <a:endParaRPr lang="en-CA" dirty="0"/>
          </a:p>
        </p:txBody>
      </p:sp>
      <p:sp>
        <p:nvSpPr>
          <p:cNvPr id="4" name="Slide Number Placeholder 3"/>
          <p:cNvSpPr>
            <a:spLocks noGrp="1"/>
          </p:cNvSpPr>
          <p:nvPr>
            <p:ph type="sldNum" sz="quarter" idx="5"/>
          </p:nvPr>
        </p:nvSpPr>
        <p:spPr/>
        <p:txBody>
          <a:bodyPr/>
          <a:lstStyle/>
          <a:p>
            <a:fld id="{B54DA3FD-E3D0-4EAB-BE04-A85315834BCB}" type="slidenum">
              <a:rPr lang="en-CA" altLang="en-US" smtClean="0"/>
              <a:pPr/>
              <a:t>24</a:t>
            </a:fld>
            <a:endParaRPr lang="en-CA" altLang="en-US"/>
          </a:p>
        </p:txBody>
      </p:sp>
    </p:spTree>
    <p:extLst>
      <p:ext uri="{BB962C8B-B14F-4D97-AF65-F5344CB8AC3E}">
        <p14:creationId xmlns:p14="http://schemas.microsoft.com/office/powerpoint/2010/main" val="1489436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S PGothic" panose="020B0600070205080204" pitchFamily="34" charset="-128"/>
                <a:cs typeface="ＭＳ Ｐゴシック" charset="0"/>
              </a:rPr>
              <a:t>CFS does not have the notion of a </a:t>
            </a:r>
            <a:r>
              <a:rPr lang="en-US" sz="1200" b="0" i="0" u="none" strike="noStrike" kern="1200" baseline="0" dirty="0" err="1">
                <a:solidFill>
                  <a:schemeClr val="tx1"/>
                </a:solidFill>
                <a:latin typeface="+mn-lt"/>
                <a:ea typeface="MS PGothic" panose="020B0600070205080204" pitchFamily="34" charset="-128"/>
                <a:cs typeface="ＭＳ Ｐゴシック" charset="0"/>
              </a:rPr>
              <a:t>timeslice</a:t>
            </a:r>
            <a:r>
              <a:rPr lang="en-US" sz="1200" b="0" i="0" u="none" strike="noStrike" kern="1200" baseline="0" dirty="0">
                <a:solidFill>
                  <a:schemeClr val="tx1"/>
                </a:solidFill>
                <a:latin typeface="+mn-lt"/>
                <a:ea typeface="MS PGothic" panose="020B0600070205080204" pitchFamily="34" charset="-128"/>
                <a:cs typeface="ＭＳ Ｐゴシック" charset="0"/>
              </a:rPr>
              <a:t>, but it must still keep account for the time that each process runs, because it needs to ensure that each process runs only for its fair share of the processor. CFS uses the </a:t>
            </a:r>
            <a:r>
              <a:rPr lang="en-US" sz="1200" b="0" i="1" u="none" strike="noStrike" kern="1200" baseline="0" dirty="0">
                <a:solidFill>
                  <a:schemeClr val="tx1"/>
                </a:solidFill>
                <a:latin typeface="+mn-lt"/>
                <a:ea typeface="MS PGothic" panose="020B0600070205080204" pitchFamily="34" charset="-128"/>
                <a:cs typeface="ＭＳ Ｐゴシック" charset="0"/>
              </a:rPr>
              <a:t>scheduler entity structure</a:t>
            </a:r>
            <a:r>
              <a:rPr lang="en-US" sz="1200" b="0" i="0" u="none" strike="noStrike" kern="1200" baseline="0" dirty="0">
                <a:solidFill>
                  <a:schemeClr val="tx1"/>
                </a:solidFill>
                <a:latin typeface="+mn-lt"/>
                <a:ea typeface="MS PGothic" panose="020B0600070205080204" pitchFamily="34" charset="-128"/>
                <a:cs typeface="ＭＳ Ｐゴシック" charset="0"/>
              </a:rPr>
              <a:t>, struct </a:t>
            </a:r>
            <a:r>
              <a:rPr lang="en-US" sz="1200" b="0" i="0" u="none" strike="noStrike" kern="1200" baseline="0" dirty="0" err="1">
                <a:solidFill>
                  <a:schemeClr val="tx1"/>
                </a:solidFill>
                <a:latin typeface="+mn-lt"/>
                <a:ea typeface="MS PGothic" panose="020B0600070205080204" pitchFamily="34" charset="-128"/>
                <a:cs typeface="ＭＳ Ｐゴシック" charset="0"/>
              </a:rPr>
              <a:t>sched_entity</a:t>
            </a:r>
            <a:r>
              <a:rPr lang="en-US" sz="1200" b="0" i="0" u="none" strike="noStrike" kern="1200" baseline="0" dirty="0">
                <a:solidFill>
                  <a:schemeClr val="tx1"/>
                </a:solidFill>
                <a:latin typeface="+mn-lt"/>
                <a:ea typeface="MS PGothic" panose="020B0600070205080204" pitchFamily="34" charset="-128"/>
                <a:cs typeface="ＭＳ Ｐゴシック" charset="0"/>
              </a:rPr>
              <a:t>, defined in &lt;</a:t>
            </a:r>
            <a:r>
              <a:rPr lang="en-US" sz="1200" b="0" i="0" u="none" strike="noStrike" kern="1200" baseline="0" dirty="0" err="1">
                <a:solidFill>
                  <a:schemeClr val="tx1"/>
                </a:solidFill>
                <a:latin typeface="+mn-lt"/>
                <a:ea typeface="MS PGothic" panose="020B0600070205080204" pitchFamily="34" charset="-128"/>
                <a:cs typeface="ＭＳ Ｐゴシック" charset="0"/>
              </a:rPr>
              <a:t>linux</a:t>
            </a:r>
            <a:r>
              <a:rPr lang="en-US" sz="1200" b="0" i="0" u="none" strike="noStrike" kern="1200" baseline="0" dirty="0">
                <a:solidFill>
                  <a:schemeClr val="tx1"/>
                </a:solidFill>
                <a:latin typeface="+mn-lt"/>
                <a:ea typeface="MS PGothic" panose="020B0600070205080204" pitchFamily="34" charset="-128"/>
                <a:cs typeface="ＭＳ Ｐゴシック" charset="0"/>
              </a:rPr>
              <a:t>/</a:t>
            </a:r>
            <a:r>
              <a:rPr lang="en-US" sz="1200" b="0" i="0" u="none" strike="noStrike" kern="1200" baseline="0" dirty="0" err="1">
                <a:solidFill>
                  <a:schemeClr val="tx1"/>
                </a:solidFill>
                <a:latin typeface="+mn-lt"/>
                <a:ea typeface="MS PGothic" panose="020B0600070205080204" pitchFamily="34" charset="-128"/>
                <a:cs typeface="ＭＳ Ｐゴシック" charset="0"/>
              </a:rPr>
              <a:t>sched.h</a:t>
            </a:r>
            <a:r>
              <a:rPr lang="en-US" sz="1200" b="0" i="0" u="none" strike="noStrike" kern="1200" baseline="0" dirty="0">
                <a:solidFill>
                  <a:schemeClr val="tx1"/>
                </a:solidFill>
                <a:latin typeface="+mn-lt"/>
                <a:ea typeface="MS PGothic" panose="020B0600070205080204" pitchFamily="34" charset="-128"/>
                <a:cs typeface="ＭＳ Ｐゴシック" charset="0"/>
              </a:rPr>
              <a:t>&gt;, to keep track of process accounting:  </a:t>
            </a:r>
            <a:r>
              <a:rPr lang="en-CA" dirty="0" err="1"/>
              <a:t>vruntime</a:t>
            </a:r>
            <a:r>
              <a:rPr lang="en-CA" dirty="0"/>
              <a:t> stores the</a:t>
            </a:r>
            <a:r>
              <a:rPr lang="en-CA" baseline="0" dirty="0"/>
              <a:t> virtual time, which is the actual time a process ran normalized by the number of running processes.</a:t>
            </a:r>
            <a:endParaRPr lang="en-CA" dirty="0"/>
          </a:p>
          <a:p>
            <a:endParaRPr lang="en-CA" dirty="0"/>
          </a:p>
        </p:txBody>
      </p:sp>
      <p:sp>
        <p:nvSpPr>
          <p:cNvPr id="4" name="Slide Number Placeholder 3"/>
          <p:cNvSpPr>
            <a:spLocks noGrp="1"/>
          </p:cNvSpPr>
          <p:nvPr>
            <p:ph type="sldNum" sz="quarter" idx="5"/>
          </p:nvPr>
        </p:nvSpPr>
        <p:spPr/>
        <p:txBody>
          <a:bodyPr/>
          <a:lstStyle/>
          <a:p>
            <a:fld id="{B54DA3FD-E3D0-4EAB-BE04-A85315834BCB}" type="slidenum">
              <a:rPr lang="en-CA" altLang="en-US" smtClean="0"/>
              <a:pPr/>
              <a:t>26</a:t>
            </a:fld>
            <a:endParaRPr lang="en-CA" altLang="en-US"/>
          </a:p>
        </p:txBody>
      </p:sp>
    </p:spTree>
    <p:extLst>
      <p:ext uri="{BB962C8B-B14F-4D97-AF65-F5344CB8AC3E}">
        <p14:creationId xmlns:p14="http://schemas.microsoft.com/office/powerpoint/2010/main" val="799920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The O(1) scheduler was based on the MFQS</a:t>
            </a:r>
          </a:p>
          <a:p>
            <a:endParaRPr lang="en-CA" dirty="0"/>
          </a:p>
        </p:txBody>
      </p:sp>
      <p:sp>
        <p:nvSpPr>
          <p:cNvPr id="4" name="Slide Number Placeholder 3"/>
          <p:cNvSpPr>
            <a:spLocks noGrp="1"/>
          </p:cNvSpPr>
          <p:nvPr>
            <p:ph type="sldNum" sz="quarter" idx="5"/>
          </p:nvPr>
        </p:nvSpPr>
        <p:spPr/>
        <p:txBody>
          <a:bodyPr/>
          <a:lstStyle/>
          <a:p>
            <a:fld id="{B54DA3FD-E3D0-4EAB-BE04-A85315834BCB}" type="slidenum">
              <a:rPr lang="en-CA" altLang="en-US" smtClean="0"/>
              <a:pPr/>
              <a:t>2</a:t>
            </a:fld>
            <a:endParaRPr lang="en-CA" altLang="en-US"/>
          </a:p>
        </p:txBody>
      </p:sp>
    </p:spTree>
    <p:extLst>
      <p:ext uri="{BB962C8B-B14F-4D97-AF65-F5344CB8AC3E}">
        <p14:creationId xmlns:p14="http://schemas.microsoft.com/office/powerpoint/2010/main" val="1997831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S PGothic" panose="020B0600070205080204" pitchFamily="34" charset="-128"/>
                <a:cs typeface="ＭＳ Ｐゴシック" charset="0"/>
              </a:rPr>
              <a:t>CFS uses a </a:t>
            </a:r>
            <a:r>
              <a:rPr lang="en-US" sz="1200" b="0" i="1" u="none" strike="noStrike" kern="1200" baseline="0" dirty="0">
                <a:solidFill>
                  <a:schemeClr val="tx1"/>
                </a:solidFill>
                <a:latin typeface="+mn-lt"/>
                <a:ea typeface="MS PGothic" panose="020B0600070205080204" pitchFamily="34" charset="-128"/>
                <a:cs typeface="ＭＳ Ｐゴシック" charset="0"/>
              </a:rPr>
              <a:t>red-black tree </a:t>
            </a:r>
            <a:r>
              <a:rPr lang="en-US" sz="1200" b="0" i="0" u="none" strike="noStrike" kern="1200" baseline="0" dirty="0">
                <a:solidFill>
                  <a:schemeClr val="tx1"/>
                </a:solidFill>
                <a:latin typeface="+mn-lt"/>
                <a:ea typeface="MS PGothic" panose="020B0600070205080204" pitchFamily="34" charset="-128"/>
                <a:cs typeface="ＭＳ Ｐゴシック" charset="0"/>
              </a:rPr>
              <a:t>to manage the list of runnable processes and efficiently find the process with the smallest </a:t>
            </a:r>
            <a:r>
              <a:rPr lang="en-US" sz="1200" b="0" i="0" u="none" strike="noStrike" kern="1200" baseline="0" dirty="0" err="1">
                <a:solidFill>
                  <a:schemeClr val="tx1"/>
                </a:solidFill>
                <a:latin typeface="+mn-lt"/>
                <a:ea typeface="MS PGothic" panose="020B0600070205080204" pitchFamily="34" charset="-128"/>
                <a:cs typeface="ＭＳ Ｐゴシック" charset="0"/>
              </a:rPr>
              <a:t>vruntime</a:t>
            </a:r>
            <a:r>
              <a:rPr lang="en-US" sz="1200" b="0" i="0" u="none" strike="noStrike" kern="1200" baseline="0" dirty="0">
                <a:solidFill>
                  <a:schemeClr val="tx1"/>
                </a:solidFill>
                <a:latin typeface="+mn-lt"/>
                <a:ea typeface="MS PGothic" panose="020B0600070205080204" pitchFamily="34" charset="-128"/>
                <a:cs typeface="ＭＳ Ｐゴシック" charset="0"/>
              </a:rPr>
              <a:t>. A red-black tree, called an </a:t>
            </a:r>
            <a:r>
              <a:rPr lang="en-US" sz="1200" b="0" i="1" u="none" strike="noStrike" kern="1200" baseline="0" dirty="0" err="1">
                <a:solidFill>
                  <a:schemeClr val="tx1"/>
                </a:solidFill>
                <a:latin typeface="+mn-lt"/>
                <a:ea typeface="MS PGothic" panose="020B0600070205080204" pitchFamily="34" charset="-128"/>
                <a:cs typeface="ＭＳ Ｐゴシック" charset="0"/>
              </a:rPr>
              <a:t>rbtree</a:t>
            </a:r>
            <a:r>
              <a:rPr lang="en-US" sz="1200" b="0" i="1" u="none" strike="noStrike" kern="1200" baseline="0" dirty="0">
                <a:solidFill>
                  <a:schemeClr val="tx1"/>
                </a:solidFill>
                <a:latin typeface="+mn-lt"/>
                <a:ea typeface="MS PGothic" panose="020B0600070205080204" pitchFamily="34" charset="-128"/>
                <a:cs typeface="ＭＳ Ｐゴシック" charset="0"/>
              </a:rPr>
              <a:t> </a:t>
            </a:r>
            <a:r>
              <a:rPr lang="en-US" sz="1200" b="0" i="0" u="none" strike="noStrike" kern="1200" baseline="0" dirty="0">
                <a:solidFill>
                  <a:schemeClr val="tx1"/>
                </a:solidFill>
                <a:latin typeface="+mn-lt"/>
                <a:ea typeface="MS PGothic" panose="020B0600070205080204" pitchFamily="34" charset="-128"/>
                <a:cs typeface="ＭＳ Ｐゴシック" charset="0"/>
              </a:rPr>
              <a:t>in Linux, is a type of </a:t>
            </a:r>
            <a:r>
              <a:rPr lang="en-US" sz="1200" b="0" i="1" u="none" strike="noStrike" kern="1200" baseline="0" dirty="0">
                <a:solidFill>
                  <a:schemeClr val="tx1"/>
                </a:solidFill>
                <a:latin typeface="+mn-lt"/>
                <a:ea typeface="MS PGothic" panose="020B0600070205080204" pitchFamily="34" charset="-128"/>
                <a:cs typeface="ＭＳ Ｐゴシック" charset="0"/>
              </a:rPr>
              <a:t>self-balancing binary search tree </a:t>
            </a:r>
            <a:r>
              <a:rPr lang="en-US" sz="1200" b="0" i="0" u="none" strike="noStrike" kern="1200" baseline="0" dirty="0">
                <a:solidFill>
                  <a:schemeClr val="tx1"/>
                </a:solidFill>
                <a:latin typeface="+mn-lt"/>
                <a:ea typeface="MS PGothic" panose="020B0600070205080204" pitchFamily="34" charset="-128"/>
                <a:cs typeface="ＭＳ Ｐゴシック" charset="0"/>
              </a:rPr>
              <a:t>.  </a:t>
            </a:r>
          </a:p>
          <a:p>
            <a:endParaRPr lang="en-US" sz="1200" b="0" i="0" u="none" strike="noStrike" kern="1200" baseline="0" dirty="0">
              <a:solidFill>
                <a:schemeClr val="tx1"/>
              </a:solidFill>
              <a:latin typeface="+mn-lt"/>
              <a:ea typeface="MS PGothic" panose="020B0600070205080204" pitchFamily="34" charset="-128"/>
              <a:cs typeface="ＭＳ Ｐゴシック" charset="0"/>
            </a:endParaRPr>
          </a:p>
          <a:p>
            <a:r>
              <a:rPr lang="en-US" sz="1200" b="0" i="0" u="none" strike="noStrike" kern="1200" baseline="0" dirty="0">
                <a:solidFill>
                  <a:schemeClr val="tx1"/>
                </a:solidFill>
                <a:latin typeface="+mn-lt"/>
                <a:ea typeface="MS PGothic" panose="020B0600070205080204" pitchFamily="34" charset="-128"/>
                <a:cs typeface="ＭＳ Ｐゴシック" charset="0"/>
              </a:rPr>
              <a:t>For now, if you are unfamiliar, you need to know only that red-black trees are a data structure that store </a:t>
            </a:r>
            <a:r>
              <a:rPr lang="en-US" sz="1200" b="0" i="1" u="none" strike="noStrike" kern="1200" baseline="0" dirty="0">
                <a:solidFill>
                  <a:schemeClr val="tx1"/>
                </a:solidFill>
                <a:latin typeface="+mn-lt"/>
                <a:ea typeface="MS PGothic" panose="020B0600070205080204" pitchFamily="34" charset="-128"/>
                <a:cs typeface="ＭＳ Ｐゴシック" charset="0"/>
              </a:rPr>
              <a:t>nodes </a:t>
            </a:r>
            <a:r>
              <a:rPr lang="en-US" sz="1200" b="0" i="0" u="none" strike="noStrike" kern="1200" baseline="0" dirty="0">
                <a:solidFill>
                  <a:schemeClr val="tx1"/>
                </a:solidFill>
                <a:latin typeface="+mn-lt"/>
                <a:ea typeface="MS PGothic" panose="020B0600070205080204" pitchFamily="34" charset="-128"/>
                <a:cs typeface="ＭＳ Ｐゴシック" charset="0"/>
              </a:rPr>
              <a:t>of arbitrary data, identified by a specific </a:t>
            </a:r>
            <a:r>
              <a:rPr lang="en-US" sz="1200" b="0" i="1" u="none" strike="noStrike" kern="1200" baseline="0" dirty="0">
                <a:solidFill>
                  <a:schemeClr val="tx1"/>
                </a:solidFill>
                <a:latin typeface="+mn-lt"/>
                <a:ea typeface="MS PGothic" panose="020B0600070205080204" pitchFamily="34" charset="-128"/>
                <a:cs typeface="ＭＳ Ｐゴシック" charset="0"/>
              </a:rPr>
              <a:t>key</a:t>
            </a:r>
            <a:r>
              <a:rPr lang="en-US" sz="1200" b="0" i="0" u="none" strike="noStrike" kern="1200" baseline="0" dirty="0">
                <a:solidFill>
                  <a:schemeClr val="tx1"/>
                </a:solidFill>
                <a:latin typeface="+mn-lt"/>
                <a:ea typeface="MS PGothic" panose="020B0600070205080204" pitchFamily="34" charset="-128"/>
                <a:cs typeface="ＭＳ Ｐゴシック" charset="0"/>
              </a:rPr>
              <a:t>, and that they enable efficient search for a given </a:t>
            </a:r>
            <a:r>
              <a:rPr lang="en-US" sz="1200" b="0" i="1" u="none" strike="noStrike" kern="1200" baseline="0" dirty="0">
                <a:solidFill>
                  <a:schemeClr val="tx1"/>
                </a:solidFill>
                <a:latin typeface="+mn-lt"/>
                <a:ea typeface="MS PGothic" panose="020B0600070205080204" pitchFamily="34" charset="-128"/>
                <a:cs typeface="ＭＳ Ｐゴシック" charset="0"/>
              </a:rPr>
              <a:t>key</a:t>
            </a:r>
            <a:r>
              <a:rPr lang="en-US" sz="1200" b="0" i="0" u="none" strike="noStrike" kern="1200" baseline="0" dirty="0">
                <a:solidFill>
                  <a:schemeClr val="tx1"/>
                </a:solidFill>
                <a:latin typeface="+mn-lt"/>
                <a:ea typeface="MS PGothic" panose="020B0600070205080204" pitchFamily="34" charset="-128"/>
                <a:cs typeface="ＭＳ Ｐゴシック" charset="0"/>
              </a:rPr>
              <a:t> (in this case, </a:t>
            </a:r>
            <a:r>
              <a:rPr lang="en-US" sz="1200" b="0" i="0" u="none" strike="noStrike" kern="1200" baseline="0" dirty="0" err="1">
                <a:solidFill>
                  <a:schemeClr val="tx1"/>
                </a:solidFill>
                <a:latin typeface="+mn-lt"/>
                <a:ea typeface="MS PGothic" panose="020B0600070205080204" pitchFamily="34" charset="-128"/>
                <a:cs typeface="ＭＳ Ｐゴシック" charset="0"/>
              </a:rPr>
              <a:t>vruntime</a:t>
            </a:r>
            <a:r>
              <a:rPr lang="en-US" sz="1200" b="0" i="0" u="none" strike="noStrike" kern="1200" baseline="0" dirty="0">
                <a:solidFill>
                  <a:schemeClr val="tx1"/>
                </a:solidFill>
                <a:latin typeface="+mn-lt"/>
                <a:ea typeface="MS PGothic" panose="020B0600070205080204" pitchFamily="34" charset="-128"/>
                <a:cs typeface="ＭＳ Ｐゴシック" charset="0"/>
              </a:rPr>
              <a:t>).</a:t>
            </a:r>
            <a:endParaRPr lang="en-CA" dirty="0"/>
          </a:p>
        </p:txBody>
      </p:sp>
      <p:sp>
        <p:nvSpPr>
          <p:cNvPr id="4" name="Slide Number Placeholder 3"/>
          <p:cNvSpPr>
            <a:spLocks noGrp="1"/>
          </p:cNvSpPr>
          <p:nvPr>
            <p:ph type="sldNum" sz="quarter" idx="5"/>
          </p:nvPr>
        </p:nvSpPr>
        <p:spPr/>
        <p:txBody>
          <a:bodyPr/>
          <a:lstStyle/>
          <a:p>
            <a:fld id="{B54DA3FD-E3D0-4EAB-BE04-A85315834BCB}" type="slidenum">
              <a:rPr lang="en-CA" altLang="en-US" smtClean="0"/>
              <a:pPr/>
              <a:t>27</a:t>
            </a:fld>
            <a:endParaRPr lang="en-CA" altLang="en-US"/>
          </a:p>
        </p:txBody>
      </p:sp>
    </p:spTree>
    <p:extLst>
      <p:ext uri="{BB962C8B-B14F-4D97-AF65-F5344CB8AC3E}">
        <p14:creationId xmlns:p14="http://schemas.microsoft.com/office/powerpoint/2010/main" val="4138939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S PGothic" panose="020B0600070205080204" pitchFamily="34" charset="-128"/>
                <a:cs typeface="ＭＳ Ｐゴシック" charset="0"/>
              </a:rPr>
              <a:t>Recall that </a:t>
            </a:r>
            <a:r>
              <a:rPr lang="en-US" sz="1200" b="0" i="0" u="none" strike="noStrike" kern="1200" baseline="0" dirty="0" err="1">
                <a:solidFill>
                  <a:schemeClr val="tx1"/>
                </a:solidFill>
                <a:latin typeface="+mn-lt"/>
                <a:ea typeface="MS PGothic" panose="020B0600070205080204" pitchFamily="34" charset="-128"/>
                <a:cs typeface="ＭＳ Ｐゴシック" charset="0"/>
              </a:rPr>
              <a:t>linux</a:t>
            </a:r>
            <a:r>
              <a:rPr lang="en-US" sz="1200" b="0" i="0" u="none" strike="noStrike" kern="1200" baseline="0" dirty="0">
                <a:solidFill>
                  <a:schemeClr val="tx1"/>
                </a:solidFill>
                <a:latin typeface="+mn-lt"/>
                <a:ea typeface="MS PGothic" panose="020B0600070205080204" pitchFamily="34" charset="-128"/>
                <a:cs typeface="ＭＳ Ｐゴシック" charset="0"/>
              </a:rPr>
              <a:t> can have different classes of scheduling (</a:t>
            </a:r>
            <a:r>
              <a:rPr lang="en-US" sz="1200" b="0" i="0" u="none" strike="noStrike" kern="1200" baseline="0" dirty="0" err="1">
                <a:solidFill>
                  <a:schemeClr val="tx1"/>
                </a:solidFill>
                <a:latin typeface="+mn-lt"/>
                <a:ea typeface="MS PGothic" panose="020B0600070205080204" pitchFamily="34" charset="-128"/>
                <a:cs typeface="ＭＳ Ｐゴシック" charset="0"/>
              </a:rPr>
              <a:t>e.g</a:t>
            </a:r>
            <a:r>
              <a:rPr lang="en-US" sz="1200" b="0" i="0" u="none" strike="noStrike" kern="1200" baseline="0" dirty="0">
                <a:solidFill>
                  <a:schemeClr val="tx1"/>
                </a:solidFill>
                <a:latin typeface="+mn-lt"/>
                <a:ea typeface="MS PGothic" panose="020B0600070205080204" pitchFamily="34" charset="-128"/>
                <a:cs typeface="ＭＳ Ｐゴシック" charset="0"/>
              </a:rPr>
              <a:t> real time, CFS </a:t>
            </a:r>
            <a:r>
              <a:rPr lang="en-US" sz="1200" b="0" i="0" u="none" strike="noStrike" kern="1200" baseline="0" dirty="0" err="1">
                <a:solidFill>
                  <a:schemeClr val="tx1"/>
                </a:solidFill>
                <a:latin typeface="+mn-lt"/>
                <a:ea typeface="MS PGothic" panose="020B0600070205080204" pitchFamily="34" charset="-128"/>
                <a:cs typeface="ＭＳ Ｐゴシック" charset="0"/>
              </a:rPr>
              <a:t>etc</a:t>
            </a:r>
            <a:r>
              <a:rPr lang="en-US" sz="1200" b="0" i="0" u="none" strike="noStrike" kern="1200" baseline="0" dirty="0">
                <a:solidFill>
                  <a:schemeClr val="tx1"/>
                </a:solidFill>
                <a:latin typeface="+mn-lt"/>
                <a:ea typeface="MS PGothic" panose="020B0600070205080204" pitchFamily="34" charset="-128"/>
                <a:cs typeface="ＭＳ Ｐゴシック" charset="0"/>
              </a:rPr>
              <a:t>)</a:t>
            </a:r>
          </a:p>
          <a:p>
            <a:endParaRPr lang="en-CA" dirty="0"/>
          </a:p>
        </p:txBody>
      </p:sp>
      <p:sp>
        <p:nvSpPr>
          <p:cNvPr id="4" name="Slide Number Placeholder 3"/>
          <p:cNvSpPr>
            <a:spLocks noGrp="1"/>
          </p:cNvSpPr>
          <p:nvPr>
            <p:ph type="sldNum" sz="quarter" idx="5"/>
          </p:nvPr>
        </p:nvSpPr>
        <p:spPr/>
        <p:txBody>
          <a:bodyPr/>
          <a:lstStyle/>
          <a:p>
            <a:fld id="{B54DA3FD-E3D0-4EAB-BE04-A85315834BCB}" type="slidenum">
              <a:rPr lang="en-CA" altLang="en-US" smtClean="0"/>
              <a:pPr/>
              <a:t>28</a:t>
            </a:fld>
            <a:endParaRPr lang="en-CA" altLang="en-US"/>
          </a:p>
        </p:txBody>
      </p:sp>
    </p:spTree>
    <p:extLst>
      <p:ext uri="{BB962C8B-B14F-4D97-AF65-F5344CB8AC3E}">
        <p14:creationId xmlns:p14="http://schemas.microsoft.com/office/powerpoint/2010/main" val="1609246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Keep in mind this scheduler was designed in the early 1960’s </a:t>
            </a:r>
          </a:p>
          <a:p>
            <a:endParaRPr lang="en-CA" dirty="0"/>
          </a:p>
          <a:p>
            <a:endParaRPr lang="en-CA" dirty="0"/>
          </a:p>
        </p:txBody>
      </p:sp>
      <p:sp>
        <p:nvSpPr>
          <p:cNvPr id="4" name="Slide Number Placeholder 3"/>
          <p:cNvSpPr>
            <a:spLocks noGrp="1"/>
          </p:cNvSpPr>
          <p:nvPr>
            <p:ph type="sldNum" sz="quarter" idx="5"/>
          </p:nvPr>
        </p:nvSpPr>
        <p:spPr/>
        <p:txBody>
          <a:bodyPr/>
          <a:lstStyle/>
          <a:p>
            <a:fld id="{B54DA3FD-E3D0-4EAB-BE04-A85315834BCB}" type="slidenum">
              <a:rPr lang="en-CA" altLang="en-US" smtClean="0"/>
              <a:pPr/>
              <a:t>3</a:t>
            </a:fld>
            <a:endParaRPr lang="en-CA" altLang="en-US"/>
          </a:p>
        </p:txBody>
      </p:sp>
    </p:spTree>
    <p:extLst>
      <p:ext uri="{BB962C8B-B14F-4D97-AF65-F5344CB8AC3E}">
        <p14:creationId xmlns:p14="http://schemas.microsoft.com/office/powerpoint/2010/main" val="2214347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Keep in mind this scheduler was designed in the early 1960’s.  Defined by a set of rules.  Using just these two rules, process C and D would never run</a:t>
            </a:r>
          </a:p>
          <a:p>
            <a:endParaRPr lang="en-CA" dirty="0"/>
          </a:p>
          <a:p>
            <a:endParaRPr lang="en-CA" dirty="0"/>
          </a:p>
        </p:txBody>
      </p:sp>
      <p:sp>
        <p:nvSpPr>
          <p:cNvPr id="4" name="Slide Number Placeholder 3"/>
          <p:cNvSpPr>
            <a:spLocks noGrp="1"/>
          </p:cNvSpPr>
          <p:nvPr>
            <p:ph type="sldNum" sz="quarter" idx="5"/>
          </p:nvPr>
        </p:nvSpPr>
        <p:spPr/>
        <p:txBody>
          <a:bodyPr/>
          <a:lstStyle/>
          <a:p>
            <a:fld id="{B54DA3FD-E3D0-4EAB-BE04-A85315834BCB}" type="slidenum">
              <a:rPr lang="en-CA" altLang="en-US" smtClean="0"/>
              <a:pPr/>
              <a:t>4</a:t>
            </a:fld>
            <a:endParaRPr lang="en-CA" altLang="en-US"/>
          </a:p>
        </p:txBody>
      </p:sp>
    </p:spTree>
    <p:extLst>
      <p:ext uri="{BB962C8B-B14F-4D97-AF65-F5344CB8AC3E}">
        <p14:creationId xmlns:p14="http://schemas.microsoft.com/office/powerpoint/2010/main" val="3974122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Consider I/O - </a:t>
            </a:r>
            <a:r>
              <a:rPr lang="en-US" dirty="0"/>
              <a:t>As Rule 4b states above, if a process gives up the processor before using up its time slice, we keep it at the same priority level. The intent of this rule is simple: if an interactive job, for example, is doing a lot of I/O (say by waiting for user input from the keyboard or mouse), it will relinquish the CPU before its time slice is complete; in such case, we don’t wish to penalize the job and thus simply keep it at the same level. </a:t>
            </a:r>
            <a:r>
              <a:rPr lang="en-CA" dirty="0"/>
              <a:t>Short jobs get a high priority.</a:t>
            </a:r>
          </a:p>
          <a:p>
            <a:endParaRPr lang="en-CA" dirty="0"/>
          </a:p>
          <a:p>
            <a:r>
              <a:rPr lang="en-CA" dirty="0"/>
              <a:t>Longer running, CPU-bound jobs will continually be put into a lower Queue and eventually starve</a:t>
            </a:r>
          </a:p>
          <a:p>
            <a:endParaRPr lang="en-CA" dirty="0"/>
          </a:p>
        </p:txBody>
      </p:sp>
      <p:sp>
        <p:nvSpPr>
          <p:cNvPr id="4" name="Slide Number Placeholder 3"/>
          <p:cNvSpPr>
            <a:spLocks noGrp="1"/>
          </p:cNvSpPr>
          <p:nvPr>
            <p:ph type="sldNum" sz="quarter" idx="5"/>
          </p:nvPr>
        </p:nvSpPr>
        <p:spPr/>
        <p:txBody>
          <a:bodyPr/>
          <a:lstStyle/>
          <a:p>
            <a:fld id="{B54DA3FD-E3D0-4EAB-BE04-A85315834BCB}" type="slidenum">
              <a:rPr lang="en-CA" altLang="en-US" smtClean="0"/>
              <a:pPr/>
              <a:t>5</a:t>
            </a:fld>
            <a:endParaRPr lang="en-CA" altLang="en-US"/>
          </a:p>
        </p:txBody>
      </p:sp>
    </p:spTree>
    <p:extLst>
      <p:ext uri="{BB962C8B-B14F-4D97-AF65-F5344CB8AC3E}">
        <p14:creationId xmlns:p14="http://schemas.microsoft.com/office/powerpoint/2010/main" val="2667725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Consider I/O - </a:t>
            </a:r>
            <a:r>
              <a:rPr lang="en-US" dirty="0"/>
              <a:t>As Rule 4b states above, if a process gives up the processor before using up its time slice, we keep it at the same priority level. The intent of this rule is simple: if an interactive job, for example, is doing a lot of I/O (say by waiting for user input from the keyboard or mouse), it will relinquish the CPU before its time slice is complete; in such case, we don’t wish to penalize the job and thus simply keep it at the same level. </a:t>
            </a:r>
            <a:r>
              <a:rPr lang="en-CA" dirty="0"/>
              <a:t>Short jobs get a high priority.</a:t>
            </a:r>
          </a:p>
          <a:p>
            <a:endParaRPr lang="en-CA" dirty="0"/>
          </a:p>
          <a:p>
            <a:r>
              <a:rPr lang="en-CA" dirty="0"/>
              <a:t>Longer running, CPU-bound jobs will continually be put into a lower Queue and eventually starve</a:t>
            </a:r>
          </a:p>
          <a:p>
            <a:endParaRPr lang="en-CA" dirty="0"/>
          </a:p>
        </p:txBody>
      </p:sp>
      <p:sp>
        <p:nvSpPr>
          <p:cNvPr id="4" name="Slide Number Placeholder 3"/>
          <p:cNvSpPr>
            <a:spLocks noGrp="1"/>
          </p:cNvSpPr>
          <p:nvPr>
            <p:ph type="sldNum" sz="quarter" idx="5"/>
          </p:nvPr>
        </p:nvSpPr>
        <p:spPr/>
        <p:txBody>
          <a:bodyPr/>
          <a:lstStyle/>
          <a:p>
            <a:fld id="{B54DA3FD-E3D0-4EAB-BE04-A85315834BCB}" type="slidenum">
              <a:rPr lang="en-CA" altLang="en-US" smtClean="0"/>
              <a:pPr/>
              <a:t>6</a:t>
            </a:fld>
            <a:endParaRPr lang="en-CA" altLang="en-US"/>
          </a:p>
        </p:txBody>
      </p:sp>
    </p:spTree>
    <p:extLst>
      <p:ext uri="{BB962C8B-B14F-4D97-AF65-F5344CB8AC3E}">
        <p14:creationId xmlns:p14="http://schemas.microsoft.com/office/powerpoint/2010/main" val="378625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S PGothic" panose="020B0600070205080204" pitchFamily="34" charset="-128"/>
                <a:cs typeface="ＭＳ Ｐゴシック" charset="0"/>
              </a:rPr>
              <a:t>First, mapping nice values onto </a:t>
            </a:r>
            <a:r>
              <a:rPr lang="en-US" sz="1200" b="0" i="0" u="none" strike="noStrike" kern="1200" baseline="0" dirty="0" err="1">
                <a:solidFill>
                  <a:schemeClr val="tx1"/>
                </a:solidFill>
                <a:latin typeface="+mn-lt"/>
                <a:ea typeface="MS PGothic" panose="020B0600070205080204" pitchFamily="34" charset="-128"/>
                <a:cs typeface="ＭＳ Ｐゴシック" charset="0"/>
              </a:rPr>
              <a:t>timeslices</a:t>
            </a:r>
            <a:r>
              <a:rPr lang="en-US" sz="1200" b="0" i="0" u="none" strike="noStrike" kern="1200" baseline="0" dirty="0">
                <a:solidFill>
                  <a:schemeClr val="tx1"/>
                </a:solidFill>
                <a:latin typeface="+mn-lt"/>
                <a:ea typeface="MS PGothic" panose="020B0600070205080204" pitchFamily="34" charset="-128"/>
                <a:cs typeface="ＭＳ Ｐゴシック" charset="0"/>
              </a:rPr>
              <a:t> requires a decision about what absolute </a:t>
            </a:r>
            <a:r>
              <a:rPr lang="en-US" sz="1200" b="0" i="0" u="none" strike="noStrike" kern="1200" baseline="0" dirty="0" err="1">
                <a:solidFill>
                  <a:schemeClr val="tx1"/>
                </a:solidFill>
                <a:latin typeface="+mn-lt"/>
                <a:ea typeface="MS PGothic" panose="020B0600070205080204" pitchFamily="34" charset="-128"/>
                <a:cs typeface="ＭＳ Ｐゴシック" charset="0"/>
              </a:rPr>
              <a:t>timeslice</a:t>
            </a:r>
            <a:r>
              <a:rPr lang="en-US" sz="1200" b="0" i="0" u="none" strike="noStrike" kern="1200" baseline="0" dirty="0">
                <a:solidFill>
                  <a:schemeClr val="tx1"/>
                </a:solidFill>
                <a:latin typeface="+mn-lt"/>
                <a:ea typeface="MS PGothic" panose="020B0600070205080204" pitchFamily="34" charset="-128"/>
                <a:cs typeface="ＭＳ Ｐゴシック" charset="0"/>
              </a:rPr>
              <a:t> to allot each nice value. This leads to suboptimal switching behavior. For example, let’s assume we assign processes of the default nice value (zero) a </a:t>
            </a:r>
            <a:r>
              <a:rPr lang="en-US" sz="1200" b="0" i="0" u="none" strike="noStrike" kern="1200" baseline="0" dirty="0" err="1">
                <a:solidFill>
                  <a:schemeClr val="tx1"/>
                </a:solidFill>
                <a:latin typeface="+mn-lt"/>
                <a:ea typeface="MS PGothic" panose="020B0600070205080204" pitchFamily="34" charset="-128"/>
                <a:cs typeface="ＭＳ Ｐゴシック" charset="0"/>
              </a:rPr>
              <a:t>timeslice</a:t>
            </a:r>
            <a:r>
              <a:rPr lang="en-US" sz="1200" b="0" i="0" u="none" strike="noStrike" kern="1200" baseline="0" dirty="0">
                <a:solidFill>
                  <a:schemeClr val="tx1"/>
                </a:solidFill>
                <a:latin typeface="+mn-lt"/>
                <a:ea typeface="MS PGothic" panose="020B0600070205080204" pitchFamily="34" charset="-128"/>
                <a:cs typeface="ＭＳ Ｐゴシック" charset="0"/>
              </a:rPr>
              <a:t> of 100 milliseconds and processes at the highest nice value (+20, the lowest priority) a </a:t>
            </a:r>
            <a:r>
              <a:rPr lang="en-US" sz="1200" b="0" i="0" u="none" strike="noStrike" kern="1200" baseline="0" dirty="0" err="1">
                <a:solidFill>
                  <a:schemeClr val="tx1"/>
                </a:solidFill>
                <a:latin typeface="+mn-lt"/>
                <a:ea typeface="MS PGothic" panose="020B0600070205080204" pitchFamily="34" charset="-128"/>
                <a:cs typeface="ＭＳ Ｐゴシック" charset="0"/>
              </a:rPr>
              <a:t>timeslice</a:t>
            </a:r>
            <a:r>
              <a:rPr lang="en-US" sz="1200" b="0" i="0" u="none" strike="noStrike" kern="1200" baseline="0" dirty="0">
                <a:solidFill>
                  <a:schemeClr val="tx1"/>
                </a:solidFill>
                <a:latin typeface="+mn-lt"/>
                <a:ea typeface="MS PGothic" panose="020B0600070205080204" pitchFamily="34" charset="-128"/>
                <a:cs typeface="ＭＳ Ｐゴシック" charset="0"/>
              </a:rPr>
              <a:t> of 5 milliseconds. Further, let’s assume one of each of these processes is runnable. Our default priority process thus receives 20⁄21 (100 out of 105 milliseconds) of the processor, whereas our low priority process receives 1/21 (5 out of 105 milliseconds) of the processor. We could have used any numbers for this example, but we assume this allotment is optimal since we chose it. </a:t>
            </a:r>
          </a:p>
          <a:p>
            <a:endParaRPr lang="en-US" sz="1400" b="1" i="0" u="none" strike="noStrike" kern="1200" baseline="0" dirty="0">
              <a:solidFill>
                <a:srgbClr val="FF0000"/>
              </a:solidFill>
              <a:latin typeface="+mn-lt"/>
              <a:ea typeface="MS PGothic" panose="020B0600070205080204" pitchFamily="34" charset="-128"/>
              <a:cs typeface="ＭＳ Ｐゴシック" charset="0"/>
            </a:endParaRPr>
          </a:p>
        </p:txBody>
      </p:sp>
      <p:sp>
        <p:nvSpPr>
          <p:cNvPr id="4" name="Slide Number Placeholder 3"/>
          <p:cNvSpPr>
            <a:spLocks noGrp="1"/>
          </p:cNvSpPr>
          <p:nvPr>
            <p:ph type="sldNum" sz="quarter" idx="5"/>
          </p:nvPr>
        </p:nvSpPr>
        <p:spPr/>
        <p:txBody>
          <a:bodyPr/>
          <a:lstStyle/>
          <a:p>
            <a:fld id="{B54DA3FD-E3D0-4EAB-BE04-A85315834BCB}" type="slidenum">
              <a:rPr lang="en-CA" altLang="en-US" smtClean="0"/>
              <a:pPr/>
              <a:t>7</a:t>
            </a:fld>
            <a:endParaRPr lang="en-CA" altLang="en-US"/>
          </a:p>
        </p:txBody>
      </p:sp>
    </p:spTree>
    <p:extLst>
      <p:ext uri="{BB962C8B-B14F-4D97-AF65-F5344CB8AC3E}">
        <p14:creationId xmlns:p14="http://schemas.microsoft.com/office/powerpoint/2010/main" val="1902065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i="0" u="none" strike="noStrike" kern="1200" baseline="0" dirty="0">
                <a:solidFill>
                  <a:srgbClr val="FF0000"/>
                </a:solidFill>
                <a:latin typeface="+mn-lt"/>
                <a:ea typeface="MS PGothic" panose="020B0600070205080204" pitchFamily="34" charset="-128"/>
                <a:cs typeface="ＭＳ Ｐゴシック" charset="0"/>
              </a:rPr>
              <a:t>Now, what happens if we run exactly two low priority processes</a:t>
            </a:r>
            <a:r>
              <a:rPr lang="en-US" sz="1200" b="0" i="0" u="none" strike="noStrike" kern="1200" baseline="0" dirty="0">
                <a:solidFill>
                  <a:schemeClr val="tx1"/>
                </a:solidFill>
                <a:latin typeface="+mn-lt"/>
                <a:ea typeface="MS PGothic" panose="020B0600070205080204" pitchFamily="34" charset="-128"/>
                <a:cs typeface="ＭＳ Ｐゴシック" charset="0"/>
              </a:rPr>
              <a:t>? We’d expect they each receive 50% of the processor, which they do. But they each enjoy the processor for only 5 milliseconds at a time (5 out of 10 milliseconds each)! That is, instead of context switching twice every 105 milliseconds, we now context switch twice every 10 milliseconds. </a:t>
            </a:r>
          </a:p>
          <a:p>
            <a:endParaRPr lang="en-US" sz="1200" b="1" i="0" u="none" strike="noStrike" kern="1200" baseline="0" dirty="0">
              <a:solidFill>
                <a:schemeClr val="tx1"/>
              </a:solidFill>
              <a:latin typeface="+mn-lt"/>
              <a:ea typeface="MS PGothic" panose="020B0600070205080204" pitchFamily="34" charset="-128"/>
              <a:cs typeface="ＭＳ Ｐゴシック" charset="0"/>
            </a:endParaRPr>
          </a:p>
          <a:p>
            <a:r>
              <a:rPr lang="en-US" sz="1200" b="1" i="0" u="none" strike="noStrike" kern="1200" baseline="0" dirty="0">
                <a:solidFill>
                  <a:schemeClr val="tx1"/>
                </a:solidFill>
                <a:latin typeface="+mn-lt"/>
                <a:ea typeface="MS PGothic" panose="020B0600070205080204" pitchFamily="34" charset="-128"/>
                <a:cs typeface="ＭＳ Ｐゴシック" charset="0"/>
              </a:rPr>
              <a:t>Conversely, if we have two normal priority processes, each again receives the correct 50% of the processor, but in 100 millisecond increments</a:t>
            </a:r>
            <a:r>
              <a:rPr lang="en-US" sz="1200" b="0" i="0" u="none" strike="noStrike" kern="1200" baseline="0" dirty="0">
                <a:solidFill>
                  <a:schemeClr val="tx1"/>
                </a:solidFill>
                <a:latin typeface="+mn-lt"/>
                <a:ea typeface="MS PGothic" panose="020B0600070205080204" pitchFamily="34" charset="-128"/>
                <a:cs typeface="ＭＳ Ｐゴシック" charset="0"/>
              </a:rPr>
              <a:t>. Neither of these </a:t>
            </a:r>
            <a:r>
              <a:rPr lang="en-US" sz="1200" b="0" i="0" u="none" strike="noStrike" kern="1200" baseline="0" dirty="0" err="1">
                <a:solidFill>
                  <a:schemeClr val="tx1"/>
                </a:solidFill>
                <a:latin typeface="+mn-lt"/>
                <a:ea typeface="MS PGothic" panose="020B0600070205080204" pitchFamily="34" charset="-128"/>
                <a:cs typeface="ＭＳ Ｐゴシック" charset="0"/>
              </a:rPr>
              <a:t>timeslice</a:t>
            </a:r>
            <a:r>
              <a:rPr lang="en-US" sz="1200" b="0" i="0" u="none" strike="noStrike" kern="1200" baseline="0" dirty="0">
                <a:solidFill>
                  <a:schemeClr val="tx1"/>
                </a:solidFill>
                <a:latin typeface="+mn-lt"/>
                <a:ea typeface="MS PGothic" panose="020B0600070205080204" pitchFamily="34" charset="-128"/>
                <a:cs typeface="ＭＳ Ｐゴシック" charset="0"/>
              </a:rPr>
              <a:t> allotments are necessarily ideal; each is simply a byproduct of a given nice value to </a:t>
            </a:r>
            <a:r>
              <a:rPr lang="en-US" sz="1200" b="0" i="0" u="none" strike="noStrike" kern="1200" baseline="0" dirty="0" err="1">
                <a:solidFill>
                  <a:schemeClr val="tx1"/>
                </a:solidFill>
                <a:latin typeface="+mn-lt"/>
                <a:ea typeface="MS PGothic" panose="020B0600070205080204" pitchFamily="34" charset="-128"/>
                <a:cs typeface="ＭＳ Ｐゴシック" charset="0"/>
              </a:rPr>
              <a:t>timeslice</a:t>
            </a:r>
            <a:r>
              <a:rPr lang="en-US" sz="1200" b="0" i="0" u="none" strike="noStrike" kern="1200" baseline="0" dirty="0">
                <a:solidFill>
                  <a:schemeClr val="tx1"/>
                </a:solidFill>
                <a:latin typeface="+mn-lt"/>
                <a:ea typeface="MS PGothic" panose="020B0600070205080204" pitchFamily="34" charset="-128"/>
                <a:cs typeface="ＭＳ Ｐゴシック" charset="0"/>
              </a:rPr>
              <a:t> mapping coupled with a specific runnable process priority mix. Indeed, given that high nice value (low priority) processes tend to be background, processor-intensive tasks, while normal priority processes tend to be foreground user tasks, this </a:t>
            </a:r>
            <a:r>
              <a:rPr lang="en-US" sz="1200" b="0" i="0" u="none" strike="noStrike" kern="1200" baseline="0" dirty="0" err="1">
                <a:solidFill>
                  <a:schemeClr val="tx1"/>
                </a:solidFill>
                <a:latin typeface="+mn-lt"/>
                <a:ea typeface="MS PGothic" panose="020B0600070205080204" pitchFamily="34" charset="-128"/>
                <a:cs typeface="ＭＳ Ｐゴシック" charset="0"/>
              </a:rPr>
              <a:t>timeslice</a:t>
            </a:r>
            <a:r>
              <a:rPr lang="en-US" sz="1200" b="0" i="0" u="none" strike="noStrike" kern="1200" baseline="0" dirty="0">
                <a:solidFill>
                  <a:schemeClr val="tx1"/>
                </a:solidFill>
                <a:latin typeface="+mn-lt"/>
                <a:ea typeface="MS PGothic" panose="020B0600070205080204" pitchFamily="34" charset="-128"/>
                <a:cs typeface="ＭＳ Ｐゴシック" charset="0"/>
              </a:rPr>
              <a:t> allotment is exactly </a:t>
            </a:r>
            <a:r>
              <a:rPr lang="en-US" sz="1200" b="0" i="1" u="none" strike="noStrike" kern="1200" baseline="0" dirty="0">
                <a:solidFill>
                  <a:schemeClr val="tx1"/>
                </a:solidFill>
                <a:latin typeface="+mn-lt"/>
                <a:ea typeface="MS PGothic" panose="020B0600070205080204" pitchFamily="34" charset="-128"/>
                <a:cs typeface="ＭＳ Ｐゴシック" charset="0"/>
              </a:rPr>
              <a:t>backward </a:t>
            </a:r>
            <a:r>
              <a:rPr lang="en-US" sz="1200" b="0" i="0" u="none" strike="noStrike" kern="1200" baseline="0" dirty="0">
                <a:solidFill>
                  <a:schemeClr val="tx1"/>
                </a:solidFill>
                <a:latin typeface="+mn-lt"/>
                <a:ea typeface="MS PGothic" panose="020B0600070205080204" pitchFamily="34" charset="-128"/>
                <a:cs typeface="ＭＳ Ｐゴシック" charset="0"/>
              </a:rPr>
              <a:t>from ideal!</a:t>
            </a:r>
            <a:endParaRPr lang="en-CA" dirty="0"/>
          </a:p>
          <a:p>
            <a:endParaRPr lang="en-CA" dirty="0"/>
          </a:p>
        </p:txBody>
      </p:sp>
      <p:sp>
        <p:nvSpPr>
          <p:cNvPr id="4" name="Slide Number Placeholder 3"/>
          <p:cNvSpPr>
            <a:spLocks noGrp="1"/>
          </p:cNvSpPr>
          <p:nvPr>
            <p:ph type="sldNum" sz="quarter" idx="5"/>
          </p:nvPr>
        </p:nvSpPr>
        <p:spPr/>
        <p:txBody>
          <a:bodyPr/>
          <a:lstStyle/>
          <a:p>
            <a:fld id="{B54DA3FD-E3D0-4EAB-BE04-A85315834BCB}" type="slidenum">
              <a:rPr lang="en-CA" altLang="en-US" smtClean="0"/>
              <a:pPr/>
              <a:t>8</a:t>
            </a:fld>
            <a:endParaRPr lang="en-CA" altLang="en-US"/>
          </a:p>
        </p:txBody>
      </p:sp>
    </p:spTree>
    <p:extLst>
      <p:ext uri="{BB962C8B-B14F-4D97-AF65-F5344CB8AC3E}">
        <p14:creationId xmlns:p14="http://schemas.microsoft.com/office/powerpoint/2010/main" val="1138240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Twice the time on the CPU for a closely prioritized process?!</a:t>
            </a:r>
          </a:p>
        </p:txBody>
      </p:sp>
      <p:sp>
        <p:nvSpPr>
          <p:cNvPr id="4" name="Slide Number Placeholder 3"/>
          <p:cNvSpPr>
            <a:spLocks noGrp="1"/>
          </p:cNvSpPr>
          <p:nvPr>
            <p:ph type="sldNum" sz="quarter" idx="5"/>
          </p:nvPr>
        </p:nvSpPr>
        <p:spPr/>
        <p:txBody>
          <a:bodyPr/>
          <a:lstStyle/>
          <a:p>
            <a:fld id="{B54DA3FD-E3D0-4EAB-BE04-A85315834BCB}" type="slidenum">
              <a:rPr lang="en-CA" altLang="en-US" smtClean="0"/>
              <a:pPr/>
              <a:t>9</a:t>
            </a:fld>
            <a:endParaRPr lang="en-CA" altLang="en-US"/>
          </a:p>
        </p:txBody>
      </p:sp>
    </p:spTree>
    <p:extLst>
      <p:ext uri="{BB962C8B-B14F-4D97-AF65-F5344CB8AC3E}">
        <p14:creationId xmlns:p14="http://schemas.microsoft.com/office/powerpoint/2010/main" val="102132642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vmlDrawing" Target="../drawings/vmlDrawing4.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9.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vmlDrawing" Target="../drawings/vmlDrawing5.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10.bin"/><Relationship Id="rId9"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1.bin"/><Relationship Id="rId9"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6.png"/><Relationship Id="rId2" Type="http://schemas.openxmlformats.org/officeDocument/2006/relationships/slideMaster" Target="../slideMasters/slideMaster1.xml"/><Relationship Id="rId16" Type="http://schemas.openxmlformats.org/officeDocument/2006/relationships/image" Target="../media/image17.png"/><Relationship Id="rId1" Type="http://schemas.openxmlformats.org/officeDocument/2006/relationships/vmlDrawing" Target="../drawings/vmlDrawing3.vml"/><Relationship Id="rId6" Type="http://schemas.openxmlformats.org/officeDocument/2006/relationships/image" Target="../media/image13.png"/><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oleObject" Target="../embeddings/oleObject5.bin"/><Relationship Id="rId1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a:ln>
                  <a:noFill/>
                </a:ln>
                <a:solidFill>
                  <a:srgbClr val="A50021"/>
                </a:solidFill>
                <a:effectLst/>
                <a:uLnTx/>
                <a:uFillTx/>
                <a:latin typeface="Times New Roman"/>
                <a:ea typeface="+mj-ea"/>
                <a:cs typeface="+mj-cs"/>
              </a:rPr>
              <a:t>EE435 Principles of Operating Systems</a:t>
            </a:r>
            <a:endParaRPr kumimoji="0" lang="en-CA" sz="3600" b="1" i="0" u="none" strike="noStrike" kern="0" cap="none" spc="0" normalizeH="0" baseline="0" noProof="0" dirty="0">
              <a:ln>
                <a:noFill/>
              </a:ln>
              <a:solidFill>
                <a:srgbClr val="A50021"/>
              </a:solidFill>
              <a:effectLst/>
              <a:uLnTx/>
              <a:uFillTx/>
              <a:latin typeface="Times New Roman"/>
              <a:ea typeface="+mj-ea"/>
              <a:cs typeface="+mj-cs"/>
            </a:endParaRP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53282"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287000" y="4854198"/>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Tree>
    <p:extLst>
      <p:ext uri="{BB962C8B-B14F-4D97-AF65-F5344CB8AC3E}">
        <p14:creationId xmlns:p14="http://schemas.microsoft.com/office/powerpoint/2010/main" val="1647501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C57EC8AD-B0B1-42F3-83D7-5263BB343434}" type="slidenum">
              <a:rPr lang="fr-CA" altLang="en-US"/>
              <a:pPr/>
              <a:t>‹#›</a:t>
            </a:fld>
            <a:endParaRPr lang="fr-CA" altLang="en-US"/>
          </a:p>
        </p:txBody>
      </p:sp>
    </p:spTree>
    <p:extLst>
      <p:ext uri="{BB962C8B-B14F-4D97-AF65-F5344CB8AC3E}">
        <p14:creationId xmlns:p14="http://schemas.microsoft.com/office/powerpoint/2010/main" val="2970178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2D6135D4-99AC-4F22-84B6-1F729A08EC99}" type="slidenum">
              <a:rPr lang="fr-CA" altLang="en-US"/>
              <a:pPr/>
              <a:t>‹#›</a:t>
            </a:fld>
            <a:endParaRPr lang="fr-CA" altLang="en-US"/>
          </a:p>
        </p:txBody>
      </p:sp>
    </p:spTree>
    <p:extLst>
      <p:ext uri="{BB962C8B-B14F-4D97-AF65-F5344CB8AC3E}">
        <p14:creationId xmlns:p14="http://schemas.microsoft.com/office/powerpoint/2010/main" val="1469305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4CC46289-3894-4C7A-B302-C70698B25ABF}" type="slidenum">
              <a:rPr lang="fr-CA" altLang="en-US"/>
              <a:pPr/>
              <a:t>‹#›</a:t>
            </a:fld>
            <a:endParaRPr lang="fr-CA" altLang="en-US"/>
          </a:p>
        </p:txBody>
      </p:sp>
    </p:spTree>
    <p:extLst>
      <p:ext uri="{BB962C8B-B14F-4D97-AF65-F5344CB8AC3E}">
        <p14:creationId xmlns:p14="http://schemas.microsoft.com/office/powerpoint/2010/main" val="3369828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6893F103-1D2C-488C-B53F-8A942D846640}" type="slidenum">
              <a:rPr lang="fr-CA" altLang="en-US"/>
              <a:pPr/>
              <a:t>‹#›</a:t>
            </a:fld>
            <a:endParaRPr lang="fr-CA" altLang="en-US"/>
          </a:p>
        </p:txBody>
      </p:sp>
    </p:spTree>
    <p:extLst>
      <p:ext uri="{BB962C8B-B14F-4D97-AF65-F5344CB8AC3E}">
        <p14:creationId xmlns:p14="http://schemas.microsoft.com/office/powerpoint/2010/main" val="2676090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3"/>
          <a:stretch>
            <a:fillRect/>
          </a:stretch>
        </p:blipFill>
        <p:spPr>
          <a:xfrm>
            <a:off x="0" y="0"/>
            <a:ext cx="9112803" cy="6858001"/>
          </a:xfrm>
          <a:prstGeom prst="rect">
            <a:avLst/>
          </a:prstGeom>
        </p:spPr>
      </p:pic>
      <p:sp>
        <p:nvSpPr>
          <p:cNvPr id="2" name="Title 1"/>
          <p:cNvSpPr>
            <a:spLocks noGrp="1"/>
          </p:cNvSpPr>
          <p:nvPr>
            <p:ph type="ctrTitle" hasCustomPrompt="1"/>
          </p:nvPr>
        </p:nvSpPr>
        <p:spPr>
          <a:xfrm>
            <a:off x="107504" y="1445447"/>
            <a:ext cx="8928992" cy="1470025"/>
          </a:xfrm>
        </p:spPr>
        <p:txBody>
          <a:bodyPr/>
          <a:lstStyle>
            <a:lvl1pPr>
              <a:defRPr u="none" baseline="0"/>
            </a:lvl1pPr>
          </a:lstStyle>
          <a:p>
            <a:r>
              <a:rPr lang="en-US" dirty="0"/>
              <a:t>EE435 Principles of Operating Systems</a:t>
            </a:r>
            <a:endParaRPr lang="en-CA" dirty="0"/>
          </a:p>
        </p:txBody>
      </p:sp>
      <p:sp>
        <p:nvSpPr>
          <p:cNvPr id="3" name="Subtitle 2"/>
          <p:cNvSpPr>
            <a:spLocks noGrp="1"/>
          </p:cNvSpPr>
          <p:nvPr>
            <p:ph type="subTitle" idx="1"/>
          </p:nvPr>
        </p:nvSpPr>
        <p:spPr>
          <a:xfrm>
            <a:off x="1371600" y="4657724"/>
            <a:ext cx="6400800" cy="159067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12" name="Object 11"/>
          <p:cNvGraphicFramePr>
            <a:graphicFrameLocks noChangeAspect="1"/>
          </p:cNvGraphicFramePr>
          <p:nvPr userDrawn="1">
            <p:extLst/>
          </p:nvPr>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56332" name="Bitmap Image" r:id="rId4" imgW="2381582" imgH="428798" progId="PBrush">
                  <p:embed/>
                </p:oleObj>
              </mc:Choice>
              <mc:Fallback>
                <p:oleObj name="Bitmap Image" r:id="rId4" imgW="2381582" imgH="428798" progId="PBrush">
                  <p:embed/>
                  <p:pic>
                    <p:nvPicPr>
                      <p:cNvPr id="12"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4" name="Picture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4" name="Picture 3"/>
          <p:cNvPicPr>
            <a:picLocks noChangeAspect="1"/>
          </p:cNvPicPr>
          <p:nvPr userDrawn="1"/>
        </p:nvPicPr>
        <p:blipFill>
          <a:blip r:embed="rId7"/>
          <a:stretch>
            <a:fillRect/>
          </a:stretch>
        </p:blipFill>
        <p:spPr>
          <a:xfrm>
            <a:off x="8029028" y="271379"/>
            <a:ext cx="807882" cy="683136"/>
          </a:xfrm>
          <a:prstGeom prst="rect">
            <a:avLst/>
          </a:prstGeom>
        </p:spPr>
      </p:pic>
      <p:pic>
        <p:nvPicPr>
          <p:cNvPr id="5" name="Picture 4"/>
          <p:cNvPicPr>
            <a:picLocks noChangeAspect="1"/>
          </p:cNvPicPr>
          <p:nvPr userDrawn="1"/>
        </p:nvPicPr>
        <p:blipFill>
          <a:blip r:embed="rId8"/>
          <a:stretch>
            <a:fillRect/>
          </a:stretch>
        </p:blipFill>
        <p:spPr>
          <a:xfrm>
            <a:off x="364017" y="131463"/>
            <a:ext cx="1007406" cy="678457"/>
          </a:xfrm>
          <a:prstGeom prst="rect">
            <a:avLst/>
          </a:prstGeom>
        </p:spPr>
      </p:pic>
      <p:pic>
        <p:nvPicPr>
          <p:cNvPr id="15" name="Picture 14"/>
          <p:cNvPicPr>
            <a:picLocks noChangeAspect="1"/>
          </p:cNvPicPr>
          <p:nvPr userDrawn="1"/>
        </p:nvPicPr>
        <p:blipFill>
          <a:blip r:embed="rId9"/>
          <a:stretch>
            <a:fillRect/>
          </a:stretch>
        </p:blipFill>
        <p:spPr>
          <a:xfrm>
            <a:off x="2235331" y="147091"/>
            <a:ext cx="713673" cy="736151"/>
          </a:xfrm>
          <a:prstGeom prst="rect">
            <a:avLst/>
          </a:prstGeom>
        </p:spPr>
      </p:pic>
      <p:pic>
        <p:nvPicPr>
          <p:cNvPr id="16" name="Picture 15"/>
          <p:cNvPicPr>
            <a:picLocks noChangeAspect="1"/>
          </p:cNvPicPr>
          <p:nvPr userDrawn="1"/>
        </p:nvPicPr>
        <p:blipFill>
          <a:blip r:embed="rId10"/>
          <a:stretch>
            <a:fillRect/>
          </a:stretch>
        </p:blipFill>
        <p:spPr>
          <a:xfrm>
            <a:off x="3812912" y="304222"/>
            <a:ext cx="1348977" cy="436092"/>
          </a:xfrm>
          <a:prstGeom prst="rect">
            <a:avLst/>
          </a:prstGeom>
        </p:spPr>
      </p:pic>
      <p:pic>
        <p:nvPicPr>
          <p:cNvPr id="17" name="Picture 16"/>
          <p:cNvPicPr>
            <a:picLocks noChangeAspect="1"/>
          </p:cNvPicPr>
          <p:nvPr userDrawn="1"/>
        </p:nvPicPr>
        <p:blipFill>
          <a:blip r:embed="rId11"/>
          <a:stretch>
            <a:fillRect/>
          </a:stretch>
        </p:blipFill>
        <p:spPr>
          <a:xfrm>
            <a:off x="3066709" y="925439"/>
            <a:ext cx="850735" cy="542710"/>
          </a:xfrm>
          <a:prstGeom prst="rect">
            <a:avLst/>
          </a:prstGeom>
        </p:spPr>
      </p:pic>
      <p:pic>
        <p:nvPicPr>
          <p:cNvPr id="18" name="Picture 17"/>
          <p:cNvPicPr>
            <a:picLocks noChangeAspect="1"/>
          </p:cNvPicPr>
          <p:nvPr userDrawn="1"/>
        </p:nvPicPr>
        <p:blipFill>
          <a:blip r:embed="rId12"/>
          <a:stretch>
            <a:fillRect/>
          </a:stretch>
        </p:blipFill>
        <p:spPr>
          <a:xfrm>
            <a:off x="961422" y="1045302"/>
            <a:ext cx="1425604" cy="433272"/>
          </a:xfrm>
          <a:prstGeom prst="rect">
            <a:avLst/>
          </a:prstGeom>
        </p:spPr>
      </p:pic>
      <p:pic>
        <p:nvPicPr>
          <p:cNvPr id="21" name="Picture 20"/>
          <p:cNvPicPr>
            <a:picLocks noChangeAspect="1"/>
          </p:cNvPicPr>
          <p:nvPr userDrawn="1"/>
        </p:nvPicPr>
        <p:blipFill>
          <a:blip r:embed="rId13"/>
          <a:stretch>
            <a:fillRect/>
          </a:stretch>
        </p:blipFill>
        <p:spPr>
          <a:xfrm>
            <a:off x="4845050" y="945747"/>
            <a:ext cx="1216199" cy="575523"/>
          </a:xfrm>
          <a:prstGeom prst="rect">
            <a:avLst/>
          </a:prstGeom>
        </p:spPr>
      </p:pic>
      <p:pic>
        <p:nvPicPr>
          <p:cNvPr id="23" name="Picture 22"/>
          <p:cNvPicPr>
            <a:picLocks noChangeAspect="1"/>
          </p:cNvPicPr>
          <p:nvPr userDrawn="1"/>
        </p:nvPicPr>
        <p:blipFill>
          <a:blip r:embed="rId14"/>
          <a:stretch>
            <a:fillRect/>
          </a:stretch>
        </p:blipFill>
        <p:spPr>
          <a:xfrm>
            <a:off x="6144884" y="194923"/>
            <a:ext cx="643459" cy="730516"/>
          </a:xfrm>
          <a:prstGeom prst="rect">
            <a:avLst/>
          </a:prstGeom>
        </p:spPr>
      </p:pic>
    </p:spTree>
    <p:extLst>
      <p:ext uri="{BB962C8B-B14F-4D97-AF65-F5344CB8AC3E}">
        <p14:creationId xmlns:p14="http://schemas.microsoft.com/office/powerpoint/2010/main" val="2524148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57356"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976952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1449420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516133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0621116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128208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54306"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37633522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1523931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341456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2398877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7134908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2690445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15928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4" name="Object 6"/>
          <p:cNvGraphicFramePr>
            <a:graphicFrameLocks noChangeAspect="1"/>
          </p:cNvGraphicFramePr>
          <p:nvPr userDrawn="1"/>
        </p:nvGraphicFramePr>
        <p:xfrm>
          <a:off x="5029200" y="228600"/>
          <a:ext cx="733425" cy="838200"/>
        </p:xfrm>
        <a:graphic>
          <a:graphicData uri="http://schemas.openxmlformats.org/presentationml/2006/ole">
            <mc:AlternateContent xmlns:mc="http://schemas.openxmlformats.org/markup-compatibility/2006">
              <mc:Choice xmlns:v="urn:schemas-microsoft-com:vml" Requires="v">
                <p:oleObj spid="_x0000_s55522" name="Bitmap Image" r:id="rId3" imgW="733333" imgH="838095" progId="PBrush">
                  <p:embed/>
                </p:oleObj>
              </mc:Choice>
              <mc:Fallback>
                <p:oleObj name="Bitmap Image" r:id="rId3" imgW="733333" imgH="838095" progId="PBrush">
                  <p:embed/>
                  <p:pic>
                    <p:nvPicPr>
                      <p:cNvPr id="4198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28600"/>
                        <a:ext cx="7334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 name="Object 7"/>
          <p:cNvGraphicFramePr>
            <a:graphicFrameLocks noChangeAspect="1"/>
          </p:cNvGraphicFramePr>
          <p:nvPr userDrawn="1"/>
        </p:nvGraphicFramePr>
        <p:xfrm>
          <a:off x="2514600" y="152400"/>
          <a:ext cx="2381250" cy="571500"/>
        </p:xfrm>
        <a:graphic>
          <a:graphicData uri="http://schemas.openxmlformats.org/presentationml/2006/ole">
            <mc:AlternateContent xmlns:mc="http://schemas.openxmlformats.org/markup-compatibility/2006">
              <mc:Choice xmlns:v="urn:schemas-microsoft-com:vml" Requires="v">
                <p:oleObj spid="_x0000_s55523" name="Bitmap Image" r:id="rId5" imgW="2381582" imgH="571731" progId="PBrush">
                  <p:embed/>
                </p:oleObj>
              </mc:Choice>
              <mc:Fallback>
                <p:oleObj name="Bitmap Image" r:id="rId5" imgW="2381582" imgH="571731" progId="PBrush">
                  <p:embed/>
                  <p:pic>
                    <p:nvPicPr>
                      <p:cNvPr id="4198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52400"/>
                        <a:ext cx="23812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 name="Object 8"/>
          <p:cNvGraphicFramePr>
            <a:graphicFrameLocks noChangeAspect="1"/>
          </p:cNvGraphicFramePr>
          <p:nvPr userDrawn="1"/>
        </p:nvGraphicFramePr>
        <p:xfrm>
          <a:off x="6629400" y="152400"/>
          <a:ext cx="2333625" cy="581025"/>
        </p:xfrm>
        <a:graphic>
          <a:graphicData uri="http://schemas.openxmlformats.org/presentationml/2006/ole">
            <mc:AlternateContent xmlns:mc="http://schemas.openxmlformats.org/markup-compatibility/2006">
              <mc:Choice xmlns:v="urn:schemas-microsoft-com:vml" Requires="v">
                <p:oleObj spid="_x0000_s55524" name="Bitmap Image" r:id="rId7" imgW="2333333" imgH="581106" progId="PBrush">
                  <p:embed/>
                </p:oleObj>
              </mc:Choice>
              <mc:Fallback>
                <p:oleObj name="Bitmap Image" r:id="rId7" imgW="2333333" imgH="581106" progId="PBrush">
                  <p:embed/>
                  <p:pic>
                    <p:nvPicPr>
                      <p:cNvPr id="4198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152400"/>
                        <a:ext cx="23336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 name="Object 9"/>
          <p:cNvGraphicFramePr>
            <a:graphicFrameLocks noChangeAspect="1"/>
          </p:cNvGraphicFramePr>
          <p:nvPr userDrawn="1"/>
        </p:nvGraphicFramePr>
        <p:xfrm>
          <a:off x="6781800" y="1219200"/>
          <a:ext cx="1524000" cy="476250"/>
        </p:xfrm>
        <a:graphic>
          <a:graphicData uri="http://schemas.openxmlformats.org/presentationml/2006/ole">
            <mc:AlternateContent xmlns:mc="http://schemas.openxmlformats.org/markup-compatibility/2006">
              <mc:Choice xmlns:v="urn:schemas-microsoft-com:vml" Requires="v">
                <p:oleObj spid="_x0000_s55525" name="Bitmap Image" r:id="rId9" imgW="1523810" imgH="476316" progId="PBrush">
                  <p:embed/>
                </p:oleObj>
              </mc:Choice>
              <mc:Fallback>
                <p:oleObj name="Bitmap Image" r:id="rId9" imgW="1523810" imgH="476316" progId="PBrush">
                  <p:embed/>
                  <p:pic>
                    <p:nvPicPr>
                      <p:cNvPr id="41989"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1219200"/>
                        <a:ext cx="1524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8" name="Object 10"/>
          <p:cNvGraphicFramePr>
            <a:graphicFrameLocks noChangeAspect="1"/>
          </p:cNvGraphicFramePr>
          <p:nvPr userDrawn="1"/>
        </p:nvGraphicFramePr>
        <p:xfrm>
          <a:off x="3124200" y="990600"/>
          <a:ext cx="828675" cy="428625"/>
        </p:xfrm>
        <a:graphic>
          <a:graphicData uri="http://schemas.openxmlformats.org/presentationml/2006/ole">
            <mc:AlternateContent xmlns:mc="http://schemas.openxmlformats.org/markup-compatibility/2006">
              <mc:Choice xmlns:v="urn:schemas-microsoft-com:vml" Requires="v">
                <p:oleObj spid="_x0000_s55526" name="Bitmap Image" r:id="rId11" imgW="828791" imgH="428798" progId="PBrush">
                  <p:embed/>
                </p:oleObj>
              </mc:Choice>
              <mc:Fallback>
                <p:oleObj name="Bitmap Image" r:id="rId11" imgW="828791" imgH="428798" progId="PBrush">
                  <p:embed/>
                  <p:pic>
                    <p:nvPicPr>
                      <p:cNvPr id="4199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990600"/>
                        <a:ext cx="8286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9" name="Object 11"/>
          <p:cNvGraphicFramePr>
            <a:graphicFrameLocks noChangeAspect="1"/>
          </p:cNvGraphicFramePr>
          <p:nvPr userDrawn="1"/>
        </p:nvGraphicFramePr>
        <p:xfrm>
          <a:off x="4191000" y="1371600"/>
          <a:ext cx="2381250" cy="428625"/>
        </p:xfrm>
        <a:graphic>
          <a:graphicData uri="http://schemas.openxmlformats.org/presentationml/2006/ole">
            <mc:AlternateContent xmlns:mc="http://schemas.openxmlformats.org/markup-compatibility/2006">
              <mc:Choice xmlns:v="urn:schemas-microsoft-com:vml" Requires="v">
                <p:oleObj spid="_x0000_s55527" name="Bitmap Image" r:id="rId13" imgW="2381582" imgH="428798" progId="PBrush">
                  <p:embed/>
                </p:oleObj>
              </mc:Choice>
              <mc:Fallback>
                <p:oleObj name="Bitmap Image" r:id="rId13" imgW="2381582" imgH="428798" progId="PBrush">
                  <p:embed/>
                  <p:pic>
                    <p:nvPicPr>
                      <p:cNvPr id="41991"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1000" y="1371600"/>
                        <a:ext cx="23812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0" name="Object 12"/>
          <p:cNvGraphicFramePr>
            <a:graphicFrameLocks noChangeAspect="1"/>
          </p:cNvGraphicFramePr>
          <p:nvPr userDrawn="1"/>
        </p:nvGraphicFramePr>
        <p:xfrm>
          <a:off x="533400" y="457200"/>
          <a:ext cx="1771650" cy="1181100"/>
        </p:xfrm>
        <a:graphic>
          <a:graphicData uri="http://schemas.openxmlformats.org/presentationml/2006/ole">
            <mc:AlternateContent xmlns:mc="http://schemas.openxmlformats.org/markup-compatibility/2006">
              <mc:Choice xmlns:v="urn:schemas-microsoft-com:vml" Requires="v">
                <p:oleObj spid="_x0000_s55528" name="Bitmap Image" r:id="rId15" imgW="1771429" imgH="1181265" progId="PBrush">
                  <p:embed/>
                </p:oleObj>
              </mc:Choice>
              <mc:Fallback>
                <p:oleObj name="Bitmap Image" r:id="rId15" imgW="1771429" imgH="1181265" progId="PBrush">
                  <p:embed/>
                  <p:pic>
                    <p:nvPicPr>
                      <p:cNvPr id="41992" name="Object 12"/>
                      <p:cNvPicPr>
                        <a:picLocks noChangeAspect="1" noChangeArrowheads="1"/>
                      </p:cNvPicPr>
                      <p:nvPr/>
                    </p:nvPicPr>
                    <p:blipFill>
                      <a:blip r:embed="rId16">
                        <a:clrChange>
                          <a:clrFrom>
                            <a:srgbClr val="00FFFF"/>
                          </a:clrFrom>
                          <a:clrTo>
                            <a:srgbClr val="00FFFF">
                              <a:alpha val="0"/>
                            </a:srgbClr>
                          </a:clrTo>
                        </a:clrChange>
                        <a:extLst>
                          <a:ext uri="{28A0092B-C50C-407E-A947-70E740481C1C}">
                            <a14:useLocalDpi xmlns:a14="http://schemas.microsoft.com/office/drawing/2010/main" val="0"/>
                          </a:ext>
                        </a:extLst>
                      </a:blip>
                      <a:srcRect/>
                      <a:stretch>
                        <a:fillRect/>
                      </a:stretch>
                    </p:blipFill>
                    <p:spPr bwMode="auto">
                      <a:xfrm>
                        <a:off x="533400" y="457200"/>
                        <a:ext cx="17716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11" name="Date Placeholder 3"/>
          <p:cNvSpPr>
            <a:spLocks noGrp="1"/>
          </p:cNvSpPr>
          <p:nvPr>
            <p:ph type="dt" sz="half" idx="10"/>
          </p:nvPr>
        </p:nvSpPr>
        <p:spPr/>
        <p:txBody>
          <a:bodyPr/>
          <a:lstStyle>
            <a:lvl1pPr>
              <a:defRPr/>
            </a:lvl1pPr>
          </a:lstStyle>
          <a:p>
            <a:fld id="{51A8A04D-F2C3-4EA3-847E-C84818019738}" type="datetime1">
              <a:rPr lang="en-US" altLang="en-US"/>
              <a:pPr/>
              <a:t>2/6/20</a:t>
            </a:fld>
            <a:endParaRPr lang="fr-CA" altLang="en-US"/>
          </a:p>
        </p:txBody>
      </p:sp>
      <p:sp>
        <p:nvSpPr>
          <p:cNvPr id="12" name="Footer Placeholder 4"/>
          <p:cNvSpPr>
            <a:spLocks noGrp="1"/>
          </p:cNvSpPr>
          <p:nvPr>
            <p:ph type="ftr" sz="quarter" idx="11"/>
          </p:nvPr>
        </p:nvSpPr>
        <p:spPr/>
        <p:txBody>
          <a:bodyPr/>
          <a:lstStyle>
            <a:lvl1pPr fontAlgn="auto">
              <a:spcBef>
                <a:spcPts val="0"/>
              </a:spcBef>
              <a:spcAft>
                <a:spcPts val="0"/>
              </a:spcAft>
              <a:defRPr/>
            </a:lvl1pPr>
          </a:lstStyle>
          <a:p>
            <a:pPr>
              <a:defRPr/>
            </a:pPr>
            <a:r>
              <a:rPr lang="fr-CA" altLang="en-US"/>
              <a:t>Dr Alain Beaulieu</a:t>
            </a:r>
          </a:p>
        </p:txBody>
      </p:sp>
      <p:sp>
        <p:nvSpPr>
          <p:cNvPr id="13" name="Slide Number Placeholder 5"/>
          <p:cNvSpPr>
            <a:spLocks noGrp="1"/>
          </p:cNvSpPr>
          <p:nvPr>
            <p:ph type="sldNum" sz="quarter" idx="12"/>
          </p:nvPr>
        </p:nvSpPr>
        <p:spPr/>
        <p:txBody>
          <a:bodyPr/>
          <a:lstStyle>
            <a:lvl1pPr>
              <a:defRPr/>
            </a:lvl1pPr>
          </a:lstStyle>
          <a:p>
            <a:fld id="{F0DA801C-7D8E-4316-8674-4252D3FC7927}" type="slidenum">
              <a:rPr lang="fr-CA" altLang="en-US"/>
              <a:pPr/>
              <a:t>‹#›</a:t>
            </a:fld>
            <a:endParaRPr lang="fr-CA" altLang="en-US"/>
          </a:p>
        </p:txBody>
      </p:sp>
    </p:spTree>
    <p:extLst>
      <p:ext uri="{BB962C8B-B14F-4D97-AF65-F5344CB8AC3E}">
        <p14:creationId xmlns:p14="http://schemas.microsoft.com/office/powerpoint/2010/main" val="1181897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12"/>
          </p:nvPr>
        </p:nvSpPr>
        <p:spPr/>
        <p:txBody>
          <a:bodyPr/>
          <a:lstStyle>
            <a:lvl1pPr>
              <a:defRPr/>
            </a:lvl1pPr>
          </a:lstStyle>
          <a:p>
            <a:fld id="{9BBE75BE-951A-4B8C-B643-07D9D9E4B61D}" type="slidenum">
              <a:rPr lang="fr-CA" altLang="en-US"/>
              <a:pPr/>
              <a:t>‹#›</a:t>
            </a:fld>
            <a:endParaRPr lang="fr-CA" altLang="en-US"/>
          </a:p>
        </p:txBody>
      </p:sp>
    </p:spTree>
    <p:extLst>
      <p:ext uri="{BB962C8B-B14F-4D97-AF65-F5344CB8AC3E}">
        <p14:creationId xmlns:p14="http://schemas.microsoft.com/office/powerpoint/2010/main" val="1415427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B51682D7-BFFE-4ECF-A92D-5869D0D8716D}" type="slidenum">
              <a:rPr lang="fr-CA" altLang="en-US"/>
              <a:pPr/>
              <a:t>‹#›</a:t>
            </a:fld>
            <a:endParaRPr lang="fr-CA" altLang="en-US"/>
          </a:p>
        </p:txBody>
      </p:sp>
    </p:spTree>
    <p:extLst>
      <p:ext uri="{BB962C8B-B14F-4D97-AF65-F5344CB8AC3E}">
        <p14:creationId xmlns:p14="http://schemas.microsoft.com/office/powerpoint/2010/main" val="2436443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Slide Number Placeholder 6"/>
          <p:cNvSpPr>
            <a:spLocks noGrp="1"/>
          </p:cNvSpPr>
          <p:nvPr>
            <p:ph type="sldNum" sz="quarter" idx="12"/>
          </p:nvPr>
        </p:nvSpPr>
        <p:spPr/>
        <p:txBody>
          <a:bodyPr/>
          <a:lstStyle>
            <a:lvl1pPr>
              <a:defRPr/>
            </a:lvl1pPr>
          </a:lstStyle>
          <a:p>
            <a:fld id="{708C9EBF-E9AF-4B49-9393-23751FA1215D}" type="slidenum">
              <a:rPr lang="fr-CA" altLang="en-US"/>
              <a:pPr/>
              <a:t>‹#›</a:t>
            </a:fld>
            <a:endParaRPr lang="fr-CA" altLang="en-US"/>
          </a:p>
        </p:txBody>
      </p:sp>
    </p:spTree>
    <p:extLst>
      <p:ext uri="{BB962C8B-B14F-4D97-AF65-F5344CB8AC3E}">
        <p14:creationId xmlns:p14="http://schemas.microsoft.com/office/powerpoint/2010/main" val="347568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Slide Number Placeholder 8"/>
          <p:cNvSpPr>
            <a:spLocks noGrp="1"/>
          </p:cNvSpPr>
          <p:nvPr>
            <p:ph type="sldNum" sz="quarter" idx="12"/>
          </p:nvPr>
        </p:nvSpPr>
        <p:spPr/>
        <p:txBody>
          <a:bodyPr/>
          <a:lstStyle>
            <a:lvl1pPr>
              <a:defRPr/>
            </a:lvl1pPr>
          </a:lstStyle>
          <a:p>
            <a:fld id="{F7995DD7-F769-4E1F-AA52-7420B513D9E1}" type="slidenum">
              <a:rPr lang="fr-CA" altLang="en-US"/>
              <a:pPr/>
              <a:t>‹#›</a:t>
            </a:fld>
            <a:endParaRPr lang="fr-CA" altLang="en-US"/>
          </a:p>
        </p:txBody>
      </p:sp>
    </p:spTree>
    <p:extLst>
      <p:ext uri="{BB962C8B-B14F-4D97-AF65-F5344CB8AC3E}">
        <p14:creationId xmlns:p14="http://schemas.microsoft.com/office/powerpoint/2010/main" val="1197543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5" name="Slide Number Placeholder 4"/>
          <p:cNvSpPr>
            <a:spLocks noGrp="1"/>
          </p:cNvSpPr>
          <p:nvPr>
            <p:ph type="sldNum" sz="quarter" idx="12"/>
          </p:nvPr>
        </p:nvSpPr>
        <p:spPr/>
        <p:txBody>
          <a:bodyPr/>
          <a:lstStyle>
            <a:lvl1pPr>
              <a:defRPr/>
            </a:lvl1pPr>
          </a:lstStyle>
          <a:p>
            <a:fld id="{3F4103E3-6695-4596-8894-AFC5E991D04C}" type="slidenum">
              <a:rPr lang="fr-CA" altLang="en-US"/>
              <a:pPr/>
              <a:t>‹#›</a:t>
            </a:fld>
            <a:endParaRPr lang="fr-CA" altLang="en-US"/>
          </a:p>
        </p:txBody>
      </p:sp>
    </p:spTree>
    <p:extLst>
      <p:ext uri="{BB962C8B-B14F-4D97-AF65-F5344CB8AC3E}">
        <p14:creationId xmlns:p14="http://schemas.microsoft.com/office/powerpoint/2010/main" val="2342295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9D91B029-AE3C-488B-83D1-3B48B7A56409}" type="slidenum">
              <a:rPr lang="fr-CA" altLang="en-US"/>
              <a:pPr/>
              <a:t>‹#›</a:t>
            </a:fld>
            <a:endParaRPr lang="fr-CA" altLang="en-US"/>
          </a:p>
        </p:txBody>
      </p:sp>
    </p:spTree>
    <p:extLst>
      <p:ext uri="{BB962C8B-B14F-4D97-AF65-F5344CB8AC3E}">
        <p14:creationId xmlns:p14="http://schemas.microsoft.com/office/powerpoint/2010/main" val="2991968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CA" altLang="en-US"/>
              <a:t>Click to edit Master text styles</a:t>
            </a:r>
          </a:p>
          <a:p>
            <a:pPr lvl="1"/>
            <a:r>
              <a:rPr lang="fr-CA" altLang="en-US"/>
              <a:t>Second level</a:t>
            </a:r>
          </a:p>
          <a:p>
            <a:pPr lvl="2"/>
            <a:r>
              <a:rPr lang="fr-CA" altLang="en-US"/>
              <a:t>Third level</a:t>
            </a:r>
          </a:p>
          <a:p>
            <a:pPr lvl="3"/>
            <a:r>
              <a:rPr lang="fr-CA" altLang="en-US"/>
              <a:t>Fourth level</a:t>
            </a:r>
          </a:p>
          <a:p>
            <a:pPr lvl="4"/>
            <a:r>
              <a:rPr lang="fr-CA"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solidFill>
                  <a:srgbClr val="000000"/>
                </a:solidFill>
                <a:cs typeface="Arial" panose="020B0604020202020204" pitchFamily="34" charset="0"/>
              </a:defRPr>
            </a:lvl1pPr>
          </a:lstStyle>
          <a:p>
            <a:fld id="{A42EB521-8D49-4D95-94BD-1CDC3F6CD84D}" type="datetime1">
              <a:rPr lang="en-US" altLang="en-US"/>
              <a:pPr/>
              <a:t>2/6/20</a:t>
            </a:fld>
            <a:endParaRPr lang="fr-CA"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ea typeface="+mn-ea"/>
                <a:cs typeface="+mn-cs"/>
              </a:defRPr>
            </a:lvl1pPr>
          </a:lstStyle>
          <a:p>
            <a:pPr>
              <a:defRPr/>
            </a:pPr>
            <a:r>
              <a:rPr lang="fr-CA" altLang="en-US"/>
              <a:t>Dr Alain Beaulieu</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solidFill>
                  <a:srgbClr val="000000"/>
                </a:solidFill>
                <a:cs typeface="Arial" panose="020B0604020202020204" pitchFamily="34" charset="0"/>
              </a:defRPr>
            </a:lvl1pPr>
          </a:lstStyle>
          <a:p>
            <a:fld id="{1D40917A-A489-4E74-B474-80595E59A7CA}" type="slidenum">
              <a:rPr lang="fr-CA" altLang="en-US"/>
              <a:pPr/>
              <a:t>‹#›</a:t>
            </a:fld>
            <a:endParaRPr lang="fr-CA" altLang="en-US"/>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Lst>
  <p:hf hdr="0"/>
  <p:txStyles>
    <p:titleStyle>
      <a:lvl1pPr algn="ctr" rtl="0" eaLnBrk="0" fontAlgn="base" hangingPunct="0">
        <a:spcBef>
          <a:spcPct val="0"/>
        </a:spcBef>
        <a:spcAft>
          <a:spcPct val="0"/>
        </a:spcAft>
        <a:defRPr sz="3600" b="1" u="sng">
          <a:solidFill>
            <a:srgbClr val="A50021"/>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2pPr>
      <a:lvl3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3pPr>
      <a:lvl4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4pPr>
      <a:lvl5pPr algn="ctr" rtl="0" eaLnBrk="0" fontAlgn="base" hangingPunct="0">
        <a:spcBef>
          <a:spcPct val="0"/>
        </a:spcBef>
        <a:spcAft>
          <a:spcPct val="0"/>
        </a:spcAft>
        <a:defRPr sz="3600" b="1" u="sng">
          <a:solidFill>
            <a:srgbClr val="A50021"/>
          </a:solidFill>
          <a:latin typeface="Times New Roman" pitchFamily="18" charset="0"/>
          <a:ea typeface="MS PGothic" panose="020B0600070205080204" pitchFamily="34" charset="-128"/>
          <a:cs typeface="ＭＳ Ｐゴシック"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0099"/>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3pPr>
      <a:lvl4pPr marL="1600200" indent="-228600" algn="l" rtl="0" eaLnBrk="0" fontAlgn="base" hangingPunct="0">
        <a:spcBef>
          <a:spcPct val="20000"/>
        </a:spcBef>
        <a:spcAft>
          <a:spcPct val="0"/>
        </a:spcAft>
        <a:buFont typeface="Wingdings" panose="05000000000000000000" pitchFamily="2" charset="2"/>
        <a:buChar char="Ø"/>
        <a:defRPr sz="2000">
          <a:solidFill>
            <a:srgbClr val="008000"/>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3252849521"/>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Lst>
  <p:hf hdr="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linux.die.net/man/1/nice"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man7.org/linux/man-pages/man7/sched.7.html"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altLang="en-US" dirty="0"/>
              <a:t>EEE 335</a:t>
            </a:r>
            <a:br>
              <a:rPr lang="en-US" altLang="en-US" dirty="0"/>
            </a:br>
            <a:r>
              <a:rPr lang="en-US" altLang="en-US" sz="4000" dirty="0"/>
              <a:t>Principles of Operating Systems</a:t>
            </a:r>
          </a:p>
        </p:txBody>
      </p:sp>
      <p:sp>
        <p:nvSpPr>
          <p:cNvPr id="6" name="Subtitle 2">
            <a:extLst>
              <a:ext uri="{FF2B5EF4-FFF2-40B4-BE49-F238E27FC236}">
                <a16:creationId xmlns:a16="http://schemas.microsoft.com/office/drawing/2014/main" id="{573B0092-62FA-C34E-AB1D-FBDE45E5066D}"/>
              </a:ext>
            </a:extLst>
          </p:cNvPr>
          <p:cNvSpPr>
            <a:spLocks noGrp="1"/>
          </p:cNvSpPr>
          <p:nvPr>
            <p:ph type="subTitle" idx="1"/>
          </p:nvPr>
        </p:nvSpPr>
        <p:spPr>
          <a:xfrm>
            <a:off x="1287000" y="4854198"/>
            <a:ext cx="6400800" cy="1752600"/>
          </a:xfrm>
        </p:spPr>
        <p:txBody>
          <a:bodyPr/>
          <a:lstStyle/>
          <a:p>
            <a:r>
              <a:rPr lang="en-US" dirty="0"/>
              <a:t>Scheduling Case Study</a:t>
            </a:r>
          </a:p>
          <a:p>
            <a:r>
              <a:rPr lang="en-US" sz="2000" dirty="0"/>
              <a:t>(Linux Kernel Development, Chapter 4)</a:t>
            </a:r>
          </a:p>
        </p:txBody>
      </p:sp>
    </p:spTree>
    <p:extLst>
      <p:ext uri="{BB962C8B-B14F-4D97-AF65-F5344CB8AC3E}">
        <p14:creationId xmlns:p14="http://schemas.microsoft.com/office/powerpoint/2010/main" val="2468835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381-3FB8-48B5-A0E9-4CA65BE17265}"/>
              </a:ext>
            </a:extLst>
          </p:cNvPr>
          <p:cNvSpPr>
            <a:spLocks noGrp="1"/>
          </p:cNvSpPr>
          <p:nvPr>
            <p:ph type="title"/>
          </p:nvPr>
        </p:nvSpPr>
        <p:spPr>
          <a:xfrm>
            <a:off x="677912" y="250031"/>
            <a:ext cx="8071100" cy="1143000"/>
          </a:xfrm>
        </p:spPr>
        <p:txBody>
          <a:bodyPr/>
          <a:lstStyle/>
          <a:p>
            <a:pPr algn="l"/>
            <a:r>
              <a:rPr lang="en-CA" dirty="0"/>
              <a:t>MFQS–absolute </a:t>
            </a:r>
            <a:r>
              <a:rPr lang="en-CA" i="1" dirty="0"/>
              <a:t>nice</a:t>
            </a:r>
            <a:r>
              <a:rPr lang="en-CA" dirty="0"/>
              <a:t> levels</a:t>
            </a:r>
          </a:p>
        </p:txBody>
      </p:sp>
      <p:sp>
        <p:nvSpPr>
          <p:cNvPr id="4" name="Slide Number Placeholder 3">
            <a:extLst>
              <a:ext uri="{FF2B5EF4-FFF2-40B4-BE49-F238E27FC236}">
                <a16:creationId xmlns:a16="http://schemas.microsoft.com/office/drawing/2014/main" id="{3CE8FFD3-3912-4090-8CAB-FA370B64497B}"/>
              </a:ext>
            </a:extLst>
          </p:cNvPr>
          <p:cNvSpPr>
            <a:spLocks noGrp="1"/>
          </p:cNvSpPr>
          <p:nvPr>
            <p:ph type="sldNum" sz="quarter" idx="12"/>
          </p:nvPr>
        </p:nvSpPr>
        <p:spPr/>
        <p:txBody>
          <a:bodyPr/>
          <a:lstStyle/>
          <a:p>
            <a:fld id="{9BBE75BE-951A-4B8C-B643-07D9D9E4B61D}" type="slidenum">
              <a:rPr lang="fr-CA" altLang="en-US" smtClean="0"/>
              <a:pPr/>
              <a:t>10</a:t>
            </a:fld>
            <a:endParaRPr lang="fr-CA" altLang="en-US"/>
          </a:p>
        </p:txBody>
      </p:sp>
      <p:sp>
        <p:nvSpPr>
          <p:cNvPr id="14" name="Rectangle 2051">
            <a:extLst>
              <a:ext uri="{FF2B5EF4-FFF2-40B4-BE49-F238E27FC236}">
                <a16:creationId xmlns:a16="http://schemas.microsoft.com/office/drawing/2014/main" id="{84EA9227-3AFA-4D60-AA78-EE16A2DCEDCF}"/>
              </a:ext>
            </a:extLst>
          </p:cNvPr>
          <p:cNvSpPr txBox="1">
            <a:spLocks noChangeArrowheads="1"/>
          </p:cNvSpPr>
          <p:nvPr/>
        </p:nvSpPr>
        <p:spPr bwMode="auto">
          <a:xfrm>
            <a:off x="575556" y="1415394"/>
            <a:ext cx="7992888" cy="1142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0099"/>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3pPr>
            <a:lvl4pPr marL="1600200" indent="-228600" algn="l" rtl="0" eaLnBrk="0" fontAlgn="base" hangingPunct="0">
              <a:spcBef>
                <a:spcPct val="20000"/>
              </a:spcBef>
              <a:spcAft>
                <a:spcPct val="0"/>
              </a:spcAft>
              <a:buFont typeface="Wingdings" panose="05000000000000000000" pitchFamily="2" charset="2"/>
              <a:buChar char="Ø"/>
              <a:defRPr sz="2000">
                <a:solidFill>
                  <a:srgbClr val="008000"/>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eaLnBrk="1" hangingPunct="1"/>
            <a:r>
              <a:rPr lang="en-CA" altLang="en-US" kern="0" dirty="0"/>
              <a:t>The quantum levels were based on the system timer</a:t>
            </a:r>
          </a:p>
          <a:p>
            <a:pPr lvl="1" eaLnBrk="1" hangingPunct="1"/>
            <a:r>
              <a:rPr lang="en-CA" altLang="en-US" kern="0" dirty="0"/>
              <a:t>This has the following two impacts:</a:t>
            </a:r>
          </a:p>
          <a:p>
            <a:pPr marL="914400" lvl="2" indent="0" eaLnBrk="1" hangingPunct="1">
              <a:buNone/>
            </a:pPr>
            <a:endParaRPr lang="en-CA" altLang="en-US" kern="0" dirty="0"/>
          </a:p>
          <a:p>
            <a:pPr marL="971550" lvl="1" indent="-457200" eaLnBrk="1" hangingPunct="1">
              <a:buFont typeface="+mj-lt"/>
              <a:buAutoNum type="arabicPeriod"/>
            </a:pPr>
            <a:r>
              <a:rPr lang="en-US" altLang="en-US" kern="0" dirty="0"/>
              <a:t>The minimum quantum could range from 1ms to 10 </a:t>
            </a:r>
            <a:r>
              <a:rPr lang="en-US" altLang="en-US" kern="0" dirty="0" err="1"/>
              <a:t>ms</a:t>
            </a:r>
            <a:endParaRPr lang="en-US" altLang="en-US" kern="0" dirty="0"/>
          </a:p>
          <a:p>
            <a:pPr marL="971550" lvl="1" indent="-457200" eaLnBrk="1" hangingPunct="1">
              <a:buFont typeface="+mj-lt"/>
              <a:buAutoNum type="arabicPeriod"/>
            </a:pPr>
            <a:r>
              <a:rPr lang="en-US" altLang="en-US" kern="0" dirty="0"/>
              <a:t>The difference between </a:t>
            </a:r>
            <a:r>
              <a:rPr lang="en-US" altLang="en-US" i="1" kern="0" dirty="0"/>
              <a:t>nice</a:t>
            </a:r>
            <a:r>
              <a:rPr lang="en-US" altLang="en-US" kern="0" dirty="0"/>
              <a:t> levels could then also differ between 1 to 10 </a:t>
            </a:r>
            <a:r>
              <a:rPr lang="en-US" altLang="en-US" kern="0" dirty="0" err="1"/>
              <a:t>ms</a:t>
            </a:r>
            <a:endParaRPr lang="en-US" altLang="en-US" kern="0" dirty="0"/>
          </a:p>
          <a:p>
            <a:pPr marL="971550" lvl="1" indent="-457200" eaLnBrk="1" hangingPunct="1">
              <a:buFont typeface="+mj-lt"/>
              <a:buAutoNum type="arabicPeriod"/>
            </a:pPr>
            <a:endParaRPr lang="en-US" altLang="en-US" kern="0" dirty="0"/>
          </a:p>
          <a:p>
            <a:pPr marL="457200" eaLnBrk="1" hangingPunct="1"/>
            <a:r>
              <a:rPr lang="en-US" altLang="en-US" kern="0" dirty="0"/>
              <a:t>As result, vastly different scheduling outcomes were realized when implement on different hardware.</a:t>
            </a:r>
          </a:p>
          <a:p>
            <a:pPr marL="457200" lvl="1" indent="0" eaLnBrk="1" hangingPunct="1">
              <a:buFont typeface="Wingdings" panose="05000000000000000000" pitchFamily="2" charset="2"/>
              <a:buNone/>
            </a:pPr>
            <a:endParaRPr lang="en-US" altLang="en-US" kern="0" dirty="0">
              <a:solidFill>
                <a:schemeClr val="tx1"/>
              </a:solidFill>
            </a:endParaRPr>
          </a:p>
          <a:p>
            <a:pPr marL="457200" lvl="1" indent="0" eaLnBrk="1" hangingPunct="1">
              <a:buFont typeface="Wingdings" panose="05000000000000000000" pitchFamily="2" charset="2"/>
              <a:buNone/>
            </a:pPr>
            <a:endParaRPr lang="en-US" altLang="en-US" kern="0" dirty="0">
              <a:solidFill>
                <a:schemeClr val="tx1"/>
              </a:solidFill>
            </a:endParaRPr>
          </a:p>
        </p:txBody>
      </p:sp>
    </p:spTree>
    <p:extLst>
      <p:ext uri="{BB962C8B-B14F-4D97-AF65-F5344CB8AC3E}">
        <p14:creationId xmlns:p14="http://schemas.microsoft.com/office/powerpoint/2010/main" val="559776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A206B-1F9F-454B-B550-7540F4D54F3C}"/>
              </a:ext>
            </a:extLst>
          </p:cNvPr>
          <p:cNvSpPr>
            <a:spLocks noGrp="1"/>
          </p:cNvSpPr>
          <p:nvPr>
            <p:ph type="title"/>
          </p:nvPr>
        </p:nvSpPr>
        <p:spPr/>
        <p:txBody>
          <a:bodyPr/>
          <a:lstStyle/>
          <a:p>
            <a:r>
              <a:rPr lang="en-CA" dirty="0"/>
              <a:t>Modern Linux Scheduling</a:t>
            </a:r>
          </a:p>
        </p:txBody>
      </p:sp>
      <p:sp>
        <p:nvSpPr>
          <p:cNvPr id="3" name="Content Placeholder 2">
            <a:extLst>
              <a:ext uri="{FF2B5EF4-FFF2-40B4-BE49-F238E27FC236}">
                <a16:creationId xmlns:a16="http://schemas.microsoft.com/office/drawing/2014/main" id="{0E3E2B9E-44F7-4C18-839F-3C145FFE1384}"/>
              </a:ext>
            </a:extLst>
          </p:cNvPr>
          <p:cNvSpPr>
            <a:spLocks noGrp="1"/>
          </p:cNvSpPr>
          <p:nvPr>
            <p:ph idx="1"/>
          </p:nvPr>
        </p:nvSpPr>
        <p:spPr/>
        <p:txBody>
          <a:bodyPr/>
          <a:lstStyle/>
          <a:p>
            <a:r>
              <a:rPr lang="en-CA" dirty="0"/>
              <a:t>Completely Fair Scheduler (CFS), since version 2.6</a:t>
            </a:r>
          </a:p>
          <a:p>
            <a:r>
              <a:rPr lang="en-CA" dirty="0"/>
              <a:t>Uses 3 separate scheduler classes</a:t>
            </a:r>
          </a:p>
          <a:p>
            <a:pPr lvl="1"/>
            <a:r>
              <a:rPr lang="en-CA" dirty="0"/>
              <a:t>SCHED_NORMAL (</a:t>
            </a:r>
            <a:r>
              <a:rPr lang="en-CA" sz="1600" dirty="0"/>
              <a:t>traditionally written as SCHED_OTHER</a:t>
            </a:r>
            <a:r>
              <a:rPr lang="en-CA" dirty="0"/>
              <a:t>)</a:t>
            </a:r>
          </a:p>
          <a:p>
            <a:pPr lvl="2"/>
            <a:r>
              <a:rPr lang="en-CA" dirty="0"/>
              <a:t>Default for common interactive systems</a:t>
            </a:r>
          </a:p>
          <a:p>
            <a:pPr lvl="1"/>
            <a:r>
              <a:rPr lang="en-CA" dirty="0"/>
              <a:t>SCHED_FIFO</a:t>
            </a:r>
          </a:p>
          <a:p>
            <a:pPr lvl="2"/>
            <a:r>
              <a:rPr lang="en-CA" dirty="0"/>
              <a:t>Task runs to completion, no pre-emption</a:t>
            </a:r>
          </a:p>
          <a:p>
            <a:pPr lvl="1"/>
            <a:r>
              <a:rPr lang="en-CA" dirty="0"/>
              <a:t>SCHED_RR</a:t>
            </a:r>
          </a:p>
          <a:p>
            <a:pPr lvl="2"/>
            <a:r>
              <a:rPr lang="en-CA" dirty="0"/>
              <a:t>Run until </a:t>
            </a:r>
            <a:r>
              <a:rPr lang="en-CA" dirty="0" err="1"/>
              <a:t>timeslice</a:t>
            </a:r>
            <a:r>
              <a:rPr lang="en-CA" dirty="0"/>
              <a:t> used up or pre-empted</a:t>
            </a:r>
          </a:p>
          <a:p>
            <a:pPr marL="0" indent="0">
              <a:buNone/>
            </a:pPr>
            <a:endParaRPr lang="en-CA" sz="1800" dirty="0"/>
          </a:p>
          <a:p>
            <a:pPr marL="0" indent="0">
              <a:buNone/>
            </a:pPr>
            <a:r>
              <a:rPr lang="en-CA" sz="1800" dirty="0"/>
              <a:t>Note:  You can also read more on this in the </a:t>
            </a:r>
            <a:r>
              <a:rPr lang="en-CA" sz="1800" dirty="0" err="1"/>
              <a:t>linux</a:t>
            </a:r>
            <a:r>
              <a:rPr lang="en-CA" sz="1800" dirty="0"/>
              <a:t> man page for sched</a:t>
            </a:r>
          </a:p>
          <a:p>
            <a:pPr marL="457200" lvl="1" indent="0">
              <a:buNone/>
            </a:pPr>
            <a:endParaRPr lang="en-CA" dirty="0"/>
          </a:p>
          <a:p>
            <a:pPr marL="0" indent="0">
              <a:buNone/>
            </a:pPr>
            <a:endParaRPr lang="en-CA" dirty="0"/>
          </a:p>
        </p:txBody>
      </p:sp>
      <p:sp>
        <p:nvSpPr>
          <p:cNvPr id="4" name="Slide Number Placeholder 3">
            <a:extLst>
              <a:ext uri="{FF2B5EF4-FFF2-40B4-BE49-F238E27FC236}">
                <a16:creationId xmlns:a16="http://schemas.microsoft.com/office/drawing/2014/main" id="{6E90B5C9-A10B-448D-B35B-D5AE3C4982B0}"/>
              </a:ext>
            </a:extLst>
          </p:cNvPr>
          <p:cNvSpPr>
            <a:spLocks noGrp="1"/>
          </p:cNvSpPr>
          <p:nvPr>
            <p:ph type="sldNum" sz="quarter" idx="12"/>
          </p:nvPr>
        </p:nvSpPr>
        <p:spPr/>
        <p:txBody>
          <a:bodyPr/>
          <a:lstStyle/>
          <a:p>
            <a:fld id="{9BBE75BE-951A-4B8C-B643-07D9D9E4B61D}" type="slidenum">
              <a:rPr lang="fr-CA" altLang="en-US" smtClean="0"/>
              <a:pPr/>
              <a:t>11</a:t>
            </a:fld>
            <a:endParaRPr lang="fr-CA" altLang="en-US"/>
          </a:p>
        </p:txBody>
      </p:sp>
      <p:sp>
        <p:nvSpPr>
          <p:cNvPr id="5" name="Right Brace 4">
            <a:extLst>
              <a:ext uri="{FF2B5EF4-FFF2-40B4-BE49-F238E27FC236}">
                <a16:creationId xmlns:a16="http://schemas.microsoft.com/office/drawing/2014/main" id="{3639A7B0-3B02-49CB-BC31-648D891FD21C}"/>
              </a:ext>
            </a:extLst>
          </p:cNvPr>
          <p:cNvSpPr/>
          <p:nvPr/>
        </p:nvSpPr>
        <p:spPr>
          <a:xfrm>
            <a:off x="6228184" y="4365104"/>
            <a:ext cx="360040" cy="151216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 name="TextBox 5">
            <a:extLst>
              <a:ext uri="{FF2B5EF4-FFF2-40B4-BE49-F238E27FC236}">
                <a16:creationId xmlns:a16="http://schemas.microsoft.com/office/drawing/2014/main" id="{B978DE03-2336-4869-8D6D-57E1B4C878B4}"/>
              </a:ext>
            </a:extLst>
          </p:cNvPr>
          <p:cNvSpPr txBox="1"/>
          <p:nvPr/>
        </p:nvSpPr>
        <p:spPr>
          <a:xfrm>
            <a:off x="6732240" y="4936522"/>
            <a:ext cx="1095172" cy="369332"/>
          </a:xfrm>
          <a:prstGeom prst="rect">
            <a:avLst/>
          </a:prstGeom>
          <a:noFill/>
        </p:spPr>
        <p:txBody>
          <a:bodyPr wrap="none" rtlCol="0">
            <a:spAutoFit/>
          </a:bodyPr>
          <a:lstStyle/>
          <a:p>
            <a:r>
              <a:rPr lang="en-CA" dirty="0"/>
              <a:t>Real-time</a:t>
            </a:r>
          </a:p>
        </p:txBody>
      </p:sp>
    </p:spTree>
    <p:extLst>
      <p:ext uri="{BB962C8B-B14F-4D97-AF65-F5344CB8AC3E}">
        <p14:creationId xmlns:p14="http://schemas.microsoft.com/office/powerpoint/2010/main" val="837545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12CFD-96D2-45E9-8979-561EE98B2576}"/>
              </a:ext>
            </a:extLst>
          </p:cNvPr>
          <p:cNvSpPr>
            <a:spLocks noGrp="1"/>
          </p:cNvSpPr>
          <p:nvPr>
            <p:ph type="title"/>
          </p:nvPr>
        </p:nvSpPr>
        <p:spPr/>
        <p:txBody>
          <a:bodyPr/>
          <a:lstStyle/>
          <a:p>
            <a:r>
              <a:rPr lang="en-CA" dirty="0"/>
              <a:t>Recall perfect multitasking</a:t>
            </a:r>
          </a:p>
        </p:txBody>
      </p:sp>
      <p:sp>
        <p:nvSpPr>
          <p:cNvPr id="3" name="Content Placeholder 2">
            <a:extLst>
              <a:ext uri="{FF2B5EF4-FFF2-40B4-BE49-F238E27FC236}">
                <a16:creationId xmlns:a16="http://schemas.microsoft.com/office/drawing/2014/main" id="{A6731C7F-39E1-4307-BA68-2F14D08B29DA}"/>
              </a:ext>
            </a:extLst>
          </p:cNvPr>
          <p:cNvSpPr>
            <a:spLocks noGrp="1"/>
          </p:cNvSpPr>
          <p:nvPr>
            <p:ph idx="1"/>
          </p:nvPr>
        </p:nvSpPr>
        <p:spPr/>
        <p:txBody>
          <a:bodyPr/>
          <a:lstStyle/>
          <a:p>
            <a:r>
              <a:rPr lang="en-CA" i="1" dirty="0">
                <a:latin typeface="Calisto MT"/>
                <a:cs typeface="Calisto MT"/>
              </a:rPr>
              <a:t>n</a:t>
            </a:r>
            <a:r>
              <a:rPr lang="en-CA" i="1" dirty="0"/>
              <a:t> </a:t>
            </a:r>
            <a:r>
              <a:rPr lang="en-CA" dirty="0"/>
              <a:t>processes execute at the same time and are given </a:t>
            </a:r>
            <a:r>
              <a:rPr lang="en-CA" dirty="0">
                <a:latin typeface="Calisto MT"/>
                <a:cs typeface="Calisto MT"/>
              </a:rPr>
              <a:t>1/</a:t>
            </a:r>
            <a:r>
              <a:rPr lang="en-CA" i="1" dirty="0">
                <a:latin typeface="Calisto MT"/>
                <a:cs typeface="Calisto MT"/>
              </a:rPr>
              <a:t>n</a:t>
            </a:r>
            <a:r>
              <a:rPr lang="en-CA" i="1" baseline="30000" dirty="0"/>
              <a:t>th</a:t>
            </a:r>
            <a:r>
              <a:rPr lang="en-CA" i="1" dirty="0">
                <a:latin typeface="Calisto MT"/>
                <a:cs typeface="Calisto MT"/>
              </a:rPr>
              <a:t> </a:t>
            </a:r>
            <a:r>
              <a:rPr lang="en-CA" dirty="0"/>
              <a:t>of the processor’s power</a:t>
            </a:r>
          </a:p>
          <a:p>
            <a:pPr lvl="1"/>
            <a:r>
              <a:rPr lang="en-CA" dirty="0"/>
              <a:t>2 processes would receive 50% of the processor at all time</a:t>
            </a:r>
          </a:p>
          <a:p>
            <a:r>
              <a:rPr lang="en-CA" dirty="0"/>
              <a:t>Not possible in real implementations</a:t>
            </a:r>
          </a:p>
          <a:p>
            <a:pPr lvl="1"/>
            <a:r>
              <a:rPr lang="en-CA" dirty="0"/>
              <a:t>What is the challenge here?</a:t>
            </a:r>
          </a:p>
        </p:txBody>
      </p:sp>
      <p:sp>
        <p:nvSpPr>
          <p:cNvPr id="4" name="Slide Number Placeholder 3">
            <a:extLst>
              <a:ext uri="{FF2B5EF4-FFF2-40B4-BE49-F238E27FC236}">
                <a16:creationId xmlns:a16="http://schemas.microsoft.com/office/drawing/2014/main" id="{31B1850C-E691-4A4A-93DF-CD2B28631C6F}"/>
              </a:ext>
            </a:extLst>
          </p:cNvPr>
          <p:cNvSpPr>
            <a:spLocks noGrp="1"/>
          </p:cNvSpPr>
          <p:nvPr>
            <p:ph type="sldNum" sz="quarter" idx="12"/>
          </p:nvPr>
        </p:nvSpPr>
        <p:spPr/>
        <p:txBody>
          <a:bodyPr/>
          <a:lstStyle/>
          <a:p>
            <a:fld id="{9BBE75BE-951A-4B8C-B643-07D9D9E4B61D}" type="slidenum">
              <a:rPr lang="fr-CA" altLang="en-US" smtClean="0"/>
              <a:pPr/>
              <a:t>12</a:t>
            </a:fld>
            <a:endParaRPr lang="fr-CA" altLang="en-US"/>
          </a:p>
        </p:txBody>
      </p:sp>
    </p:spTree>
    <p:extLst>
      <p:ext uri="{BB962C8B-B14F-4D97-AF65-F5344CB8AC3E}">
        <p14:creationId xmlns:p14="http://schemas.microsoft.com/office/powerpoint/2010/main" val="2467071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77CC4-169D-4D45-8584-ADDF5C6EA36B}"/>
              </a:ext>
            </a:extLst>
          </p:cNvPr>
          <p:cNvSpPr>
            <a:spLocks noGrp="1"/>
          </p:cNvSpPr>
          <p:nvPr>
            <p:ph type="title"/>
          </p:nvPr>
        </p:nvSpPr>
        <p:spPr/>
        <p:txBody>
          <a:bodyPr/>
          <a:lstStyle/>
          <a:p>
            <a:r>
              <a:rPr lang="en-CA" dirty="0"/>
              <a:t>Completely fair algorithm</a:t>
            </a:r>
          </a:p>
        </p:txBody>
      </p:sp>
      <p:sp>
        <p:nvSpPr>
          <p:cNvPr id="3" name="Content Placeholder 2">
            <a:extLst>
              <a:ext uri="{FF2B5EF4-FFF2-40B4-BE49-F238E27FC236}">
                <a16:creationId xmlns:a16="http://schemas.microsoft.com/office/drawing/2014/main" id="{0724B50E-B676-4D87-816A-6D0B780A70C3}"/>
              </a:ext>
            </a:extLst>
          </p:cNvPr>
          <p:cNvSpPr>
            <a:spLocks noGrp="1"/>
          </p:cNvSpPr>
          <p:nvPr>
            <p:ph idx="1"/>
          </p:nvPr>
        </p:nvSpPr>
        <p:spPr/>
        <p:txBody>
          <a:bodyPr/>
          <a:lstStyle/>
          <a:p>
            <a:r>
              <a:rPr lang="en-US" dirty="0"/>
              <a:t>The practical application of the perfect processor</a:t>
            </a:r>
          </a:p>
          <a:p>
            <a:pPr lvl="1"/>
            <a:r>
              <a:rPr lang="en-US" dirty="0"/>
              <a:t>takes into account the overhead</a:t>
            </a:r>
          </a:p>
          <a:p>
            <a:pPr lvl="1"/>
            <a:r>
              <a:rPr lang="en-US" dirty="0"/>
              <a:t>executes the processes round-robin, selecting the process that has run the least</a:t>
            </a:r>
          </a:p>
          <a:p>
            <a:pPr lvl="1"/>
            <a:r>
              <a:rPr lang="en-US" dirty="0"/>
              <a:t>no set </a:t>
            </a:r>
            <a:r>
              <a:rPr lang="en-US" dirty="0" err="1"/>
              <a:t>timeslice</a:t>
            </a:r>
            <a:r>
              <a:rPr lang="en-US" dirty="0"/>
              <a:t> value</a:t>
            </a:r>
          </a:p>
          <a:p>
            <a:pPr lvl="2"/>
            <a:r>
              <a:rPr lang="en-US" dirty="0"/>
              <a:t>a function of the number of processes and target latency</a:t>
            </a:r>
          </a:p>
          <a:p>
            <a:pPr lvl="2"/>
            <a:r>
              <a:rPr lang="en-US" dirty="0"/>
              <a:t>minimum set to ~1 </a:t>
            </a:r>
            <a:r>
              <a:rPr lang="en-US" dirty="0" err="1"/>
              <a:t>ms</a:t>
            </a:r>
            <a:endParaRPr lang="en-US" dirty="0"/>
          </a:p>
          <a:p>
            <a:pPr lvl="2"/>
            <a:r>
              <a:rPr lang="en-US" dirty="0"/>
              <a:t>weighted by the nice value </a:t>
            </a:r>
          </a:p>
          <a:p>
            <a:pPr lvl="1"/>
            <a:r>
              <a:rPr lang="en-US" dirty="0"/>
              <a:t>Dynamic </a:t>
            </a:r>
            <a:r>
              <a:rPr lang="en-US" dirty="0" err="1"/>
              <a:t>timeslice</a:t>
            </a:r>
            <a:r>
              <a:rPr lang="en-US" dirty="0"/>
              <a:t> also based on the targeted latency</a:t>
            </a:r>
          </a:p>
          <a:p>
            <a:pPr lvl="2"/>
            <a:r>
              <a:rPr lang="en-US" dirty="0"/>
              <a:t>The minimum amount of time required for every runnable task to get at least one turn of CPU time</a:t>
            </a:r>
          </a:p>
          <a:p>
            <a:pPr lvl="2"/>
            <a:r>
              <a:rPr lang="en-US" dirty="0"/>
              <a:t>Each runnable task gets 1/n time slice of the target latency</a:t>
            </a:r>
          </a:p>
          <a:p>
            <a:endParaRPr lang="en-CA" dirty="0"/>
          </a:p>
        </p:txBody>
      </p:sp>
      <p:sp>
        <p:nvSpPr>
          <p:cNvPr id="4" name="Slide Number Placeholder 3">
            <a:extLst>
              <a:ext uri="{FF2B5EF4-FFF2-40B4-BE49-F238E27FC236}">
                <a16:creationId xmlns:a16="http://schemas.microsoft.com/office/drawing/2014/main" id="{FB26233A-1730-4A90-8271-FBB59241A67E}"/>
              </a:ext>
            </a:extLst>
          </p:cNvPr>
          <p:cNvSpPr>
            <a:spLocks noGrp="1"/>
          </p:cNvSpPr>
          <p:nvPr>
            <p:ph type="sldNum" sz="quarter" idx="12"/>
          </p:nvPr>
        </p:nvSpPr>
        <p:spPr/>
        <p:txBody>
          <a:bodyPr/>
          <a:lstStyle/>
          <a:p>
            <a:fld id="{9BBE75BE-951A-4B8C-B643-07D9D9E4B61D}" type="slidenum">
              <a:rPr lang="fr-CA" altLang="en-US" smtClean="0"/>
              <a:pPr/>
              <a:t>13</a:t>
            </a:fld>
            <a:endParaRPr lang="fr-CA" altLang="en-US"/>
          </a:p>
        </p:txBody>
      </p:sp>
    </p:spTree>
    <p:extLst>
      <p:ext uri="{BB962C8B-B14F-4D97-AF65-F5344CB8AC3E}">
        <p14:creationId xmlns:p14="http://schemas.microsoft.com/office/powerpoint/2010/main" val="541756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AE9D3-F128-46BA-A3CC-B8B3E5C43C49}"/>
              </a:ext>
            </a:extLst>
          </p:cNvPr>
          <p:cNvSpPr>
            <a:spLocks noGrp="1"/>
          </p:cNvSpPr>
          <p:nvPr>
            <p:ph type="title"/>
          </p:nvPr>
        </p:nvSpPr>
        <p:spPr/>
        <p:txBody>
          <a:bodyPr/>
          <a:lstStyle/>
          <a:p>
            <a:r>
              <a:rPr lang="en-CA" dirty="0"/>
              <a:t>A quick note on </a:t>
            </a:r>
            <a:r>
              <a:rPr lang="en-CA" i="1" dirty="0"/>
              <a:t>Nice</a:t>
            </a:r>
            <a:r>
              <a:rPr lang="en-CA" dirty="0"/>
              <a:t> levels</a:t>
            </a:r>
          </a:p>
        </p:txBody>
      </p:sp>
      <p:sp>
        <p:nvSpPr>
          <p:cNvPr id="3" name="Content Placeholder 2">
            <a:extLst>
              <a:ext uri="{FF2B5EF4-FFF2-40B4-BE49-F238E27FC236}">
                <a16:creationId xmlns:a16="http://schemas.microsoft.com/office/drawing/2014/main" id="{8639D0AF-D5EB-4CCA-8E6D-FD2726761D20}"/>
              </a:ext>
            </a:extLst>
          </p:cNvPr>
          <p:cNvSpPr>
            <a:spLocks noGrp="1"/>
          </p:cNvSpPr>
          <p:nvPr>
            <p:ph idx="1"/>
          </p:nvPr>
        </p:nvSpPr>
        <p:spPr/>
        <p:txBody>
          <a:bodyPr/>
          <a:lstStyle/>
          <a:p>
            <a:r>
              <a:rPr lang="en-CA" i="1" dirty="0"/>
              <a:t>nice</a:t>
            </a:r>
            <a:r>
              <a:rPr lang="en-CA" dirty="0"/>
              <a:t> levels still exist in modern </a:t>
            </a:r>
            <a:r>
              <a:rPr lang="en-CA" dirty="0" err="1"/>
              <a:t>linux</a:t>
            </a:r>
            <a:endParaRPr lang="en-CA" dirty="0"/>
          </a:p>
          <a:p>
            <a:r>
              <a:rPr lang="en-CA" i="1" dirty="0"/>
              <a:t>nice</a:t>
            </a:r>
            <a:r>
              <a:rPr lang="en-CA" dirty="0"/>
              <a:t> is also a </a:t>
            </a:r>
            <a:r>
              <a:rPr lang="en-CA" dirty="0" err="1"/>
              <a:t>linux</a:t>
            </a:r>
            <a:r>
              <a:rPr lang="en-CA" dirty="0"/>
              <a:t> application that enables one to change the priority of their program</a:t>
            </a:r>
          </a:p>
          <a:p>
            <a:pPr lvl="1"/>
            <a:r>
              <a:rPr lang="en-CA" dirty="0"/>
              <a:t>-20 most favourable to the process</a:t>
            </a:r>
          </a:p>
          <a:p>
            <a:pPr lvl="1"/>
            <a:r>
              <a:rPr lang="en-CA" dirty="0"/>
              <a:t> 19  least favourable to the process</a:t>
            </a:r>
          </a:p>
          <a:p>
            <a:pPr marL="457200" lvl="1" indent="0">
              <a:buNone/>
            </a:pPr>
            <a:endParaRPr lang="en-CA" dirty="0">
              <a:latin typeface="Courier New" panose="02070309020205020404" pitchFamily="49" charset="0"/>
              <a:cs typeface="Courier New" panose="02070309020205020404" pitchFamily="49" charset="0"/>
            </a:endParaRPr>
          </a:p>
          <a:p>
            <a:pPr marL="457200" lvl="1" indent="0">
              <a:buNone/>
            </a:pPr>
            <a:r>
              <a:rPr lang="en-CA" dirty="0">
                <a:latin typeface="Courier New" panose="02070309020205020404" pitchFamily="49" charset="0"/>
                <a:cs typeface="Courier New" panose="02070309020205020404" pitchFamily="49" charset="0"/>
              </a:rPr>
              <a:t>		$ nice –n -20 task-spy</a:t>
            </a:r>
          </a:p>
          <a:p>
            <a:pPr marL="457200" lvl="1" indent="0">
              <a:buNone/>
            </a:pPr>
            <a:endParaRPr lang="en-CA" dirty="0">
              <a:latin typeface="Courier New" panose="02070309020205020404" pitchFamily="49" charset="0"/>
              <a:cs typeface="Courier New" panose="02070309020205020404" pitchFamily="49" charset="0"/>
            </a:endParaRPr>
          </a:p>
          <a:p>
            <a:pPr marL="457200" lvl="1" indent="0">
              <a:buNone/>
            </a:pPr>
            <a:r>
              <a:rPr lang="en-CA" dirty="0">
                <a:latin typeface="Courier New" panose="02070309020205020404" pitchFamily="49" charset="0"/>
                <a:cs typeface="Courier New" panose="02070309020205020404" pitchFamily="49" charset="0"/>
              </a:rPr>
              <a:t>See </a:t>
            </a:r>
            <a:r>
              <a:rPr lang="en-CA" dirty="0">
                <a:solidFill>
                  <a:srgbClr val="0070C0"/>
                </a:solidFill>
                <a:hlinkClick r:id="rId2">
                  <a:extLst>
                    <a:ext uri="{A12FA001-AC4F-418D-AE19-62706E023703}">
                      <ahyp:hlinkClr xmlns:ahyp="http://schemas.microsoft.com/office/drawing/2018/hyperlinkcolor" val="tx"/>
                    </a:ext>
                  </a:extLst>
                </a:hlinkClick>
              </a:rPr>
              <a:t>https://linux.die.net/man/1/nice</a:t>
            </a:r>
            <a:r>
              <a:rPr lang="en-CA" dirty="0">
                <a:solidFill>
                  <a:srgbClr val="0070C0"/>
                </a:solidFill>
              </a:rPr>
              <a:t>  </a:t>
            </a:r>
            <a:r>
              <a:rPr lang="en-CA" dirty="0"/>
              <a:t>or the nice man page for details.</a:t>
            </a:r>
          </a:p>
          <a:p>
            <a:pPr marL="0" indent="0">
              <a:buNone/>
            </a:pPr>
            <a:endParaRPr lang="en-CA" dirty="0"/>
          </a:p>
        </p:txBody>
      </p:sp>
      <p:sp>
        <p:nvSpPr>
          <p:cNvPr id="4" name="Slide Number Placeholder 3">
            <a:extLst>
              <a:ext uri="{FF2B5EF4-FFF2-40B4-BE49-F238E27FC236}">
                <a16:creationId xmlns:a16="http://schemas.microsoft.com/office/drawing/2014/main" id="{41AA68AB-D550-4B3F-BBAD-9C9C470BECCB}"/>
              </a:ext>
            </a:extLst>
          </p:cNvPr>
          <p:cNvSpPr>
            <a:spLocks noGrp="1"/>
          </p:cNvSpPr>
          <p:nvPr>
            <p:ph type="sldNum" sz="quarter" idx="12"/>
          </p:nvPr>
        </p:nvSpPr>
        <p:spPr/>
        <p:txBody>
          <a:bodyPr/>
          <a:lstStyle/>
          <a:p>
            <a:fld id="{9BBE75BE-951A-4B8C-B643-07D9D9E4B61D}" type="slidenum">
              <a:rPr lang="fr-CA" altLang="en-US" smtClean="0"/>
              <a:pPr/>
              <a:t>14</a:t>
            </a:fld>
            <a:endParaRPr lang="fr-CA" altLang="en-US"/>
          </a:p>
        </p:txBody>
      </p:sp>
    </p:spTree>
    <p:extLst>
      <p:ext uri="{BB962C8B-B14F-4D97-AF65-F5344CB8AC3E}">
        <p14:creationId xmlns:p14="http://schemas.microsoft.com/office/powerpoint/2010/main" val="1659758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B25E9-65FB-4738-BE1C-86C919DE00E0}"/>
              </a:ext>
            </a:extLst>
          </p:cNvPr>
          <p:cNvSpPr>
            <a:spLocks noGrp="1"/>
          </p:cNvSpPr>
          <p:nvPr>
            <p:ph type="title"/>
          </p:nvPr>
        </p:nvSpPr>
        <p:spPr/>
        <p:txBody>
          <a:bodyPr/>
          <a:lstStyle/>
          <a:p>
            <a:r>
              <a:rPr lang="en-CA" dirty="0"/>
              <a:t>Priority vs nice levels</a:t>
            </a:r>
          </a:p>
        </p:txBody>
      </p:sp>
      <p:sp>
        <p:nvSpPr>
          <p:cNvPr id="3" name="Content Placeholder 2">
            <a:extLst>
              <a:ext uri="{FF2B5EF4-FFF2-40B4-BE49-F238E27FC236}">
                <a16:creationId xmlns:a16="http://schemas.microsoft.com/office/drawing/2014/main" id="{19AC2F9D-EE5B-49F6-85D9-2CA0689FF27C}"/>
              </a:ext>
            </a:extLst>
          </p:cNvPr>
          <p:cNvSpPr>
            <a:spLocks noGrp="1"/>
          </p:cNvSpPr>
          <p:nvPr>
            <p:ph idx="1"/>
          </p:nvPr>
        </p:nvSpPr>
        <p:spPr/>
        <p:txBody>
          <a:bodyPr/>
          <a:lstStyle/>
          <a:p>
            <a:r>
              <a:rPr lang="en-CA" dirty="0"/>
              <a:t>Nice levels are used for </a:t>
            </a:r>
            <a:r>
              <a:rPr lang="en-CA" dirty="0">
                <a:solidFill>
                  <a:srgbClr val="000000"/>
                </a:solidFill>
              </a:rPr>
              <a:t>SCHED_NORMAL policy</a:t>
            </a:r>
          </a:p>
          <a:p>
            <a:pPr lvl="1"/>
            <a:r>
              <a:rPr lang="en-CA" dirty="0"/>
              <a:t> Focused at user level</a:t>
            </a:r>
          </a:p>
          <a:p>
            <a:pPr lvl="1"/>
            <a:r>
              <a:rPr lang="en-CA" dirty="0"/>
              <a:t>The kernel has a priority scheme based on both real-time and normal policies and has 140 values</a:t>
            </a:r>
          </a:p>
          <a:p>
            <a:pPr lvl="2"/>
            <a:r>
              <a:rPr lang="en-CA" dirty="0"/>
              <a:t>1-99  		Priorities values under real time policy</a:t>
            </a:r>
          </a:p>
          <a:p>
            <a:pPr lvl="2"/>
            <a:r>
              <a:rPr lang="en-CA" dirty="0"/>
              <a:t>100-139	Priorities under normal policy</a:t>
            </a:r>
          </a:p>
          <a:p>
            <a:pPr marL="914400" lvl="2" indent="0">
              <a:buNone/>
            </a:pPr>
            <a:r>
              <a:rPr lang="en-CA" dirty="0"/>
              <a:t>		Maps from -20 to 19 </a:t>
            </a:r>
            <a:r>
              <a:rPr lang="en-CA" i="1" dirty="0"/>
              <a:t>nice</a:t>
            </a:r>
            <a:r>
              <a:rPr lang="en-CA" dirty="0"/>
              <a:t> levels </a:t>
            </a:r>
          </a:p>
          <a:p>
            <a:pPr lvl="1"/>
            <a:r>
              <a:rPr lang="en-CA" dirty="0"/>
              <a:t>View to user is calculated as follows</a:t>
            </a:r>
          </a:p>
          <a:p>
            <a:pPr lvl="1"/>
            <a:r>
              <a:rPr lang="en-CA" dirty="0"/>
              <a:t>     Normal			Real-Time</a:t>
            </a:r>
          </a:p>
          <a:p>
            <a:pPr marL="914400" lvl="2" indent="0">
              <a:buNone/>
            </a:pPr>
            <a:r>
              <a:rPr lang="en-CA" dirty="0" err="1"/>
              <a:t>Pri</a:t>
            </a:r>
            <a:r>
              <a:rPr lang="en-CA" dirty="0"/>
              <a:t> = 20 + nice 		             </a:t>
            </a:r>
            <a:r>
              <a:rPr lang="en-CA" dirty="0" err="1"/>
              <a:t>Pri</a:t>
            </a:r>
            <a:r>
              <a:rPr lang="en-CA" dirty="0"/>
              <a:t> = -1 - </a:t>
            </a:r>
            <a:r>
              <a:rPr lang="en-CA" dirty="0" err="1"/>
              <a:t>rt_pri</a:t>
            </a:r>
            <a:r>
              <a:rPr lang="en-CA" dirty="0"/>
              <a:t> </a:t>
            </a:r>
          </a:p>
          <a:p>
            <a:pPr marL="914400" lvl="2" indent="0">
              <a:buNone/>
            </a:pPr>
            <a:endParaRPr lang="en-CA" dirty="0"/>
          </a:p>
        </p:txBody>
      </p:sp>
      <p:sp>
        <p:nvSpPr>
          <p:cNvPr id="4" name="Slide Number Placeholder 3">
            <a:extLst>
              <a:ext uri="{FF2B5EF4-FFF2-40B4-BE49-F238E27FC236}">
                <a16:creationId xmlns:a16="http://schemas.microsoft.com/office/drawing/2014/main" id="{0590139B-47D0-496A-B852-8F4F72B9006A}"/>
              </a:ext>
            </a:extLst>
          </p:cNvPr>
          <p:cNvSpPr>
            <a:spLocks noGrp="1"/>
          </p:cNvSpPr>
          <p:nvPr>
            <p:ph type="sldNum" sz="quarter" idx="12"/>
          </p:nvPr>
        </p:nvSpPr>
        <p:spPr/>
        <p:txBody>
          <a:bodyPr/>
          <a:lstStyle/>
          <a:p>
            <a:fld id="{9BBE75BE-951A-4B8C-B643-07D9D9E4B61D}" type="slidenum">
              <a:rPr lang="fr-CA" altLang="en-US" smtClean="0"/>
              <a:pPr/>
              <a:t>15</a:t>
            </a:fld>
            <a:endParaRPr lang="fr-CA" altLang="en-US"/>
          </a:p>
        </p:txBody>
      </p:sp>
    </p:spTree>
    <p:extLst>
      <p:ext uri="{BB962C8B-B14F-4D97-AF65-F5344CB8AC3E}">
        <p14:creationId xmlns:p14="http://schemas.microsoft.com/office/powerpoint/2010/main" val="140251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362B1-894F-4BB5-806A-06D3E29C68C4}"/>
              </a:ext>
            </a:extLst>
          </p:cNvPr>
          <p:cNvSpPr>
            <a:spLocks noGrp="1"/>
          </p:cNvSpPr>
          <p:nvPr>
            <p:ph type="title"/>
          </p:nvPr>
        </p:nvSpPr>
        <p:spPr/>
        <p:txBody>
          <a:bodyPr/>
          <a:lstStyle/>
          <a:p>
            <a:r>
              <a:rPr lang="en-CA" i="1" dirty="0"/>
              <a:t>top</a:t>
            </a:r>
            <a:r>
              <a:rPr lang="en-CA" dirty="0"/>
              <a:t> example</a:t>
            </a:r>
          </a:p>
        </p:txBody>
      </p:sp>
      <p:sp>
        <p:nvSpPr>
          <p:cNvPr id="3" name="Slide Number Placeholder 2">
            <a:extLst>
              <a:ext uri="{FF2B5EF4-FFF2-40B4-BE49-F238E27FC236}">
                <a16:creationId xmlns:a16="http://schemas.microsoft.com/office/drawing/2014/main" id="{A382C02B-97A0-4FDE-81DC-8CC3020A048D}"/>
              </a:ext>
            </a:extLst>
          </p:cNvPr>
          <p:cNvSpPr>
            <a:spLocks noGrp="1"/>
          </p:cNvSpPr>
          <p:nvPr>
            <p:ph type="sldNum" sz="quarter" idx="12"/>
          </p:nvPr>
        </p:nvSpPr>
        <p:spPr/>
        <p:txBody>
          <a:bodyPr/>
          <a:lstStyle/>
          <a:p>
            <a:fld id="{3F4103E3-6695-4596-8894-AFC5E991D04C}" type="slidenum">
              <a:rPr lang="fr-CA" altLang="en-US" smtClean="0"/>
              <a:pPr/>
              <a:t>16</a:t>
            </a:fld>
            <a:endParaRPr lang="fr-CA" altLang="en-US"/>
          </a:p>
        </p:txBody>
      </p:sp>
      <p:pic>
        <p:nvPicPr>
          <p:cNvPr id="4" name="Picture 3">
            <a:extLst>
              <a:ext uri="{FF2B5EF4-FFF2-40B4-BE49-F238E27FC236}">
                <a16:creationId xmlns:a16="http://schemas.microsoft.com/office/drawing/2014/main" id="{767AFD8B-CE61-44D7-A62A-C907095FBD98}"/>
              </a:ext>
            </a:extLst>
          </p:cNvPr>
          <p:cNvPicPr>
            <a:picLocks noChangeAspect="1"/>
          </p:cNvPicPr>
          <p:nvPr/>
        </p:nvPicPr>
        <p:blipFill>
          <a:blip r:embed="rId3"/>
          <a:stretch>
            <a:fillRect/>
          </a:stretch>
        </p:blipFill>
        <p:spPr>
          <a:xfrm>
            <a:off x="981075" y="1844824"/>
            <a:ext cx="7181850" cy="3952875"/>
          </a:xfrm>
          <a:prstGeom prst="rect">
            <a:avLst/>
          </a:prstGeom>
        </p:spPr>
      </p:pic>
      <p:sp>
        <p:nvSpPr>
          <p:cNvPr id="5" name="Rectangle 4">
            <a:extLst>
              <a:ext uri="{FF2B5EF4-FFF2-40B4-BE49-F238E27FC236}">
                <a16:creationId xmlns:a16="http://schemas.microsoft.com/office/drawing/2014/main" id="{834306B0-E5DA-4EA6-BE43-359FE97D7BFE}"/>
              </a:ext>
            </a:extLst>
          </p:cNvPr>
          <p:cNvSpPr/>
          <p:nvPr/>
        </p:nvSpPr>
        <p:spPr>
          <a:xfrm>
            <a:off x="2195736" y="2852936"/>
            <a:ext cx="792088" cy="2944763"/>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8008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0943-1802-42E5-AE29-16F497010419}"/>
              </a:ext>
            </a:extLst>
          </p:cNvPr>
          <p:cNvSpPr>
            <a:spLocks noGrp="1"/>
          </p:cNvSpPr>
          <p:nvPr>
            <p:ph type="title"/>
          </p:nvPr>
        </p:nvSpPr>
        <p:spPr/>
        <p:txBody>
          <a:bodyPr/>
          <a:lstStyle/>
          <a:p>
            <a:r>
              <a:rPr lang="en-CA" dirty="0"/>
              <a:t>Completely fair algorithm</a:t>
            </a:r>
          </a:p>
        </p:txBody>
      </p:sp>
      <p:sp>
        <p:nvSpPr>
          <p:cNvPr id="3" name="Slide Number Placeholder 2">
            <a:extLst>
              <a:ext uri="{FF2B5EF4-FFF2-40B4-BE49-F238E27FC236}">
                <a16:creationId xmlns:a16="http://schemas.microsoft.com/office/drawing/2014/main" id="{8F53EBC1-982E-4B17-852B-32422CB4385D}"/>
              </a:ext>
            </a:extLst>
          </p:cNvPr>
          <p:cNvSpPr>
            <a:spLocks noGrp="1"/>
          </p:cNvSpPr>
          <p:nvPr>
            <p:ph type="sldNum" sz="quarter" idx="12"/>
          </p:nvPr>
        </p:nvSpPr>
        <p:spPr/>
        <p:txBody>
          <a:bodyPr/>
          <a:lstStyle/>
          <a:p>
            <a:fld id="{3F4103E3-6695-4596-8894-AFC5E991D04C}" type="slidenum">
              <a:rPr lang="fr-CA" altLang="en-US" smtClean="0"/>
              <a:pPr/>
              <a:t>17</a:t>
            </a:fld>
            <a:endParaRPr lang="fr-CA" altLang="en-US"/>
          </a:p>
        </p:txBody>
      </p:sp>
      <p:sp>
        <p:nvSpPr>
          <p:cNvPr id="5" name="Rectangle 4">
            <a:extLst>
              <a:ext uri="{FF2B5EF4-FFF2-40B4-BE49-F238E27FC236}">
                <a16:creationId xmlns:a16="http://schemas.microsoft.com/office/drawing/2014/main" id="{1BD00CF8-0E47-49F1-B29B-1CB05B1653DC}"/>
              </a:ext>
            </a:extLst>
          </p:cNvPr>
          <p:cNvSpPr/>
          <p:nvPr/>
        </p:nvSpPr>
        <p:spPr>
          <a:xfrm>
            <a:off x="971600" y="4283804"/>
            <a:ext cx="3528392" cy="432048"/>
          </a:xfrm>
          <a:prstGeom prst="rect">
            <a:avLst/>
          </a:prstGeom>
          <a:solidFill>
            <a:srgbClr val="4F81BD"/>
          </a:solidFill>
          <a:ln w="9525"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a:ln>
                  <a:noFill/>
                </a:ln>
                <a:solidFill>
                  <a:prstClr val="white"/>
                </a:solidFill>
                <a:effectLst/>
                <a:uLnTx/>
                <a:uFillTx/>
                <a:latin typeface="Gill Sans"/>
                <a:ea typeface="+mn-ea"/>
                <a:cs typeface="Gill Sans"/>
              </a:rPr>
              <a:t>nice 0 (10 </a:t>
            </a:r>
            <a:r>
              <a:rPr kumimoji="0" lang="en-CA" sz="1400" b="0" i="0" u="none" strike="noStrike" kern="0" cap="none" spc="0" normalizeH="0" baseline="0" noProof="0" dirty="0" err="1">
                <a:ln>
                  <a:noFill/>
                </a:ln>
                <a:solidFill>
                  <a:prstClr val="white"/>
                </a:solidFill>
                <a:effectLst/>
                <a:uLnTx/>
                <a:uFillTx/>
                <a:latin typeface="Gill Sans"/>
                <a:ea typeface="+mn-ea"/>
                <a:cs typeface="Gill Sans"/>
              </a:rPr>
              <a:t>ms</a:t>
            </a:r>
            <a:r>
              <a:rPr kumimoji="0" lang="en-CA" sz="1400" b="0" i="0" u="none" strike="noStrike" kern="0" cap="none" spc="0" normalizeH="0" baseline="0" noProof="0" dirty="0">
                <a:ln>
                  <a:noFill/>
                </a:ln>
                <a:solidFill>
                  <a:prstClr val="white"/>
                </a:solidFill>
                <a:effectLst/>
                <a:uLnTx/>
                <a:uFillTx/>
                <a:latin typeface="Gill Sans"/>
                <a:ea typeface="+mn-ea"/>
                <a:cs typeface="Gill Sans"/>
              </a:rPr>
              <a:t>)</a:t>
            </a:r>
          </a:p>
        </p:txBody>
      </p:sp>
      <p:sp>
        <p:nvSpPr>
          <p:cNvPr id="6" name="Rectangle 5">
            <a:extLst>
              <a:ext uri="{FF2B5EF4-FFF2-40B4-BE49-F238E27FC236}">
                <a16:creationId xmlns:a16="http://schemas.microsoft.com/office/drawing/2014/main" id="{E26B61D6-515B-4D01-B745-221B1A71D7EB}"/>
              </a:ext>
            </a:extLst>
          </p:cNvPr>
          <p:cNvSpPr/>
          <p:nvPr/>
        </p:nvSpPr>
        <p:spPr>
          <a:xfrm>
            <a:off x="4572000" y="5147900"/>
            <a:ext cx="3528000" cy="504056"/>
          </a:xfrm>
          <a:prstGeom prst="rect">
            <a:avLst/>
          </a:prstGeom>
          <a:solidFill>
            <a:srgbClr val="C0504D"/>
          </a:solidFill>
          <a:ln w="9525"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a:ln>
                  <a:noFill/>
                </a:ln>
                <a:solidFill>
                  <a:prstClr val="white"/>
                </a:solidFill>
                <a:effectLst/>
                <a:uLnTx/>
                <a:uFillTx/>
                <a:latin typeface="Gill Sans"/>
                <a:ea typeface="+mn-ea"/>
                <a:cs typeface="Gill Sans"/>
              </a:rPr>
              <a:t>nice 0 (10 </a:t>
            </a:r>
            <a:r>
              <a:rPr kumimoji="0" lang="en-CA" sz="1400" b="0" i="0" u="none" strike="noStrike" kern="0" cap="none" spc="0" normalizeH="0" baseline="0" noProof="0" dirty="0" err="1">
                <a:ln>
                  <a:noFill/>
                </a:ln>
                <a:solidFill>
                  <a:prstClr val="white"/>
                </a:solidFill>
                <a:effectLst/>
                <a:uLnTx/>
                <a:uFillTx/>
                <a:latin typeface="Gill Sans"/>
                <a:ea typeface="+mn-ea"/>
                <a:cs typeface="Gill Sans"/>
              </a:rPr>
              <a:t>ms</a:t>
            </a:r>
            <a:r>
              <a:rPr kumimoji="0" lang="en-CA" sz="1400" b="0" i="0" u="none" strike="noStrike" kern="0" cap="none" spc="0" normalizeH="0" baseline="0" noProof="0" dirty="0">
                <a:ln>
                  <a:noFill/>
                </a:ln>
                <a:solidFill>
                  <a:prstClr val="white"/>
                </a:solidFill>
                <a:effectLst/>
                <a:uLnTx/>
                <a:uFillTx/>
                <a:latin typeface="Gill Sans"/>
                <a:ea typeface="+mn-ea"/>
                <a:cs typeface="Gill Sans"/>
              </a:rPr>
              <a:t>)</a:t>
            </a:r>
          </a:p>
        </p:txBody>
      </p:sp>
      <p:cxnSp>
        <p:nvCxnSpPr>
          <p:cNvPr id="7" name="Straight Arrow Connector 6">
            <a:extLst>
              <a:ext uri="{FF2B5EF4-FFF2-40B4-BE49-F238E27FC236}">
                <a16:creationId xmlns:a16="http://schemas.microsoft.com/office/drawing/2014/main" id="{5FC2C122-B1BC-4C59-A109-52C41A03D0DC}"/>
              </a:ext>
            </a:extLst>
          </p:cNvPr>
          <p:cNvCxnSpPr/>
          <p:nvPr/>
        </p:nvCxnSpPr>
        <p:spPr>
          <a:xfrm flipV="1">
            <a:off x="755576" y="3068960"/>
            <a:ext cx="0" cy="324036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8" name="Straight Arrow Connector 7">
            <a:extLst>
              <a:ext uri="{FF2B5EF4-FFF2-40B4-BE49-F238E27FC236}">
                <a16:creationId xmlns:a16="http://schemas.microsoft.com/office/drawing/2014/main" id="{CF570857-2545-4850-A461-EE415F370528}"/>
              </a:ext>
            </a:extLst>
          </p:cNvPr>
          <p:cNvCxnSpPr/>
          <p:nvPr/>
        </p:nvCxnSpPr>
        <p:spPr>
          <a:xfrm>
            <a:off x="683568" y="6165304"/>
            <a:ext cx="828092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9" name="TextBox 8">
            <a:extLst>
              <a:ext uri="{FF2B5EF4-FFF2-40B4-BE49-F238E27FC236}">
                <a16:creationId xmlns:a16="http://schemas.microsoft.com/office/drawing/2014/main" id="{3F974432-29C5-4F7B-BA3F-9586C3C93C53}"/>
              </a:ext>
            </a:extLst>
          </p:cNvPr>
          <p:cNvSpPr txBox="1"/>
          <p:nvPr/>
        </p:nvSpPr>
        <p:spPr>
          <a:xfrm>
            <a:off x="395536" y="4355812"/>
            <a:ext cx="351378" cy="369332"/>
          </a:xfrm>
          <a:prstGeom prst="rect">
            <a:avLst/>
          </a:prstGeom>
          <a:noFill/>
        </p:spPr>
        <p:txBody>
          <a:bodyPr wrap="none" rtlCol="0">
            <a:spAutoFit/>
          </a:bodyPr>
          <a:lstStyle/>
          <a:p>
            <a:pPr fontAlgn="auto">
              <a:spcBef>
                <a:spcPts val="0"/>
              </a:spcBef>
              <a:spcAft>
                <a:spcPts val="0"/>
              </a:spcAft>
            </a:pPr>
            <a:r>
              <a:rPr lang="en-CA" dirty="0">
                <a:solidFill>
                  <a:prstClr val="black"/>
                </a:solidFill>
                <a:latin typeface="Gill Sans"/>
                <a:ea typeface="+mn-ea"/>
                <a:cs typeface="Gill Sans"/>
              </a:rPr>
              <a:t>A</a:t>
            </a:r>
          </a:p>
        </p:txBody>
      </p:sp>
      <p:sp>
        <p:nvSpPr>
          <p:cNvPr id="10" name="TextBox 9">
            <a:extLst>
              <a:ext uri="{FF2B5EF4-FFF2-40B4-BE49-F238E27FC236}">
                <a16:creationId xmlns:a16="http://schemas.microsoft.com/office/drawing/2014/main" id="{BFFCD59C-C2C7-4F4A-8843-8BFFF685A6FB}"/>
              </a:ext>
            </a:extLst>
          </p:cNvPr>
          <p:cNvSpPr txBox="1"/>
          <p:nvPr/>
        </p:nvSpPr>
        <p:spPr>
          <a:xfrm>
            <a:off x="440954" y="5363924"/>
            <a:ext cx="314622" cy="369332"/>
          </a:xfrm>
          <a:prstGeom prst="rect">
            <a:avLst/>
          </a:prstGeom>
          <a:noFill/>
        </p:spPr>
        <p:txBody>
          <a:bodyPr wrap="none" rtlCol="0">
            <a:spAutoFit/>
          </a:bodyPr>
          <a:lstStyle/>
          <a:p>
            <a:pPr fontAlgn="auto">
              <a:spcBef>
                <a:spcPts val="0"/>
              </a:spcBef>
              <a:spcAft>
                <a:spcPts val="0"/>
              </a:spcAft>
            </a:pPr>
            <a:r>
              <a:rPr lang="en-CA" dirty="0">
                <a:solidFill>
                  <a:prstClr val="black"/>
                </a:solidFill>
                <a:latin typeface="Gill Sans"/>
                <a:ea typeface="+mn-ea"/>
                <a:cs typeface="Gill Sans"/>
              </a:rPr>
              <a:t>B</a:t>
            </a:r>
          </a:p>
        </p:txBody>
      </p:sp>
      <p:sp>
        <p:nvSpPr>
          <p:cNvPr id="11" name="TextBox 10">
            <a:extLst>
              <a:ext uri="{FF2B5EF4-FFF2-40B4-BE49-F238E27FC236}">
                <a16:creationId xmlns:a16="http://schemas.microsoft.com/office/drawing/2014/main" id="{DCEBB73B-0955-404E-86A5-8C5A14F564DA}"/>
              </a:ext>
            </a:extLst>
          </p:cNvPr>
          <p:cNvSpPr txBox="1"/>
          <p:nvPr/>
        </p:nvSpPr>
        <p:spPr>
          <a:xfrm>
            <a:off x="4420847" y="6126163"/>
            <a:ext cx="600683" cy="369332"/>
          </a:xfrm>
          <a:prstGeom prst="rect">
            <a:avLst/>
          </a:prstGeom>
          <a:noFill/>
        </p:spPr>
        <p:txBody>
          <a:bodyPr wrap="none" rtlCol="0">
            <a:spAutoFit/>
          </a:bodyPr>
          <a:lstStyle/>
          <a:p>
            <a:pPr fontAlgn="auto">
              <a:spcBef>
                <a:spcPts val="0"/>
              </a:spcBef>
              <a:spcAft>
                <a:spcPts val="0"/>
              </a:spcAft>
            </a:pPr>
            <a:r>
              <a:rPr lang="en-CA" dirty="0">
                <a:solidFill>
                  <a:prstClr val="black"/>
                </a:solidFill>
                <a:latin typeface="Gill Sans"/>
                <a:ea typeface="+mn-ea"/>
                <a:cs typeface="Gill Sans"/>
              </a:rPr>
              <a:t>time</a:t>
            </a:r>
          </a:p>
        </p:txBody>
      </p:sp>
      <p:sp>
        <p:nvSpPr>
          <p:cNvPr id="12" name="Content Placeholder 2">
            <a:extLst>
              <a:ext uri="{FF2B5EF4-FFF2-40B4-BE49-F238E27FC236}">
                <a16:creationId xmlns:a16="http://schemas.microsoft.com/office/drawing/2014/main" id="{DE6BFBC8-4E59-490A-8D40-B83536E94F62}"/>
              </a:ext>
            </a:extLst>
          </p:cNvPr>
          <p:cNvSpPr txBox="1">
            <a:spLocks/>
          </p:cNvSpPr>
          <p:nvPr/>
        </p:nvSpPr>
        <p:spPr>
          <a:xfrm>
            <a:off x="683568" y="1566900"/>
            <a:ext cx="5236616" cy="1541760"/>
          </a:xfrm>
          <a:prstGeom prst="rect">
            <a:avLst/>
          </a:prstGeom>
        </p:spPr>
        <p:txBody>
          <a:bodyPr/>
          <a:lstStyle>
            <a:lvl1pPr marL="342900" indent="-34290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0099"/>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3pPr>
            <a:lvl4pPr marL="1600200" indent="-228600" algn="l" rtl="0" eaLnBrk="0" fontAlgn="base" hangingPunct="0">
              <a:spcBef>
                <a:spcPct val="20000"/>
              </a:spcBef>
              <a:spcAft>
                <a:spcPct val="0"/>
              </a:spcAft>
              <a:buFont typeface="Wingdings" panose="05000000000000000000" pitchFamily="2" charset="2"/>
              <a:buChar char="Ø"/>
              <a:defRPr sz="2000">
                <a:solidFill>
                  <a:srgbClr val="008000"/>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US" kern="0" dirty="0"/>
              <a:t>Consider the following:</a:t>
            </a:r>
          </a:p>
          <a:p>
            <a:pPr lvl="1"/>
            <a:r>
              <a:rPr lang="en-US" kern="0" dirty="0"/>
              <a:t>targeted latency of 20 </a:t>
            </a:r>
            <a:r>
              <a:rPr lang="en-US" kern="0" dirty="0" err="1"/>
              <a:t>ms</a:t>
            </a:r>
            <a:endParaRPr lang="en-US" kern="0" dirty="0"/>
          </a:p>
          <a:p>
            <a:pPr lvl="1"/>
            <a:r>
              <a:rPr lang="en-US" kern="0" dirty="0"/>
              <a:t>2 processes of same nice value</a:t>
            </a:r>
            <a:endParaRPr lang="en-CA" kern="0" dirty="0"/>
          </a:p>
        </p:txBody>
      </p:sp>
    </p:spTree>
    <p:extLst>
      <p:ext uri="{BB962C8B-B14F-4D97-AF65-F5344CB8AC3E}">
        <p14:creationId xmlns:p14="http://schemas.microsoft.com/office/powerpoint/2010/main" val="2270791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0943-1802-42E5-AE29-16F497010419}"/>
              </a:ext>
            </a:extLst>
          </p:cNvPr>
          <p:cNvSpPr>
            <a:spLocks noGrp="1"/>
          </p:cNvSpPr>
          <p:nvPr>
            <p:ph type="title"/>
          </p:nvPr>
        </p:nvSpPr>
        <p:spPr/>
        <p:txBody>
          <a:bodyPr/>
          <a:lstStyle/>
          <a:p>
            <a:r>
              <a:rPr lang="en-CA" dirty="0"/>
              <a:t>Completely fair algorithm</a:t>
            </a:r>
          </a:p>
        </p:txBody>
      </p:sp>
      <p:sp>
        <p:nvSpPr>
          <p:cNvPr id="3" name="Slide Number Placeholder 2">
            <a:extLst>
              <a:ext uri="{FF2B5EF4-FFF2-40B4-BE49-F238E27FC236}">
                <a16:creationId xmlns:a16="http://schemas.microsoft.com/office/drawing/2014/main" id="{8F53EBC1-982E-4B17-852B-32422CB4385D}"/>
              </a:ext>
            </a:extLst>
          </p:cNvPr>
          <p:cNvSpPr>
            <a:spLocks noGrp="1"/>
          </p:cNvSpPr>
          <p:nvPr>
            <p:ph type="sldNum" sz="quarter" idx="12"/>
          </p:nvPr>
        </p:nvSpPr>
        <p:spPr/>
        <p:txBody>
          <a:bodyPr/>
          <a:lstStyle/>
          <a:p>
            <a:fld id="{3F4103E3-6695-4596-8894-AFC5E991D04C}" type="slidenum">
              <a:rPr lang="fr-CA" altLang="en-US" smtClean="0"/>
              <a:pPr/>
              <a:t>18</a:t>
            </a:fld>
            <a:endParaRPr lang="fr-CA" altLang="en-US"/>
          </a:p>
        </p:txBody>
      </p:sp>
      <p:sp>
        <p:nvSpPr>
          <p:cNvPr id="12" name="Rectangle 11">
            <a:extLst>
              <a:ext uri="{FF2B5EF4-FFF2-40B4-BE49-F238E27FC236}">
                <a16:creationId xmlns:a16="http://schemas.microsoft.com/office/drawing/2014/main" id="{FA9AC07B-9CE6-4ADD-82CA-5AC2096A9FA7}"/>
              </a:ext>
            </a:extLst>
          </p:cNvPr>
          <p:cNvSpPr/>
          <p:nvPr/>
        </p:nvSpPr>
        <p:spPr>
          <a:xfrm>
            <a:off x="971600" y="3356992"/>
            <a:ext cx="1800000" cy="432048"/>
          </a:xfrm>
          <a:prstGeom prst="rect">
            <a:avLst/>
          </a:prstGeom>
          <a:solidFill>
            <a:srgbClr val="4F81BD"/>
          </a:solidFill>
          <a:ln w="9525"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a:ln>
                  <a:noFill/>
                </a:ln>
                <a:solidFill>
                  <a:prstClr val="white"/>
                </a:solidFill>
                <a:effectLst/>
                <a:uLnTx/>
                <a:uFillTx/>
                <a:latin typeface="Gill Sans"/>
                <a:ea typeface="+mn-ea"/>
                <a:cs typeface="Gill Sans"/>
              </a:rPr>
              <a:t>nice 0 (5 </a:t>
            </a:r>
            <a:r>
              <a:rPr kumimoji="0" lang="en-CA" sz="1400" b="0" i="0" u="none" strike="noStrike" kern="0" cap="none" spc="0" normalizeH="0" baseline="0" noProof="0" dirty="0" err="1">
                <a:ln>
                  <a:noFill/>
                </a:ln>
                <a:solidFill>
                  <a:prstClr val="white"/>
                </a:solidFill>
                <a:effectLst/>
                <a:uLnTx/>
                <a:uFillTx/>
                <a:latin typeface="Gill Sans"/>
                <a:ea typeface="+mn-ea"/>
                <a:cs typeface="Gill Sans"/>
              </a:rPr>
              <a:t>ms</a:t>
            </a:r>
            <a:r>
              <a:rPr kumimoji="0" lang="en-CA" sz="1400" b="0" i="0" u="none" strike="noStrike" kern="0" cap="none" spc="0" normalizeH="0" baseline="0" noProof="0" dirty="0">
                <a:ln>
                  <a:noFill/>
                </a:ln>
                <a:solidFill>
                  <a:prstClr val="white"/>
                </a:solidFill>
                <a:effectLst/>
                <a:uLnTx/>
                <a:uFillTx/>
                <a:latin typeface="Gill Sans"/>
                <a:ea typeface="+mn-ea"/>
                <a:cs typeface="Gill Sans"/>
              </a:rPr>
              <a:t>)</a:t>
            </a:r>
          </a:p>
        </p:txBody>
      </p:sp>
      <p:sp>
        <p:nvSpPr>
          <p:cNvPr id="13" name="Rectangle 12">
            <a:extLst>
              <a:ext uri="{FF2B5EF4-FFF2-40B4-BE49-F238E27FC236}">
                <a16:creationId xmlns:a16="http://schemas.microsoft.com/office/drawing/2014/main" id="{CE9DB9D4-FDB0-46D9-B99D-918B52040BF0}"/>
              </a:ext>
            </a:extLst>
          </p:cNvPr>
          <p:cNvSpPr/>
          <p:nvPr/>
        </p:nvSpPr>
        <p:spPr>
          <a:xfrm>
            <a:off x="2771800" y="4005064"/>
            <a:ext cx="1800000" cy="504056"/>
          </a:xfrm>
          <a:prstGeom prst="rect">
            <a:avLst/>
          </a:prstGeom>
          <a:solidFill>
            <a:srgbClr val="C0504D"/>
          </a:solidFill>
          <a:ln w="9525"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a:ln>
                  <a:noFill/>
                </a:ln>
                <a:solidFill>
                  <a:prstClr val="white"/>
                </a:solidFill>
                <a:effectLst/>
                <a:uLnTx/>
                <a:uFillTx/>
                <a:latin typeface="Gill Sans"/>
                <a:ea typeface="+mn-ea"/>
                <a:cs typeface="Gill Sans"/>
              </a:rPr>
              <a:t>nice 0 (5 </a:t>
            </a:r>
            <a:r>
              <a:rPr kumimoji="0" lang="en-CA" sz="1400" b="0" i="0" u="none" strike="noStrike" kern="0" cap="none" spc="0" normalizeH="0" baseline="0" noProof="0" dirty="0" err="1">
                <a:ln>
                  <a:noFill/>
                </a:ln>
                <a:solidFill>
                  <a:prstClr val="white"/>
                </a:solidFill>
                <a:effectLst/>
                <a:uLnTx/>
                <a:uFillTx/>
                <a:latin typeface="Gill Sans"/>
                <a:ea typeface="+mn-ea"/>
                <a:cs typeface="Gill Sans"/>
              </a:rPr>
              <a:t>ms</a:t>
            </a:r>
            <a:r>
              <a:rPr kumimoji="0" lang="en-CA" sz="1400" b="0" i="0" u="none" strike="noStrike" kern="0" cap="none" spc="0" normalizeH="0" baseline="0" noProof="0" dirty="0">
                <a:ln>
                  <a:noFill/>
                </a:ln>
                <a:solidFill>
                  <a:prstClr val="white"/>
                </a:solidFill>
                <a:effectLst/>
                <a:uLnTx/>
                <a:uFillTx/>
                <a:latin typeface="Gill Sans"/>
                <a:ea typeface="+mn-ea"/>
                <a:cs typeface="Gill Sans"/>
              </a:rPr>
              <a:t>)</a:t>
            </a:r>
          </a:p>
        </p:txBody>
      </p:sp>
      <p:cxnSp>
        <p:nvCxnSpPr>
          <p:cNvPr id="14" name="Straight Arrow Connector 13">
            <a:extLst>
              <a:ext uri="{FF2B5EF4-FFF2-40B4-BE49-F238E27FC236}">
                <a16:creationId xmlns:a16="http://schemas.microsoft.com/office/drawing/2014/main" id="{5557E1CD-DA94-46F8-A4C2-D3FCCEBFFE68}"/>
              </a:ext>
            </a:extLst>
          </p:cNvPr>
          <p:cNvCxnSpPr/>
          <p:nvPr/>
        </p:nvCxnSpPr>
        <p:spPr>
          <a:xfrm flipV="1">
            <a:off x="755576" y="3068960"/>
            <a:ext cx="0" cy="324036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5" name="Straight Arrow Connector 14">
            <a:extLst>
              <a:ext uri="{FF2B5EF4-FFF2-40B4-BE49-F238E27FC236}">
                <a16:creationId xmlns:a16="http://schemas.microsoft.com/office/drawing/2014/main" id="{27B395C2-1290-4F6D-A5A2-11860B7C9B90}"/>
              </a:ext>
            </a:extLst>
          </p:cNvPr>
          <p:cNvCxnSpPr/>
          <p:nvPr/>
        </p:nvCxnSpPr>
        <p:spPr>
          <a:xfrm>
            <a:off x="683568" y="6165304"/>
            <a:ext cx="828092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6" name="TextBox 15">
            <a:extLst>
              <a:ext uri="{FF2B5EF4-FFF2-40B4-BE49-F238E27FC236}">
                <a16:creationId xmlns:a16="http://schemas.microsoft.com/office/drawing/2014/main" id="{ABA65B9E-C93C-4321-84AB-1AFC5715C4AC}"/>
              </a:ext>
            </a:extLst>
          </p:cNvPr>
          <p:cNvSpPr txBox="1"/>
          <p:nvPr/>
        </p:nvSpPr>
        <p:spPr>
          <a:xfrm>
            <a:off x="395536" y="3429000"/>
            <a:ext cx="351378" cy="369332"/>
          </a:xfrm>
          <a:prstGeom prst="rect">
            <a:avLst/>
          </a:prstGeom>
          <a:noFill/>
        </p:spPr>
        <p:txBody>
          <a:bodyPr wrap="none" rtlCol="0">
            <a:spAutoFit/>
          </a:bodyPr>
          <a:lstStyle/>
          <a:p>
            <a:pPr fontAlgn="auto">
              <a:spcBef>
                <a:spcPts val="0"/>
              </a:spcBef>
              <a:spcAft>
                <a:spcPts val="0"/>
              </a:spcAft>
            </a:pPr>
            <a:r>
              <a:rPr lang="en-CA" dirty="0">
                <a:solidFill>
                  <a:prstClr val="black"/>
                </a:solidFill>
                <a:latin typeface="Gill Sans"/>
                <a:ea typeface="+mn-ea"/>
                <a:cs typeface="Gill Sans"/>
              </a:rPr>
              <a:t>A</a:t>
            </a:r>
          </a:p>
        </p:txBody>
      </p:sp>
      <p:sp>
        <p:nvSpPr>
          <p:cNvPr id="17" name="TextBox 16">
            <a:extLst>
              <a:ext uri="{FF2B5EF4-FFF2-40B4-BE49-F238E27FC236}">
                <a16:creationId xmlns:a16="http://schemas.microsoft.com/office/drawing/2014/main" id="{31E30AC9-7095-4947-930E-7751CCA4E3D2}"/>
              </a:ext>
            </a:extLst>
          </p:cNvPr>
          <p:cNvSpPr txBox="1"/>
          <p:nvPr/>
        </p:nvSpPr>
        <p:spPr>
          <a:xfrm>
            <a:off x="395536" y="4077072"/>
            <a:ext cx="314622" cy="369332"/>
          </a:xfrm>
          <a:prstGeom prst="rect">
            <a:avLst/>
          </a:prstGeom>
          <a:noFill/>
        </p:spPr>
        <p:txBody>
          <a:bodyPr wrap="none" rtlCol="0">
            <a:spAutoFit/>
          </a:bodyPr>
          <a:lstStyle/>
          <a:p>
            <a:pPr fontAlgn="auto">
              <a:spcBef>
                <a:spcPts val="0"/>
              </a:spcBef>
              <a:spcAft>
                <a:spcPts val="0"/>
              </a:spcAft>
            </a:pPr>
            <a:r>
              <a:rPr lang="en-CA" dirty="0">
                <a:solidFill>
                  <a:prstClr val="black"/>
                </a:solidFill>
                <a:latin typeface="Gill Sans"/>
                <a:ea typeface="+mn-ea"/>
                <a:cs typeface="Gill Sans"/>
              </a:rPr>
              <a:t>B</a:t>
            </a:r>
          </a:p>
        </p:txBody>
      </p:sp>
      <p:sp>
        <p:nvSpPr>
          <p:cNvPr id="18" name="TextBox 17">
            <a:extLst>
              <a:ext uri="{FF2B5EF4-FFF2-40B4-BE49-F238E27FC236}">
                <a16:creationId xmlns:a16="http://schemas.microsoft.com/office/drawing/2014/main" id="{183E2C7A-0CE4-4078-BE85-18C7B238D082}"/>
              </a:ext>
            </a:extLst>
          </p:cNvPr>
          <p:cNvSpPr txBox="1"/>
          <p:nvPr/>
        </p:nvSpPr>
        <p:spPr>
          <a:xfrm>
            <a:off x="4420847" y="6124654"/>
            <a:ext cx="600683" cy="369332"/>
          </a:xfrm>
          <a:prstGeom prst="rect">
            <a:avLst/>
          </a:prstGeom>
          <a:noFill/>
        </p:spPr>
        <p:txBody>
          <a:bodyPr wrap="none" rtlCol="0">
            <a:spAutoFit/>
          </a:bodyPr>
          <a:lstStyle/>
          <a:p>
            <a:pPr fontAlgn="auto">
              <a:spcBef>
                <a:spcPts val="0"/>
              </a:spcBef>
              <a:spcAft>
                <a:spcPts val="0"/>
              </a:spcAft>
            </a:pPr>
            <a:r>
              <a:rPr lang="en-CA" dirty="0">
                <a:solidFill>
                  <a:prstClr val="black"/>
                </a:solidFill>
                <a:latin typeface="Gill Sans"/>
                <a:ea typeface="+mn-ea"/>
                <a:cs typeface="Gill Sans"/>
              </a:rPr>
              <a:t>time</a:t>
            </a:r>
          </a:p>
        </p:txBody>
      </p:sp>
      <p:sp>
        <p:nvSpPr>
          <p:cNvPr id="19" name="Rectangle 18">
            <a:extLst>
              <a:ext uri="{FF2B5EF4-FFF2-40B4-BE49-F238E27FC236}">
                <a16:creationId xmlns:a16="http://schemas.microsoft.com/office/drawing/2014/main" id="{03931D87-1A1A-45AC-8EBB-DA611B5790EA}"/>
              </a:ext>
            </a:extLst>
          </p:cNvPr>
          <p:cNvSpPr/>
          <p:nvPr/>
        </p:nvSpPr>
        <p:spPr>
          <a:xfrm>
            <a:off x="4572000" y="4725144"/>
            <a:ext cx="1800000" cy="432048"/>
          </a:xfrm>
          <a:prstGeom prst="rect">
            <a:avLst/>
          </a:prstGeom>
          <a:solidFill>
            <a:srgbClr val="9BBB59"/>
          </a:solidFill>
          <a:ln w="9525"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a:ln>
                  <a:noFill/>
                </a:ln>
                <a:solidFill>
                  <a:prstClr val="white"/>
                </a:solidFill>
                <a:effectLst/>
                <a:uLnTx/>
                <a:uFillTx/>
                <a:latin typeface="Gill Sans"/>
                <a:ea typeface="+mn-ea"/>
                <a:cs typeface="Gill Sans"/>
              </a:rPr>
              <a:t>nice 0 (5 </a:t>
            </a:r>
            <a:r>
              <a:rPr kumimoji="0" lang="en-CA" sz="1400" b="0" i="0" u="none" strike="noStrike" kern="0" cap="none" spc="0" normalizeH="0" baseline="0" noProof="0" dirty="0" err="1">
                <a:ln>
                  <a:noFill/>
                </a:ln>
                <a:solidFill>
                  <a:prstClr val="white"/>
                </a:solidFill>
                <a:effectLst/>
                <a:uLnTx/>
                <a:uFillTx/>
                <a:latin typeface="Gill Sans"/>
                <a:ea typeface="+mn-ea"/>
                <a:cs typeface="Gill Sans"/>
              </a:rPr>
              <a:t>ms</a:t>
            </a:r>
            <a:r>
              <a:rPr kumimoji="0" lang="en-CA" sz="1400" b="0" i="0" u="none" strike="noStrike" kern="0" cap="none" spc="0" normalizeH="0" baseline="0" noProof="0" dirty="0">
                <a:ln>
                  <a:noFill/>
                </a:ln>
                <a:solidFill>
                  <a:prstClr val="white"/>
                </a:solidFill>
                <a:effectLst/>
                <a:uLnTx/>
                <a:uFillTx/>
                <a:latin typeface="Gill Sans"/>
                <a:ea typeface="+mn-ea"/>
                <a:cs typeface="Gill Sans"/>
              </a:rPr>
              <a:t>)</a:t>
            </a:r>
          </a:p>
        </p:txBody>
      </p:sp>
      <p:sp>
        <p:nvSpPr>
          <p:cNvPr id="20" name="Rectangle 19">
            <a:extLst>
              <a:ext uri="{FF2B5EF4-FFF2-40B4-BE49-F238E27FC236}">
                <a16:creationId xmlns:a16="http://schemas.microsoft.com/office/drawing/2014/main" id="{D8D13C24-EA21-4FA4-9DCD-1E979932078E}"/>
              </a:ext>
            </a:extLst>
          </p:cNvPr>
          <p:cNvSpPr/>
          <p:nvPr/>
        </p:nvSpPr>
        <p:spPr>
          <a:xfrm>
            <a:off x="6372200" y="5373216"/>
            <a:ext cx="1800000" cy="504056"/>
          </a:xfrm>
          <a:prstGeom prst="rect">
            <a:avLst/>
          </a:prstGeom>
          <a:solidFill>
            <a:srgbClr val="F79646"/>
          </a:solidFill>
          <a:ln w="9525"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a:ln>
                  <a:noFill/>
                </a:ln>
                <a:solidFill>
                  <a:prstClr val="white"/>
                </a:solidFill>
                <a:effectLst/>
                <a:uLnTx/>
                <a:uFillTx/>
                <a:latin typeface="Gill Sans"/>
                <a:ea typeface="+mn-ea"/>
                <a:cs typeface="Gill Sans"/>
              </a:rPr>
              <a:t>nice 0 (5 </a:t>
            </a:r>
            <a:r>
              <a:rPr kumimoji="0" lang="en-CA" sz="1400" b="0" i="0" u="none" strike="noStrike" kern="0" cap="none" spc="0" normalizeH="0" baseline="0" noProof="0" dirty="0" err="1">
                <a:ln>
                  <a:noFill/>
                </a:ln>
                <a:solidFill>
                  <a:prstClr val="white"/>
                </a:solidFill>
                <a:effectLst/>
                <a:uLnTx/>
                <a:uFillTx/>
                <a:latin typeface="Gill Sans"/>
                <a:ea typeface="+mn-ea"/>
                <a:cs typeface="Gill Sans"/>
              </a:rPr>
              <a:t>ms</a:t>
            </a:r>
            <a:r>
              <a:rPr kumimoji="0" lang="en-CA" sz="1400" b="0" i="0" u="none" strike="noStrike" kern="0" cap="none" spc="0" normalizeH="0" baseline="0" noProof="0" dirty="0">
                <a:ln>
                  <a:noFill/>
                </a:ln>
                <a:solidFill>
                  <a:prstClr val="white"/>
                </a:solidFill>
                <a:effectLst/>
                <a:uLnTx/>
                <a:uFillTx/>
                <a:latin typeface="Gill Sans"/>
                <a:ea typeface="+mn-ea"/>
                <a:cs typeface="Gill Sans"/>
              </a:rPr>
              <a:t>)</a:t>
            </a:r>
          </a:p>
        </p:txBody>
      </p:sp>
      <p:sp>
        <p:nvSpPr>
          <p:cNvPr id="21" name="TextBox 20">
            <a:extLst>
              <a:ext uri="{FF2B5EF4-FFF2-40B4-BE49-F238E27FC236}">
                <a16:creationId xmlns:a16="http://schemas.microsoft.com/office/drawing/2014/main" id="{3BD47F40-FFE3-4DBE-81A5-E42677C59377}"/>
              </a:ext>
            </a:extLst>
          </p:cNvPr>
          <p:cNvSpPr txBox="1"/>
          <p:nvPr/>
        </p:nvSpPr>
        <p:spPr>
          <a:xfrm>
            <a:off x="395536" y="4797152"/>
            <a:ext cx="348097" cy="369332"/>
          </a:xfrm>
          <a:prstGeom prst="rect">
            <a:avLst/>
          </a:prstGeom>
          <a:noFill/>
        </p:spPr>
        <p:txBody>
          <a:bodyPr wrap="none" rtlCol="0">
            <a:spAutoFit/>
          </a:bodyPr>
          <a:lstStyle/>
          <a:p>
            <a:pPr fontAlgn="auto">
              <a:spcBef>
                <a:spcPts val="0"/>
              </a:spcBef>
              <a:spcAft>
                <a:spcPts val="0"/>
              </a:spcAft>
            </a:pPr>
            <a:r>
              <a:rPr lang="en-CA" dirty="0">
                <a:solidFill>
                  <a:prstClr val="black"/>
                </a:solidFill>
                <a:latin typeface="Gill Sans"/>
                <a:ea typeface="+mn-ea"/>
                <a:cs typeface="Gill Sans"/>
              </a:rPr>
              <a:t>C</a:t>
            </a:r>
          </a:p>
        </p:txBody>
      </p:sp>
      <p:sp>
        <p:nvSpPr>
          <p:cNvPr id="22" name="TextBox 21">
            <a:extLst>
              <a:ext uri="{FF2B5EF4-FFF2-40B4-BE49-F238E27FC236}">
                <a16:creationId xmlns:a16="http://schemas.microsoft.com/office/drawing/2014/main" id="{55BCD9EA-7A95-4CBA-82C8-41C064B697B0}"/>
              </a:ext>
            </a:extLst>
          </p:cNvPr>
          <p:cNvSpPr txBox="1"/>
          <p:nvPr/>
        </p:nvSpPr>
        <p:spPr>
          <a:xfrm>
            <a:off x="395536" y="5445224"/>
            <a:ext cx="357790" cy="369332"/>
          </a:xfrm>
          <a:prstGeom prst="rect">
            <a:avLst/>
          </a:prstGeom>
          <a:noFill/>
        </p:spPr>
        <p:txBody>
          <a:bodyPr wrap="none" rtlCol="0">
            <a:spAutoFit/>
          </a:bodyPr>
          <a:lstStyle/>
          <a:p>
            <a:pPr fontAlgn="auto">
              <a:spcBef>
                <a:spcPts val="0"/>
              </a:spcBef>
              <a:spcAft>
                <a:spcPts val="0"/>
              </a:spcAft>
            </a:pPr>
            <a:r>
              <a:rPr lang="en-CA" dirty="0">
                <a:solidFill>
                  <a:prstClr val="black"/>
                </a:solidFill>
                <a:latin typeface="Gill Sans"/>
                <a:ea typeface="+mn-ea"/>
                <a:cs typeface="Gill Sans"/>
              </a:rPr>
              <a:t>D</a:t>
            </a:r>
          </a:p>
        </p:txBody>
      </p:sp>
      <p:sp>
        <p:nvSpPr>
          <p:cNvPr id="23" name="Content Placeholder 2">
            <a:extLst>
              <a:ext uri="{FF2B5EF4-FFF2-40B4-BE49-F238E27FC236}">
                <a16:creationId xmlns:a16="http://schemas.microsoft.com/office/drawing/2014/main" id="{3DB30748-B874-4430-A31B-CC77FF7943BB}"/>
              </a:ext>
            </a:extLst>
          </p:cNvPr>
          <p:cNvSpPr txBox="1">
            <a:spLocks/>
          </p:cNvSpPr>
          <p:nvPr/>
        </p:nvSpPr>
        <p:spPr>
          <a:xfrm>
            <a:off x="683568" y="1566900"/>
            <a:ext cx="5236616" cy="1541760"/>
          </a:xfrm>
          <a:prstGeom prst="rect">
            <a:avLst/>
          </a:prstGeom>
        </p:spPr>
        <p:txBody>
          <a:bodyPr/>
          <a:lstStyle>
            <a:lvl1pPr marL="342900" indent="-34290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0099"/>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3pPr>
            <a:lvl4pPr marL="1600200" indent="-228600" algn="l" rtl="0" eaLnBrk="0" fontAlgn="base" hangingPunct="0">
              <a:spcBef>
                <a:spcPct val="20000"/>
              </a:spcBef>
              <a:spcAft>
                <a:spcPct val="0"/>
              </a:spcAft>
              <a:buFont typeface="Wingdings" panose="05000000000000000000" pitchFamily="2" charset="2"/>
              <a:buChar char="Ø"/>
              <a:defRPr sz="2000">
                <a:solidFill>
                  <a:srgbClr val="008000"/>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US" kern="0" dirty="0"/>
              <a:t>Consider the following:</a:t>
            </a:r>
          </a:p>
          <a:p>
            <a:pPr lvl="1"/>
            <a:r>
              <a:rPr lang="en-US" kern="0" dirty="0"/>
              <a:t>targeted latency of 20 </a:t>
            </a:r>
            <a:r>
              <a:rPr lang="en-US" kern="0" dirty="0" err="1"/>
              <a:t>ms</a:t>
            </a:r>
            <a:endParaRPr lang="en-US" kern="0" dirty="0"/>
          </a:p>
          <a:p>
            <a:pPr lvl="1"/>
            <a:r>
              <a:rPr lang="en-US" kern="0" dirty="0"/>
              <a:t>4 processes of same nice value</a:t>
            </a:r>
            <a:endParaRPr lang="en-CA" kern="0" dirty="0"/>
          </a:p>
        </p:txBody>
      </p:sp>
    </p:spTree>
    <p:extLst>
      <p:ext uri="{BB962C8B-B14F-4D97-AF65-F5344CB8AC3E}">
        <p14:creationId xmlns:p14="http://schemas.microsoft.com/office/powerpoint/2010/main" val="60952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FCCDA-D7E4-4CC3-9B85-E9F1ED6CA45E}"/>
              </a:ext>
            </a:extLst>
          </p:cNvPr>
          <p:cNvSpPr>
            <a:spLocks noGrp="1"/>
          </p:cNvSpPr>
          <p:nvPr>
            <p:ph type="title"/>
          </p:nvPr>
        </p:nvSpPr>
        <p:spPr/>
        <p:txBody>
          <a:bodyPr/>
          <a:lstStyle/>
          <a:p>
            <a:r>
              <a:rPr lang="en-CA" dirty="0"/>
              <a:t>Completely fair algorithm</a:t>
            </a:r>
          </a:p>
        </p:txBody>
      </p:sp>
      <p:sp>
        <p:nvSpPr>
          <p:cNvPr id="4" name="Slide Number Placeholder 3">
            <a:extLst>
              <a:ext uri="{FF2B5EF4-FFF2-40B4-BE49-F238E27FC236}">
                <a16:creationId xmlns:a16="http://schemas.microsoft.com/office/drawing/2014/main" id="{5782FD9F-5B6A-4A0A-9FEA-C428A4E74A02}"/>
              </a:ext>
            </a:extLst>
          </p:cNvPr>
          <p:cNvSpPr>
            <a:spLocks noGrp="1"/>
          </p:cNvSpPr>
          <p:nvPr>
            <p:ph type="sldNum" sz="quarter" idx="12"/>
          </p:nvPr>
        </p:nvSpPr>
        <p:spPr/>
        <p:txBody>
          <a:bodyPr/>
          <a:lstStyle/>
          <a:p>
            <a:fld id="{9BBE75BE-951A-4B8C-B643-07D9D9E4B61D}" type="slidenum">
              <a:rPr lang="fr-CA" altLang="en-US" smtClean="0"/>
              <a:pPr/>
              <a:t>19</a:t>
            </a:fld>
            <a:endParaRPr lang="fr-CA" altLang="en-US"/>
          </a:p>
        </p:txBody>
      </p:sp>
      <p:sp>
        <p:nvSpPr>
          <p:cNvPr id="5" name="Content Placeholder 3">
            <a:extLst>
              <a:ext uri="{FF2B5EF4-FFF2-40B4-BE49-F238E27FC236}">
                <a16:creationId xmlns:a16="http://schemas.microsoft.com/office/drawing/2014/main" id="{052C6CC6-A4DF-44EF-B2C4-6C756BD0BC1C}"/>
              </a:ext>
            </a:extLst>
          </p:cNvPr>
          <p:cNvSpPr>
            <a:spLocks noGrp="1"/>
          </p:cNvSpPr>
          <p:nvPr>
            <p:ph idx="1"/>
          </p:nvPr>
        </p:nvSpPr>
        <p:spPr>
          <a:xfrm>
            <a:off x="539552" y="2179637"/>
            <a:ext cx="8229600" cy="3769643"/>
          </a:xfrm>
        </p:spPr>
        <p:txBody>
          <a:bodyPr>
            <a:normAutofit lnSpcReduction="10000"/>
          </a:bodyPr>
          <a:lstStyle/>
          <a:p>
            <a:r>
              <a:rPr lang="en-US" dirty="0"/>
              <a:t>Consider the following:</a:t>
            </a:r>
          </a:p>
          <a:p>
            <a:pPr lvl="1"/>
            <a:r>
              <a:rPr lang="en-US" dirty="0"/>
              <a:t>targeted latency of 20 </a:t>
            </a:r>
            <a:r>
              <a:rPr lang="en-US" dirty="0" err="1"/>
              <a:t>ms</a:t>
            </a:r>
            <a:endParaRPr lang="en-US" dirty="0"/>
          </a:p>
          <a:p>
            <a:pPr lvl="1"/>
            <a:r>
              <a:rPr lang="en-US" dirty="0"/>
              <a:t>20 processes of same nice value</a:t>
            </a:r>
            <a:endParaRPr lang="en-CA" dirty="0"/>
          </a:p>
          <a:p>
            <a:pPr marL="0" indent="0">
              <a:buNone/>
            </a:pPr>
            <a:endParaRPr lang="en-CA" dirty="0"/>
          </a:p>
          <a:p>
            <a:pPr marL="0" lvl="0" indent="0">
              <a:buNone/>
            </a:pPr>
            <a:r>
              <a:rPr lang="en-CA" dirty="0">
                <a:solidFill>
                  <a:srgbClr val="000000"/>
                </a:solidFill>
              </a:rPr>
              <a:t>What is the runtime for each process in this situation?</a:t>
            </a:r>
          </a:p>
          <a:p>
            <a:pPr lvl="1"/>
            <a:r>
              <a:rPr lang="en-US" dirty="0"/>
              <a:t>Approximately 1ms each</a:t>
            </a:r>
          </a:p>
          <a:p>
            <a:pPr lvl="1"/>
            <a:r>
              <a:rPr lang="en-CA" dirty="0"/>
              <a:t>A floor or lowest level called the minimum granularity is imposed by CFS</a:t>
            </a:r>
          </a:p>
          <a:p>
            <a:pPr lvl="2"/>
            <a:r>
              <a:rPr lang="en-CA" dirty="0"/>
              <a:t>This floor value is ~1ms</a:t>
            </a:r>
          </a:p>
          <a:p>
            <a:pPr marL="0" indent="0">
              <a:buNone/>
            </a:pPr>
            <a:endParaRPr lang="en-CA" dirty="0"/>
          </a:p>
        </p:txBody>
      </p:sp>
    </p:spTree>
    <p:extLst>
      <p:ext uri="{BB962C8B-B14F-4D97-AF65-F5344CB8AC3E}">
        <p14:creationId xmlns:p14="http://schemas.microsoft.com/office/powerpoint/2010/main" val="3109955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E145B-9E3F-4A18-834B-0D0E4E021065}"/>
              </a:ext>
            </a:extLst>
          </p:cNvPr>
          <p:cNvSpPr>
            <a:spLocks noGrp="1"/>
          </p:cNvSpPr>
          <p:nvPr>
            <p:ph type="title"/>
          </p:nvPr>
        </p:nvSpPr>
        <p:spPr/>
        <p:txBody>
          <a:bodyPr/>
          <a:lstStyle/>
          <a:p>
            <a:r>
              <a:rPr lang="en-CA" dirty="0"/>
              <a:t>Outline</a:t>
            </a:r>
          </a:p>
        </p:txBody>
      </p:sp>
      <p:sp>
        <p:nvSpPr>
          <p:cNvPr id="3" name="Content Placeholder 2">
            <a:extLst>
              <a:ext uri="{FF2B5EF4-FFF2-40B4-BE49-F238E27FC236}">
                <a16:creationId xmlns:a16="http://schemas.microsoft.com/office/drawing/2014/main" id="{470F6F2E-0850-4FC3-B081-07FD1F9A6593}"/>
              </a:ext>
            </a:extLst>
          </p:cNvPr>
          <p:cNvSpPr>
            <a:spLocks noGrp="1"/>
          </p:cNvSpPr>
          <p:nvPr>
            <p:ph idx="1"/>
          </p:nvPr>
        </p:nvSpPr>
        <p:spPr/>
        <p:txBody>
          <a:bodyPr/>
          <a:lstStyle/>
          <a:p>
            <a:r>
              <a:rPr lang="en-CA" dirty="0"/>
              <a:t>Historical overview</a:t>
            </a:r>
          </a:p>
          <a:p>
            <a:pPr lvl="1"/>
            <a:r>
              <a:rPr lang="en-CA" dirty="0"/>
              <a:t>Multilevel feedback queue scheduler </a:t>
            </a:r>
          </a:p>
          <a:p>
            <a:pPr lvl="1"/>
            <a:r>
              <a:rPr lang="en-CA" dirty="0"/>
              <a:t>Problems in classic Unix implementation</a:t>
            </a:r>
          </a:p>
          <a:p>
            <a:r>
              <a:rPr lang="en-CA" dirty="0"/>
              <a:t>Modern Linux scheduling</a:t>
            </a:r>
          </a:p>
          <a:p>
            <a:pPr lvl="1"/>
            <a:r>
              <a:rPr lang="en-CA" dirty="0"/>
              <a:t>Completely fair scheduler (CFS) characteristics</a:t>
            </a:r>
          </a:p>
          <a:p>
            <a:pPr lvl="1"/>
            <a:r>
              <a:rPr lang="en-CA" dirty="0"/>
              <a:t>CFS implementation</a:t>
            </a:r>
          </a:p>
          <a:p>
            <a:endParaRPr lang="en-CA" dirty="0"/>
          </a:p>
        </p:txBody>
      </p:sp>
      <p:sp>
        <p:nvSpPr>
          <p:cNvPr id="4" name="Slide Number Placeholder 3">
            <a:extLst>
              <a:ext uri="{FF2B5EF4-FFF2-40B4-BE49-F238E27FC236}">
                <a16:creationId xmlns:a16="http://schemas.microsoft.com/office/drawing/2014/main" id="{6B43394D-091F-47CE-BD40-12F2F3C74A55}"/>
              </a:ext>
            </a:extLst>
          </p:cNvPr>
          <p:cNvSpPr>
            <a:spLocks noGrp="1"/>
          </p:cNvSpPr>
          <p:nvPr>
            <p:ph type="sldNum" sz="quarter" idx="12"/>
          </p:nvPr>
        </p:nvSpPr>
        <p:spPr/>
        <p:txBody>
          <a:bodyPr/>
          <a:lstStyle/>
          <a:p>
            <a:fld id="{9BBE75BE-951A-4B8C-B643-07D9D9E4B61D}" type="slidenum">
              <a:rPr lang="fr-CA" altLang="en-US" smtClean="0"/>
              <a:pPr/>
              <a:t>2</a:t>
            </a:fld>
            <a:endParaRPr lang="fr-CA" altLang="en-US"/>
          </a:p>
        </p:txBody>
      </p:sp>
    </p:spTree>
    <p:extLst>
      <p:ext uri="{BB962C8B-B14F-4D97-AF65-F5344CB8AC3E}">
        <p14:creationId xmlns:p14="http://schemas.microsoft.com/office/powerpoint/2010/main" val="1690925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8154-182E-4441-A717-A2A3CB31A2F9}"/>
              </a:ext>
            </a:extLst>
          </p:cNvPr>
          <p:cNvSpPr>
            <a:spLocks noGrp="1"/>
          </p:cNvSpPr>
          <p:nvPr>
            <p:ph type="title"/>
          </p:nvPr>
        </p:nvSpPr>
        <p:spPr/>
        <p:txBody>
          <a:bodyPr/>
          <a:lstStyle/>
          <a:p>
            <a:r>
              <a:rPr lang="en-CA" dirty="0"/>
              <a:t>Priority across different </a:t>
            </a:r>
            <a:r>
              <a:rPr lang="en-CA" i="1" dirty="0"/>
              <a:t>nice</a:t>
            </a:r>
            <a:r>
              <a:rPr lang="en-CA" dirty="0"/>
              <a:t> levels</a:t>
            </a:r>
          </a:p>
        </p:txBody>
      </p:sp>
      <p:sp>
        <p:nvSpPr>
          <p:cNvPr id="3" name="Content Placeholder 2">
            <a:extLst>
              <a:ext uri="{FF2B5EF4-FFF2-40B4-BE49-F238E27FC236}">
                <a16:creationId xmlns:a16="http://schemas.microsoft.com/office/drawing/2014/main" id="{9D10A5EE-7EF5-4E9B-9531-12DC479DA0A0}"/>
              </a:ext>
            </a:extLst>
          </p:cNvPr>
          <p:cNvSpPr>
            <a:spLocks noGrp="1"/>
          </p:cNvSpPr>
          <p:nvPr>
            <p:ph idx="1"/>
          </p:nvPr>
        </p:nvSpPr>
        <p:spPr>
          <a:xfrm>
            <a:off x="672728" y="1628800"/>
            <a:ext cx="7772400" cy="4114800"/>
          </a:xfrm>
        </p:spPr>
        <p:txBody>
          <a:bodyPr/>
          <a:lstStyle/>
          <a:p>
            <a:r>
              <a:rPr lang="en-CA" dirty="0"/>
              <a:t>To understand how priorities work across different nice levels, one needs to look into the current code for the scheduler</a:t>
            </a:r>
          </a:p>
          <a:p>
            <a:pPr lvl="1"/>
            <a:r>
              <a:rPr lang="en-US" dirty="0"/>
              <a:t>The weighted values are calculated and provided for each nice level</a:t>
            </a:r>
          </a:p>
        </p:txBody>
      </p:sp>
      <p:sp>
        <p:nvSpPr>
          <p:cNvPr id="4" name="Slide Number Placeholder 3">
            <a:extLst>
              <a:ext uri="{FF2B5EF4-FFF2-40B4-BE49-F238E27FC236}">
                <a16:creationId xmlns:a16="http://schemas.microsoft.com/office/drawing/2014/main" id="{50F0E624-F2C7-43FA-9AB2-BF6A306CE0AF}"/>
              </a:ext>
            </a:extLst>
          </p:cNvPr>
          <p:cNvSpPr>
            <a:spLocks noGrp="1"/>
          </p:cNvSpPr>
          <p:nvPr>
            <p:ph type="sldNum" sz="quarter" idx="12"/>
          </p:nvPr>
        </p:nvSpPr>
        <p:spPr/>
        <p:txBody>
          <a:bodyPr/>
          <a:lstStyle/>
          <a:p>
            <a:fld id="{9BBE75BE-951A-4B8C-B643-07D9D9E4B61D}" type="slidenum">
              <a:rPr lang="fr-CA" altLang="en-US" smtClean="0"/>
              <a:pPr/>
              <a:t>20</a:t>
            </a:fld>
            <a:endParaRPr lang="fr-CA" altLang="en-US"/>
          </a:p>
        </p:txBody>
      </p:sp>
      <p:sp>
        <p:nvSpPr>
          <p:cNvPr id="5" name="Rectangle 4">
            <a:extLst>
              <a:ext uri="{FF2B5EF4-FFF2-40B4-BE49-F238E27FC236}">
                <a16:creationId xmlns:a16="http://schemas.microsoft.com/office/drawing/2014/main" id="{8A8ACDDD-F206-4C5A-ABD5-0EBAA1F3A66E}"/>
              </a:ext>
            </a:extLst>
          </p:cNvPr>
          <p:cNvSpPr/>
          <p:nvPr/>
        </p:nvSpPr>
        <p:spPr>
          <a:xfrm>
            <a:off x="1203474" y="6428601"/>
            <a:ext cx="6737052" cy="369332"/>
          </a:xfrm>
          <a:prstGeom prst="rect">
            <a:avLst/>
          </a:prstGeom>
        </p:spPr>
        <p:txBody>
          <a:bodyPr wrap="square">
            <a:spAutoFit/>
          </a:bodyPr>
          <a:lstStyle/>
          <a:p>
            <a:r>
              <a:rPr lang="en-CA" dirty="0"/>
              <a:t>https://github.com/tinganho/linux-kernel/blob/master/kernel/sched.c</a:t>
            </a:r>
          </a:p>
        </p:txBody>
      </p:sp>
      <p:pic>
        <p:nvPicPr>
          <p:cNvPr id="6" name="Picture 5">
            <a:extLst>
              <a:ext uri="{FF2B5EF4-FFF2-40B4-BE49-F238E27FC236}">
                <a16:creationId xmlns:a16="http://schemas.microsoft.com/office/drawing/2014/main" id="{C6355964-59BB-4A41-BD58-2A5DA0341826}"/>
              </a:ext>
            </a:extLst>
          </p:cNvPr>
          <p:cNvPicPr>
            <a:picLocks noChangeAspect="1"/>
          </p:cNvPicPr>
          <p:nvPr/>
        </p:nvPicPr>
        <p:blipFill>
          <a:blip r:embed="rId2"/>
          <a:stretch>
            <a:fillRect/>
          </a:stretch>
        </p:blipFill>
        <p:spPr>
          <a:xfrm>
            <a:off x="1691680" y="3907740"/>
            <a:ext cx="5523306" cy="2463552"/>
          </a:xfrm>
          <a:prstGeom prst="rect">
            <a:avLst/>
          </a:prstGeom>
        </p:spPr>
      </p:pic>
    </p:spTree>
    <p:extLst>
      <p:ext uri="{BB962C8B-B14F-4D97-AF65-F5344CB8AC3E}">
        <p14:creationId xmlns:p14="http://schemas.microsoft.com/office/powerpoint/2010/main" val="3885245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8154-182E-4441-A717-A2A3CB31A2F9}"/>
              </a:ext>
            </a:extLst>
          </p:cNvPr>
          <p:cNvSpPr>
            <a:spLocks noGrp="1"/>
          </p:cNvSpPr>
          <p:nvPr>
            <p:ph type="title"/>
          </p:nvPr>
        </p:nvSpPr>
        <p:spPr/>
        <p:txBody>
          <a:bodyPr/>
          <a:lstStyle/>
          <a:p>
            <a:r>
              <a:rPr lang="en-CA" dirty="0"/>
              <a:t>Priority at different </a:t>
            </a:r>
            <a:r>
              <a:rPr lang="en-CA" i="1" dirty="0"/>
              <a:t>nice</a:t>
            </a:r>
            <a:r>
              <a:rPr lang="en-CA" dirty="0"/>
              <a:t> levels</a:t>
            </a:r>
          </a:p>
        </p:txBody>
      </p:sp>
      <p:sp>
        <p:nvSpPr>
          <p:cNvPr id="3" name="Content Placeholder 2">
            <a:extLst>
              <a:ext uri="{FF2B5EF4-FFF2-40B4-BE49-F238E27FC236}">
                <a16:creationId xmlns:a16="http://schemas.microsoft.com/office/drawing/2014/main" id="{9D10A5EE-7EF5-4E9B-9531-12DC479DA0A0}"/>
              </a:ext>
            </a:extLst>
          </p:cNvPr>
          <p:cNvSpPr>
            <a:spLocks noGrp="1"/>
          </p:cNvSpPr>
          <p:nvPr>
            <p:ph idx="1"/>
          </p:nvPr>
        </p:nvSpPr>
        <p:spPr/>
        <p:txBody>
          <a:bodyPr/>
          <a:lstStyle/>
          <a:p>
            <a:r>
              <a:rPr lang="en-CA" dirty="0"/>
              <a:t>The weighted priority between different nice levels is not linear </a:t>
            </a:r>
          </a:p>
        </p:txBody>
      </p:sp>
      <p:sp>
        <p:nvSpPr>
          <p:cNvPr id="4" name="Slide Number Placeholder 3">
            <a:extLst>
              <a:ext uri="{FF2B5EF4-FFF2-40B4-BE49-F238E27FC236}">
                <a16:creationId xmlns:a16="http://schemas.microsoft.com/office/drawing/2014/main" id="{50F0E624-F2C7-43FA-9AB2-BF6A306CE0AF}"/>
              </a:ext>
            </a:extLst>
          </p:cNvPr>
          <p:cNvSpPr>
            <a:spLocks noGrp="1"/>
          </p:cNvSpPr>
          <p:nvPr>
            <p:ph type="sldNum" sz="quarter" idx="12"/>
          </p:nvPr>
        </p:nvSpPr>
        <p:spPr/>
        <p:txBody>
          <a:bodyPr/>
          <a:lstStyle/>
          <a:p>
            <a:fld id="{9BBE75BE-951A-4B8C-B643-07D9D9E4B61D}" type="slidenum">
              <a:rPr lang="fr-CA" altLang="en-US" smtClean="0"/>
              <a:pPr/>
              <a:t>21</a:t>
            </a:fld>
            <a:endParaRPr lang="fr-CA" altLang="en-US"/>
          </a:p>
        </p:txBody>
      </p:sp>
      <p:pic>
        <p:nvPicPr>
          <p:cNvPr id="7" name="Picture 6">
            <a:extLst>
              <a:ext uri="{FF2B5EF4-FFF2-40B4-BE49-F238E27FC236}">
                <a16:creationId xmlns:a16="http://schemas.microsoft.com/office/drawing/2014/main" id="{18AE2C08-C341-4E7C-9A01-665BB5524A74}"/>
              </a:ext>
            </a:extLst>
          </p:cNvPr>
          <p:cNvPicPr>
            <a:picLocks noChangeAspect="1"/>
          </p:cNvPicPr>
          <p:nvPr/>
        </p:nvPicPr>
        <p:blipFill>
          <a:blip r:embed="rId2"/>
          <a:stretch>
            <a:fillRect/>
          </a:stretch>
        </p:blipFill>
        <p:spPr>
          <a:xfrm>
            <a:off x="1979712" y="3046675"/>
            <a:ext cx="5349889" cy="3215625"/>
          </a:xfrm>
          <a:prstGeom prst="rect">
            <a:avLst/>
          </a:prstGeom>
        </p:spPr>
      </p:pic>
    </p:spTree>
    <p:extLst>
      <p:ext uri="{BB962C8B-B14F-4D97-AF65-F5344CB8AC3E}">
        <p14:creationId xmlns:p14="http://schemas.microsoft.com/office/powerpoint/2010/main" val="3310254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95AC0-2051-4E4C-AAC1-2507DD27EEE1}"/>
              </a:ext>
            </a:extLst>
          </p:cNvPr>
          <p:cNvSpPr>
            <a:spLocks noGrp="1"/>
          </p:cNvSpPr>
          <p:nvPr>
            <p:ph type="title"/>
          </p:nvPr>
        </p:nvSpPr>
        <p:spPr/>
        <p:txBody>
          <a:bodyPr/>
          <a:lstStyle/>
          <a:p>
            <a:r>
              <a:rPr lang="en-CA" dirty="0"/>
              <a:t>Calculating runtimes</a:t>
            </a:r>
          </a:p>
        </p:txBody>
      </p:sp>
      <p:sp>
        <p:nvSpPr>
          <p:cNvPr id="3" name="Content Placeholder 2">
            <a:extLst>
              <a:ext uri="{FF2B5EF4-FFF2-40B4-BE49-F238E27FC236}">
                <a16:creationId xmlns:a16="http://schemas.microsoft.com/office/drawing/2014/main" id="{E832A8D7-777A-4349-BABF-333EA7541AB8}"/>
              </a:ext>
            </a:extLst>
          </p:cNvPr>
          <p:cNvSpPr>
            <a:spLocks noGrp="1"/>
          </p:cNvSpPr>
          <p:nvPr>
            <p:ph idx="1"/>
          </p:nvPr>
        </p:nvSpPr>
        <p:spPr/>
        <p:txBody>
          <a:bodyPr/>
          <a:lstStyle/>
          <a:p>
            <a:r>
              <a:rPr lang="en-CA" dirty="0"/>
              <a:t>When calculating the run time allotted to a given process, it is based on the ratio difference between the weights of each nice level</a:t>
            </a:r>
          </a:p>
          <a:p>
            <a:pPr lvl="1"/>
            <a:r>
              <a:rPr lang="en-CA" dirty="0"/>
              <a:t>For example, consider two processes</a:t>
            </a:r>
          </a:p>
          <a:p>
            <a:pPr lvl="2"/>
            <a:r>
              <a:rPr lang="en-CA" dirty="0"/>
              <a:t>nice level 0</a:t>
            </a:r>
          </a:p>
          <a:p>
            <a:pPr lvl="2"/>
            <a:r>
              <a:rPr lang="en-CA" dirty="0"/>
              <a:t>nice level 5</a:t>
            </a:r>
          </a:p>
          <a:p>
            <a:pPr lvl="1"/>
            <a:r>
              <a:rPr lang="en-CA" dirty="0"/>
              <a:t>The ratio of their weights is calculated by the following:</a:t>
            </a:r>
          </a:p>
          <a:p>
            <a:pPr lvl="1"/>
            <a:endParaRPr lang="en-CA" dirty="0"/>
          </a:p>
          <a:p>
            <a:pPr lvl="1"/>
            <a:r>
              <a:rPr lang="en-CA" dirty="0"/>
              <a:t>Or approximately ~ 3 to make our example simple </a:t>
            </a:r>
          </a:p>
        </p:txBody>
      </p:sp>
      <p:sp>
        <p:nvSpPr>
          <p:cNvPr id="4" name="Slide Number Placeholder 3">
            <a:extLst>
              <a:ext uri="{FF2B5EF4-FFF2-40B4-BE49-F238E27FC236}">
                <a16:creationId xmlns:a16="http://schemas.microsoft.com/office/drawing/2014/main" id="{05DBC4A7-B82D-442D-8121-7C9D4B21E0A3}"/>
              </a:ext>
            </a:extLst>
          </p:cNvPr>
          <p:cNvSpPr>
            <a:spLocks noGrp="1"/>
          </p:cNvSpPr>
          <p:nvPr>
            <p:ph type="sldNum" sz="quarter" idx="12"/>
          </p:nvPr>
        </p:nvSpPr>
        <p:spPr/>
        <p:txBody>
          <a:bodyPr/>
          <a:lstStyle/>
          <a:p>
            <a:fld id="{9BBE75BE-951A-4B8C-B643-07D9D9E4B61D}" type="slidenum">
              <a:rPr lang="fr-CA" altLang="en-US" smtClean="0"/>
              <a:pPr/>
              <a:t>22</a:t>
            </a:fld>
            <a:endParaRPr lang="fr-CA" alt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73F4268-9118-4607-BF12-F3FA0D479683}"/>
                  </a:ext>
                </a:extLst>
              </p:cNvPr>
              <p:cNvSpPr txBox="1"/>
              <p:nvPr/>
            </p:nvSpPr>
            <p:spPr>
              <a:xfrm>
                <a:off x="2627784" y="5157192"/>
                <a:ext cx="2880320" cy="5782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CA" sz="2000" i="1" smtClean="0">
                              <a:latin typeface="Cambria Math" panose="02040503050406030204" pitchFamily="18" charset="0"/>
                            </a:rPr>
                          </m:ctrlPr>
                        </m:fPr>
                        <m:num>
                          <m:r>
                            <a:rPr lang="en-CA" sz="2000" b="0" i="1" smtClean="0">
                              <a:latin typeface="Cambria Math" panose="02040503050406030204" pitchFamily="18" charset="0"/>
                            </a:rPr>
                            <m:t>1024</m:t>
                          </m:r>
                        </m:num>
                        <m:den>
                          <m:r>
                            <a:rPr lang="en-CA" sz="2000" b="0" i="1" smtClean="0">
                              <a:latin typeface="Cambria Math" panose="02040503050406030204" pitchFamily="18" charset="0"/>
                            </a:rPr>
                            <m:t>335</m:t>
                          </m:r>
                        </m:den>
                      </m:f>
                      <m:r>
                        <a:rPr lang="en-CA" sz="2000" b="0" i="1" smtClean="0">
                          <a:latin typeface="Cambria Math" panose="02040503050406030204" pitchFamily="18" charset="0"/>
                        </a:rPr>
                        <m:t>=3.057</m:t>
                      </m:r>
                    </m:oMath>
                  </m:oMathPara>
                </a14:m>
                <a:endParaRPr lang="en-CA" sz="2000" dirty="0"/>
              </a:p>
            </p:txBody>
          </p:sp>
        </mc:Choice>
        <mc:Fallback xmlns="">
          <p:sp>
            <p:nvSpPr>
              <p:cNvPr id="5" name="TextBox 4">
                <a:extLst>
                  <a:ext uri="{FF2B5EF4-FFF2-40B4-BE49-F238E27FC236}">
                    <a16:creationId xmlns:a16="http://schemas.microsoft.com/office/drawing/2014/main" id="{373F4268-9118-4607-BF12-F3FA0D479683}"/>
                  </a:ext>
                </a:extLst>
              </p:cNvPr>
              <p:cNvSpPr txBox="1">
                <a:spLocks noRot="1" noChangeAspect="1" noMove="1" noResize="1" noEditPoints="1" noAdjustHandles="1" noChangeArrowheads="1" noChangeShapeType="1" noTextEdit="1"/>
              </p:cNvSpPr>
              <p:nvPr/>
            </p:nvSpPr>
            <p:spPr>
              <a:xfrm>
                <a:off x="2627784" y="5157192"/>
                <a:ext cx="2880320" cy="578235"/>
              </a:xfrm>
              <a:prstGeom prst="rect">
                <a:avLst/>
              </a:prstGeom>
              <a:blipFill>
                <a:blip r:embed="rId2"/>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561221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80179-457F-43C4-9FCE-A5050C7549B5}"/>
              </a:ext>
            </a:extLst>
          </p:cNvPr>
          <p:cNvSpPr>
            <a:spLocks noGrp="1"/>
          </p:cNvSpPr>
          <p:nvPr>
            <p:ph type="title"/>
          </p:nvPr>
        </p:nvSpPr>
        <p:spPr/>
        <p:txBody>
          <a:bodyPr/>
          <a:lstStyle/>
          <a:p>
            <a:r>
              <a:rPr lang="en-CA" dirty="0"/>
              <a:t>Completely fair algorithm</a:t>
            </a:r>
          </a:p>
        </p:txBody>
      </p:sp>
      <p:sp>
        <p:nvSpPr>
          <p:cNvPr id="4" name="Slide Number Placeholder 3">
            <a:extLst>
              <a:ext uri="{FF2B5EF4-FFF2-40B4-BE49-F238E27FC236}">
                <a16:creationId xmlns:a16="http://schemas.microsoft.com/office/drawing/2014/main" id="{98807E53-02A3-4DC4-9114-E5837771DBD7}"/>
              </a:ext>
            </a:extLst>
          </p:cNvPr>
          <p:cNvSpPr>
            <a:spLocks noGrp="1"/>
          </p:cNvSpPr>
          <p:nvPr>
            <p:ph type="sldNum" sz="quarter" idx="12"/>
          </p:nvPr>
        </p:nvSpPr>
        <p:spPr/>
        <p:txBody>
          <a:bodyPr/>
          <a:lstStyle/>
          <a:p>
            <a:fld id="{9BBE75BE-951A-4B8C-B643-07D9D9E4B61D}" type="slidenum">
              <a:rPr lang="fr-CA" altLang="en-US" smtClean="0"/>
              <a:pPr/>
              <a:t>23</a:t>
            </a:fld>
            <a:endParaRPr lang="fr-CA" altLang="en-US"/>
          </a:p>
        </p:txBody>
      </p:sp>
      <p:sp>
        <p:nvSpPr>
          <p:cNvPr id="6" name="Rectangle 5">
            <a:extLst>
              <a:ext uri="{FF2B5EF4-FFF2-40B4-BE49-F238E27FC236}">
                <a16:creationId xmlns:a16="http://schemas.microsoft.com/office/drawing/2014/main" id="{DFFD59FA-268D-465E-965F-5E38F9603567}"/>
              </a:ext>
            </a:extLst>
          </p:cNvPr>
          <p:cNvSpPr/>
          <p:nvPr/>
        </p:nvSpPr>
        <p:spPr>
          <a:xfrm>
            <a:off x="1050293" y="4292744"/>
            <a:ext cx="5400000" cy="432048"/>
          </a:xfrm>
          <a:prstGeom prst="rect">
            <a:avLst/>
          </a:prstGeom>
          <a:solidFill>
            <a:srgbClr val="4F81BD"/>
          </a:solidFill>
          <a:ln w="9525"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a:ln>
                  <a:noFill/>
                </a:ln>
                <a:solidFill>
                  <a:prstClr val="white"/>
                </a:solidFill>
                <a:effectLst/>
                <a:uLnTx/>
                <a:uFillTx/>
                <a:latin typeface="Gill Sans"/>
                <a:ea typeface="+mn-ea"/>
                <a:cs typeface="Gill Sans"/>
              </a:rPr>
              <a:t>nice 0 (15 </a:t>
            </a:r>
            <a:r>
              <a:rPr kumimoji="0" lang="en-CA" sz="1400" b="0" i="0" u="none" strike="noStrike" kern="0" cap="none" spc="0" normalizeH="0" baseline="0" noProof="0" dirty="0" err="1">
                <a:ln>
                  <a:noFill/>
                </a:ln>
                <a:solidFill>
                  <a:prstClr val="white"/>
                </a:solidFill>
                <a:effectLst/>
                <a:uLnTx/>
                <a:uFillTx/>
                <a:latin typeface="Gill Sans"/>
                <a:ea typeface="+mn-ea"/>
                <a:cs typeface="Gill Sans"/>
              </a:rPr>
              <a:t>ms</a:t>
            </a:r>
            <a:r>
              <a:rPr kumimoji="0" lang="en-CA" sz="1400" b="0" i="0" u="none" strike="noStrike" kern="0" cap="none" spc="0" normalizeH="0" baseline="0" noProof="0" dirty="0">
                <a:ln>
                  <a:noFill/>
                </a:ln>
                <a:solidFill>
                  <a:prstClr val="white"/>
                </a:solidFill>
                <a:effectLst/>
                <a:uLnTx/>
                <a:uFillTx/>
                <a:latin typeface="Gill Sans"/>
                <a:ea typeface="+mn-ea"/>
                <a:cs typeface="Gill Sans"/>
              </a:rPr>
              <a:t>)</a:t>
            </a:r>
          </a:p>
        </p:txBody>
      </p:sp>
      <p:sp>
        <p:nvSpPr>
          <p:cNvPr id="7" name="Rectangle 6">
            <a:extLst>
              <a:ext uri="{FF2B5EF4-FFF2-40B4-BE49-F238E27FC236}">
                <a16:creationId xmlns:a16="http://schemas.microsoft.com/office/drawing/2014/main" id="{06CA3890-E433-4E88-B455-6592E1578B36}"/>
              </a:ext>
            </a:extLst>
          </p:cNvPr>
          <p:cNvSpPr/>
          <p:nvPr/>
        </p:nvSpPr>
        <p:spPr>
          <a:xfrm>
            <a:off x="6450893" y="5166132"/>
            <a:ext cx="1800000" cy="504056"/>
          </a:xfrm>
          <a:prstGeom prst="rect">
            <a:avLst/>
          </a:prstGeom>
          <a:solidFill>
            <a:srgbClr val="C0504D"/>
          </a:solidFill>
          <a:ln w="9525"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a:ln>
                  <a:noFill/>
                </a:ln>
                <a:solidFill>
                  <a:prstClr val="white"/>
                </a:solidFill>
                <a:effectLst/>
                <a:uLnTx/>
                <a:uFillTx/>
                <a:latin typeface="Gill Sans"/>
                <a:ea typeface="+mn-ea"/>
                <a:cs typeface="Gill Sans"/>
              </a:rPr>
              <a:t>nice 5 (5 </a:t>
            </a:r>
            <a:r>
              <a:rPr kumimoji="0" lang="en-CA" sz="1400" b="0" i="0" u="none" strike="noStrike" kern="0" cap="none" spc="0" normalizeH="0" baseline="0" noProof="0" dirty="0" err="1">
                <a:ln>
                  <a:noFill/>
                </a:ln>
                <a:solidFill>
                  <a:prstClr val="white"/>
                </a:solidFill>
                <a:effectLst/>
                <a:uLnTx/>
                <a:uFillTx/>
                <a:latin typeface="Gill Sans"/>
                <a:ea typeface="+mn-ea"/>
                <a:cs typeface="Gill Sans"/>
              </a:rPr>
              <a:t>ms</a:t>
            </a:r>
            <a:r>
              <a:rPr kumimoji="0" lang="en-CA" sz="1400" b="0" i="0" u="none" strike="noStrike" kern="0" cap="none" spc="0" normalizeH="0" baseline="0" noProof="0" dirty="0">
                <a:ln>
                  <a:noFill/>
                </a:ln>
                <a:solidFill>
                  <a:prstClr val="white"/>
                </a:solidFill>
                <a:effectLst/>
                <a:uLnTx/>
                <a:uFillTx/>
                <a:latin typeface="Gill Sans"/>
                <a:ea typeface="+mn-ea"/>
                <a:cs typeface="Gill Sans"/>
              </a:rPr>
              <a:t>)</a:t>
            </a:r>
          </a:p>
        </p:txBody>
      </p:sp>
      <p:cxnSp>
        <p:nvCxnSpPr>
          <p:cNvPr id="8" name="Straight Arrow Connector 7">
            <a:extLst>
              <a:ext uri="{FF2B5EF4-FFF2-40B4-BE49-F238E27FC236}">
                <a16:creationId xmlns:a16="http://schemas.microsoft.com/office/drawing/2014/main" id="{DCDF829F-B578-4064-BB8B-808A1D219A99}"/>
              </a:ext>
            </a:extLst>
          </p:cNvPr>
          <p:cNvCxnSpPr/>
          <p:nvPr/>
        </p:nvCxnSpPr>
        <p:spPr>
          <a:xfrm flipV="1">
            <a:off x="834269" y="3077900"/>
            <a:ext cx="0" cy="324036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9" name="Straight Arrow Connector 8">
            <a:extLst>
              <a:ext uri="{FF2B5EF4-FFF2-40B4-BE49-F238E27FC236}">
                <a16:creationId xmlns:a16="http://schemas.microsoft.com/office/drawing/2014/main" id="{C9BC1EEC-5ABC-4032-8E09-76A719FCAE1E}"/>
              </a:ext>
            </a:extLst>
          </p:cNvPr>
          <p:cNvCxnSpPr/>
          <p:nvPr/>
        </p:nvCxnSpPr>
        <p:spPr>
          <a:xfrm>
            <a:off x="762261" y="6174244"/>
            <a:ext cx="828092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0" name="TextBox 9">
            <a:extLst>
              <a:ext uri="{FF2B5EF4-FFF2-40B4-BE49-F238E27FC236}">
                <a16:creationId xmlns:a16="http://schemas.microsoft.com/office/drawing/2014/main" id="{D3E2C4A3-EDFA-4E45-889E-925C5257AE73}"/>
              </a:ext>
            </a:extLst>
          </p:cNvPr>
          <p:cNvSpPr txBox="1"/>
          <p:nvPr/>
        </p:nvSpPr>
        <p:spPr>
          <a:xfrm>
            <a:off x="474229" y="4364752"/>
            <a:ext cx="351378" cy="369332"/>
          </a:xfrm>
          <a:prstGeom prst="rect">
            <a:avLst/>
          </a:prstGeom>
          <a:noFill/>
        </p:spPr>
        <p:txBody>
          <a:bodyPr wrap="none" rtlCol="0">
            <a:spAutoFit/>
          </a:bodyPr>
          <a:lstStyle/>
          <a:p>
            <a:pPr fontAlgn="auto">
              <a:spcBef>
                <a:spcPts val="0"/>
              </a:spcBef>
              <a:spcAft>
                <a:spcPts val="0"/>
              </a:spcAft>
            </a:pPr>
            <a:r>
              <a:rPr lang="en-CA" dirty="0">
                <a:solidFill>
                  <a:prstClr val="black"/>
                </a:solidFill>
                <a:latin typeface="Gill Sans"/>
                <a:ea typeface="+mn-ea"/>
                <a:cs typeface="Gill Sans"/>
              </a:rPr>
              <a:t>A</a:t>
            </a:r>
          </a:p>
        </p:txBody>
      </p:sp>
      <p:sp>
        <p:nvSpPr>
          <p:cNvPr id="11" name="TextBox 10">
            <a:extLst>
              <a:ext uri="{FF2B5EF4-FFF2-40B4-BE49-F238E27FC236}">
                <a16:creationId xmlns:a16="http://schemas.microsoft.com/office/drawing/2014/main" id="{B6839A7F-DB2B-4DC1-8098-DE0B64F32E7C}"/>
              </a:ext>
            </a:extLst>
          </p:cNvPr>
          <p:cNvSpPr txBox="1"/>
          <p:nvPr/>
        </p:nvSpPr>
        <p:spPr>
          <a:xfrm>
            <a:off x="519647" y="5372864"/>
            <a:ext cx="314622" cy="369332"/>
          </a:xfrm>
          <a:prstGeom prst="rect">
            <a:avLst/>
          </a:prstGeom>
          <a:noFill/>
        </p:spPr>
        <p:txBody>
          <a:bodyPr wrap="none" rtlCol="0">
            <a:spAutoFit/>
          </a:bodyPr>
          <a:lstStyle/>
          <a:p>
            <a:pPr fontAlgn="auto">
              <a:spcBef>
                <a:spcPts val="0"/>
              </a:spcBef>
              <a:spcAft>
                <a:spcPts val="0"/>
              </a:spcAft>
            </a:pPr>
            <a:r>
              <a:rPr lang="en-CA" dirty="0">
                <a:solidFill>
                  <a:prstClr val="black"/>
                </a:solidFill>
                <a:latin typeface="Gill Sans"/>
                <a:ea typeface="+mn-ea"/>
                <a:cs typeface="Gill Sans"/>
              </a:rPr>
              <a:t>B</a:t>
            </a:r>
          </a:p>
        </p:txBody>
      </p:sp>
      <p:sp>
        <p:nvSpPr>
          <p:cNvPr id="12" name="TextBox 11">
            <a:extLst>
              <a:ext uri="{FF2B5EF4-FFF2-40B4-BE49-F238E27FC236}">
                <a16:creationId xmlns:a16="http://schemas.microsoft.com/office/drawing/2014/main" id="{6B5ACE2C-014D-41DF-BEF7-D81B2EEC2CC8}"/>
              </a:ext>
            </a:extLst>
          </p:cNvPr>
          <p:cNvSpPr txBox="1"/>
          <p:nvPr/>
        </p:nvSpPr>
        <p:spPr>
          <a:xfrm>
            <a:off x="6882097" y="6180604"/>
            <a:ext cx="600683" cy="369332"/>
          </a:xfrm>
          <a:prstGeom prst="rect">
            <a:avLst/>
          </a:prstGeom>
          <a:noFill/>
        </p:spPr>
        <p:txBody>
          <a:bodyPr wrap="none" rtlCol="0">
            <a:spAutoFit/>
          </a:bodyPr>
          <a:lstStyle/>
          <a:p>
            <a:pPr fontAlgn="auto">
              <a:spcBef>
                <a:spcPts val="0"/>
              </a:spcBef>
              <a:spcAft>
                <a:spcPts val="0"/>
              </a:spcAft>
            </a:pPr>
            <a:r>
              <a:rPr lang="en-CA" dirty="0">
                <a:solidFill>
                  <a:prstClr val="black"/>
                </a:solidFill>
                <a:latin typeface="Gill Sans"/>
                <a:ea typeface="+mn-ea"/>
                <a:cs typeface="Gill Sans"/>
              </a:rPr>
              <a:t>time</a:t>
            </a:r>
          </a:p>
        </p:txBody>
      </p:sp>
      <p:sp>
        <p:nvSpPr>
          <p:cNvPr id="13" name="Content Placeholder 2">
            <a:extLst>
              <a:ext uri="{FF2B5EF4-FFF2-40B4-BE49-F238E27FC236}">
                <a16:creationId xmlns:a16="http://schemas.microsoft.com/office/drawing/2014/main" id="{1065BC4A-CEC4-44D7-9F31-39E9323A3008}"/>
              </a:ext>
            </a:extLst>
          </p:cNvPr>
          <p:cNvSpPr txBox="1">
            <a:spLocks/>
          </p:cNvSpPr>
          <p:nvPr/>
        </p:nvSpPr>
        <p:spPr>
          <a:xfrm>
            <a:off x="683568" y="1566900"/>
            <a:ext cx="5236616" cy="1541760"/>
          </a:xfrm>
          <a:prstGeom prst="rect">
            <a:avLst/>
          </a:prstGeom>
        </p:spPr>
        <p:txBody>
          <a:bodyPr/>
          <a:lstStyle>
            <a:lvl1pPr marL="342900" indent="-34290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0099"/>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3pPr>
            <a:lvl4pPr marL="1600200" indent="-228600" algn="l" rtl="0" eaLnBrk="0" fontAlgn="base" hangingPunct="0">
              <a:spcBef>
                <a:spcPct val="20000"/>
              </a:spcBef>
              <a:spcAft>
                <a:spcPct val="0"/>
              </a:spcAft>
              <a:buFont typeface="Wingdings" panose="05000000000000000000" pitchFamily="2" charset="2"/>
              <a:buChar char="Ø"/>
              <a:defRPr sz="2000">
                <a:solidFill>
                  <a:srgbClr val="008000"/>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US" kern="0" dirty="0"/>
              <a:t>Consider the following:</a:t>
            </a:r>
          </a:p>
          <a:p>
            <a:pPr lvl="1"/>
            <a:r>
              <a:rPr lang="en-US" kern="0" dirty="0"/>
              <a:t>targeted latency of 20 </a:t>
            </a:r>
            <a:r>
              <a:rPr lang="en-US" kern="0" dirty="0" err="1"/>
              <a:t>ms</a:t>
            </a:r>
            <a:endParaRPr lang="en-US" kern="0" dirty="0"/>
          </a:p>
          <a:p>
            <a:pPr lvl="1"/>
            <a:r>
              <a:rPr lang="en-US" kern="0" dirty="0"/>
              <a:t>2 processes of nice values 0 and 5</a:t>
            </a:r>
            <a:endParaRPr lang="en-CA" kern="0" dirty="0"/>
          </a:p>
        </p:txBody>
      </p:sp>
    </p:spTree>
    <p:extLst>
      <p:ext uri="{BB962C8B-B14F-4D97-AF65-F5344CB8AC3E}">
        <p14:creationId xmlns:p14="http://schemas.microsoft.com/office/powerpoint/2010/main" val="2992723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FCCDA-D7E4-4CC3-9B85-E9F1ED6CA45E}"/>
              </a:ext>
            </a:extLst>
          </p:cNvPr>
          <p:cNvSpPr>
            <a:spLocks noGrp="1"/>
          </p:cNvSpPr>
          <p:nvPr>
            <p:ph type="title"/>
          </p:nvPr>
        </p:nvSpPr>
        <p:spPr/>
        <p:txBody>
          <a:bodyPr/>
          <a:lstStyle/>
          <a:p>
            <a:r>
              <a:rPr lang="en-CA" dirty="0"/>
              <a:t>Completely fair algorithm</a:t>
            </a:r>
          </a:p>
        </p:txBody>
      </p:sp>
      <p:sp>
        <p:nvSpPr>
          <p:cNvPr id="4" name="Slide Number Placeholder 3">
            <a:extLst>
              <a:ext uri="{FF2B5EF4-FFF2-40B4-BE49-F238E27FC236}">
                <a16:creationId xmlns:a16="http://schemas.microsoft.com/office/drawing/2014/main" id="{5782FD9F-5B6A-4A0A-9FEA-C428A4E74A02}"/>
              </a:ext>
            </a:extLst>
          </p:cNvPr>
          <p:cNvSpPr>
            <a:spLocks noGrp="1"/>
          </p:cNvSpPr>
          <p:nvPr>
            <p:ph type="sldNum" sz="quarter" idx="12"/>
          </p:nvPr>
        </p:nvSpPr>
        <p:spPr/>
        <p:txBody>
          <a:bodyPr/>
          <a:lstStyle/>
          <a:p>
            <a:fld id="{9BBE75BE-951A-4B8C-B643-07D9D9E4B61D}" type="slidenum">
              <a:rPr lang="fr-CA" altLang="en-US" smtClean="0"/>
              <a:pPr/>
              <a:t>24</a:t>
            </a:fld>
            <a:endParaRPr lang="fr-CA" altLang="en-US"/>
          </a:p>
        </p:txBody>
      </p:sp>
      <p:sp>
        <p:nvSpPr>
          <p:cNvPr id="5" name="Content Placeholder 3">
            <a:extLst>
              <a:ext uri="{FF2B5EF4-FFF2-40B4-BE49-F238E27FC236}">
                <a16:creationId xmlns:a16="http://schemas.microsoft.com/office/drawing/2014/main" id="{052C6CC6-A4DF-44EF-B2C4-6C756BD0BC1C}"/>
              </a:ext>
            </a:extLst>
          </p:cNvPr>
          <p:cNvSpPr>
            <a:spLocks noGrp="1"/>
          </p:cNvSpPr>
          <p:nvPr>
            <p:ph idx="1"/>
          </p:nvPr>
        </p:nvSpPr>
        <p:spPr>
          <a:xfrm>
            <a:off x="457200" y="4529337"/>
            <a:ext cx="8229600" cy="576064"/>
          </a:xfrm>
        </p:spPr>
        <p:txBody>
          <a:bodyPr>
            <a:normAutofit/>
          </a:bodyPr>
          <a:lstStyle/>
          <a:p>
            <a:pPr marL="0" indent="0">
              <a:buNone/>
            </a:pPr>
            <a:r>
              <a:rPr lang="en-CA" dirty="0"/>
              <a:t>What is the runtime for each process in this situation?</a:t>
            </a:r>
          </a:p>
        </p:txBody>
      </p:sp>
      <p:sp>
        <p:nvSpPr>
          <p:cNvPr id="6" name="Content Placeholder 2">
            <a:extLst>
              <a:ext uri="{FF2B5EF4-FFF2-40B4-BE49-F238E27FC236}">
                <a16:creationId xmlns:a16="http://schemas.microsoft.com/office/drawing/2014/main" id="{2BAAF5BD-832E-408D-B56C-FD6E6BAA36CE}"/>
              </a:ext>
            </a:extLst>
          </p:cNvPr>
          <p:cNvSpPr txBox="1">
            <a:spLocks/>
          </p:cNvSpPr>
          <p:nvPr/>
        </p:nvSpPr>
        <p:spPr>
          <a:xfrm>
            <a:off x="685800" y="2132856"/>
            <a:ext cx="5765972" cy="1541760"/>
          </a:xfrm>
          <a:prstGeom prst="rect">
            <a:avLst/>
          </a:prstGeom>
        </p:spPr>
        <p:txBody>
          <a:bodyPr/>
          <a:lstStyle>
            <a:lvl1pPr marL="342900" indent="-34290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0099"/>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3pPr>
            <a:lvl4pPr marL="1600200" indent="-228600" algn="l" rtl="0" eaLnBrk="0" fontAlgn="base" hangingPunct="0">
              <a:spcBef>
                <a:spcPct val="20000"/>
              </a:spcBef>
              <a:spcAft>
                <a:spcPct val="0"/>
              </a:spcAft>
              <a:buFont typeface="Wingdings" panose="05000000000000000000" pitchFamily="2" charset="2"/>
              <a:buChar char="Ø"/>
              <a:defRPr sz="2000">
                <a:solidFill>
                  <a:srgbClr val="008000"/>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US" kern="0" dirty="0"/>
              <a:t>Consider the following situation:</a:t>
            </a:r>
          </a:p>
          <a:p>
            <a:pPr lvl="1"/>
            <a:r>
              <a:rPr lang="en-US" kern="0" dirty="0"/>
              <a:t>targeted latency of 20 </a:t>
            </a:r>
            <a:r>
              <a:rPr lang="en-US" kern="0" dirty="0" err="1"/>
              <a:t>ms</a:t>
            </a:r>
            <a:endParaRPr lang="en-US" kern="0" dirty="0"/>
          </a:p>
          <a:p>
            <a:pPr lvl="1"/>
            <a:r>
              <a:rPr lang="en-US" kern="0" dirty="0"/>
              <a:t>2 processes of nice values 10 and 15</a:t>
            </a:r>
            <a:endParaRPr lang="en-CA" kern="0" dirty="0"/>
          </a:p>
        </p:txBody>
      </p:sp>
    </p:spTree>
    <p:extLst>
      <p:ext uri="{BB962C8B-B14F-4D97-AF65-F5344CB8AC3E}">
        <p14:creationId xmlns:p14="http://schemas.microsoft.com/office/powerpoint/2010/main" val="158921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2CA3B-E525-4368-84BE-ED3CF80D7097}"/>
              </a:ext>
            </a:extLst>
          </p:cNvPr>
          <p:cNvSpPr>
            <a:spLocks noGrp="1"/>
          </p:cNvSpPr>
          <p:nvPr>
            <p:ph type="title"/>
          </p:nvPr>
        </p:nvSpPr>
        <p:spPr/>
        <p:txBody>
          <a:bodyPr/>
          <a:lstStyle/>
          <a:p>
            <a:r>
              <a:rPr lang="en-CA" dirty="0"/>
              <a:t>CFS Implementation</a:t>
            </a:r>
          </a:p>
        </p:txBody>
      </p:sp>
      <p:sp>
        <p:nvSpPr>
          <p:cNvPr id="3" name="Content Placeholder 2">
            <a:extLst>
              <a:ext uri="{FF2B5EF4-FFF2-40B4-BE49-F238E27FC236}">
                <a16:creationId xmlns:a16="http://schemas.microsoft.com/office/drawing/2014/main" id="{B276BEBF-97CA-4709-998F-BC3A43E0626B}"/>
              </a:ext>
            </a:extLst>
          </p:cNvPr>
          <p:cNvSpPr>
            <a:spLocks noGrp="1"/>
          </p:cNvSpPr>
          <p:nvPr>
            <p:ph idx="1"/>
          </p:nvPr>
        </p:nvSpPr>
        <p:spPr/>
        <p:txBody>
          <a:bodyPr/>
          <a:lstStyle/>
          <a:p>
            <a:r>
              <a:rPr lang="en-CA" dirty="0"/>
              <a:t>The details of CFS can be complex, lets look at 4 high level components</a:t>
            </a:r>
          </a:p>
          <a:p>
            <a:pPr lvl="1"/>
            <a:r>
              <a:rPr lang="en-CA" dirty="0"/>
              <a:t>Time accounting</a:t>
            </a:r>
          </a:p>
          <a:p>
            <a:pPr lvl="1"/>
            <a:r>
              <a:rPr lang="en-CA" dirty="0"/>
              <a:t> Process selection</a:t>
            </a:r>
          </a:p>
          <a:p>
            <a:pPr lvl="1"/>
            <a:r>
              <a:rPr lang="en-CA" dirty="0"/>
              <a:t> Scheduler Entry Point</a:t>
            </a:r>
          </a:p>
          <a:p>
            <a:pPr lvl="1"/>
            <a:r>
              <a:rPr lang="en-CA" dirty="0"/>
              <a:t> Sleeping and Waking Up</a:t>
            </a:r>
          </a:p>
        </p:txBody>
      </p:sp>
      <p:sp>
        <p:nvSpPr>
          <p:cNvPr id="4" name="Slide Number Placeholder 3">
            <a:extLst>
              <a:ext uri="{FF2B5EF4-FFF2-40B4-BE49-F238E27FC236}">
                <a16:creationId xmlns:a16="http://schemas.microsoft.com/office/drawing/2014/main" id="{80A5AED7-C43B-47BE-8D84-C3B7895AD462}"/>
              </a:ext>
            </a:extLst>
          </p:cNvPr>
          <p:cNvSpPr>
            <a:spLocks noGrp="1"/>
          </p:cNvSpPr>
          <p:nvPr>
            <p:ph type="sldNum" sz="quarter" idx="12"/>
          </p:nvPr>
        </p:nvSpPr>
        <p:spPr/>
        <p:txBody>
          <a:bodyPr/>
          <a:lstStyle/>
          <a:p>
            <a:fld id="{9BBE75BE-951A-4B8C-B643-07D9D9E4B61D}" type="slidenum">
              <a:rPr lang="fr-CA" altLang="en-US" smtClean="0"/>
              <a:pPr/>
              <a:t>25</a:t>
            </a:fld>
            <a:endParaRPr lang="fr-CA" altLang="en-US"/>
          </a:p>
        </p:txBody>
      </p:sp>
    </p:spTree>
    <p:extLst>
      <p:ext uri="{BB962C8B-B14F-4D97-AF65-F5344CB8AC3E}">
        <p14:creationId xmlns:p14="http://schemas.microsoft.com/office/powerpoint/2010/main" val="533080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E24D8-6B0C-40F5-8923-5AE6F1FCD55B}"/>
              </a:ext>
            </a:extLst>
          </p:cNvPr>
          <p:cNvSpPr>
            <a:spLocks noGrp="1"/>
          </p:cNvSpPr>
          <p:nvPr>
            <p:ph type="title"/>
          </p:nvPr>
        </p:nvSpPr>
        <p:spPr/>
        <p:txBody>
          <a:bodyPr/>
          <a:lstStyle/>
          <a:p>
            <a:r>
              <a:rPr lang="en-CA" dirty="0"/>
              <a:t>Four Components of CFS</a:t>
            </a:r>
          </a:p>
        </p:txBody>
      </p:sp>
      <p:sp>
        <p:nvSpPr>
          <p:cNvPr id="4" name="Slide Number Placeholder 3">
            <a:extLst>
              <a:ext uri="{FF2B5EF4-FFF2-40B4-BE49-F238E27FC236}">
                <a16:creationId xmlns:a16="http://schemas.microsoft.com/office/drawing/2014/main" id="{38E94026-EDB8-40C4-A61A-725BFA3A500D}"/>
              </a:ext>
            </a:extLst>
          </p:cNvPr>
          <p:cNvSpPr>
            <a:spLocks noGrp="1"/>
          </p:cNvSpPr>
          <p:nvPr>
            <p:ph type="sldNum" sz="quarter" idx="12"/>
          </p:nvPr>
        </p:nvSpPr>
        <p:spPr/>
        <p:txBody>
          <a:bodyPr/>
          <a:lstStyle/>
          <a:p>
            <a:fld id="{9BBE75BE-951A-4B8C-B643-07D9D9E4B61D}" type="slidenum">
              <a:rPr lang="fr-CA" altLang="en-US" smtClean="0"/>
              <a:pPr/>
              <a:t>26</a:t>
            </a:fld>
            <a:endParaRPr lang="fr-CA" altLang="en-US"/>
          </a:p>
        </p:txBody>
      </p:sp>
      <p:sp>
        <p:nvSpPr>
          <p:cNvPr id="5" name="Content Placeholder 3">
            <a:extLst>
              <a:ext uri="{FF2B5EF4-FFF2-40B4-BE49-F238E27FC236}">
                <a16:creationId xmlns:a16="http://schemas.microsoft.com/office/drawing/2014/main" id="{17DC4C82-2BC8-4096-A8C1-DC190387E622}"/>
              </a:ext>
            </a:extLst>
          </p:cNvPr>
          <p:cNvSpPr>
            <a:spLocks noGrp="1"/>
          </p:cNvSpPr>
          <p:nvPr>
            <p:ph idx="1"/>
          </p:nvPr>
        </p:nvSpPr>
        <p:spPr>
          <a:xfrm>
            <a:off x="457200" y="1600201"/>
            <a:ext cx="8229600" cy="1927074"/>
          </a:xfrm>
        </p:spPr>
        <p:txBody>
          <a:bodyPr>
            <a:normAutofit/>
          </a:bodyPr>
          <a:lstStyle/>
          <a:p>
            <a:pPr marL="514350" indent="-514350">
              <a:buFont typeface="+mj-lt"/>
              <a:buAutoNum type="arabicPeriod"/>
            </a:pPr>
            <a:r>
              <a:rPr lang="en-CA" dirty="0"/>
              <a:t>Time accounting</a:t>
            </a:r>
          </a:p>
          <a:p>
            <a:pPr marL="1027113" lvl="1" indent="-450850">
              <a:tabLst>
                <a:tab pos="1027113" algn="l"/>
              </a:tabLst>
            </a:pPr>
            <a:r>
              <a:rPr lang="en-CA" dirty="0"/>
              <a:t>CFS keeps track of CPU time for each task</a:t>
            </a:r>
          </a:p>
          <a:p>
            <a:pPr marL="1027113" lvl="1" indent="-450850">
              <a:tabLst>
                <a:tab pos="1027113" algn="l"/>
              </a:tabLst>
            </a:pPr>
            <a:r>
              <a:rPr lang="en-CA" dirty="0"/>
              <a:t>Each process (</a:t>
            </a:r>
            <a:r>
              <a:rPr lang="en-CA" sz="2000" dirty="0">
                <a:latin typeface="Consolas"/>
                <a:cs typeface="Consolas"/>
              </a:rPr>
              <a:t>struct </a:t>
            </a:r>
            <a:r>
              <a:rPr lang="en-CA" sz="2000" dirty="0" err="1">
                <a:latin typeface="Consolas"/>
                <a:cs typeface="Consolas"/>
              </a:rPr>
              <a:t>task_struct</a:t>
            </a:r>
            <a:r>
              <a:rPr lang="en-CA" dirty="0"/>
              <a:t>) has a </a:t>
            </a:r>
            <a:r>
              <a:rPr lang="en-CA" sz="2000" dirty="0">
                <a:latin typeface="Consolas"/>
                <a:cs typeface="Consolas"/>
              </a:rPr>
              <a:t>struct </a:t>
            </a:r>
            <a:r>
              <a:rPr lang="en-CA" sz="2000" dirty="0" err="1">
                <a:latin typeface="Consolas"/>
                <a:cs typeface="Consolas"/>
              </a:rPr>
              <a:t>sched_entity</a:t>
            </a:r>
            <a:r>
              <a:rPr lang="en-CA" dirty="0"/>
              <a:t> variable</a:t>
            </a:r>
          </a:p>
        </p:txBody>
      </p:sp>
      <p:sp>
        <p:nvSpPr>
          <p:cNvPr id="6" name="Rectangle 5">
            <a:extLst>
              <a:ext uri="{FF2B5EF4-FFF2-40B4-BE49-F238E27FC236}">
                <a16:creationId xmlns:a16="http://schemas.microsoft.com/office/drawing/2014/main" id="{9CC511BE-274A-477A-BE80-203FC783BD5B}"/>
              </a:ext>
            </a:extLst>
          </p:cNvPr>
          <p:cNvSpPr/>
          <p:nvPr/>
        </p:nvSpPr>
        <p:spPr>
          <a:xfrm>
            <a:off x="1367644" y="3632244"/>
            <a:ext cx="6408712" cy="2893100"/>
          </a:xfrm>
          <a:prstGeom prst="rect">
            <a:avLst/>
          </a:prstGeom>
        </p:spPr>
        <p:txBody>
          <a:bodyPr wrap="square">
            <a:spAutoFit/>
          </a:bodyPr>
          <a:lstStyle/>
          <a:p>
            <a:pPr fontAlgn="auto">
              <a:spcBef>
                <a:spcPts val="0"/>
              </a:spcBef>
              <a:spcAft>
                <a:spcPts val="0"/>
              </a:spcAft>
            </a:pPr>
            <a:r>
              <a:rPr lang="de-DE" sz="1400" dirty="0" err="1">
                <a:solidFill>
                  <a:prstClr val="black"/>
                </a:solidFill>
                <a:latin typeface="Consolas"/>
                <a:ea typeface="+mn-ea"/>
                <a:cs typeface="Consolas"/>
              </a:rPr>
              <a:t>struct</a:t>
            </a:r>
            <a:r>
              <a:rPr lang="de-DE" sz="1400" dirty="0">
                <a:solidFill>
                  <a:prstClr val="black"/>
                </a:solidFill>
                <a:latin typeface="Consolas"/>
                <a:ea typeface="+mn-ea"/>
                <a:cs typeface="Consolas"/>
              </a:rPr>
              <a:t> </a:t>
            </a:r>
            <a:r>
              <a:rPr lang="de-DE" sz="1400" dirty="0" err="1">
                <a:solidFill>
                  <a:prstClr val="black"/>
                </a:solidFill>
                <a:latin typeface="Consolas"/>
                <a:ea typeface="+mn-ea"/>
                <a:cs typeface="Consolas"/>
              </a:rPr>
              <a:t>sched_entity</a:t>
            </a:r>
            <a:r>
              <a:rPr lang="de-DE" sz="1400" dirty="0">
                <a:solidFill>
                  <a:prstClr val="black"/>
                </a:solidFill>
                <a:latin typeface="Consolas"/>
                <a:ea typeface="+mn-ea"/>
                <a:cs typeface="Consolas"/>
              </a:rPr>
              <a:t> {</a:t>
            </a:r>
          </a:p>
          <a:p>
            <a:pPr marL="361950" fontAlgn="auto">
              <a:spcBef>
                <a:spcPts val="0"/>
              </a:spcBef>
              <a:spcAft>
                <a:spcPts val="0"/>
              </a:spcAft>
            </a:pPr>
            <a:r>
              <a:rPr lang="de-DE" sz="1400" dirty="0" err="1">
                <a:solidFill>
                  <a:prstClr val="black"/>
                </a:solidFill>
                <a:latin typeface="Consolas"/>
                <a:ea typeface="+mn-ea"/>
                <a:cs typeface="Consolas"/>
              </a:rPr>
              <a:t>struct</a:t>
            </a:r>
            <a:r>
              <a:rPr lang="de-DE" sz="1400" dirty="0">
                <a:solidFill>
                  <a:prstClr val="black"/>
                </a:solidFill>
                <a:latin typeface="Consolas"/>
                <a:ea typeface="+mn-ea"/>
                <a:cs typeface="Consolas"/>
              </a:rPr>
              <a:t> </a:t>
            </a:r>
            <a:r>
              <a:rPr lang="de-DE" sz="1400" dirty="0" err="1">
                <a:solidFill>
                  <a:prstClr val="black"/>
                </a:solidFill>
                <a:latin typeface="Consolas"/>
                <a:ea typeface="+mn-ea"/>
                <a:cs typeface="Consolas"/>
              </a:rPr>
              <a:t>load_weight</a:t>
            </a:r>
            <a:r>
              <a:rPr lang="de-DE" sz="1400" dirty="0">
                <a:solidFill>
                  <a:prstClr val="black"/>
                </a:solidFill>
                <a:latin typeface="Consolas"/>
                <a:ea typeface="+mn-ea"/>
                <a:cs typeface="Consolas"/>
              </a:rPr>
              <a:t>      </a:t>
            </a:r>
            <a:r>
              <a:rPr lang="de-DE" sz="1400" dirty="0" err="1">
                <a:solidFill>
                  <a:prstClr val="black"/>
                </a:solidFill>
                <a:latin typeface="Consolas"/>
                <a:ea typeface="+mn-ea"/>
                <a:cs typeface="Consolas"/>
              </a:rPr>
              <a:t>load</a:t>
            </a:r>
            <a:r>
              <a:rPr lang="de-DE" sz="1400" dirty="0">
                <a:solidFill>
                  <a:prstClr val="black"/>
                </a:solidFill>
                <a:latin typeface="Consolas"/>
                <a:ea typeface="+mn-ea"/>
                <a:cs typeface="Consolas"/>
              </a:rPr>
              <a:t>;      /* </a:t>
            </a:r>
            <a:r>
              <a:rPr lang="de-DE" sz="1400" dirty="0" err="1">
                <a:solidFill>
                  <a:prstClr val="black"/>
                </a:solidFill>
                <a:latin typeface="Consolas"/>
                <a:ea typeface="+mn-ea"/>
                <a:cs typeface="Consolas"/>
              </a:rPr>
              <a:t>for</a:t>
            </a:r>
            <a:r>
              <a:rPr lang="de-DE" sz="1400" dirty="0">
                <a:solidFill>
                  <a:prstClr val="black"/>
                </a:solidFill>
                <a:latin typeface="Consolas"/>
                <a:ea typeface="+mn-ea"/>
                <a:cs typeface="Consolas"/>
              </a:rPr>
              <a:t> </a:t>
            </a:r>
            <a:r>
              <a:rPr lang="de-DE" sz="1400" dirty="0" err="1">
                <a:solidFill>
                  <a:prstClr val="black"/>
                </a:solidFill>
                <a:latin typeface="Consolas"/>
                <a:ea typeface="+mn-ea"/>
                <a:cs typeface="Consolas"/>
              </a:rPr>
              <a:t>load-balancing</a:t>
            </a:r>
            <a:r>
              <a:rPr lang="de-DE" sz="1400" dirty="0">
                <a:solidFill>
                  <a:prstClr val="black"/>
                </a:solidFill>
                <a:latin typeface="Consolas"/>
                <a:ea typeface="+mn-ea"/>
                <a:cs typeface="Consolas"/>
              </a:rPr>
              <a:t> */</a:t>
            </a:r>
          </a:p>
          <a:p>
            <a:pPr marL="361950" fontAlgn="auto">
              <a:spcBef>
                <a:spcPts val="0"/>
              </a:spcBef>
              <a:spcAft>
                <a:spcPts val="0"/>
              </a:spcAft>
            </a:pPr>
            <a:r>
              <a:rPr lang="de-DE" sz="1400" dirty="0" err="1">
                <a:solidFill>
                  <a:prstClr val="black"/>
                </a:solidFill>
                <a:latin typeface="Consolas"/>
                <a:ea typeface="+mn-ea"/>
                <a:cs typeface="Consolas"/>
              </a:rPr>
              <a:t>struct</a:t>
            </a:r>
            <a:r>
              <a:rPr lang="de-DE" sz="1400" dirty="0">
                <a:solidFill>
                  <a:prstClr val="black"/>
                </a:solidFill>
                <a:latin typeface="Consolas"/>
                <a:ea typeface="+mn-ea"/>
                <a:cs typeface="Consolas"/>
              </a:rPr>
              <a:t> </a:t>
            </a:r>
            <a:r>
              <a:rPr lang="de-DE" sz="1400" dirty="0" err="1">
                <a:solidFill>
                  <a:prstClr val="black"/>
                </a:solidFill>
                <a:latin typeface="Consolas"/>
                <a:ea typeface="+mn-ea"/>
                <a:cs typeface="Consolas"/>
              </a:rPr>
              <a:t>rb_node</a:t>
            </a:r>
            <a:r>
              <a:rPr lang="de-DE" sz="1400" dirty="0">
                <a:solidFill>
                  <a:prstClr val="black"/>
                </a:solidFill>
                <a:latin typeface="Consolas"/>
                <a:ea typeface="+mn-ea"/>
                <a:cs typeface="Consolas"/>
              </a:rPr>
              <a:t>          </a:t>
            </a:r>
            <a:r>
              <a:rPr lang="de-DE" sz="1400" dirty="0" err="1">
                <a:solidFill>
                  <a:prstClr val="black"/>
                </a:solidFill>
                <a:latin typeface="Consolas"/>
                <a:ea typeface="+mn-ea"/>
                <a:cs typeface="Consolas"/>
              </a:rPr>
              <a:t>run_node</a:t>
            </a:r>
            <a:r>
              <a:rPr lang="de-DE" sz="1400" dirty="0">
                <a:solidFill>
                  <a:prstClr val="black"/>
                </a:solidFill>
                <a:latin typeface="Consolas"/>
                <a:ea typeface="+mn-ea"/>
                <a:cs typeface="Consolas"/>
              </a:rPr>
              <a:t>;</a:t>
            </a:r>
          </a:p>
          <a:p>
            <a:pPr marL="361950" fontAlgn="auto">
              <a:spcBef>
                <a:spcPts val="0"/>
              </a:spcBef>
              <a:spcAft>
                <a:spcPts val="0"/>
              </a:spcAft>
            </a:pPr>
            <a:r>
              <a:rPr lang="de-DE" sz="1400" dirty="0" err="1">
                <a:solidFill>
                  <a:prstClr val="black"/>
                </a:solidFill>
                <a:latin typeface="Consolas"/>
                <a:ea typeface="+mn-ea"/>
                <a:cs typeface="Consolas"/>
              </a:rPr>
              <a:t>struct</a:t>
            </a:r>
            <a:r>
              <a:rPr lang="de-DE" sz="1400" dirty="0">
                <a:solidFill>
                  <a:prstClr val="black"/>
                </a:solidFill>
                <a:latin typeface="Consolas"/>
                <a:ea typeface="+mn-ea"/>
                <a:cs typeface="Consolas"/>
              </a:rPr>
              <a:t> </a:t>
            </a:r>
            <a:r>
              <a:rPr lang="de-DE" sz="1400" dirty="0" err="1">
                <a:solidFill>
                  <a:prstClr val="black"/>
                </a:solidFill>
                <a:latin typeface="Consolas"/>
                <a:ea typeface="+mn-ea"/>
                <a:cs typeface="Consolas"/>
              </a:rPr>
              <a:t>list_head</a:t>
            </a:r>
            <a:r>
              <a:rPr lang="de-DE" sz="1400" dirty="0">
                <a:solidFill>
                  <a:prstClr val="black"/>
                </a:solidFill>
                <a:latin typeface="Consolas"/>
                <a:ea typeface="+mn-ea"/>
                <a:cs typeface="Consolas"/>
              </a:rPr>
              <a:t>        </a:t>
            </a:r>
            <a:r>
              <a:rPr lang="de-DE" sz="1400" dirty="0" err="1">
                <a:solidFill>
                  <a:prstClr val="black"/>
                </a:solidFill>
                <a:latin typeface="Consolas"/>
                <a:ea typeface="+mn-ea"/>
                <a:cs typeface="Consolas"/>
              </a:rPr>
              <a:t>group_node</a:t>
            </a:r>
            <a:r>
              <a:rPr lang="de-DE" sz="1400" dirty="0">
                <a:solidFill>
                  <a:prstClr val="black"/>
                </a:solidFill>
                <a:latin typeface="Consolas"/>
                <a:ea typeface="+mn-ea"/>
                <a:cs typeface="Consolas"/>
              </a:rPr>
              <a:t>;</a:t>
            </a:r>
          </a:p>
          <a:p>
            <a:pPr marL="361950" fontAlgn="auto">
              <a:spcBef>
                <a:spcPts val="0"/>
              </a:spcBef>
              <a:spcAft>
                <a:spcPts val="0"/>
              </a:spcAft>
            </a:pPr>
            <a:r>
              <a:rPr lang="de-DE" sz="1400" dirty="0" err="1">
                <a:solidFill>
                  <a:prstClr val="black"/>
                </a:solidFill>
                <a:latin typeface="Consolas"/>
                <a:ea typeface="+mn-ea"/>
                <a:cs typeface="Consolas"/>
              </a:rPr>
              <a:t>unsigned</a:t>
            </a:r>
            <a:r>
              <a:rPr lang="de-DE" sz="1400" dirty="0">
                <a:solidFill>
                  <a:prstClr val="black"/>
                </a:solidFill>
                <a:latin typeface="Consolas"/>
                <a:ea typeface="+mn-ea"/>
                <a:cs typeface="Consolas"/>
              </a:rPr>
              <a:t> </a:t>
            </a:r>
            <a:r>
              <a:rPr lang="de-DE" sz="1400" dirty="0" err="1">
                <a:solidFill>
                  <a:prstClr val="black"/>
                </a:solidFill>
                <a:latin typeface="Consolas"/>
                <a:ea typeface="+mn-ea"/>
                <a:cs typeface="Consolas"/>
              </a:rPr>
              <a:t>int</a:t>
            </a:r>
            <a:r>
              <a:rPr lang="de-DE" sz="1400" dirty="0">
                <a:solidFill>
                  <a:prstClr val="black"/>
                </a:solidFill>
                <a:latin typeface="Consolas"/>
                <a:ea typeface="+mn-ea"/>
                <a:cs typeface="Consolas"/>
              </a:rPr>
              <a:t>            </a:t>
            </a:r>
            <a:r>
              <a:rPr lang="de-DE" sz="1400" dirty="0" err="1">
                <a:solidFill>
                  <a:prstClr val="black"/>
                </a:solidFill>
                <a:latin typeface="Consolas"/>
                <a:ea typeface="+mn-ea"/>
                <a:cs typeface="Consolas"/>
              </a:rPr>
              <a:t>on_rq</a:t>
            </a:r>
            <a:r>
              <a:rPr lang="de-DE" sz="1400" dirty="0">
                <a:solidFill>
                  <a:prstClr val="black"/>
                </a:solidFill>
                <a:latin typeface="Consolas"/>
                <a:ea typeface="+mn-ea"/>
                <a:cs typeface="Consolas"/>
              </a:rPr>
              <a:t>;</a:t>
            </a:r>
          </a:p>
          <a:p>
            <a:pPr marL="361950" fontAlgn="auto">
              <a:spcBef>
                <a:spcPts val="0"/>
              </a:spcBef>
              <a:spcAft>
                <a:spcPts val="0"/>
              </a:spcAft>
            </a:pPr>
            <a:endParaRPr lang="de-DE" sz="1400" dirty="0">
              <a:solidFill>
                <a:prstClr val="black"/>
              </a:solidFill>
              <a:latin typeface="Consolas"/>
              <a:ea typeface="+mn-ea"/>
              <a:cs typeface="Consolas"/>
            </a:endParaRPr>
          </a:p>
          <a:p>
            <a:pPr marL="361950" fontAlgn="auto">
              <a:spcBef>
                <a:spcPts val="0"/>
              </a:spcBef>
              <a:spcAft>
                <a:spcPts val="0"/>
              </a:spcAft>
            </a:pPr>
            <a:r>
              <a:rPr lang="de-DE" sz="1400" dirty="0">
                <a:solidFill>
                  <a:prstClr val="black"/>
                </a:solidFill>
                <a:latin typeface="Consolas"/>
                <a:ea typeface="+mn-ea"/>
                <a:cs typeface="Consolas"/>
              </a:rPr>
              <a:t>u64                     </a:t>
            </a:r>
            <a:r>
              <a:rPr lang="de-DE" sz="1400" dirty="0" err="1">
                <a:solidFill>
                  <a:prstClr val="black"/>
                </a:solidFill>
                <a:latin typeface="Consolas"/>
                <a:ea typeface="+mn-ea"/>
                <a:cs typeface="Consolas"/>
              </a:rPr>
              <a:t>exec_start</a:t>
            </a:r>
            <a:r>
              <a:rPr lang="de-DE" sz="1400" dirty="0">
                <a:solidFill>
                  <a:prstClr val="black"/>
                </a:solidFill>
                <a:latin typeface="Consolas"/>
                <a:ea typeface="+mn-ea"/>
                <a:cs typeface="Consolas"/>
              </a:rPr>
              <a:t>;</a:t>
            </a:r>
          </a:p>
          <a:p>
            <a:pPr marL="361950" fontAlgn="auto">
              <a:spcBef>
                <a:spcPts val="0"/>
              </a:spcBef>
              <a:spcAft>
                <a:spcPts val="0"/>
              </a:spcAft>
            </a:pPr>
            <a:r>
              <a:rPr lang="de-DE" sz="1400" dirty="0">
                <a:solidFill>
                  <a:prstClr val="black"/>
                </a:solidFill>
                <a:latin typeface="Consolas"/>
                <a:ea typeface="+mn-ea"/>
                <a:cs typeface="Consolas"/>
              </a:rPr>
              <a:t>u64                     </a:t>
            </a:r>
            <a:r>
              <a:rPr lang="de-DE" sz="1400" dirty="0" err="1">
                <a:solidFill>
                  <a:prstClr val="black"/>
                </a:solidFill>
                <a:latin typeface="Consolas"/>
                <a:ea typeface="+mn-ea"/>
                <a:cs typeface="Consolas"/>
              </a:rPr>
              <a:t>sum_exec_runtime</a:t>
            </a:r>
            <a:r>
              <a:rPr lang="de-DE" sz="1400" dirty="0">
                <a:solidFill>
                  <a:prstClr val="black"/>
                </a:solidFill>
                <a:latin typeface="Consolas"/>
                <a:ea typeface="+mn-ea"/>
                <a:cs typeface="Consolas"/>
              </a:rPr>
              <a:t>;</a:t>
            </a:r>
          </a:p>
          <a:p>
            <a:pPr marL="361950" fontAlgn="auto">
              <a:spcBef>
                <a:spcPts val="0"/>
              </a:spcBef>
              <a:spcAft>
                <a:spcPts val="0"/>
              </a:spcAft>
            </a:pPr>
            <a:r>
              <a:rPr lang="de-DE" sz="1400" dirty="0">
                <a:solidFill>
                  <a:prstClr val="black"/>
                </a:solidFill>
                <a:latin typeface="Consolas"/>
                <a:ea typeface="+mn-ea"/>
                <a:cs typeface="Consolas"/>
              </a:rPr>
              <a:t>u64                     </a:t>
            </a:r>
            <a:r>
              <a:rPr lang="de-DE" sz="1400" dirty="0" err="1">
                <a:solidFill>
                  <a:prstClr val="black"/>
                </a:solidFill>
                <a:latin typeface="Consolas"/>
                <a:ea typeface="+mn-ea"/>
                <a:cs typeface="Consolas"/>
              </a:rPr>
              <a:t>vruntime</a:t>
            </a:r>
            <a:r>
              <a:rPr lang="de-DE" sz="1400" dirty="0">
                <a:solidFill>
                  <a:prstClr val="black"/>
                </a:solidFill>
                <a:latin typeface="Consolas"/>
                <a:ea typeface="+mn-ea"/>
                <a:cs typeface="Consolas"/>
              </a:rPr>
              <a:t>;</a:t>
            </a:r>
          </a:p>
          <a:p>
            <a:pPr marL="361950" fontAlgn="auto">
              <a:spcBef>
                <a:spcPts val="0"/>
              </a:spcBef>
              <a:spcAft>
                <a:spcPts val="0"/>
              </a:spcAft>
            </a:pPr>
            <a:r>
              <a:rPr lang="de-DE" sz="1400" dirty="0">
                <a:solidFill>
                  <a:prstClr val="black"/>
                </a:solidFill>
                <a:latin typeface="Consolas"/>
                <a:ea typeface="+mn-ea"/>
                <a:cs typeface="Consolas"/>
              </a:rPr>
              <a:t>u64                     </a:t>
            </a:r>
            <a:r>
              <a:rPr lang="de-DE" sz="1400" dirty="0" err="1">
                <a:solidFill>
                  <a:prstClr val="black"/>
                </a:solidFill>
                <a:latin typeface="Consolas"/>
                <a:ea typeface="+mn-ea"/>
                <a:cs typeface="Consolas"/>
              </a:rPr>
              <a:t>prev_sum_exec_runtime</a:t>
            </a:r>
            <a:r>
              <a:rPr lang="de-DE" sz="1400" dirty="0">
                <a:solidFill>
                  <a:prstClr val="black"/>
                </a:solidFill>
                <a:latin typeface="Consolas"/>
                <a:ea typeface="+mn-ea"/>
                <a:cs typeface="Consolas"/>
              </a:rPr>
              <a:t>;</a:t>
            </a:r>
          </a:p>
          <a:p>
            <a:pPr marL="361950" fontAlgn="auto">
              <a:spcBef>
                <a:spcPts val="0"/>
              </a:spcBef>
              <a:spcAft>
                <a:spcPts val="0"/>
              </a:spcAft>
            </a:pPr>
            <a:endParaRPr lang="de-DE" sz="1400" dirty="0">
              <a:solidFill>
                <a:prstClr val="black"/>
              </a:solidFill>
              <a:latin typeface="Consolas"/>
              <a:ea typeface="+mn-ea"/>
              <a:cs typeface="Consolas"/>
            </a:endParaRPr>
          </a:p>
          <a:p>
            <a:pPr marL="361950" fontAlgn="auto">
              <a:spcBef>
                <a:spcPts val="0"/>
              </a:spcBef>
              <a:spcAft>
                <a:spcPts val="0"/>
              </a:spcAft>
            </a:pPr>
            <a:r>
              <a:rPr lang="de-DE" sz="1400" dirty="0">
                <a:solidFill>
                  <a:prstClr val="black"/>
                </a:solidFill>
                <a:latin typeface="Consolas"/>
                <a:ea typeface="+mn-ea"/>
                <a:cs typeface="Consolas"/>
              </a:rPr>
              <a:t>u64                     </a:t>
            </a:r>
            <a:r>
              <a:rPr lang="de-DE" sz="1400" dirty="0" err="1">
                <a:solidFill>
                  <a:prstClr val="black"/>
                </a:solidFill>
                <a:latin typeface="Consolas"/>
                <a:ea typeface="+mn-ea"/>
                <a:cs typeface="Consolas"/>
              </a:rPr>
              <a:t>nr_migrations</a:t>
            </a:r>
            <a:r>
              <a:rPr lang="de-DE" sz="1400" dirty="0">
                <a:solidFill>
                  <a:prstClr val="black"/>
                </a:solidFill>
                <a:latin typeface="Consolas"/>
                <a:ea typeface="+mn-ea"/>
                <a:cs typeface="Consolas"/>
              </a:rPr>
              <a:t>;</a:t>
            </a:r>
            <a:endParaRPr lang="en-CA" sz="1400" dirty="0">
              <a:solidFill>
                <a:prstClr val="black"/>
              </a:solidFill>
              <a:latin typeface="Consolas"/>
              <a:ea typeface="+mn-ea"/>
              <a:cs typeface="Consolas"/>
            </a:endParaRPr>
          </a:p>
          <a:p>
            <a:pPr fontAlgn="auto">
              <a:spcBef>
                <a:spcPts val="0"/>
              </a:spcBef>
              <a:spcAft>
                <a:spcPts val="0"/>
              </a:spcAft>
            </a:pPr>
            <a:r>
              <a:rPr lang="en-CA" sz="1400" dirty="0">
                <a:solidFill>
                  <a:prstClr val="black"/>
                </a:solidFill>
                <a:latin typeface="Consolas"/>
                <a:ea typeface="+mn-ea"/>
                <a:cs typeface="Consolas"/>
              </a:rPr>
              <a:t>};</a:t>
            </a:r>
            <a:endParaRPr lang="de-DE" sz="1400" dirty="0">
              <a:solidFill>
                <a:prstClr val="black"/>
              </a:solidFill>
              <a:latin typeface="Consolas"/>
              <a:ea typeface="+mn-ea"/>
              <a:cs typeface="Consolas"/>
            </a:endParaRPr>
          </a:p>
        </p:txBody>
      </p:sp>
      <p:sp>
        <p:nvSpPr>
          <p:cNvPr id="8" name="Rectangle 7">
            <a:extLst>
              <a:ext uri="{FF2B5EF4-FFF2-40B4-BE49-F238E27FC236}">
                <a16:creationId xmlns:a16="http://schemas.microsoft.com/office/drawing/2014/main" id="{78E194A8-71E0-44DD-9A94-ED4F12736CE6}"/>
              </a:ext>
            </a:extLst>
          </p:cNvPr>
          <p:cNvSpPr/>
          <p:nvPr/>
        </p:nvSpPr>
        <p:spPr>
          <a:xfrm>
            <a:off x="1619672" y="5406919"/>
            <a:ext cx="3744416" cy="216024"/>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036233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E24D8-6B0C-40F5-8923-5AE6F1FCD55B}"/>
              </a:ext>
            </a:extLst>
          </p:cNvPr>
          <p:cNvSpPr>
            <a:spLocks noGrp="1"/>
          </p:cNvSpPr>
          <p:nvPr>
            <p:ph type="title"/>
          </p:nvPr>
        </p:nvSpPr>
        <p:spPr/>
        <p:txBody>
          <a:bodyPr/>
          <a:lstStyle/>
          <a:p>
            <a:r>
              <a:rPr lang="en-CA" dirty="0"/>
              <a:t>CFS Linux Implementation</a:t>
            </a:r>
          </a:p>
        </p:txBody>
      </p:sp>
      <p:sp>
        <p:nvSpPr>
          <p:cNvPr id="4" name="Slide Number Placeholder 3">
            <a:extLst>
              <a:ext uri="{FF2B5EF4-FFF2-40B4-BE49-F238E27FC236}">
                <a16:creationId xmlns:a16="http://schemas.microsoft.com/office/drawing/2014/main" id="{38E94026-EDB8-40C4-A61A-725BFA3A500D}"/>
              </a:ext>
            </a:extLst>
          </p:cNvPr>
          <p:cNvSpPr>
            <a:spLocks noGrp="1"/>
          </p:cNvSpPr>
          <p:nvPr>
            <p:ph type="sldNum" sz="quarter" idx="12"/>
          </p:nvPr>
        </p:nvSpPr>
        <p:spPr/>
        <p:txBody>
          <a:bodyPr/>
          <a:lstStyle/>
          <a:p>
            <a:fld id="{9BBE75BE-951A-4B8C-B643-07D9D9E4B61D}" type="slidenum">
              <a:rPr lang="fr-CA" altLang="en-US" smtClean="0"/>
              <a:pPr/>
              <a:t>27</a:t>
            </a:fld>
            <a:endParaRPr lang="fr-CA" altLang="en-US"/>
          </a:p>
        </p:txBody>
      </p:sp>
      <p:sp>
        <p:nvSpPr>
          <p:cNvPr id="5" name="Content Placeholder 3">
            <a:extLst>
              <a:ext uri="{FF2B5EF4-FFF2-40B4-BE49-F238E27FC236}">
                <a16:creationId xmlns:a16="http://schemas.microsoft.com/office/drawing/2014/main" id="{17DC4C82-2BC8-4096-A8C1-DC190387E622}"/>
              </a:ext>
            </a:extLst>
          </p:cNvPr>
          <p:cNvSpPr>
            <a:spLocks noGrp="1"/>
          </p:cNvSpPr>
          <p:nvPr>
            <p:ph idx="1"/>
          </p:nvPr>
        </p:nvSpPr>
        <p:spPr>
          <a:xfrm>
            <a:off x="457200" y="1600200"/>
            <a:ext cx="8229600" cy="4205063"/>
          </a:xfrm>
        </p:spPr>
        <p:txBody>
          <a:bodyPr>
            <a:normAutofit/>
          </a:bodyPr>
          <a:lstStyle/>
          <a:p>
            <a:pPr marL="514350" indent="-514350">
              <a:buFont typeface="+mj-lt"/>
              <a:buAutoNum type="arabicPeriod" startAt="2"/>
            </a:pPr>
            <a:r>
              <a:rPr lang="en-CA" dirty="0"/>
              <a:t>Process selection</a:t>
            </a:r>
          </a:p>
          <a:p>
            <a:pPr marL="1027113" lvl="1" indent="-508000"/>
            <a:r>
              <a:rPr lang="en-CA" dirty="0"/>
              <a:t>Pick the process with the smallest </a:t>
            </a:r>
            <a:r>
              <a:rPr lang="en-CA" sz="2000" dirty="0" err="1">
                <a:latin typeface="Consolas"/>
                <a:cs typeface="Consolas"/>
              </a:rPr>
              <a:t>vruntime</a:t>
            </a:r>
            <a:r>
              <a:rPr lang="en-CA" dirty="0"/>
              <a:t>.</a:t>
            </a:r>
          </a:p>
          <a:p>
            <a:pPr marL="1027113" lvl="1" indent="-508000"/>
            <a:r>
              <a:rPr lang="en-CA" dirty="0"/>
              <a:t>Runnable processes are sorted based on their </a:t>
            </a:r>
            <a:r>
              <a:rPr lang="en-CA" sz="2000" dirty="0" err="1">
                <a:latin typeface="Consolas"/>
              </a:rPr>
              <a:t>vruntime</a:t>
            </a:r>
            <a:r>
              <a:rPr lang="en-CA" dirty="0"/>
              <a:t> using a red-black tree</a:t>
            </a:r>
          </a:p>
          <a:p>
            <a:pPr marL="1427163" lvl="2" indent="-508000"/>
            <a:r>
              <a:rPr lang="en-CA" dirty="0"/>
              <a:t>A type of self-balancing binary search tree</a:t>
            </a:r>
          </a:p>
          <a:p>
            <a:pPr marL="1427163" lvl="2" indent="-508000"/>
            <a:r>
              <a:rPr lang="en-CA" dirty="0"/>
              <a:t>Each node is sorted by a </a:t>
            </a:r>
            <a:r>
              <a:rPr lang="en-CA" i="1" dirty="0"/>
              <a:t>key</a:t>
            </a:r>
            <a:endParaRPr lang="en-CA" dirty="0"/>
          </a:p>
          <a:p>
            <a:pPr marL="1027113" lvl="1" indent="-508000"/>
            <a:r>
              <a:rPr lang="en-CA" dirty="0"/>
              <a:t>left most node is the process with smallest </a:t>
            </a:r>
            <a:r>
              <a:rPr lang="en-CA" sz="2000" dirty="0" err="1">
                <a:latin typeface="Consolas"/>
              </a:rPr>
              <a:t>vruntime</a:t>
            </a:r>
            <a:r>
              <a:rPr lang="en-CA" dirty="0"/>
              <a:t>.</a:t>
            </a:r>
          </a:p>
        </p:txBody>
      </p:sp>
    </p:spTree>
    <p:extLst>
      <p:ext uri="{BB962C8B-B14F-4D97-AF65-F5344CB8AC3E}">
        <p14:creationId xmlns:p14="http://schemas.microsoft.com/office/powerpoint/2010/main" val="3610912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E24D8-6B0C-40F5-8923-5AE6F1FCD55B}"/>
              </a:ext>
            </a:extLst>
          </p:cNvPr>
          <p:cNvSpPr>
            <a:spLocks noGrp="1"/>
          </p:cNvSpPr>
          <p:nvPr>
            <p:ph type="title"/>
          </p:nvPr>
        </p:nvSpPr>
        <p:spPr/>
        <p:txBody>
          <a:bodyPr/>
          <a:lstStyle/>
          <a:p>
            <a:r>
              <a:rPr lang="en-CA" dirty="0"/>
              <a:t>CFS Linux Implementation</a:t>
            </a:r>
          </a:p>
        </p:txBody>
      </p:sp>
      <p:sp>
        <p:nvSpPr>
          <p:cNvPr id="4" name="Slide Number Placeholder 3">
            <a:extLst>
              <a:ext uri="{FF2B5EF4-FFF2-40B4-BE49-F238E27FC236}">
                <a16:creationId xmlns:a16="http://schemas.microsoft.com/office/drawing/2014/main" id="{38E94026-EDB8-40C4-A61A-725BFA3A500D}"/>
              </a:ext>
            </a:extLst>
          </p:cNvPr>
          <p:cNvSpPr>
            <a:spLocks noGrp="1"/>
          </p:cNvSpPr>
          <p:nvPr>
            <p:ph type="sldNum" sz="quarter" idx="12"/>
          </p:nvPr>
        </p:nvSpPr>
        <p:spPr/>
        <p:txBody>
          <a:bodyPr/>
          <a:lstStyle/>
          <a:p>
            <a:fld id="{9BBE75BE-951A-4B8C-B643-07D9D9E4B61D}" type="slidenum">
              <a:rPr lang="fr-CA" altLang="en-US" smtClean="0"/>
              <a:pPr/>
              <a:t>28</a:t>
            </a:fld>
            <a:endParaRPr lang="fr-CA" altLang="en-US"/>
          </a:p>
        </p:txBody>
      </p:sp>
      <p:sp>
        <p:nvSpPr>
          <p:cNvPr id="5" name="Content Placeholder 3">
            <a:extLst>
              <a:ext uri="{FF2B5EF4-FFF2-40B4-BE49-F238E27FC236}">
                <a16:creationId xmlns:a16="http://schemas.microsoft.com/office/drawing/2014/main" id="{17DC4C82-2BC8-4096-A8C1-DC190387E622}"/>
              </a:ext>
            </a:extLst>
          </p:cNvPr>
          <p:cNvSpPr>
            <a:spLocks noGrp="1"/>
          </p:cNvSpPr>
          <p:nvPr>
            <p:ph idx="1"/>
          </p:nvPr>
        </p:nvSpPr>
        <p:spPr>
          <a:xfrm>
            <a:off x="457200" y="1600201"/>
            <a:ext cx="8229600" cy="3052936"/>
          </a:xfrm>
        </p:spPr>
        <p:txBody>
          <a:bodyPr>
            <a:normAutofit fontScale="92500" lnSpcReduction="10000"/>
          </a:bodyPr>
          <a:lstStyle/>
          <a:p>
            <a:pPr marL="514350" indent="-514350">
              <a:buFont typeface="+mj-lt"/>
              <a:buAutoNum type="arabicPeriod" startAt="3"/>
            </a:pPr>
            <a:r>
              <a:rPr lang="en-CA" sz="3200" dirty="0"/>
              <a:t>Scheduler Entry Point</a:t>
            </a:r>
          </a:p>
          <a:p>
            <a:pPr marL="914400" lvl="1" indent="-514350"/>
            <a:r>
              <a:rPr lang="en-CA" dirty="0">
                <a:solidFill>
                  <a:schemeClr val="tx1"/>
                </a:solidFill>
                <a:latin typeface="Consolas"/>
                <a:cs typeface="Consolas"/>
              </a:rPr>
              <a:t>schedule() </a:t>
            </a:r>
            <a:r>
              <a:rPr lang="en-CA" sz="2800" dirty="0"/>
              <a:t>function called</a:t>
            </a:r>
          </a:p>
          <a:p>
            <a:pPr marL="914400" lvl="1" indent="-514350"/>
            <a:r>
              <a:rPr lang="en-CA" dirty="0">
                <a:solidFill>
                  <a:prstClr val="black"/>
                </a:solidFill>
                <a:latin typeface="Consolas"/>
                <a:cs typeface="Consolas"/>
              </a:rPr>
              <a:t>schedule()</a:t>
            </a:r>
            <a:r>
              <a:rPr lang="en-CA" sz="2800" dirty="0"/>
              <a:t> calls </a:t>
            </a:r>
            <a:r>
              <a:rPr lang="en-CA" dirty="0" err="1">
                <a:solidFill>
                  <a:prstClr val="black"/>
                </a:solidFill>
                <a:latin typeface="Consolas"/>
                <a:cs typeface="Consolas"/>
              </a:rPr>
              <a:t>pick_next_task</a:t>
            </a:r>
            <a:r>
              <a:rPr lang="en-CA" dirty="0">
                <a:solidFill>
                  <a:prstClr val="black"/>
                </a:solidFill>
                <a:latin typeface="Consolas"/>
                <a:cs typeface="Consolas"/>
              </a:rPr>
              <a:t>()</a:t>
            </a:r>
            <a:r>
              <a:rPr lang="en-CA" sz="2800" dirty="0"/>
              <a:t> </a:t>
            </a:r>
          </a:p>
          <a:p>
            <a:pPr marL="1314450" lvl="2" indent="-514350"/>
            <a:r>
              <a:rPr lang="en-CA" sz="2400" dirty="0"/>
              <a:t>Selects the highest priority process in the highest priority scheduler class</a:t>
            </a:r>
          </a:p>
          <a:p>
            <a:pPr marL="1771650" lvl="3" indent="-514350"/>
            <a:r>
              <a:rPr lang="en-CA" sz="2400" dirty="0"/>
              <a:t>For the CFS scheduler, this means smallest </a:t>
            </a:r>
            <a:r>
              <a:rPr lang="en-CA" sz="2400" dirty="0" err="1"/>
              <a:t>vruntime</a:t>
            </a:r>
            <a:endParaRPr lang="en-CA" sz="2400" dirty="0"/>
          </a:p>
          <a:p>
            <a:pPr marL="514350" indent="-514350"/>
            <a:r>
              <a:rPr lang="en-CA" sz="3200" dirty="0"/>
              <a:t>A quick look at CFS man page </a:t>
            </a:r>
            <a:r>
              <a:rPr lang="en-CA" sz="3200" dirty="0">
                <a:hlinkClick r:id="rId3"/>
              </a:rPr>
              <a:t>here</a:t>
            </a:r>
            <a:endParaRPr lang="en-CA" sz="3200" dirty="0"/>
          </a:p>
        </p:txBody>
      </p:sp>
    </p:spTree>
    <p:extLst>
      <p:ext uri="{BB962C8B-B14F-4D97-AF65-F5344CB8AC3E}">
        <p14:creationId xmlns:p14="http://schemas.microsoft.com/office/powerpoint/2010/main" val="1308746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7BAB-EA55-4266-93D8-76D8FD70AE47}"/>
              </a:ext>
            </a:extLst>
          </p:cNvPr>
          <p:cNvSpPr>
            <a:spLocks noGrp="1"/>
          </p:cNvSpPr>
          <p:nvPr>
            <p:ph type="title"/>
          </p:nvPr>
        </p:nvSpPr>
        <p:spPr/>
        <p:txBody>
          <a:bodyPr/>
          <a:lstStyle/>
          <a:p>
            <a:r>
              <a:rPr lang="en-CA" dirty="0"/>
              <a:t>CFS Linux Implementation</a:t>
            </a:r>
          </a:p>
        </p:txBody>
      </p:sp>
      <p:sp>
        <p:nvSpPr>
          <p:cNvPr id="3" name="Content Placeholder 2">
            <a:extLst>
              <a:ext uri="{FF2B5EF4-FFF2-40B4-BE49-F238E27FC236}">
                <a16:creationId xmlns:a16="http://schemas.microsoft.com/office/drawing/2014/main" id="{37DCA446-516D-40E8-967F-CE74205D5B08}"/>
              </a:ext>
            </a:extLst>
          </p:cNvPr>
          <p:cNvSpPr>
            <a:spLocks noGrp="1"/>
          </p:cNvSpPr>
          <p:nvPr>
            <p:ph idx="1"/>
          </p:nvPr>
        </p:nvSpPr>
        <p:spPr/>
        <p:txBody>
          <a:bodyPr/>
          <a:lstStyle/>
          <a:p>
            <a:pPr marL="514350" indent="-514350">
              <a:buFont typeface="+mj-lt"/>
              <a:buAutoNum type="arabicPeriod" startAt="4"/>
            </a:pPr>
            <a:r>
              <a:rPr lang="en-CA" dirty="0"/>
              <a:t>Sleeping and waking up</a:t>
            </a:r>
          </a:p>
          <a:p>
            <a:pPr marL="914400" lvl="1" indent="-514350"/>
            <a:r>
              <a:rPr lang="en-CA" dirty="0"/>
              <a:t>process that has to sleep (when waiting for an event)</a:t>
            </a:r>
          </a:p>
          <a:p>
            <a:pPr marL="1314450" lvl="2" indent="-514350"/>
            <a:r>
              <a:rPr lang="en-CA" dirty="0"/>
              <a:t>marks itself to sleep</a:t>
            </a:r>
          </a:p>
          <a:p>
            <a:pPr marL="1314450" lvl="2" indent="-514350"/>
            <a:r>
              <a:rPr lang="en-CA" dirty="0"/>
              <a:t>puts itself on the wait queue </a:t>
            </a:r>
          </a:p>
          <a:p>
            <a:pPr marL="1314450" lvl="2" indent="-514350"/>
            <a:r>
              <a:rPr lang="en-CA" dirty="0"/>
              <a:t>removes itself from the red-black tree</a:t>
            </a:r>
          </a:p>
          <a:p>
            <a:pPr marL="1314450" lvl="2" indent="-514350"/>
            <a:r>
              <a:rPr lang="en-CA" dirty="0"/>
              <a:t>calls </a:t>
            </a:r>
            <a:r>
              <a:rPr lang="en-CA" dirty="0">
                <a:solidFill>
                  <a:prstClr val="black"/>
                </a:solidFill>
                <a:latin typeface="Consolas"/>
                <a:cs typeface="Consolas"/>
              </a:rPr>
              <a:t>schedule(),</a:t>
            </a:r>
            <a:r>
              <a:rPr lang="en-CA" dirty="0"/>
              <a:t> the function to select a new process to execute</a:t>
            </a:r>
          </a:p>
          <a:p>
            <a:pPr marL="914400" lvl="1" indent="-514350"/>
            <a:r>
              <a:rPr lang="en-CA" dirty="0"/>
              <a:t>Waking up</a:t>
            </a:r>
          </a:p>
          <a:p>
            <a:pPr marL="1314450" lvl="2" indent="-514350"/>
            <a:r>
              <a:rPr lang="en-CA" dirty="0"/>
              <a:t>task is set as runnable and removed from the wait queue</a:t>
            </a:r>
          </a:p>
          <a:p>
            <a:pPr marL="1314450" lvl="2" indent="-514350"/>
            <a:r>
              <a:rPr lang="en-CA" dirty="0"/>
              <a:t>added back to the red-black tree</a:t>
            </a:r>
          </a:p>
        </p:txBody>
      </p:sp>
      <p:sp>
        <p:nvSpPr>
          <p:cNvPr id="4" name="Slide Number Placeholder 3">
            <a:extLst>
              <a:ext uri="{FF2B5EF4-FFF2-40B4-BE49-F238E27FC236}">
                <a16:creationId xmlns:a16="http://schemas.microsoft.com/office/drawing/2014/main" id="{F5A7721F-534A-42B8-9A3D-07DA99F8A3E9}"/>
              </a:ext>
            </a:extLst>
          </p:cNvPr>
          <p:cNvSpPr>
            <a:spLocks noGrp="1"/>
          </p:cNvSpPr>
          <p:nvPr>
            <p:ph type="sldNum" sz="quarter" idx="12"/>
          </p:nvPr>
        </p:nvSpPr>
        <p:spPr/>
        <p:txBody>
          <a:bodyPr/>
          <a:lstStyle/>
          <a:p>
            <a:fld id="{9BBE75BE-951A-4B8C-B643-07D9D9E4B61D}" type="slidenum">
              <a:rPr lang="fr-CA" altLang="en-US" smtClean="0"/>
              <a:pPr/>
              <a:t>29</a:t>
            </a:fld>
            <a:endParaRPr lang="fr-CA" altLang="en-US"/>
          </a:p>
        </p:txBody>
      </p:sp>
    </p:spTree>
    <p:extLst>
      <p:ext uri="{BB962C8B-B14F-4D97-AF65-F5344CB8AC3E}">
        <p14:creationId xmlns:p14="http://schemas.microsoft.com/office/powerpoint/2010/main" val="3714813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050"/>
          <p:cNvSpPr>
            <a:spLocks noGrp="1" noChangeArrowheads="1"/>
          </p:cNvSpPr>
          <p:nvPr>
            <p:ph type="title"/>
          </p:nvPr>
        </p:nvSpPr>
        <p:spPr/>
        <p:txBody>
          <a:bodyPr/>
          <a:lstStyle/>
          <a:p>
            <a:pPr eaLnBrk="1" hangingPunct="1"/>
            <a:r>
              <a:rPr lang="en-US" altLang="en-US" dirty="0"/>
              <a:t>Multilevel feedback queue scheduler</a:t>
            </a:r>
          </a:p>
        </p:txBody>
      </p:sp>
      <p:sp>
        <p:nvSpPr>
          <p:cNvPr id="18436" name="Rectangle 2051"/>
          <p:cNvSpPr>
            <a:spLocks noGrp="1" noChangeArrowheads="1"/>
          </p:cNvSpPr>
          <p:nvPr>
            <p:ph type="body" idx="1"/>
          </p:nvPr>
        </p:nvSpPr>
        <p:spPr/>
        <p:txBody>
          <a:bodyPr/>
          <a:lstStyle/>
          <a:p>
            <a:pPr eaLnBrk="1" hangingPunct="1"/>
            <a:r>
              <a:rPr lang="en-US" altLang="en-US" dirty="0"/>
              <a:t>Used in Linux from 1991 until version 2.4 (2001)</a:t>
            </a:r>
          </a:p>
          <a:p>
            <a:pPr lvl="1" eaLnBrk="1" hangingPunct="1"/>
            <a:r>
              <a:rPr lang="en-US" altLang="en-US" dirty="0"/>
              <a:t>Taken from </a:t>
            </a:r>
            <a:r>
              <a:rPr lang="en-US" altLang="en-US" dirty="0" err="1"/>
              <a:t>unix</a:t>
            </a:r>
            <a:endParaRPr lang="en-US" altLang="en-US" dirty="0"/>
          </a:p>
          <a:p>
            <a:pPr lvl="1" eaLnBrk="1" hangingPunct="1"/>
            <a:r>
              <a:rPr lang="en-US" altLang="en-US" dirty="0"/>
              <a:t>Remained mostly unchanged during this period</a:t>
            </a:r>
          </a:p>
          <a:p>
            <a:pPr eaLnBrk="1" hangingPunct="1"/>
            <a:r>
              <a:rPr lang="en-US" altLang="en-US" dirty="0"/>
              <a:t>Priority levels </a:t>
            </a:r>
          </a:p>
          <a:p>
            <a:pPr lvl="1" eaLnBrk="1" hangingPunct="1"/>
            <a:r>
              <a:rPr lang="en-US" altLang="en-US" dirty="0"/>
              <a:t>0-99: for soft real-time tasks</a:t>
            </a:r>
          </a:p>
          <a:p>
            <a:pPr lvl="1" eaLnBrk="1" hangingPunct="1"/>
            <a:r>
              <a:rPr lang="en-US" altLang="en-US" dirty="0"/>
              <a:t>100-140: nice tasks level </a:t>
            </a:r>
          </a:p>
          <a:p>
            <a:pPr eaLnBrk="1" hangingPunct="1"/>
            <a:r>
              <a:rPr lang="en-US" altLang="en-US" dirty="0"/>
              <a:t>Quantum size</a:t>
            </a:r>
          </a:p>
          <a:p>
            <a:pPr lvl="1" eaLnBrk="1" hangingPunct="1"/>
            <a:r>
              <a:rPr lang="en-US" altLang="en-US" dirty="0"/>
              <a:t>Real-time tasks: ~200 </a:t>
            </a:r>
            <a:r>
              <a:rPr lang="en-US" altLang="en-US" dirty="0" err="1"/>
              <a:t>ms</a:t>
            </a:r>
            <a:endParaRPr lang="en-US" altLang="en-US" dirty="0"/>
          </a:p>
          <a:p>
            <a:pPr lvl="1" eaLnBrk="1" hangingPunct="1"/>
            <a:r>
              <a:rPr lang="en-US" altLang="en-US" dirty="0"/>
              <a:t>Nice tasks: ~10 </a:t>
            </a:r>
            <a:r>
              <a:rPr lang="en-US" altLang="en-US" dirty="0" err="1"/>
              <a:t>ms</a:t>
            </a:r>
            <a:endParaRPr lang="en-US" altLang="en-US" dirty="0"/>
          </a:p>
        </p:txBody>
      </p:sp>
      <p:sp>
        <p:nvSpPr>
          <p:cNvPr id="1843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7DDB588-3A99-4AEA-A5E8-12FA01E765B3}" type="slidenum">
              <a:rPr lang="en-US" altLang="en-US" sz="1400"/>
              <a:pPr eaLnBrk="1" hangingPunct="1"/>
              <a:t>3</a:t>
            </a:fld>
            <a:endParaRPr lang="en-US" altLang="en-US"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BD9CD4-C808-408A-8CB8-6963A010D662}"/>
              </a:ext>
            </a:extLst>
          </p:cNvPr>
          <p:cNvSpPr>
            <a:spLocks noGrp="1"/>
          </p:cNvSpPr>
          <p:nvPr>
            <p:ph type="sldNum" sz="quarter" idx="12"/>
          </p:nvPr>
        </p:nvSpPr>
        <p:spPr/>
        <p:txBody>
          <a:bodyPr/>
          <a:lstStyle/>
          <a:p>
            <a:fld id="{69D9C2B6-0972-4E48-B6B7-4C2426229E1B}" type="slidenum">
              <a:rPr lang="fr-CA" altLang="en-US" smtClean="0">
                <a:solidFill>
                  <a:srgbClr val="000000"/>
                </a:solidFill>
              </a:rPr>
              <a:pPr/>
              <a:t>30</a:t>
            </a:fld>
            <a:endParaRPr lang="fr-CA" altLang="en-US">
              <a:solidFill>
                <a:srgbClr val="000000"/>
              </a:solidFill>
            </a:endParaRPr>
          </a:p>
        </p:txBody>
      </p:sp>
      <p:sp>
        <p:nvSpPr>
          <p:cNvPr id="3" name="Subtitle 2">
            <a:extLst>
              <a:ext uri="{FF2B5EF4-FFF2-40B4-BE49-F238E27FC236}">
                <a16:creationId xmlns:a16="http://schemas.microsoft.com/office/drawing/2014/main" id="{D6FC2716-5B42-49AE-8211-9704B666587F}"/>
              </a:ext>
            </a:extLst>
          </p:cNvPr>
          <p:cNvSpPr>
            <a:spLocks noGrp="1"/>
          </p:cNvSpPr>
          <p:nvPr>
            <p:ph type="subTitle" idx="1"/>
          </p:nvPr>
        </p:nvSpPr>
        <p:spPr/>
        <p:txBody>
          <a:bodyPr/>
          <a:lstStyle/>
          <a:p>
            <a:r>
              <a:rPr lang="en-CA" dirty="0"/>
              <a:t>Deadlocks</a:t>
            </a:r>
          </a:p>
        </p:txBody>
      </p:sp>
    </p:spTree>
    <p:extLst>
      <p:ext uri="{BB962C8B-B14F-4D97-AF65-F5344CB8AC3E}">
        <p14:creationId xmlns:p14="http://schemas.microsoft.com/office/powerpoint/2010/main" val="915446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050"/>
          <p:cNvSpPr>
            <a:spLocks noGrp="1" noChangeArrowheads="1"/>
          </p:cNvSpPr>
          <p:nvPr>
            <p:ph type="title"/>
          </p:nvPr>
        </p:nvSpPr>
        <p:spPr/>
        <p:txBody>
          <a:bodyPr/>
          <a:lstStyle/>
          <a:p>
            <a:pPr eaLnBrk="1" hangingPunct="1"/>
            <a:r>
              <a:rPr lang="en-US" altLang="en-US" dirty="0"/>
              <a:t>Multilevel feedback queue scheduler</a:t>
            </a:r>
          </a:p>
        </p:txBody>
      </p:sp>
      <p:sp>
        <p:nvSpPr>
          <p:cNvPr id="18436" name="Rectangle 2051"/>
          <p:cNvSpPr>
            <a:spLocks noGrp="1" noChangeArrowheads="1"/>
          </p:cNvSpPr>
          <p:nvPr>
            <p:ph type="body" idx="1"/>
          </p:nvPr>
        </p:nvSpPr>
        <p:spPr>
          <a:xfrm>
            <a:off x="465312" y="4989794"/>
            <a:ext cx="7992888" cy="1800200"/>
          </a:xfrm>
        </p:spPr>
        <p:txBody>
          <a:bodyPr/>
          <a:lstStyle/>
          <a:p>
            <a:pPr marL="0" indent="0" eaLnBrk="1" hangingPunct="1">
              <a:buNone/>
            </a:pPr>
            <a:endParaRPr lang="en-US" altLang="en-US" dirty="0"/>
          </a:p>
          <a:p>
            <a:pPr marL="457200" lvl="1" indent="0" eaLnBrk="1" hangingPunct="1">
              <a:buNone/>
            </a:pPr>
            <a:r>
              <a:rPr lang="en-US" altLang="en-US" b="1" dirty="0">
                <a:solidFill>
                  <a:schemeClr val="tx1"/>
                </a:solidFill>
              </a:rPr>
              <a:t>Rule 1</a:t>
            </a:r>
            <a:r>
              <a:rPr lang="en-US" altLang="en-US" dirty="0">
                <a:solidFill>
                  <a:schemeClr val="tx1"/>
                </a:solidFill>
              </a:rPr>
              <a:t>: If Priority(A) &gt; Priority(B), A runs (B doesn’t)</a:t>
            </a:r>
          </a:p>
          <a:p>
            <a:pPr marL="457200" lvl="1" indent="0" eaLnBrk="1" hangingPunct="1">
              <a:buNone/>
            </a:pPr>
            <a:r>
              <a:rPr lang="en-US" altLang="en-US" b="1" dirty="0">
                <a:solidFill>
                  <a:schemeClr val="tx1"/>
                </a:solidFill>
              </a:rPr>
              <a:t>Rule 2</a:t>
            </a:r>
            <a:r>
              <a:rPr lang="en-US" altLang="en-US" dirty="0">
                <a:solidFill>
                  <a:schemeClr val="tx1"/>
                </a:solidFill>
              </a:rPr>
              <a:t>: If Priority(A) = Priority(B), A &amp; B run in RR</a:t>
            </a:r>
          </a:p>
          <a:p>
            <a:pPr marL="457200" lvl="1" indent="0" eaLnBrk="1" hangingPunct="1">
              <a:buNone/>
            </a:pPr>
            <a:endParaRPr lang="en-US" altLang="en-US" dirty="0"/>
          </a:p>
        </p:txBody>
      </p:sp>
      <p:sp>
        <p:nvSpPr>
          <p:cNvPr id="1843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7DDB588-3A99-4AEA-A5E8-12FA01E765B3}" type="slidenum">
              <a:rPr lang="en-US" altLang="en-US" sz="1400"/>
              <a:pPr eaLnBrk="1" hangingPunct="1"/>
              <a:t>4</a:t>
            </a:fld>
            <a:endParaRPr lang="en-US" altLang="en-US" sz="1400"/>
          </a:p>
        </p:txBody>
      </p:sp>
      <p:sp>
        <p:nvSpPr>
          <p:cNvPr id="5" name="Rectangle 2051">
            <a:extLst>
              <a:ext uri="{FF2B5EF4-FFF2-40B4-BE49-F238E27FC236}">
                <a16:creationId xmlns:a16="http://schemas.microsoft.com/office/drawing/2014/main" id="{B6BB4D25-4CFA-485B-BF12-9AB16C68D78F}"/>
              </a:ext>
            </a:extLst>
          </p:cNvPr>
          <p:cNvSpPr txBox="1">
            <a:spLocks noChangeArrowheads="1"/>
          </p:cNvSpPr>
          <p:nvPr/>
        </p:nvSpPr>
        <p:spPr bwMode="auto">
          <a:xfrm>
            <a:off x="450280" y="1988840"/>
            <a:ext cx="5417864" cy="23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0099"/>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3pPr>
            <a:lvl4pPr marL="1600200" indent="-228600" algn="l" rtl="0" eaLnBrk="0" fontAlgn="base" hangingPunct="0">
              <a:spcBef>
                <a:spcPct val="20000"/>
              </a:spcBef>
              <a:spcAft>
                <a:spcPct val="0"/>
              </a:spcAft>
              <a:buFont typeface="Wingdings" panose="05000000000000000000" pitchFamily="2" charset="2"/>
              <a:buChar char="Ø"/>
              <a:defRPr sz="2000">
                <a:solidFill>
                  <a:srgbClr val="008000"/>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eaLnBrk="1" hangingPunct="1"/>
            <a:r>
              <a:rPr lang="en-US" altLang="en-US" kern="0" dirty="0"/>
              <a:t>An example of a system that learns from the past to predict the future</a:t>
            </a:r>
          </a:p>
          <a:p>
            <a:pPr lvl="1" eaLnBrk="1" hangingPunct="1"/>
            <a:r>
              <a:rPr lang="en-US" altLang="en-US" kern="0" dirty="0"/>
              <a:t>MFQS has a number of distinct queues</a:t>
            </a:r>
          </a:p>
          <a:p>
            <a:pPr lvl="2" eaLnBrk="1" hangingPunct="1"/>
            <a:r>
              <a:rPr lang="en-US" altLang="en-US" kern="0" dirty="0"/>
              <a:t>Each has a different priority level</a:t>
            </a:r>
          </a:p>
          <a:p>
            <a:pPr lvl="1" eaLnBrk="1" hangingPunct="1"/>
            <a:r>
              <a:rPr lang="en-US" altLang="en-US" kern="0" dirty="0"/>
              <a:t>A series of rules define how it operated</a:t>
            </a:r>
          </a:p>
          <a:p>
            <a:pPr marL="457200" lvl="1" indent="0" eaLnBrk="1" hangingPunct="1">
              <a:buFont typeface="Wingdings" panose="05000000000000000000" pitchFamily="2" charset="2"/>
              <a:buNone/>
            </a:pPr>
            <a:endParaRPr lang="en-US" altLang="en-US" kern="0" dirty="0"/>
          </a:p>
        </p:txBody>
      </p:sp>
      <p:pic>
        <p:nvPicPr>
          <p:cNvPr id="2" name="Picture 1">
            <a:extLst>
              <a:ext uri="{FF2B5EF4-FFF2-40B4-BE49-F238E27FC236}">
                <a16:creationId xmlns:a16="http://schemas.microsoft.com/office/drawing/2014/main" id="{83065E68-034D-4159-BA6C-755370857715}"/>
              </a:ext>
            </a:extLst>
          </p:cNvPr>
          <p:cNvPicPr>
            <a:picLocks noChangeAspect="1"/>
          </p:cNvPicPr>
          <p:nvPr/>
        </p:nvPicPr>
        <p:blipFill>
          <a:blip r:embed="rId3"/>
          <a:stretch>
            <a:fillRect/>
          </a:stretch>
        </p:blipFill>
        <p:spPr>
          <a:xfrm>
            <a:off x="5992490" y="2136991"/>
            <a:ext cx="3026420" cy="2942762"/>
          </a:xfrm>
          <a:prstGeom prst="rect">
            <a:avLst/>
          </a:prstGeom>
        </p:spPr>
      </p:pic>
    </p:spTree>
    <p:extLst>
      <p:ext uri="{BB962C8B-B14F-4D97-AF65-F5344CB8AC3E}">
        <p14:creationId xmlns:p14="http://schemas.microsoft.com/office/powerpoint/2010/main" val="616117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050"/>
          <p:cNvSpPr>
            <a:spLocks noGrp="1" noChangeArrowheads="1"/>
          </p:cNvSpPr>
          <p:nvPr>
            <p:ph type="title"/>
          </p:nvPr>
        </p:nvSpPr>
        <p:spPr/>
        <p:txBody>
          <a:bodyPr/>
          <a:lstStyle/>
          <a:p>
            <a:pPr eaLnBrk="1" hangingPunct="1"/>
            <a:r>
              <a:rPr lang="en-US" altLang="en-US" dirty="0"/>
              <a:t>MFQS – More Rules</a:t>
            </a:r>
          </a:p>
        </p:txBody>
      </p:sp>
      <p:sp>
        <p:nvSpPr>
          <p:cNvPr id="18436" name="Rectangle 2051"/>
          <p:cNvSpPr>
            <a:spLocks noGrp="1" noChangeArrowheads="1"/>
          </p:cNvSpPr>
          <p:nvPr>
            <p:ph type="body" idx="1"/>
          </p:nvPr>
        </p:nvSpPr>
        <p:spPr>
          <a:xfrm>
            <a:off x="179512" y="1628800"/>
            <a:ext cx="7992888" cy="1800200"/>
          </a:xfrm>
        </p:spPr>
        <p:txBody>
          <a:bodyPr/>
          <a:lstStyle/>
          <a:p>
            <a:pPr marL="457200" lvl="1" indent="0" eaLnBrk="1" hangingPunct="1">
              <a:buNone/>
            </a:pPr>
            <a:r>
              <a:rPr lang="en-US" altLang="en-US" b="1" dirty="0">
                <a:solidFill>
                  <a:schemeClr val="tx1"/>
                </a:solidFill>
              </a:rPr>
              <a:t>Rule 3</a:t>
            </a:r>
            <a:r>
              <a:rPr lang="en-US" altLang="en-US" dirty="0">
                <a:solidFill>
                  <a:schemeClr val="tx1"/>
                </a:solidFill>
              </a:rPr>
              <a:t>: When a job enters the system, it is placed at the highest priority (the topmost queue).</a:t>
            </a:r>
          </a:p>
          <a:p>
            <a:pPr marL="457200" lvl="1" indent="0" eaLnBrk="1" hangingPunct="1">
              <a:buNone/>
            </a:pPr>
            <a:endParaRPr lang="en-US" altLang="en-US" dirty="0">
              <a:solidFill>
                <a:schemeClr val="tx1"/>
              </a:solidFill>
            </a:endParaRPr>
          </a:p>
          <a:p>
            <a:pPr marL="457200" lvl="1" indent="0" eaLnBrk="1" hangingPunct="1">
              <a:buNone/>
            </a:pPr>
            <a:r>
              <a:rPr lang="en-US" altLang="en-US" b="1" dirty="0">
                <a:solidFill>
                  <a:schemeClr val="tx1"/>
                </a:solidFill>
              </a:rPr>
              <a:t>Rule 4a</a:t>
            </a:r>
            <a:r>
              <a:rPr lang="en-US" altLang="en-US" dirty="0">
                <a:solidFill>
                  <a:schemeClr val="tx1"/>
                </a:solidFill>
              </a:rPr>
              <a:t>: If a job uses up an entire time slice while running, its priority is reduced (i.e., it moves down one queue).</a:t>
            </a:r>
          </a:p>
          <a:p>
            <a:pPr marL="457200" lvl="1" indent="0" eaLnBrk="1" hangingPunct="1">
              <a:buNone/>
            </a:pPr>
            <a:endParaRPr lang="en-US" altLang="en-US" dirty="0">
              <a:solidFill>
                <a:schemeClr val="tx1"/>
              </a:solidFill>
            </a:endParaRPr>
          </a:p>
          <a:p>
            <a:pPr marL="457200" lvl="1" indent="0" eaLnBrk="1" hangingPunct="1">
              <a:buNone/>
            </a:pPr>
            <a:r>
              <a:rPr lang="en-US" altLang="en-US" b="1" dirty="0">
                <a:solidFill>
                  <a:schemeClr val="tx1"/>
                </a:solidFill>
              </a:rPr>
              <a:t>Rule 4b</a:t>
            </a:r>
            <a:r>
              <a:rPr lang="en-US" altLang="en-US" dirty="0">
                <a:solidFill>
                  <a:schemeClr val="tx1"/>
                </a:solidFill>
              </a:rPr>
              <a:t>: If a job gives up the CPU before the time slice is up, it stays at the same priority level.</a:t>
            </a:r>
          </a:p>
        </p:txBody>
      </p:sp>
      <p:sp>
        <p:nvSpPr>
          <p:cNvPr id="1843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7DDB588-3A99-4AEA-A5E8-12FA01E765B3}" type="slidenum">
              <a:rPr lang="en-US" altLang="en-US" sz="1400"/>
              <a:pPr eaLnBrk="1" hangingPunct="1"/>
              <a:t>5</a:t>
            </a:fld>
            <a:endParaRPr lang="en-US" altLang="en-US" sz="1400"/>
          </a:p>
        </p:txBody>
      </p:sp>
      <p:sp>
        <p:nvSpPr>
          <p:cNvPr id="7" name="Rectangle 2051">
            <a:extLst>
              <a:ext uri="{FF2B5EF4-FFF2-40B4-BE49-F238E27FC236}">
                <a16:creationId xmlns:a16="http://schemas.microsoft.com/office/drawing/2014/main" id="{1164567A-4525-460E-8BDB-9A04001463CE}"/>
              </a:ext>
            </a:extLst>
          </p:cNvPr>
          <p:cNvSpPr txBox="1">
            <a:spLocks noChangeArrowheads="1"/>
          </p:cNvSpPr>
          <p:nvPr/>
        </p:nvSpPr>
        <p:spPr bwMode="auto">
          <a:xfrm>
            <a:off x="189384" y="5229200"/>
            <a:ext cx="8268816"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0099"/>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3pPr>
            <a:lvl4pPr marL="1600200" indent="-228600" algn="l" rtl="0" eaLnBrk="0" fontAlgn="base" hangingPunct="0">
              <a:spcBef>
                <a:spcPct val="20000"/>
              </a:spcBef>
              <a:spcAft>
                <a:spcPct val="0"/>
              </a:spcAft>
              <a:buFont typeface="Wingdings" panose="05000000000000000000" pitchFamily="2" charset="2"/>
              <a:buChar char="Ø"/>
              <a:defRPr sz="2000">
                <a:solidFill>
                  <a:srgbClr val="008000"/>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lvl="1" eaLnBrk="1" hangingPunct="1"/>
            <a:r>
              <a:rPr lang="en-US" altLang="en-US" kern="0" dirty="0"/>
              <a:t>Vividly recalling the last two lectures on scheduling, how would this impact CPU and I/O bound processes?</a:t>
            </a:r>
          </a:p>
          <a:p>
            <a:pPr marL="457200" lvl="1" indent="0" eaLnBrk="1" hangingPunct="1">
              <a:buFont typeface="Wingdings" panose="05000000000000000000" pitchFamily="2" charset="2"/>
              <a:buNone/>
            </a:pPr>
            <a:endParaRPr lang="en-US" altLang="en-US" kern="0" dirty="0">
              <a:solidFill>
                <a:schemeClr val="tx1"/>
              </a:solidFill>
            </a:endParaRPr>
          </a:p>
          <a:p>
            <a:pPr marL="457200" lvl="1" indent="0" eaLnBrk="1" hangingPunct="1">
              <a:buFont typeface="Wingdings" panose="05000000000000000000" pitchFamily="2" charset="2"/>
              <a:buNone/>
            </a:pPr>
            <a:r>
              <a:rPr lang="en-US" altLang="en-US" kern="0" dirty="0">
                <a:solidFill>
                  <a:schemeClr val="tx1"/>
                </a:solidFill>
              </a:rPr>
              <a:t>	</a:t>
            </a:r>
          </a:p>
          <a:p>
            <a:pPr marL="457200" lvl="1" indent="0" eaLnBrk="1" hangingPunct="1">
              <a:buFont typeface="Wingdings" panose="05000000000000000000" pitchFamily="2" charset="2"/>
              <a:buNone/>
            </a:pPr>
            <a:endParaRPr lang="en-US" altLang="en-US" kern="0" dirty="0"/>
          </a:p>
        </p:txBody>
      </p:sp>
    </p:spTree>
    <p:extLst>
      <p:ext uri="{BB962C8B-B14F-4D97-AF65-F5344CB8AC3E}">
        <p14:creationId xmlns:p14="http://schemas.microsoft.com/office/powerpoint/2010/main" val="184324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050"/>
          <p:cNvSpPr>
            <a:spLocks noGrp="1" noChangeArrowheads="1"/>
          </p:cNvSpPr>
          <p:nvPr>
            <p:ph type="title"/>
          </p:nvPr>
        </p:nvSpPr>
        <p:spPr/>
        <p:txBody>
          <a:bodyPr/>
          <a:lstStyle/>
          <a:p>
            <a:pPr eaLnBrk="1" hangingPunct="1"/>
            <a:r>
              <a:rPr lang="en-US" altLang="en-US" dirty="0"/>
              <a:t>MFQS – Still More Rules</a:t>
            </a:r>
          </a:p>
        </p:txBody>
      </p:sp>
      <p:sp>
        <p:nvSpPr>
          <p:cNvPr id="18436" name="Rectangle 2051"/>
          <p:cNvSpPr>
            <a:spLocks noGrp="1" noChangeArrowheads="1"/>
          </p:cNvSpPr>
          <p:nvPr>
            <p:ph type="body" idx="1"/>
          </p:nvPr>
        </p:nvSpPr>
        <p:spPr>
          <a:xfrm>
            <a:off x="575556" y="1871700"/>
            <a:ext cx="7992888" cy="1800200"/>
          </a:xfrm>
        </p:spPr>
        <p:txBody>
          <a:bodyPr/>
          <a:lstStyle/>
          <a:p>
            <a:pPr eaLnBrk="1" hangingPunct="1"/>
            <a:r>
              <a:rPr lang="en-US" altLang="en-US" dirty="0">
                <a:solidFill>
                  <a:schemeClr val="tx1"/>
                </a:solidFill>
              </a:rPr>
              <a:t>To reduce potential for starvation, enter rule number five</a:t>
            </a:r>
          </a:p>
          <a:p>
            <a:pPr marL="0" indent="0" eaLnBrk="1" hangingPunct="1">
              <a:buNone/>
            </a:pPr>
            <a:endParaRPr lang="en-US" altLang="en-US" sz="1400" dirty="0"/>
          </a:p>
          <a:p>
            <a:pPr marL="0" indent="0" eaLnBrk="1" hangingPunct="1">
              <a:buNone/>
            </a:pPr>
            <a:r>
              <a:rPr lang="en-US" altLang="en-US" sz="2400" b="1" dirty="0"/>
              <a:t>Rule 5</a:t>
            </a:r>
            <a:r>
              <a:rPr lang="en-US" altLang="en-US" sz="2400" dirty="0"/>
              <a:t>: After some time period S, move all the jobs in the system to the topmost queue.</a:t>
            </a:r>
          </a:p>
          <a:p>
            <a:pPr eaLnBrk="1" hangingPunct="1"/>
            <a:r>
              <a:rPr lang="en-US" altLang="en-US" dirty="0">
                <a:solidFill>
                  <a:schemeClr val="tx1"/>
                </a:solidFill>
              </a:rPr>
              <a:t>While this solved the starvation issue, there remained other challenges with MFQS</a:t>
            </a:r>
          </a:p>
          <a:p>
            <a:pPr lvl="1" eaLnBrk="1" hangingPunct="1"/>
            <a:r>
              <a:rPr lang="en-CA" dirty="0"/>
              <a:t>Mapping the nice value to </a:t>
            </a:r>
            <a:r>
              <a:rPr lang="en-CA" dirty="0" err="1"/>
              <a:t>timeslice</a:t>
            </a:r>
            <a:r>
              <a:rPr lang="en-CA" dirty="0"/>
              <a:t>/quantum</a:t>
            </a:r>
          </a:p>
          <a:p>
            <a:pPr lvl="1" eaLnBrk="1" hangingPunct="1"/>
            <a:r>
              <a:rPr lang="en-CA" dirty="0"/>
              <a:t>Relative nice value </a:t>
            </a:r>
            <a:r>
              <a:rPr lang="en-CA" dirty="0" err="1"/>
              <a:t>timeslice</a:t>
            </a:r>
            <a:r>
              <a:rPr lang="en-CA" dirty="0"/>
              <a:t>/quantum</a:t>
            </a:r>
          </a:p>
          <a:p>
            <a:pPr lvl="1" eaLnBrk="1" hangingPunct="1"/>
            <a:r>
              <a:rPr lang="en-CA" dirty="0"/>
              <a:t>Absolute </a:t>
            </a:r>
            <a:r>
              <a:rPr lang="en-CA" dirty="0" err="1"/>
              <a:t>timeslice</a:t>
            </a:r>
            <a:r>
              <a:rPr lang="en-CA" dirty="0"/>
              <a:t> value/quantum</a:t>
            </a:r>
          </a:p>
          <a:p>
            <a:pPr lvl="1" eaLnBrk="1" hangingPunct="1"/>
            <a:endParaRPr lang="en-US" altLang="en-US" dirty="0">
              <a:solidFill>
                <a:schemeClr val="tx1"/>
              </a:solidFill>
            </a:endParaRPr>
          </a:p>
          <a:p>
            <a:pPr eaLnBrk="1" hangingPunct="1"/>
            <a:endParaRPr lang="en-US" altLang="en-US" dirty="0"/>
          </a:p>
          <a:p>
            <a:pPr eaLnBrk="1" hangingPunct="1"/>
            <a:endParaRPr lang="en-US" altLang="en-US" dirty="0">
              <a:solidFill>
                <a:schemeClr val="tx1"/>
              </a:solidFill>
            </a:endParaRPr>
          </a:p>
          <a:p>
            <a:pPr marL="457200" lvl="1" indent="0" eaLnBrk="1" hangingPunct="1">
              <a:buNone/>
            </a:pPr>
            <a:endParaRPr lang="en-US" altLang="en-US" dirty="0">
              <a:solidFill>
                <a:schemeClr val="tx1"/>
              </a:solidFill>
            </a:endParaRPr>
          </a:p>
          <a:p>
            <a:pPr marL="457200" lvl="1" indent="0" eaLnBrk="1" hangingPunct="1">
              <a:buNone/>
            </a:pPr>
            <a:endParaRPr lang="en-US" altLang="en-US" dirty="0">
              <a:solidFill>
                <a:schemeClr val="tx1"/>
              </a:solidFill>
            </a:endParaRPr>
          </a:p>
        </p:txBody>
      </p:sp>
      <p:sp>
        <p:nvSpPr>
          <p:cNvPr id="1843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7DDB588-3A99-4AEA-A5E8-12FA01E765B3}" type="slidenum">
              <a:rPr lang="en-US" altLang="en-US" sz="1400"/>
              <a:pPr eaLnBrk="1" hangingPunct="1"/>
              <a:t>6</a:t>
            </a:fld>
            <a:endParaRPr lang="en-US" altLang="en-US" sz="1400"/>
          </a:p>
        </p:txBody>
      </p:sp>
    </p:spTree>
    <p:extLst>
      <p:ext uri="{BB962C8B-B14F-4D97-AF65-F5344CB8AC3E}">
        <p14:creationId xmlns:p14="http://schemas.microsoft.com/office/powerpoint/2010/main" val="2020428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381-3FB8-48B5-A0E9-4CA65BE17265}"/>
              </a:ext>
            </a:extLst>
          </p:cNvPr>
          <p:cNvSpPr>
            <a:spLocks noGrp="1"/>
          </p:cNvSpPr>
          <p:nvPr>
            <p:ph type="title"/>
          </p:nvPr>
        </p:nvSpPr>
        <p:spPr>
          <a:xfrm>
            <a:off x="677912" y="250031"/>
            <a:ext cx="8071100" cy="1143000"/>
          </a:xfrm>
        </p:spPr>
        <p:txBody>
          <a:bodyPr/>
          <a:lstStyle/>
          <a:p>
            <a:pPr algn="l"/>
            <a:r>
              <a:rPr lang="en-CA" dirty="0"/>
              <a:t>MFQS–mapping quantum to </a:t>
            </a:r>
            <a:r>
              <a:rPr lang="en-CA" i="1" dirty="0"/>
              <a:t>nice</a:t>
            </a:r>
            <a:r>
              <a:rPr lang="en-CA" dirty="0"/>
              <a:t> levels</a:t>
            </a:r>
          </a:p>
        </p:txBody>
      </p:sp>
      <p:sp>
        <p:nvSpPr>
          <p:cNvPr id="4" name="Slide Number Placeholder 3">
            <a:extLst>
              <a:ext uri="{FF2B5EF4-FFF2-40B4-BE49-F238E27FC236}">
                <a16:creationId xmlns:a16="http://schemas.microsoft.com/office/drawing/2014/main" id="{3CE8FFD3-3912-4090-8CAB-FA370B64497B}"/>
              </a:ext>
            </a:extLst>
          </p:cNvPr>
          <p:cNvSpPr>
            <a:spLocks noGrp="1"/>
          </p:cNvSpPr>
          <p:nvPr>
            <p:ph type="sldNum" sz="quarter" idx="12"/>
          </p:nvPr>
        </p:nvSpPr>
        <p:spPr/>
        <p:txBody>
          <a:bodyPr/>
          <a:lstStyle/>
          <a:p>
            <a:fld id="{9BBE75BE-951A-4B8C-B643-07D9D9E4B61D}" type="slidenum">
              <a:rPr lang="fr-CA" altLang="en-US" smtClean="0"/>
              <a:pPr/>
              <a:t>7</a:t>
            </a:fld>
            <a:endParaRPr lang="fr-CA" altLang="en-US"/>
          </a:p>
        </p:txBody>
      </p:sp>
      <p:sp>
        <p:nvSpPr>
          <p:cNvPr id="14" name="Rectangle 2051">
            <a:extLst>
              <a:ext uri="{FF2B5EF4-FFF2-40B4-BE49-F238E27FC236}">
                <a16:creationId xmlns:a16="http://schemas.microsoft.com/office/drawing/2014/main" id="{84EA9227-3AFA-4D60-AA78-EE16A2DCEDCF}"/>
              </a:ext>
            </a:extLst>
          </p:cNvPr>
          <p:cNvSpPr txBox="1">
            <a:spLocks noChangeArrowheads="1"/>
          </p:cNvSpPr>
          <p:nvPr/>
        </p:nvSpPr>
        <p:spPr bwMode="auto">
          <a:xfrm>
            <a:off x="575556" y="1415394"/>
            <a:ext cx="7992888" cy="1142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0099"/>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3pPr>
            <a:lvl4pPr marL="1600200" indent="-228600" algn="l" rtl="0" eaLnBrk="0" fontAlgn="base" hangingPunct="0">
              <a:spcBef>
                <a:spcPct val="20000"/>
              </a:spcBef>
              <a:spcAft>
                <a:spcPct val="0"/>
              </a:spcAft>
              <a:buFont typeface="Wingdings" panose="05000000000000000000" pitchFamily="2" charset="2"/>
              <a:buChar char="Ø"/>
              <a:defRPr sz="2000">
                <a:solidFill>
                  <a:srgbClr val="008000"/>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eaLnBrk="1" hangingPunct="1"/>
            <a:r>
              <a:rPr lang="en-CA" altLang="en-US" kern="0" dirty="0"/>
              <a:t>Consider two process running:</a:t>
            </a:r>
          </a:p>
          <a:p>
            <a:pPr lvl="1" eaLnBrk="1" hangingPunct="1"/>
            <a:r>
              <a:rPr lang="en-CA" altLang="en-US" kern="0" dirty="0"/>
              <a:t>A – </a:t>
            </a:r>
            <a:r>
              <a:rPr lang="en-CA" altLang="en-US" i="1" kern="0" dirty="0"/>
              <a:t>nice</a:t>
            </a:r>
            <a:r>
              <a:rPr lang="en-CA" altLang="en-US" kern="0" dirty="0"/>
              <a:t> level 0, gets 100 </a:t>
            </a:r>
            <a:r>
              <a:rPr lang="en-CA" altLang="en-US" kern="0" dirty="0" err="1"/>
              <a:t>ms</a:t>
            </a:r>
            <a:r>
              <a:rPr lang="en-CA" altLang="en-US" kern="0" dirty="0"/>
              <a:t> quantum</a:t>
            </a:r>
          </a:p>
          <a:p>
            <a:pPr lvl="1" eaLnBrk="1" hangingPunct="1"/>
            <a:r>
              <a:rPr lang="en-CA" altLang="en-US" kern="0" dirty="0"/>
              <a:t>B – </a:t>
            </a:r>
            <a:r>
              <a:rPr lang="en-CA" altLang="en-US" i="1" kern="0" dirty="0"/>
              <a:t>nice</a:t>
            </a:r>
            <a:r>
              <a:rPr lang="en-CA" altLang="en-US" kern="0" dirty="0"/>
              <a:t> level 19 (lowest priority) gets 5 </a:t>
            </a:r>
            <a:r>
              <a:rPr lang="en-CA" altLang="en-US" kern="0" dirty="0" err="1"/>
              <a:t>ms</a:t>
            </a:r>
            <a:r>
              <a:rPr lang="en-CA" altLang="en-US" kern="0" dirty="0"/>
              <a:t> quantum</a:t>
            </a:r>
            <a:endParaRPr lang="en-US" altLang="en-US" kern="0" dirty="0"/>
          </a:p>
          <a:p>
            <a:pPr eaLnBrk="1" hangingPunct="1"/>
            <a:endParaRPr lang="en-US" altLang="en-US" kern="0" dirty="0"/>
          </a:p>
          <a:p>
            <a:pPr marL="457200" lvl="1" indent="0" eaLnBrk="1" hangingPunct="1">
              <a:buFont typeface="Wingdings" panose="05000000000000000000" pitchFamily="2" charset="2"/>
              <a:buNone/>
            </a:pPr>
            <a:endParaRPr lang="en-US" altLang="en-US" kern="0" dirty="0">
              <a:solidFill>
                <a:schemeClr val="tx1"/>
              </a:solidFill>
            </a:endParaRPr>
          </a:p>
          <a:p>
            <a:pPr marL="457200" lvl="1" indent="0" eaLnBrk="1" hangingPunct="1">
              <a:buFont typeface="Wingdings" panose="05000000000000000000" pitchFamily="2" charset="2"/>
              <a:buNone/>
            </a:pPr>
            <a:endParaRPr lang="en-US" altLang="en-US" kern="0" dirty="0">
              <a:solidFill>
                <a:schemeClr val="tx1"/>
              </a:solidFill>
            </a:endParaRPr>
          </a:p>
        </p:txBody>
      </p:sp>
      <p:sp>
        <p:nvSpPr>
          <p:cNvPr id="15" name="Rectangle 14">
            <a:extLst>
              <a:ext uri="{FF2B5EF4-FFF2-40B4-BE49-F238E27FC236}">
                <a16:creationId xmlns:a16="http://schemas.microsoft.com/office/drawing/2014/main" id="{27833CB9-8197-4E8B-87F2-08273CDE79E3}"/>
              </a:ext>
            </a:extLst>
          </p:cNvPr>
          <p:cNvSpPr/>
          <p:nvPr/>
        </p:nvSpPr>
        <p:spPr>
          <a:xfrm>
            <a:off x="971600" y="3501008"/>
            <a:ext cx="7200000" cy="432048"/>
          </a:xfrm>
          <a:prstGeom prst="rect">
            <a:avLst/>
          </a:prstGeom>
          <a:solidFill>
            <a:srgbClr val="4F81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a:ln>
                  <a:noFill/>
                </a:ln>
                <a:solidFill>
                  <a:prstClr val="white"/>
                </a:solidFill>
                <a:effectLst/>
                <a:uLnTx/>
                <a:uFillTx/>
                <a:latin typeface="Gill Sans"/>
                <a:ea typeface="+mn-ea"/>
                <a:cs typeface="Gill Sans"/>
              </a:rPr>
              <a:t>nice 0 (100 </a:t>
            </a:r>
            <a:r>
              <a:rPr kumimoji="0" lang="en-CA" sz="1400" b="0" i="0" u="none" strike="noStrike" kern="0" cap="none" spc="0" normalizeH="0" baseline="0" noProof="0" dirty="0" err="1">
                <a:ln>
                  <a:noFill/>
                </a:ln>
                <a:solidFill>
                  <a:prstClr val="white"/>
                </a:solidFill>
                <a:effectLst/>
                <a:uLnTx/>
                <a:uFillTx/>
                <a:latin typeface="Gill Sans"/>
                <a:ea typeface="+mn-ea"/>
                <a:cs typeface="Gill Sans"/>
              </a:rPr>
              <a:t>ms</a:t>
            </a:r>
            <a:r>
              <a:rPr kumimoji="0" lang="en-CA" sz="1400" b="0" i="0" u="none" strike="noStrike" kern="0" cap="none" spc="0" normalizeH="0" baseline="0" noProof="0" dirty="0">
                <a:ln>
                  <a:noFill/>
                </a:ln>
                <a:solidFill>
                  <a:prstClr val="white"/>
                </a:solidFill>
                <a:effectLst/>
                <a:uLnTx/>
                <a:uFillTx/>
                <a:latin typeface="Gill Sans"/>
                <a:ea typeface="+mn-ea"/>
                <a:cs typeface="Gill Sans"/>
              </a:rPr>
              <a:t>)</a:t>
            </a:r>
          </a:p>
        </p:txBody>
      </p:sp>
      <p:sp>
        <p:nvSpPr>
          <p:cNvPr id="16" name="Rectangle 15">
            <a:extLst>
              <a:ext uri="{FF2B5EF4-FFF2-40B4-BE49-F238E27FC236}">
                <a16:creationId xmlns:a16="http://schemas.microsoft.com/office/drawing/2014/main" id="{EC6FA9AC-7344-447E-A18D-04A436A92D92}"/>
              </a:ext>
            </a:extLst>
          </p:cNvPr>
          <p:cNvSpPr/>
          <p:nvPr/>
        </p:nvSpPr>
        <p:spPr>
          <a:xfrm>
            <a:off x="8172400" y="4437112"/>
            <a:ext cx="360000" cy="504056"/>
          </a:xfrm>
          <a:prstGeom prst="rect">
            <a:avLst/>
          </a:prstGeom>
          <a:solidFill>
            <a:srgbClr val="C0504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700" b="0" i="0" u="none" strike="noStrike" kern="0" cap="none" spc="0" normalizeH="0" baseline="0" noProof="0" dirty="0">
                <a:ln>
                  <a:noFill/>
                </a:ln>
                <a:solidFill>
                  <a:prstClr val="white"/>
                </a:solidFill>
                <a:effectLst/>
                <a:uLnTx/>
                <a:uFillTx/>
                <a:latin typeface="Gill Sans"/>
                <a:ea typeface="+mn-ea"/>
                <a:cs typeface="Gill Sans"/>
              </a:rPr>
              <a:t>nice 20 (5 </a:t>
            </a:r>
            <a:r>
              <a:rPr kumimoji="0" lang="en-CA" sz="700" b="0" i="0" u="none" strike="noStrike" kern="0" cap="none" spc="0" normalizeH="0" baseline="0" noProof="0" dirty="0" err="1">
                <a:ln>
                  <a:noFill/>
                </a:ln>
                <a:solidFill>
                  <a:prstClr val="white"/>
                </a:solidFill>
                <a:effectLst/>
                <a:uLnTx/>
                <a:uFillTx/>
                <a:latin typeface="Gill Sans"/>
                <a:ea typeface="+mn-ea"/>
                <a:cs typeface="Gill Sans"/>
              </a:rPr>
              <a:t>ms</a:t>
            </a:r>
            <a:r>
              <a:rPr kumimoji="0" lang="en-CA" sz="700" b="0" i="0" u="none" strike="noStrike" kern="0" cap="none" spc="0" normalizeH="0" baseline="0" noProof="0" dirty="0">
                <a:ln>
                  <a:noFill/>
                </a:ln>
                <a:solidFill>
                  <a:prstClr val="white"/>
                </a:solidFill>
                <a:effectLst/>
                <a:uLnTx/>
                <a:uFillTx/>
                <a:latin typeface="Gill Sans"/>
                <a:ea typeface="+mn-ea"/>
                <a:cs typeface="Gill Sans"/>
              </a:rPr>
              <a:t>)</a:t>
            </a:r>
          </a:p>
        </p:txBody>
      </p:sp>
      <p:cxnSp>
        <p:nvCxnSpPr>
          <p:cNvPr id="17" name="Straight Arrow Connector 16">
            <a:extLst>
              <a:ext uri="{FF2B5EF4-FFF2-40B4-BE49-F238E27FC236}">
                <a16:creationId xmlns:a16="http://schemas.microsoft.com/office/drawing/2014/main" id="{FB84180C-4024-4D55-B64B-B9F3E95AAC5A}"/>
              </a:ext>
            </a:extLst>
          </p:cNvPr>
          <p:cNvCxnSpPr/>
          <p:nvPr/>
        </p:nvCxnSpPr>
        <p:spPr>
          <a:xfrm flipV="1">
            <a:off x="755576" y="3068960"/>
            <a:ext cx="0" cy="324036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8" name="Straight Arrow Connector 17">
            <a:extLst>
              <a:ext uri="{FF2B5EF4-FFF2-40B4-BE49-F238E27FC236}">
                <a16:creationId xmlns:a16="http://schemas.microsoft.com/office/drawing/2014/main" id="{1E437EE6-28AE-4598-940A-E82E8A021A79}"/>
              </a:ext>
            </a:extLst>
          </p:cNvPr>
          <p:cNvCxnSpPr/>
          <p:nvPr/>
        </p:nvCxnSpPr>
        <p:spPr>
          <a:xfrm>
            <a:off x="683568" y="6165304"/>
            <a:ext cx="828092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9" name="TextBox 18">
            <a:extLst>
              <a:ext uri="{FF2B5EF4-FFF2-40B4-BE49-F238E27FC236}">
                <a16:creationId xmlns:a16="http://schemas.microsoft.com/office/drawing/2014/main" id="{4D51DB72-34AE-4547-ADF4-C51BEAD4702B}"/>
              </a:ext>
            </a:extLst>
          </p:cNvPr>
          <p:cNvSpPr txBox="1"/>
          <p:nvPr/>
        </p:nvSpPr>
        <p:spPr>
          <a:xfrm>
            <a:off x="395536" y="3573016"/>
            <a:ext cx="351378" cy="369332"/>
          </a:xfrm>
          <a:prstGeom prst="rect">
            <a:avLst/>
          </a:prstGeom>
          <a:noFill/>
        </p:spPr>
        <p:txBody>
          <a:bodyPr wrap="none" rtlCol="0">
            <a:spAutoFit/>
          </a:bodyPr>
          <a:lstStyle/>
          <a:p>
            <a:pPr fontAlgn="auto">
              <a:spcBef>
                <a:spcPts val="0"/>
              </a:spcBef>
              <a:spcAft>
                <a:spcPts val="0"/>
              </a:spcAft>
            </a:pPr>
            <a:r>
              <a:rPr lang="en-CA" dirty="0">
                <a:solidFill>
                  <a:prstClr val="black"/>
                </a:solidFill>
                <a:latin typeface="Gill Sans"/>
                <a:ea typeface="+mn-ea"/>
                <a:cs typeface="Gill Sans"/>
              </a:rPr>
              <a:t>A</a:t>
            </a:r>
          </a:p>
        </p:txBody>
      </p:sp>
      <p:sp>
        <p:nvSpPr>
          <p:cNvPr id="20" name="TextBox 19">
            <a:extLst>
              <a:ext uri="{FF2B5EF4-FFF2-40B4-BE49-F238E27FC236}">
                <a16:creationId xmlns:a16="http://schemas.microsoft.com/office/drawing/2014/main" id="{EF665EED-6B61-41B6-9A36-6AE15BB493FB}"/>
              </a:ext>
            </a:extLst>
          </p:cNvPr>
          <p:cNvSpPr txBox="1"/>
          <p:nvPr/>
        </p:nvSpPr>
        <p:spPr>
          <a:xfrm>
            <a:off x="440954" y="4581128"/>
            <a:ext cx="314622" cy="369332"/>
          </a:xfrm>
          <a:prstGeom prst="rect">
            <a:avLst/>
          </a:prstGeom>
          <a:noFill/>
        </p:spPr>
        <p:txBody>
          <a:bodyPr wrap="none" rtlCol="0">
            <a:spAutoFit/>
          </a:bodyPr>
          <a:lstStyle/>
          <a:p>
            <a:pPr fontAlgn="auto">
              <a:spcBef>
                <a:spcPts val="0"/>
              </a:spcBef>
              <a:spcAft>
                <a:spcPts val="0"/>
              </a:spcAft>
            </a:pPr>
            <a:r>
              <a:rPr lang="en-CA" dirty="0">
                <a:solidFill>
                  <a:prstClr val="black"/>
                </a:solidFill>
                <a:latin typeface="Gill Sans"/>
                <a:ea typeface="+mn-ea"/>
                <a:cs typeface="Gill Sans"/>
              </a:rPr>
              <a:t>B</a:t>
            </a:r>
          </a:p>
        </p:txBody>
      </p:sp>
      <p:sp>
        <p:nvSpPr>
          <p:cNvPr id="21" name="TextBox 20">
            <a:extLst>
              <a:ext uri="{FF2B5EF4-FFF2-40B4-BE49-F238E27FC236}">
                <a16:creationId xmlns:a16="http://schemas.microsoft.com/office/drawing/2014/main" id="{9109C9E5-3A15-41C5-9AEA-77D777835911}"/>
              </a:ext>
            </a:extLst>
          </p:cNvPr>
          <p:cNvSpPr txBox="1"/>
          <p:nvPr/>
        </p:nvSpPr>
        <p:spPr>
          <a:xfrm>
            <a:off x="1043608" y="5013176"/>
            <a:ext cx="7056784" cy="646331"/>
          </a:xfrm>
          <a:prstGeom prst="rect">
            <a:avLst/>
          </a:prstGeom>
          <a:noFill/>
        </p:spPr>
        <p:txBody>
          <a:bodyPr wrap="square" rtlCol="0">
            <a:spAutoFit/>
          </a:bodyPr>
          <a:lstStyle/>
          <a:p>
            <a:pPr fontAlgn="auto">
              <a:spcBef>
                <a:spcPts val="0"/>
              </a:spcBef>
              <a:spcAft>
                <a:spcPts val="0"/>
              </a:spcAft>
            </a:pPr>
            <a:r>
              <a:rPr lang="en-CA" b="1" dirty="0">
                <a:solidFill>
                  <a:prstClr val="black"/>
                </a:solidFill>
                <a:latin typeface="Gill Sans"/>
                <a:ea typeface="+mn-ea"/>
                <a:cs typeface="Gill Sans"/>
              </a:rPr>
              <a:t>process A </a:t>
            </a:r>
            <a:r>
              <a:rPr lang="en-CA" dirty="0">
                <a:solidFill>
                  <a:prstClr val="black"/>
                </a:solidFill>
                <a:latin typeface="Gill Sans"/>
                <a:ea typeface="+mn-ea"/>
                <a:cs typeface="Gill Sans"/>
              </a:rPr>
              <a:t>receives 20/21 (100 </a:t>
            </a:r>
            <a:r>
              <a:rPr lang="en-CA" dirty="0" err="1">
                <a:solidFill>
                  <a:prstClr val="black"/>
                </a:solidFill>
                <a:latin typeface="Gill Sans"/>
                <a:ea typeface="+mn-ea"/>
                <a:cs typeface="Gill Sans"/>
              </a:rPr>
              <a:t>ms</a:t>
            </a:r>
            <a:r>
              <a:rPr lang="en-CA" dirty="0">
                <a:solidFill>
                  <a:prstClr val="black"/>
                </a:solidFill>
                <a:latin typeface="Gill Sans"/>
                <a:ea typeface="+mn-ea"/>
                <a:cs typeface="Gill Sans"/>
              </a:rPr>
              <a:t> / 105 </a:t>
            </a:r>
            <a:r>
              <a:rPr lang="en-CA" dirty="0" err="1">
                <a:solidFill>
                  <a:prstClr val="black"/>
                </a:solidFill>
                <a:latin typeface="Gill Sans"/>
                <a:ea typeface="+mn-ea"/>
                <a:cs typeface="Gill Sans"/>
              </a:rPr>
              <a:t>ms</a:t>
            </a:r>
            <a:r>
              <a:rPr lang="en-CA" dirty="0">
                <a:solidFill>
                  <a:prstClr val="black"/>
                </a:solidFill>
                <a:latin typeface="Gill Sans"/>
                <a:ea typeface="+mn-ea"/>
                <a:cs typeface="Gill Sans"/>
              </a:rPr>
              <a:t>) of the processor’s time.</a:t>
            </a:r>
          </a:p>
          <a:p>
            <a:pPr fontAlgn="auto">
              <a:spcBef>
                <a:spcPts val="0"/>
              </a:spcBef>
              <a:spcAft>
                <a:spcPts val="0"/>
              </a:spcAft>
            </a:pPr>
            <a:r>
              <a:rPr lang="en-CA" b="1" dirty="0">
                <a:solidFill>
                  <a:prstClr val="black"/>
                </a:solidFill>
                <a:latin typeface="Gill Sans"/>
                <a:ea typeface="+mn-ea"/>
                <a:cs typeface="Gill Sans"/>
              </a:rPr>
              <a:t>process B </a:t>
            </a:r>
            <a:r>
              <a:rPr lang="en-CA" dirty="0">
                <a:solidFill>
                  <a:prstClr val="black"/>
                </a:solidFill>
                <a:latin typeface="Gill Sans"/>
                <a:ea typeface="+mn-ea"/>
                <a:cs typeface="Gill Sans"/>
              </a:rPr>
              <a:t>receives 1/21 (5 </a:t>
            </a:r>
            <a:r>
              <a:rPr lang="en-CA" dirty="0" err="1">
                <a:solidFill>
                  <a:prstClr val="black"/>
                </a:solidFill>
                <a:latin typeface="Gill Sans"/>
                <a:ea typeface="+mn-ea"/>
                <a:cs typeface="Gill Sans"/>
              </a:rPr>
              <a:t>ms</a:t>
            </a:r>
            <a:r>
              <a:rPr lang="en-CA" dirty="0">
                <a:solidFill>
                  <a:prstClr val="black"/>
                </a:solidFill>
                <a:latin typeface="Gill Sans"/>
                <a:ea typeface="+mn-ea"/>
                <a:cs typeface="Gill Sans"/>
              </a:rPr>
              <a:t> / 105 </a:t>
            </a:r>
            <a:r>
              <a:rPr lang="en-CA" dirty="0" err="1">
                <a:solidFill>
                  <a:prstClr val="black"/>
                </a:solidFill>
                <a:latin typeface="Gill Sans"/>
                <a:ea typeface="+mn-ea"/>
                <a:cs typeface="Gill Sans"/>
              </a:rPr>
              <a:t>ms</a:t>
            </a:r>
            <a:r>
              <a:rPr lang="en-CA" dirty="0">
                <a:solidFill>
                  <a:prstClr val="black"/>
                </a:solidFill>
                <a:latin typeface="Gill Sans"/>
                <a:ea typeface="+mn-ea"/>
                <a:cs typeface="Gill Sans"/>
              </a:rPr>
              <a:t>) of the processor’s time</a:t>
            </a:r>
          </a:p>
        </p:txBody>
      </p:sp>
      <p:sp>
        <p:nvSpPr>
          <p:cNvPr id="22" name="TextBox 21">
            <a:extLst>
              <a:ext uri="{FF2B5EF4-FFF2-40B4-BE49-F238E27FC236}">
                <a16:creationId xmlns:a16="http://schemas.microsoft.com/office/drawing/2014/main" id="{25E4BDFE-E17A-402D-80D6-6F2F0524DB90}"/>
              </a:ext>
            </a:extLst>
          </p:cNvPr>
          <p:cNvSpPr txBox="1"/>
          <p:nvPr/>
        </p:nvSpPr>
        <p:spPr>
          <a:xfrm>
            <a:off x="7505700" y="6248400"/>
            <a:ext cx="600683" cy="369332"/>
          </a:xfrm>
          <a:prstGeom prst="rect">
            <a:avLst/>
          </a:prstGeom>
          <a:noFill/>
        </p:spPr>
        <p:txBody>
          <a:bodyPr wrap="none" rtlCol="0">
            <a:spAutoFit/>
          </a:bodyPr>
          <a:lstStyle/>
          <a:p>
            <a:pPr fontAlgn="auto">
              <a:spcBef>
                <a:spcPts val="0"/>
              </a:spcBef>
              <a:spcAft>
                <a:spcPts val="0"/>
              </a:spcAft>
            </a:pPr>
            <a:r>
              <a:rPr lang="en-CA" dirty="0">
                <a:solidFill>
                  <a:prstClr val="black"/>
                </a:solidFill>
                <a:latin typeface="Gill Sans"/>
                <a:ea typeface="+mn-ea"/>
                <a:cs typeface="Gill Sans"/>
              </a:rPr>
              <a:t>time</a:t>
            </a:r>
          </a:p>
        </p:txBody>
      </p:sp>
    </p:spTree>
    <p:extLst>
      <p:ext uri="{BB962C8B-B14F-4D97-AF65-F5344CB8AC3E}">
        <p14:creationId xmlns:p14="http://schemas.microsoft.com/office/powerpoint/2010/main" val="276263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381-3FB8-48B5-A0E9-4CA65BE17265}"/>
              </a:ext>
            </a:extLst>
          </p:cNvPr>
          <p:cNvSpPr>
            <a:spLocks noGrp="1"/>
          </p:cNvSpPr>
          <p:nvPr>
            <p:ph type="title"/>
          </p:nvPr>
        </p:nvSpPr>
        <p:spPr>
          <a:xfrm>
            <a:off x="677912" y="250031"/>
            <a:ext cx="8071100" cy="1143000"/>
          </a:xfrm>
        </p:spPr>
        <p:txBody>
          <a:bodyPr/>
          <a:lstStyle/>
          <a:p>
            <a:pPr algn="l"/>
            <a:r>
              <a:rPr lang="en-CA" dirty="0"/>
              <a:t>MFQS–mapping quantum to </a:t>
            </a:r>
            <a:r>
              <a:rPr lang="en-CA" i="1" dirty="0"/>
              <a:t>nice</a:t>
            </a:r>
            <a:r>
              <a:rPr lang="en-CA" dirty="0"/>
              <a:t> levels</a:t>
            </a:r>
          </a:p>
        </p:txBody>
      </p:sp>
      <p:sp>
        <p:nvSpPr>
          <p:cNvPr id="4" name="Slide Number Placeholder 3">
            <a:extLst>
              <a:ext uri="{FF2B5EF4-FFF2-40B4-BE49-F238E27FC236}">
                <a16:creationId xmlns:a16="http://schemas.microsoft.com/office/drawing/2014/main" id="{3CE8FFD3-3912-4090-8CAB-FA370B64497B}"/>
              </a:ext>
            </a:extLst>
          </p:cNvPr>
          <p:cNvSpPr>
            <a:spLocks noGrp="1"/>
          </p:cNvSpPr>
          <p:nvPr>
            <p:ph type="sldNum" sz="quarter" idx="12"/>
          </p:nvPr>
        </p:nvSpPr>
        <p:spPr/>
        <p:txBody>
          <a:bodyPr/>
          <a:lstStyle/>
          <a:p>
            <a:fld id="{9BBE75BE-951A-4B8C-B643-07D9D9E4B61D}" type="slidenum">
              <a:rPr lang="fr-CA" altLang="en-US" smtClean="0"/>
              <a:pPr/>
              <a:t>8</a:t>
            </a:fld>
            <a:endParaRPr lang="fr-CA" altLang="en-US"/>
          </a:p>
        </p:txBody>
      </p:sp>
      <p:sp>
        <p:nvSpPr>
          <p:cNvPr id="6" name="Rectangle 5">
            <a:extLst>
              <a:ext uri="{FF2B5EF4-FFF2-40B4-BE49-F238E27FC236}">
                <a16:creationId xmlns:a16="http://schemas.microsoft.com/office/drawing/2014/main" id="{1206A916-1E17-4926-AC11-59D7C57DB377}"/>
              </a:ext>
            </a:extLst>
          </p:cNvPr>
          <p:cNvSpPr/>
          <p:nvPr/>
        </p:nvSpPr>
        <p:spPr>
          <a:xfrm>
            <a:off x="733589" y="3571032"/>
            <a:ext cx="3528392" cy="432048"/>
          </a:xfrm>
          <a:prstGeom prst="rect">
            <a:avLst/>
          </a:prstGeom>
          <a:solidFill>
            <a:srgbClr val="4F81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a:ln>
                  <a:noFill/>
                </a:ln>
                <a:solidFill>
                  <a:prstClr val="white"/>
                </a:solidFill>
                <a:effectLst/>
                <a:uLnTx/>
                <a:uFillTx/>
                <a:latin typeface="Gill Sans"/>
                <a:ea typeface="+mn-ea"/>
                <a:cs typeface="Gill Sans"/>
              </a:rPr>
              <a:t>nice 20 (5 </a:t>
            </a:r>
            <a:r>
              <a:rPr kumimoji="0" lang="en-CA" sz="1400" b="0" i="0" u="none" strike="noStrike" kern="0" cap="none" spc="0" normalizeH="0" baseline="0" noProof="0" dirty="0" err="1">
                <a:ln>
                  <a:noFill/>
                </a:ln>
                <a:solidFill>
                  <a:prstClr val="white"/>
                </a:solidFill>
                <a:effectLst/>
                <a:uLnTx/>
                <a:uFillTx/>
                <a:latin typeface="Gill Sans"/>
                <a:ea typeface="+mn-ea"/>
                <a:cs typeface="Gill Sans"/>
              </a:rPr>
              <a:t>ms</a:t>
            </a:r>
            <a:r>
              <a:rPr kumimoji="0" lang="en-CA" sz="1400" b="0" i="0" u="none" strike="noStrike" kern="0" cap="none" spc="0" normalizeH="0" baseline="0" noProof="0" dirty="0">
                <a:ln>
                  <a:noFill/>
                </a:ln>
                <a:solidFill>
                  <a:prstClr val="white"/>
                </a:solidFill>
                <a:effectLst/>
                <a:uLnTx/>
                <a:uFillTx/>
                <a:latin typeface="Gill Sans"/>
                <a:ea typeface="+mn-ea"/>
                <a:cs typeface="Gill Sans"/>
              </a:rPr>
              <a:t>)</a:t>
            </a:r>
          </a:p>
        </p:txBody>
      </p:sp>
      <p:sp>
        <p:nvSpPr>
          <p:cNvPr id="7" name="Rectangle 6">
            <a:extLst>
              <a:ext uri="{FF2B5EF4-FFF2-40B4-BE49-F238E27FC236}">
                <a16:creationId xmlns:a16="http://schemas.microsoft.com/office/drawing/2014/main" id="{D2425461-904C-46DD-B30F-9109F33F8BBE}"/>
              </a:ext>
            </a:extLst>
          </p:cNvPr>
          <p:cNvSpPr/>
          <p:nvPr/>
        </p:nvSpPr>
        <p:spPr>
          <a:xfrm>
            <a:off x="4333989" y="4425836"/>
            <a:ext cx="3528000" cy="504056"/>
          </a:xfrm>
          <a:prstGeom prst="rect">
            <a:avLst/>
          </a:prstGeom>
          <a:solidFill>
            <a:srgbClr val="C0504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0" i="0" u="none" strike="noStrike" kern="0" cap="none" spc="0" normalizeH="0" baseline="0" noProof="0" dirty="0">
                <a:ln>
                  <a:noFill/>
                </a:ln>
                <a:solidFill>
                  <a:prstClr val="white"/>
                </a:solidFill>
                <a:effectLst/>
                <a:uLnTx/>
                <a:uFillTx/>
                <a:latin typeface="Gill Sans"/>
                <a:ea typeface="+mn-ea"/>
                <a:cs typeface="Gill Sans"/>
              </a:rPr>
              <a:t>nice 20 (5 </a:t>
            </a:r>
            <a:r>
              <a:rPr kumimoji="0" lang="en-CA" sz="1400" b="0" i="0" u="none" strike="noStrike" kern="0" cap="none" spc="0" normalizeH="0" baseline="0" noProof="0" dirty="0" err="1">
                <a:ln>
                  <a:noFill/>
                </a:ln>
                <a:solidFill>
                  <a:prstClr val="white"/>
                </a:solidFill>
                <a:effectLst/>
                <a:uLnTx/>
                <a:uFillTx/>
                <a:latin typeface="Gill Sans"/>
                <a:ea typeface="+mn-ea"/>
                <a:cs typeface="Gill Sans"/>
              </a:rPr>
              <a:t>ms</a:t>
            </a:r>
            <a:r>
              <a:rPr kumimoji="0" lang="en-CA" sz="1400" b="0" i="0" u="none" strike="noStrike" kern="0" cap="none" spc="0" normalizeH="0" baseline="0" noProof="0" dirty="0">
                <a:ln>
                  <a:noFill/>
                </a:ln>
                <a:solidFill>
                  <a:prstClr val="white"/>
                </a:solidFill>
                <a:effectLst/>
                <a:uLnTx/>
                <a:uFillTx/>
                <a:latin typeface="Gill Sans"/>
                <a:ea typeface="+mn-ea"/>
                <a:cs typeface="Gill Sans"/>
              </a:rPr>
              <a:t>)</a:t>
            </a:r>
          </a:p>
        </p:txBody>
      </p:sp>
      <p:cxnSp>
        <p:nvCxnSpPr>
          <p:cNvPr id="8" name="Straight Arrow Connector 7">
            <a:extLst>
              <a:ext uri="{FF2B5EF4-FFF2-40B4-BE49-F238E27FC236}">
                <a16:creationId xmlns:a16="http://schemas.microsoft.com/office/drawing/2014/main" id="{85681BBD-28C8-4FEF-A015-D556DC6A3E9C}"/>
              </a:ext>
            </a:extLst>
          </p:cNvPr>
          <p:cNvCxnSpPr/>
          <p:nvPr/>
        </p:nvCxnSpPr>
        <p:spPr>
          <a:xfrm flipV="1">
            <a:off x="517565" y="3129692"/>
            <a:ext cx="0" cy="324036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9" name="Straight Arrow Connector 8">
            <a:extLst>
              <a:ext uri="{FF2B5EF4-FFF2-40B4-BE49-F238E27FC236}">
                <a16:creationId xmlns:a16="http://schemas.microsoft.com/office/drawing/2014/main" id="{844A5A1B-B18B-4F5F-9069-436D99B05D6B}"/>
              </a:ext>
            </a:extLst>
          </p:cNvPr>
          <p:cNvCxnSpPr/>
          <p:nvPr/>
        </p:nvCxnSpPr>
        <p:spPr>
          <a:xfrm>
            <a:off x="445557" y="6226036"/>
            <a:ext cx="828092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0" name="TextBox 9">
            <a:extLst>
              <a:ext uri="{FF2B5EF4-FFF2-40B4-BE49-F238E27FC236}">
                <a16:creationId xmlns:a16="http://schemas.microsoft.com/office/drawing/2014/main" id="{3801F56F-8687-4934-884F-ABB48D0AFF08}"/>
              </a:ext>
            </a:extLst>
          </p:cNvPr>
          <p:cNvSpPr txBox="1"/>
          <p:nvPr/>
        </p:nvSpPr>
        <p:spPr>
          <a:xfrm>
            <a:off x="157525" y="3633748"/>
            <a:ext cx="351378" cy="369332"/>
          </a:xfrm>
          <a:prstGeom prst="rect">
            <a:avLst/>
          </a:prstGeom>
          <a:noFill/>
        </p:spPr>
        <p:txBody>
          <a:bodyPr wrap="none" rtlCol="0">
            <a:spAutoFit/>
          </a:bodyPr>
          <a:lstStyle/>
          <a:p>
            <a:pPr fontAlgn="auto">
              <a:spcBef>
                <a:spcPts val="0"/>
              </a:spcBef>
              <a:spcAft>
                <a:spcPts val="0"/>
              </a:spcAft>
            </a:pPr>
            <a:r>
              <a:rPr lang="en-CA" dirty="0">
                <a:solidFill>
                  <a:prstClr val="black"/>
                </a:solidFill>
                <a:latin typeface="Gill Sans"/>
                <a:ea typeface="+mn-ea"/>
                <a:cs typeface="Gill Sans"/>
              </a:rPr>
              <a:t>A</a:t>
            </a:r>
          </a:p>
        </p:txBody>
      </p:sp>
      <p:sp>
        <p:nvSpPr>
          <p:cNvPr id="11" name="TextBox 10">
            <a:extLst>
              <a:ext uri="{FF2B5EF4-FFF2-40B4-BE49-F238E27FC236}">
                <a16:creationId xmlns:a16="http://schemas.microsoft.com/office/drawing/2014/main" id="{1BDF3E50-50A1-45B2-BB02-F36BE794413D}"/>
              </a:ext>
            </a:extLst>
          </p:cNvPr>
          <p:cNvSpPr txBox="1"/>
          <p:nvPr/>
        </p:nvSpPr>
        <p:spPr>
          <a:xfrm>
            <a:off x="202943" y="4641860"/>
            <a:ext cx="314622" cy="369332"/>
          </a:xfrm>
          <a:prstGeom prst="rect">
            <a:avLst/>
          </a:prstGeom>
          <a:noFill/>
        </p:spPr>
        <p:txBody>
          <a:bodyPr wrap="none" rtlCol="0">
            <a:spAutoFit/>
          </a:bodyPr>
          <a:lstStyle/>
          <a:p>
            <a:pPr fontAlgn="auto">
              <a:spcBef>
                <a:spcPts val="0"/>
              </a:spcBef>
              <a:spcAft>
                <a:spcPts val="0"/>
              </a:spcAft>
            </a:pPr>
            <a:r>
              <a:rPr lang="en-CA" dirty="0">
                <a:solidFill>
                  <a:prstClr val="black"/>
                </a:solidFill>
                <a:latin typeface="Gill Sans"/>
                <a:ea typeface="+mn-ea"/>
                <a:cs typeface="Gill Sans"/>
              </a:rPr>
              <a:t>B</a:t>
            </a:r>
          </a:p>
        </p:txBody>
      </p:sp>
      <p:sp>
        <p:nvSpPr>
          <p:cNvPr id="12" name="TextBox 11">
            <a:extLst>
              <a:ext uri="{FF2B5EF4-FFF2-40B4-BE49-F238E27FC236}">
                <a16:creationId xmlns:a16="http://schemas.microsoft.com/office/drawing/2014/main" id="{2949706A-8DEB-4BE5-B22A-9AEC2C3B828F}"/>
              </a:ext>
            </a:extLst>
          </p:cNvPr>
          <p:cNvSpPr txBox="1"/>
          <p:nvPr/>
        </p:nvSpPr>
        <p:spPr>
          <a:xfrm>
            <a:off x="7505700" y="6248400"/>
            <a:ext cx="600683" cy="369332"/>
          </a:xfrm>
          <a:prstGeom prst="rect">
            <a:avLst/>
          </a:prstGeom>
          <a:noFill/>
        </p:spPr>
        <p:txBody>
          <a:bodyPr wrap="none" rtlCol="0">
            <a:spAutoFit/>
          </a:bodyPr>
          <a:lstStyle/>
          <a:p>
            <a:pPr fontAlgn="auto">
              <a:spcBef>
                <a:spcPts val="0"/>
              </a:spcBef>
              <a:spcAft>
                <a:spcPts val="0"/>
              </a:spcAft>
            </a:pPr>
            <a:r>
              <a:rPr lang="en-CA" dirty="0">
                <a:solidFill>
                  <a:prstClr val="black"/>
                </a:solidFill>
                <a:latin typeface="Gill Sans"/>
                <a:ea typeface="+mn-ea"/>
                <a:cs typeface="Gill Sans"/>
              </a:rPr>
              <a:t>time</a:t>
            </a:r>
          </a:p>
        </p:txBody>
      </p:sp>
      <p:sp>
        <p:nvSpPr>
          <p:cNvPr id="13" name="TextBox 12">
            <a:extLst>
              <a:ext uri="{FF2B5EF4-FFF2-40B4-BE49-F238E27FC236}">
                <a16:creationId xmlns:a16="http://schemas.microsoft.com/office/drawing/2014/main" id="{AF29F6EE-8C64-41CC-87C3-235A13871F58}"/>
              </a:ext>
            </a:extLst>
          </p:cNvPr>
          <p:cNvSpPr txBox="1"/>
          <p:nvPr/>
        </p:nvSpPr>
        <p:spPr>
          <a:xfrm>
            <a:off x="805597" y="5073908"/>
            <a:ext cx="7056784" cy="646331"/>
          </a:xfrm>
          <a:prstGeom prst="rect">
            <a:avLst/>
          </a:prstGeom>
          <a:noFill/>
        </p:spPr>
        <p:txBody>
          <a:bodyPr wrap="square" rtlCol="0">
            <a:spAutoFit/>
          </a:bodyPr>
          <a:lstStyle/>
          <a:p>
            <a:pPr fontAlgn="auto">
              <a:spcBef>
                <a:spcPts val="0"/>
              </a:spcBef>
              <a:spcAft>
                <a:spcPts val="0"/>
              </a:spcAft>
            </a:pPr>
            <a:r>
              <a:rPr lang="en-CA" b="1" dirty="0">
                <a:solidFill>
                  <a:prstClr val="black"/>
                </a:solidFill>
                <a:latin typeface="Gill Sans"/>
                <a:ea typeface="+mn-ea"/>
                <a:cs typeface="Gill Sans"/>
              </a:rPr>
              <a:t>process A </a:t>
            </a:r>
            <a:r>
              <a:rPr lang="en-CA" dirty="0">
                <a:solidFill>
                  <a:prstClr val="black"/>
                </a:solidFill>
                <a:latin typeface="Gill Sans"/>
                <a:ea typeface="+mn-ea"/>
                <a:cs typeface="Gill Sans"/>
              </a:rPr>
              <a:t>receives 1/2 (5 </a:t>
            </a:r>
            <a:r>
              <a:rPr lang="en-CA" dirty="0" err="1">
                <a:solidFill>
                  <a:prstClr val="black"/>
                </a:solidFill>
                <a:latin typeface="Gill Sans"/>
                <a:ea typeface="+mn-ea"/>
                <a:cs typeface="Gill Sans"/>
              </a:rPr>
              <a:t>ms</a:t>
            </a:r>
            <a:r>
              <a:rPr lang="en-CA" dirty="0">
                <a:solidFill>
                  <a:prstClr val="black"/>
                </a:solidFill>
                <a:latin typeface="Gill Sans"/>
                <a:ea typeface="+mn-ea"/>
                <a:cs typeface="Gill Sans"/>
              </a:rPr>
              <a:t> / 10 </a:t>
            </a:r>
            <a:r>
              <a:rPr lang="en-CA" dirty="0" err="1">
                <a:solidFill>
                  <a:prstClr val="black"/>
                </a:solidFill>
                <a:latin typeface="Gill Sans"/>
                <a:ea typeface="+mn-ea"/>
                <a:cs typeface="Gill Sans"/>
              </a:rPr>
              <a:t>ms</a:t>
            </a:r>
            <a:r>
              <a:rPr lang="en-CA" dirty="0">
                <a:solidFill>
                  <a:prstClr val="black"/>
                </a:solidFill>
                <a:latin typeface="Gill Sans"/>
                <a:ea typeface="+mn-ea"/>
                <a:cs typeface="Gill Sans"/>
              </a:rPr>
              <a:t>) of the processor’s time.</a:t>
            </a:r>
          </a:p>
          <a:p>
            <a:pPr fontAlgn="auto">
              <a:spcBef>
                <a:spcPts val="0"/>
              </a:spcBef>
              <a:spcAft>
                <a:spcPts val="0"/>
              </a:spcAft>
            </a:pPr>
            <a:r>
              <a:rPr lang="en-CA" b="1" dirty="0">
                <a:solidFill>
                  <a:prstClr val="black"/>
                </a:solidFill>
                <a:latin typeface="Gill Sans"/>
                <a:ea typeface="+mn-ea"/>
                <a:cs typeface="Gill Sans"/>
              </a:rPr>
              <a:t>process B </a:t>
            </a:r>
            <a:r>
              <a:rPr lang="en-CA" dirty="0">
                <a:solidFill>
                  <a:prstClr val="black"/>
                </a:solidFill>
                <a:latin typeface="Gill Sans"/>
                <a:ea typeface="+mn-ea"/>
                <a:cs typeface="Gill Sans"/>
              </a:rPr>
              <a:t>receives 1/2 (5 </a:t>
            </a:r>
            <a:r>
              <a:rPr lang="en-CA" dirty="0" err="1">
                <a:solidFill>
                  <a:prstClr val="black"/>
                </a:solidFill>
                <a:latin typeface="Gill Sans"/>
                <a:ea typeface="+mn-ea"/>
                <a:cs typeface="Gill Sans"/>
              </a:rPr>
              <a:t>ms</a:t>
            </a:r>
            <a:r>
              <a:rPr lang="en-CA" dirty="0">
                <a:solidFill>
                  <a:prstClr val="black"/>
                </a:solidFill>
                <a:latin typeface="Gill Sans"/>
                <a:ea typeface="+mn-ea"/>
                <a:cs typeface="Gill Sans"/>
              </a:rPr>
              <a:t> / 10 </a:t>
            </a:r>
            <a:r>
              <a:rPr lang="en-CA" dirty="0" err="1">
                <a:solidFill>
                  <a:prstClr val="black"/>
                </a:solidFill>
                <a:latin typeface="Gill Sans"/>
                <a:ea typeface="+mn-ea"/>
                <a:cs typeface="Gill Sans"/>
              </a:rPr>
              <a:t>ms</a:t>
            </a:r>
            <a:r>
              <a:rPr lang="en-CA" dirty="0">
                <a:solidFill>
                  <a:prstClr val="black"/>
                </a:solidFill>
                <a:latin typeface="Gill Sans"/>
                <a:ea typeface="+mn-ea"/>
                <a:cs typeface="Gill Sans"/>
              </a:rPr>
              <a:t>) of the processor’s time</a:t>
            </a:r>
          </a:p>
        </p:txBody>
      </p:sp>
      <p:sp>
        <p:nvSpPr>
          <p:cNvPr id="14" name="Rectangle 2051">
            <a:extLst>
              <a:ext uri="{FF2B5EF4-FFF2-40B4-BE49-F238E27FC236}">
                <a16:creationId xmlns:a16="http://schemas.microsoft.com/office/drawing/2014/main" id="{84EA9227-3AFA-4D60-AA78-EE16A2DCEDCF}"/>
              </a:ext>
            </a:extLst>
          </p:cNvPr>
          <p:cNvSpPr txBox="1">
            <a:spLocks noChangeArrowheads="1"/>
          </p:cNvSpPr>
          <p:nvPr/>
        </p:nvSpPr>
        <p:spPr bwMode="auto">
          <a:xfrm>
            <a:off x="575556" y="1415394"/>
            <a:ext cx="7992888" cy="1142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0099"/>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3pPr>
            <a:lvl4pPr marL="1600200" indent="-228600" algn="l" rtl="0" eaLnBrk="0" fontAlgn="base" hangingPunct="0">
              <a:spcBef>
                <a:spcPct val="20000"/>
              </a:spcBef>
              <a:spcAft>
                <a:spcPct val="0"/>
              </a:spcAft>
              <a:buFont typeface="Wingdings" panose="05000000000000000000" pitchFamily="2" charset="2"/>
              <a:buChar char="Ø"/>
              <a:defRPr sz="2000">
                <a:solidFill>
                  <a:srgbClr val="008000"/>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eaLnBrk="1" hangingPunct="1"/>
            <a:r>
              <a:rPr lang="en-CA" altLang="en-US" kern="0" dirty="0"/>
              <a:t>Now consider two low priority process running</a:t>
            </a:r>
          </a:p>
          <a:p>
            <a:pPr lvl="1" eaLnBrk="1" hangingPunct="1"/>
            <a:r>
              <a:rPr lang="en-CA" altLang="en-US" kern="0" dirty="0"/>
              <a:t>One would expect they would each get 50% of the processor time, which they do</a:t>
            </a:r>
          </a:p>
          <a:p>
            <a:pPr lvl="2" eaLnBrk="1" hangingPunct="1"/>
            <a:r>
              <a:rPr lang="en-CA" altLang="en-US" kern="0" dirty="0"/>
              <a:t>But only for their </a:t>
            </a:r>
            <a:r>
              <a:rPr lang="en-CA" altLang="en-US" i="1" kern="0" dirty="0"/>
              <a:t>nice</a:t>
            </a:r>
            <a:r>
              <a:rPr lang="en-CA" altLang="en-US" kern="0" dirty="0"/>
              <a:t> allotment of 5 </a:t>
            </a:r>
            <a:r>
              <a:rPr lang="en-CA" altLang="en-US" kern="0" dirty="0" err="1"/>
              <a:t>ms</a:t>
            </a:r>
            <a:r>
              <a:rPr lang="en-CA" altLang="en-US" kern="0" dirty="0"/>
              <a:t>, resulting in wasteful context switching</a:t>
            </a:r>
          </a:p>
          <a:p>
            <a:pPr lvl="1" eaLnBrk="1" hangingPunct="1"/>
            <a:endParaRPr lang="en-US" altLang="en-US" kern="0" dirty="0"/>
          </a:p>
          <a:p>
            <a:pPr eaLnBrk="1" hangingPunct="1"/>
            <a:endParaRPr lang="en-US" altLang="en-US" kern="0" dirty="0"/>
          </a:p>
          <a:p>
            <a:pPr marL="457200" lvl="1" indent="0" eaLnBrk="1" hangingPunct="1">
              <a:buFont typeface="Wingdings" panose="05000000000000000000" pitchFamily="2" charset="2"/>
              <a:buNone/>
            </a:pPr>
            <a:endParaRPr lang="en-US" altLang="en-US" kern="0" dirty="0">
              <a:solidFill>
                <a:schemeClr val="tx1"/>
              </a:solidFill>
            </a:endParaRPr>
          </a:p>
          <a:p>
            <a:pPr marL="457200" lvl="1" indent="0" eaLnBrk="1" hangingPunct="1">
              <a:buFont typeface="Wingdings" panose="05000000000000000000" pitchFamily="2" charset="2"/>
              <a:buNone/>
            </a:pPr>
            <a:endParaRPr lang="en-US" altLang="en-US" kern="0" dirty="0">
              <a:solidFill>
                <a:schemeClr val="tx1"/>
              </a:solidFill>
            </a:endParaRPr>
          </a:p>
        </p:txBody>
      </p:sp>
    </p:spTree>
    <p:extLst>
      <p:ext uri="{BB962C8B-B14F-4D97-AF65-F5344CB8AC3E}">
        <p14:creationId xmlns:p14="http://schemas.microsoft.com/office/powerpoint/2010/main" val="1919609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381-3FB8-48B5-A0E9-4CA65BE17265}"/>
              </a:ext>
            </a:extLst>
          </p:cNvPr>
          <p:cNvSpPr>
            <a:spLocks noGrp="1"/>
          </p:cNvSpPr>
          <p:nvPr>
            <p:ph type="title"/>
          </p:nvPr>
        </p:nvSpPr>
        <p:spPr>
          <a:xfrm>
            <a:off x="677912" y="250031"/>
            <a:ext cx="8071100" cy="1143000"/>
          </a:xfrm>
        </p:spPr>
        <p:txBody>
          <a:bodyPr/>
          <a:lstStyle/>
          <a:p>
            <a:pPr algn="l"/>
            <a:r>
              <a:rPr lang="en-CA" dirty="0"/>
              <a:t>MFQS–relative </a:t>
            </a:r>
            <a:r>
              <a:rPr lang="en-CA" i="1" dirty="0"/>
              <a:t>nice</a:t>
            </a:r>
            <a:r>
              <a:rPr lang="en-CA" dirty="0"/>
              <a:t> levels</a:t>
            </a:r>
          </a:p>
        </p:txBody>
      </p:sp>
      <p:sp>
        <p:nvSpPr>
          <p:cNvPr id="4" name="Slide Number Placeholder 3">
            <a:extLst>
              <a:ext uri="{FF2B5EF4-FFF2-40B4-BE49-F238E27FC236}">
                <a16:creationId xmlns:a16="http://schemas.microsoft.com/office/drawing/2014/main" id="{3CE8FFD3-3912-4090-8CAB-FA370B64497B}"/>
              </a:ext>
            </a:extLst>
          </p:cNvPr>
          <p:cNvSpPr>
            <a:spLocks noGrp="1"/>
          </p:cNvSpPr>
          <p:nvPr>
            <p:ph type="sldNum" sz="quarter" idx="12"/>
          </p:nvPr>
        </p:nvSpPr>
        <p:spPr/>
        <p:txBody>
          <a:bodyPr/>
          <a:lstStyle/>
          <a:p>
            <a:fld id="{9BBE75BE-951A-4B8C-B643-07D9D9E4B61D}" type="slidenum">
              <a:rPr lang="fr-CA" altLang="en-US" smtClean="0"/>
              <a:pPr/>
              <a:t>9</a:t>
            </a:fld>
            <a:endParaRPr lang="fr-CA" altLang="en-US"/>
          </a:p>
        </p:txBody>
      </p:sp>
      <p:sp>
        <p:nvSpPr>
          <p:cNvPr id="14" name="Rectangle 2051">
            <a:extLst>
              <a:ext uri="{FF2B5EF4-FFF2-40B4-BE49-F238E27FC236}">
                <a16:creationId xmlns:a16="http://schemas.microsoft.com/office/drawing/2014/main" id="{84EA9227-3AFA-4D60-AA78-EE16A2DCEDCF}"/>
              </a:ext>
            </a:extLst>
          </p:cNvPr>
          <p:cNvSpPr txBox="1">
            <a:spLocks noChangeArrowheads="1"/>
          </p:cNvSpPr>
          <p:nvPr/>
        </p:nvSpPr>
        <p:spPr bwMode="auto">
          <a:xfrm>
            <a:off x="575556" y="1415394"/>
            <a:ext cx="7992888" cy="1142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0099"/>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3pPr>
            <a:lvl4pPr marL="1600200" indent="-228600" algn="l" rtl="0" eaLnBrk="0" fontAlgn="base" hangingPunct="0">
              <a:spcBef>
                <a:spcPct val="20000"/>
              </a:spcBef>
              <a:spcAft>
                <a:spcPct val="0"/>
              </a:spcAft>
              <a:buFont typeface="Wingdings" panose="05000000000000000000" pitchFamily="2" charset="2"/>
              <a:buChar char="Ø"/>
              <a:defRPr sz="2000">
                <a:solidFill>
                  <a:srgbClr val="008000"/>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rgbClr val="008000"/>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eaLnBrk="1" hangingPunct="1"/>
            <a:r>
              <a:rPr lang="en-CA" altLang="en-US" kern="0" dirty="0"/>
              <a:t>Consider the following two processes, each one </a:t>
            </a:r>
            <a:r>
              <a:rPr lang="en-CA" altLang="en-US" i="1" kern="0" dirty="0"/>
              <a:t>nice</a:t>
            </a:r>
            <a:r>
              <a:rPr lang="en-CA" altLang="en-US" kern="0" dirty="0"/>
              <a:t> value apart</a:t>
            </a:r>
          </a:p>
          <a:p>
            <a:pPr marL="914400" lvl="1" indent="-514350" eaLnBrk="1" hangingPunct="1">
              <a:buFont typeface="+mj-lt"/>
              <a:buAutoNum type="arabicPeriod"/>
            </a:pPr>
            <a:r>
              <a:rPr lang="en-CA" altLang="en-US" kern="0" dirty="0"/>
              <a:t>Process C – </a:t>
            </a:r>
            <a:r>
              <a:rPr lang="en-CA" altLang="en-US" i="1" kern="0" dirty="0"/>
              <a:t>nice</a:t>
            </a:r>
            <a:r>
              <a:rPr lang="en-CA" altLang="en-US" kern="0" dirty="0"/>
              <a:t> 0, 100 </a:t>
            </a:r>
            <a:r>
              <a:rPr lang="en-CA" altLang="en-US" kern="0" dirty="0" err="1"/>
              <a:t>ms</a:t>
            </a:r>
            <a:r>
              <a:rPr lang="en-CA" altLang="en-US" kern="0" dirty="0"/>
              <a:t> quantum</a:t>
            </a:r>
          </a:p>
          <a:p>
            <a:pPr marL="914400" lvl="1" indent="-514350" eaLnBrk="1" hangingPunct="1">
              <a:buFont typeface="+mj-lt"/>
              <a:buAutoNum type="arabicPeriod"/>
            </a:pPr>
            <a:r>
              <a:rPr lang="en-CA" altLang="en-US" kern="0" dirty="0"/>
              <a:t>Process D – </a:t>
            </a:r>
            <a:r>
              <a:rPr lang="en-CA" altLang="en-US" i="1" kern="0" dirty="0"/>
              <a:t>nice</a:t>
            </a:r>
            <a:r>
              <a:rPr lang="en-CA" altLang="en-US" kern="0" dirty="0"/>
              <a:t> 1, 95 </a:t>
            </a:r>
            <a:r>
              <a:rPr lang="en-CA" altLang="en-US" kern="0" dirty="0" err="1"/>
              <a:t>ms</a:t>
            </a:r>
            <a:r>
              <a:rPr lang="en-CA" altLang="en-US" kern="0" dirty="0"/>
              <a:t> quantum </a:t>
            </a:r>
          </a:p>
          <a:p>
            <a:pPr eaLnBrk="1" hangingPunct="1"/>
            <a:r>
              <a:rPr lang="en-US" altLang="en-US" kern="0" dirty="0"/>
              <a:t>Now consider two close processes, but at lower levels</a:t>
            </a:r>
          </a:p>
          <a:p>
            <a:pPr marL="914400" lvl="1" indent="-514350" eaLnBrk="1" hangingPunct="1">
              <a:buFont typeface="+mj-lt"/>
              <a:buAutoNum type="arabicPeriod" startAt="3"/>
            </a:pPr>
            <a:r>
              <a:rPr lang="en-US" altLang="en-US" kern="0" dirty="0"/>
              <a:t>Process E – </a:t>
            </a:r>
            <a:r>
              <a:rPr lang="en-US" altLang="en-US" i="1" kern="0" dirty="0"/>
              <a:t>nice</a:t>
            </a:r>
            <a:r>
              <a:rPr lang="en-US" altLang="en-US" kern="0" dirty="0"/>
              <a:t> 18, 10 </a:t>
            </a:r>
            <a:r>
              <a:rPr lang="en-US" altLang="en-US" kern="0" dirty="0" err="1"/>
              <a:t>ms</a:t>
            </a:r>
            <a:r>
              <a:rPr lang="en-US" altLang="en-US" kern="0" dirty="0"/>
              <a:t> quantum</a:t>
            </a:r>
          </a:p>
          <a:p>
            <a:pPr marL="914400" lvl="1" indent="-514350" eaLnBrk="1" hangingPunct="1">
              <a:buFont typeface="+mj-lt"/>
              <a:buAutoNum type="arabicPeriod" startAt="3"/>
            </a:pPr>
            <a:r>
              <a:rPr lang="en-US" altLang="en-US" kern="0" dirty="0"/>
              <a:t>Process F – </a:t>
            </a:r>
            <a:r>
              <a:rPr lang="en-US" altLang="en-US" i="1" kern="0" dirty="0"/>
              <a:t>nice</a:t>
            </a:r>
            <a:r>
              <a:rPr lang="en-US" altLang="en-US" kern="0" dirty="0"/>
              <a:t> 19, 5 </a:t>
            </a:r>
            <a:r>
              <a:rPr lang="en-US" altLang="en-US" kern="0" dirty="0" err="1"/>
              <a:t>ms</a:t>
            </a:r>
            <a:r>
              <a:rPr lang="en-US" altLang="en-US" kern="0" dirty="0"/>
              <a:t> quantum</a:t>
            </a:r>
          </a:p>
          <a:p>
            <a:pPr marL="514350" indent="-514350" eaLnBrk="1" hangingPunct="1"/>
            <a:r>
              <a:rPr lang="en-US" altLang="en-US" kern="0" dirty="0"/>
              <a:t>Although close in </a:t>
            </a:r>
            <a:r>
              <a:rPr lang="en-US" altLang="en-US" i="1" kern="0" dirty="0"/>
              <a:t>nice</a:t>
            </a:r>
            <a:r>
              <a:rPr lang="en-US" altLang="en-US" kern="0" dirty="0"/>
              <a:t> level, can you see the problem from a fairness perspective?</a:t>
            </a:r>
          </a:p>
          <a:p>
            <a:pPr eaLnBrk="1" hangingPunct="1"/>
            <a:endParaRPr lang="en-US" altLang="en-US" kern="0" dirty="0"/>
          </a:p>
          <a:p>
            <a:pPr marL="457200" lvl="1" indent="0" eaLnBrk="1" hangingPunct="1">
              <a:buFont typeface="Wingdings" panose="05000000000000000000" pitchFamily="2" charset="2"/>
              <a:buNone/>
            </a:pPr>
            <a:endParaRPr lang="en-US" altLang="en-US" kern="0" dirty="0">
              <a:solidFill>
                <a:schemeClr val="tx1"/>
              </a:solidFill>
            </a:endParaRPr>
          </a:p>
          <a:p>
            <a:pPr marL="457200" lvl="1" indent="0" eaLnBrk="1" hangingPunct="1">
              <a:buFont typeface="Wingdings" panose="05000000000000000000" pitchFamily="2" charset="2"/>
              <a:buNone/>
            </a:pPr>
            <a:endParaRPr lang="en-US" altLang="en-US" kern="0" dirty="0">
              <a:solidFill>
                <a:schemeClr val="tx1"/>
              </a:solidFill>
            </a:endParaRPr>
          </a:p>
        </p:txBody>
      </p:sp>
      <p:sp>
        <p:nvSpPr>
          <p:cNvPr id="15" name="Right Brace 14">
            <a:extLst>
              <a:ext uri="{FF2B5EF4-FFF2-40B4-BE49-F238E27FC236}">
                <a16:creationId xmlns:a16="http://schemas.microsoft.com/office/drawing/2014/main" id="{0CC10C3C-0D81-45B6-9F6C-496F3AA659BB}"/>
              </a:ext>
            </a:extLst>
          </p:cNvPr>
          <p:cNvSpPr/>
          <p:nvPr/>
        </p:nvSpPr>
        <p:spPr>
          <a:xfrm>
            <a:off x="6337176" y="2445946"/>
            <a:ext cx="432048" cy="792088"/>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16" name="TextBox 15">
            <a:extLst>
              <a:ext uri="{FF2B5EF4-FFF2-40B4-BE49-F238E27FC236}">
                <a16:creationId xmlns:a16="http://schemas.microsoft.com/office/drawing/2014/main" id="{D239B441-E8DF-4E74-B286-E466041BA95C}"/>
              </a:ext>
            </a:extLst>
          </p:cNvPr>
          <p:cNvSpPr txBox="1"/>
          <p:nvPr/>
        </p:nvSpPr>
        <p:spPr>
          <a:xfrm>
            <a:off x="6874198" y="2678448"/>
            <a:ext cx="1470467" cy="369332"/>
          </a:xfrm>
          <a:prstGeom prst="rect">
            <a:avLst/>
          </a:prstGeom>
          <a:noFill/>
        </p:spPr>
        <p:txBody>
          <a:bodyPr wrap="none" rtlCol="0">
            <a:spAutoFit/>
          </a:bodyPr>
          <a:lstStyle/>
          <a:p>
            <a:r>
              <a:rPr lang="en-CA" dirty="0">
                <a:solidFill>
                  <a:srgbClr val="000099"/>
                </a:solidFill>
                <a:latin typeface="Gill Sans"/>
                <a:cs typeface="Gill Sans"/>
              </a:rPr>
              <a:t>5% difference</a:t>
            </a:r>
          </a:p>
        </p:txBody>
      </p:sp>
      <p:sp>
        <p:nvSpPr>
          <p:cNvPr id="17" name="Right Brace 16">
            <a:extLst>
              <a:ext uri="{FF2B5EF4-FFF2-40B4-BE49-F238E27FC236}">
                <a16:creationId xmlns:a16="http://schemas.microsoft.com/office/drawing/2014/main" id="{4F6F09E4-6949-4287-8163-B4D4611A5E40}"/>
              </a:ext>
            </a:extLst>
          </p:cNvPr>
          <p:cNvSpPr/>
          <p:nvPr/>
        </p:nvSpPr>
        <p:spPr>
          <a:xfrm>
            <a:off x="6337176" y="4268586"/>
            <a:ext cx="432048" cy="792088"/>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18" name="TextBox 17">
            <a:extLst>
              <a:ext uri="{FF2B5EF4-FFF2-40B4-BE49-F238E27FC236}">
                <a16:creationId xmlns:a16="http://schemas.microsoft.com/office/drawing/2014/main" id="{DA7DDB01-C0C2-4D5D-A1E7-909CA3AF5B8C}"/>
              </a:ext>
            </a:extLst>
          </p:cNvPr>
          <p:cNvSpPr txBox="1"/>
          <p:nvPr/>
        </p:nvSpPr>
        <p:spPr>
          <a:xfrm>
            <a:off x="6874198" y="4479964"/>
            <a:ext cx="1587486" cy="369332"/>
          </a:xfrm>
          <a:prstGeom prst="rect">
            <a:avLst/>
          </a:prstGeom>
          <a:noFill/>
        </p:spPr>
        <p:txBody>
          <a:bodyPr wrap="none" rtlCol="0">
            <a:spAutoFit/>
          </a:bodyPr>
          <a:lstStyle/>
          <a:p>
            <a:r>
              <a:rPr lang="en-CA" dirty="0">
                <a:solidFill>
                  <a:srgbClr val="000099"/>
                </a:solidFill>
                <a:latin typeface="Gill Sans"/>
                <a:cs typeface="Gill Sans"/>
              </a:rPr>
              <a:t>50% difference</a:t>
            </a:r>
          </a:p>
        </p:txBody>
      </p:sp>
    </p:spTree>
    <p:extLst>
      <p:ext uri="{BB962C8B-B14F-4D97-AF65-F5344CB8AC3E}">
        <p14:creationId xmlns:p14="http://schemas.microsoft.com/office/powerpoint/2010/main" val="2408691334"/>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92D05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1449</TotalTime>
  <Words>3095</Words>
  <Application>Microsoft Macintosh PowerPoint</Application>
  <PresentationFormat>On-screen Show (4:3)</PresentationFormat>
  <Paragraphs>344</Paragraphs>
  <Slides>30</Slides>
  <Notes>21</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44" baseType="lpstr">
      <vt:lpstr>MS PGothic</vt:lpstr>
      <vt:lpstr>MS PGothic</vt:lpstr>
      <vt:lpstr>Arial</vt:lpstr>
      <vt:lpstr>Calibri</vt:lpstr>
      <vt:lpstr>Calisto MT</vt:lpstr>
      <vt:lpstr>Cambria Math</vt:lpstr>
      <vt:lpstr>Consolas</vt:lpstr>
      <vt:lpstr>Courier New</vt:lpstr>
      <vt:lpstr>Gill Sans</vt:lpstr>
      <vt:lpstr>Times New Roman</vt:lpstr>
      <vt:lpstr>Wingdings</vt:lpstr>
      <vt:lpstr>Default Design</vt:lpstr>
      <vt:lpstr>1_Default Design</vt:lpstr>
      <vt:lpstr>Bitmap Image</vt:lpstr>
      <vt:lpstr>EEE 335 Principles of Operating Systems</vt:lpstr>
      <vt:lpstr>Outline</vt:lpstr>
      <vt:lpstr>Multilevel feedback queue scheduler</vt:lpstr>
      <vt:lpstr>Multilevel feedback queue scheduler</vt:lpstr>
      <vt:lpstr>MFQS – More Rules</vt:lpstr>
      <vt:lpstr>MFQS – Still More Rules</vt:lpstr>
      <vt:lpstr>MFQS–mapping quantum to nice levels</vt:lpstr>
      <vt:lpstr>MFQS–mapping quantum to nice levels</vt:lpstr>
      <vt:lpstr>MFQS–relative nice levels</vt:lpstr>
      <vt:lpstr>MFQS–absolute nice levels</vt:lpstr>
      <vt:lpstr>Modern Linux Scheduling</vt:lpstr>
      <vt:lpstr>Recall perfect multitasking</vt:lpstr>
      <vt:lpstr>Completely fair algorithm</vt:lpstr>
      <vt:lpstr>A quick note on Nice levels</vt:lpstr>
      <vt:lpstr>Priority vs nice levels</vt:lpstr>
      <vt:lpstr>top example</vt:lpstr>
      <vt:lpstr>Completely fair algorithm</vt:lpstr>
      <vt:lpstr>Completely fair algorithm</vt:lpstr>
      <vt:lpstr>Completely fair algorithm</vt:lpstr>
      <vt:lpstr>Priority across different nice levels</vt:lpstr>
      <vt:lpstr>Priority at different nice levels</vt:lpstr>
      <vt:lpstr>Calculating runtimes</vt:lpstr>
      <vt:lpstr>Completely fair algorithm</vt:lpstr>
      <vt:lpstr>Completely fair algorithm</vt:lpstr>
      <vt:lpstr>CFS Implementation</vt:lpstr>
      <vt:lpstr>Four Components of CFS</vt:lpstr>
      <vt:lpstr>CFS Linux Implementation</vt:lpstr>
      <vt:lpstr>CFS Linux Implementation</vt:lpstr>
      <vt:lpstr>CFS Linux Implementation</vt:lpstr>
      <vt:lpstr>PowerPoint Presentation</vt:lpstr>
    </vt:vector>
  </TitlesOfParts>
  <Company>Royal Military College of Canada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435 Principles of Operating Systems</dc:title>
  <dc:creator>Alain Beaulieu</dc:creator>
  <cp:lastModifiedBy>Microsoft Office User</cp:lastModifiedBy>
  <cp:revision>83</cp:revision>
  <cp:lastPrinted>2015-10-06T17:09:58Z</cp:lastPrinted>
  <dcterms:created xsi:type="dcterms:W3CDTF">2014-07-07T15:33:24Z</dcterms:created>
  <dcterms:modified xsi:type="dcterms:W3CDTF">2020-02-06T16:54:31Z</dcterms:modified>
</cp:coreProperties>
</file>