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1"/>
  </p:notesMasterIdLst>
  <p:handoutMasterIdLst>
    <p:handoutMasterId r:id="rId22"/>
  </p:handoutMasterIdLst>
  <p:sldIdLst>
    <p:sldId id="312"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834" autoAdjust="0"/>
  </p:normalViewPr>
  <p:slideViewPr>
    <p:cSldViewPr>
      <p:cViewPr varScale="1">
        <p:scale>
          <a:sx n="96" d="100"/>
          <a:sy n="96" d="100"/>
        </p:scale>
        <p:origin x="2624" y="17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553519BA-8FD1-4725-BB9B-9BED608E0BC8}" type="datetimeFigureOut">
              <a:rPr lang="en-CA" smtClean="0"/>
              <a:t>2020-02-11</a:t>
            </a:fld>
            <a:endParaRPr lang="en-CA"/>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BF882DCF-F4E3-459B-B984-B6551AFCB485}" type="slidenum">
              <a:rPr lang="en-CA" smtClean="0"/>
              <a:t>‹#›</a:t>
            </a:fld>
            <a:endParaRPr lang="en-CA"/>
          </a:p>
        </p:txBody>
      </p:sp>
    </p:spTree>
    <p:extLst>
      <p:ext uri="{BB962C8B-B14F-4D97-AF65-F5344CB8AC3E}">
        <p14:creationId xmlns:p14="http://schemas.microsoft.com/office/powerpoint/2010/main" val="2791736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02465427-C871-42CC-B650-A0C6692BA7BD}" type="datetimeFigureOut">
              <a:rPr lang="en-CA" smtClean="0"/>
              <a:pPr/>
              <a:t>2020-02-11</a:t>
            </a:fld>
            <a:endParaRPr lang="en-CA"/>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E37F2B54-A66B-4779-906C-F879CC221B89}" type="slidenum">
              <a:rPr lang="en-CA" smtClean="0"/>
              <a:pPr/>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F2B54-A66B-4779-906C-F879CC221B89}" type="slidenum">
              <a:rPr kumimoji="0" lang="en-CA" sz="1200" b="0" i="0" u="none" strike="noStrike" kern="1200" cap="none" spc="0" normalizeH="0" baseline="0" noProof="0" smtClean="0">
                <a:ln>
                  <a:noFill/>
                </a:ln>
                <a:solidFill>
                  <a:prstClr val="black"/>
                </a:solidFill>
                <a:effectLst/>
                <a:uLnTx/>
                <a:uFillTx/>
                <a:latin typeface="Calibri"/>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1412783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20" indent="-291161" eaLnBrk="0" hangingPunct="0">
              <a:defRPr sz="2400">
                <a:solidFill>
                  <a:schemeClr val="tx1"/>
                </a:solidFill>
                <a:latin typeface="Times New Roman" pitchFamily="18" charset="0"/>
              </a:defRPr>
            </a:lvl2pPr>
            <a:lvl3pPr marL="1164647" indent="-232929" eaLnBrk="0" hangingPunct="0">
              <a:defRPr sz="2400">
                <a:solidFill>
                  <a:schemeClr val="tx1"/>
                </a:solidFill>
                <a:latin typeface="Times New Roman" pitchFamily="18" charset="0"/>
              </a:defRPr>
            </a:lvl3pPr>
            <a:lvl4pPr marL="1630505" indent="-232929" eaLnBrk="0" hangingPunct="0">
              <a:defRPr sz="2400">
                <a:solidFill>
                  <a:schemeClr val="tx1"/>
                </a:solidFill>
                <a:latin typeface="Times New Roman" pitchFamily="18" charset="0"/>
              </a:defRPr>
            </a:lvl4pPr>
            <a:lvl5pPr marL="2096365" indent="-232929" eaLnBrk="0" hangingPunct="0">
              <a:defRPr sz="2400">
                <a:solidFill>
                  <a:schemeClr val="tx1"/>
                </a:solidFill>
                <a:latin typeface="Times New Roman" pitchFamily="18" charset="0"/>
              </a:defRPr>
            </a:lvl5pPr>
            <a:lvl6pPr marL="2562224" indent="-232929" eaLnBrk="0" fontAlgn="base" hangingPunct="0">
              <a:spcBef>
                <a:spcPct val="0"/>
              </a:spcBef>
              <a:spcAft>
                <a:spcPct val="0"/>
              </a:spcAft>
              <a:defRPr sz="2400">
                <a:solidFill>
                  <a:schemeClr val="tx1"/>
                </a:solidFill>
                <a:latin typeface="Times New Roman" pitchFamily="18" charset="0"/>
              </a:defRPr>
            </a:lvl6pPr>
            <a:lvl7pPr marL="3028082" indent="-232929" eaLnBrk="0" fontAlgn="base" hangingPunct="0">
              <a:spcBef>
                <a:spcPct val="0"/>
              </a:spcBef>
              <a:spcAft>
                <a:spcPct val="0"/>
              </a:spcAft>
              <a:defRPr sz="2400">
                <a:solidFill>
                  <a:schemeClr val="tx1"/>
                </a:solidFill>
                <a:latin typeface="Times New Roman" pitchFamily="18" charset="0"/>
              </a:defRPr>
            </a:lvl7pPr>
            <a:lvl8pPr marL="3493941" indent="-232929" eaLnBrk="0" fontAlgn="base" hangingPunct="0">
              <a:spcBef>
                <a:spcPct val="0"/>
              </a:spcBef>
              <a:spcAft>
                <a:spcPct val="0"/>
              </a:spcAft>
              <a:defRPr sz="2400">
                <a:solidFill>
                  <a:schemeClr val="tx1"/>
                </a:solidFill>
                <a:latin typeface="Times New Roman" pitchFamily="18" charset="0"/>
              </a:defRPr>
            </a:lvl8pPr>
            <a:lvl9pPr marL="3959800" indent="-232929" eaLnBrk="0" fontAlgn="base" hangingPunct="0">
              <a:spcBef>
                <a:spcPct val="0"/>
              </a:spcBef>
              <a:spcAft>
                <a:spcPct val="0"/>
              </a:spcAft>
              <a:defRPr sz="2400">
                <a:solidFill>
                  <a:schemeClr val="tx1"/>
                </a:solidFill>
                <a:latin typeface="Times New Roman" pitchFamily="18" charset="0"/>
              </a:defRPr>
            </a:lvl9pPr>
          </a:lstStyle>
          <a:p>
            <a:pPr eaLnBrk="1" hangingPunct="1"/>
            <a:fld id="{E2B975BB-4CDC-451A-B1D1-8F7733E005B3}" type="slidenum">
              <a:rPr lang="en-US" altLang="en-US" sz="1300"/>
              <a:pPr eaLnBrk="1" hangingPunct="1"/>
              <a:t>15</a:t>
            </a:fld>
            <a:endParaRPr lang="en-US" altLang="en-US" sz="1300"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r>
              <a:rPr lang="en-US" altLang="en-US" dirty="0"/>
              <a:t>Called Ostrich algorithm from the idea of sticking your head in the sand and pretending that there is no problem at all.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20" indent="-291161" eaLnBrk="0" hangingPunct="0">
              <a:defRPr sz="2400">
                <a:solidFill>
                  <a:schemeClr val="tx1"/>
                </a:solidFill>
                <a:latin typeface="Times New Roman" pitchFamily="18" charset="0"/>
              </a:defRPr>
            </a:lvl2pPr>
            <a:lvl3pPr marL="1164647" indent="-232929" eaLnBrk="0" hangingPunct="0">
              <a:defRPr sz="2400">
                <a:solidFill>
                  <a:schemeClr val="tx1"/>
                </a:solidFill>
                <a:latin typeface="Times New Roman" pitchFamily="18" charset="0"/>
              </a:defRPr>
            </a:lvl3pPr>
            <a:lvl4pPr marL="1630505" indent="-232929" eaLnBrk="0" hangingPunct="0">
              <a:defRPr sz="2400">
                <a:solidFill>
                  <a:schemeClr val="tx1"/>
                </a:solidFill>
                <a:latin typeface="Times New Roman" pitchFamily="18" charset="0"/>
              </a:defRPr>
            </a:lvl4pPr>
            <a:lvl5pPr marL="2096365" indent="-232929" eaLnBrk="0" hangingPunct="0">
              <a:defRPr sz="2400">
                <a:solidFill>
                  <a:schemeClr val="tx1"/>
                </a:solidFill>
                <a:latin typeface="Times New Roman" pitchFamily="18" charset="0"/>
              </a:defRPr>
            </a:lvl5pPr>
            <a:lvl6pPr marL="2562224" indent="-232929" eaLnBrk="0" fontAlgn="base" hangingPunct="0">
              <a:spcBef>
                <a:spcPct val="0"/>
              </a:spcBef>
              <a:spcAft>
                <a:spcPct val="0"/>
              </a:spcAft>
              <a:defRPr sz="2400">
                <a:solidFill>
                  <a:schemeClr val="tx1"/>
                </a:solidFill>
                <a:latin typeface="Times New Roman" pitchFamily="18" charset="0"/>
              </a:defRPr>
            </a:lvl6pPr>
            <a:lvl7pPr marL="3028082" indent="-232929" eaLnBrk="0" fontAlgn="base" hangingPunct="0">
              <a:spcBef>
                <a:spcPct val="0"/>
              </a:spcBef>
              <a:spcAft>
                <a:spcPct val="0"/>
              </a:spcAft>
              <a:defRPr sz="2400">
                <a:solidFill>
                  <a:schemeClr val="tx1"/>
                </a:solidFill>
                <a:latin typeface="Times New Roman" pitchFamily="18" charset="0"/>
              </a:defRPr>
            </a:lvl7pPr>
            <a:lvl8pPr marL="3493941" indent="-232929" eaLnBrk="0" fontAlgn="base" hangingPunct="0">
              <a:spcBef>
                <a:spcPct val="0"/>
              </a:spcBef>
              <a:spcAft>
                <a:spcPct val="0"/>
              </a:spcAft>
              <a:defRPr sz="2400">
                <a:solidFill>
                  <a:schemeClr val="tx1"/>
                </a:solidFill>
                <a:latin typeface="Times New Roman" pitchFamily="18" charset="0"/>
              </a:defRPr>
            </a:lvl8pPr>
            <a:lvl9pPr marL="3959800" indent="-232929" eaLnBrk="0" fontAlgn="base" hangingPunct="0">
              <a:spcBef>
                <a:spcPct val="0"/>
              </a:spcBef>
              <a:spcAft>
                <a:spcPct val="0"/>
              </a:spcAft>
              <a:defRPr sz="2400">
                <a:solidFill>
                  <a:schemeClr val="tx1"/>
                </a:solidFill>
                <a:latin typeface="Times New Roman" pitchFamily="18" charset="0"/>
              </a:defRPr>
            </a:lvl9pPr>
          </a:lstStyle>
          <a:p>
            <a:pPr eaLnBrk="1" hangingPunct="1"/>
            <a:fld id="{8CC8A876-2168-4F40-B91E-00D745F0ACC3}" type="slidenum">
              <a:rPr lang="en-US" altLang="en-US" sz="1300"/>
              <a:pPr eaLnBrk="1" hangingPunct="1"/>
              <a:t>16</a:t>
            </a:fld>
            <a:endParaRPr lang="en-US" altLang="en-US" sz="1300"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r>
              <a:rPr lang="en-US" altLang="en-US"/>
              <a:t>This is all about picking your battles correctly though...this may not be a situation where a BSOD is acceptable.  However, it’s not as much of a concern on a home PC.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17</a:t>
            </a:fld>
            <a:endParaRPr lang="en-CA"/>
          </a:p>
        </p:txBody>
      </p:sp>
    </p:spTree>
    <p:extLst>
      <p:ext uri="{BB962C8B-B14F-4D97-AF65-F5344CB8AC3E}">
        <p14:creationId xmlns:p14="http://schemas.microsoft.com/office/powerpoint/2010/main" val="148116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20" indent="-291161" eaLnBrk="0" hangingPunct="0">
              <a:defRPr sz="2400">
                <a:solidFill>
                  <a:schemeClr val="tx1"/>
                </a:solidFill>
                <a:latin typeface="Times New Roman" pitchFamily="18" charset="0"/>
              </a:defRPr>
            </a:lvl2pPr>
            <a:lvl3pPr marL="1164647" indent="-232929" eaLnBrk="0" hangingPunct="0">
              <a:defRPr sz="2400">
                <a:solidFill>
                  <a:schemeClr val="tx1"/>
                </a:solidFill>
                <a:latin typeface="Times New Roman" pitchFamily="18" charset="0"/>
              </a:defRPr>
            </a:lvl3pPr>
            <a:lvl4pPr marL="1630505" indent="-232929" eaLnBrk="0" hangingPunct="0">
              <a:defRPr sz="2400">
                <a:solidFill>
                  <a:schemeClr val="tx1"/>
                </a:solidFill>
                <a:latin typeface="Times New Roman" pitchFamily="18" charset="0"/>
              </a:defRPr>
            </a:lvl4pPr>
            <a:lvl5pPr marL="2096365" indent="-232929" eaLnBrk="0" hangingPunct="0">
              <a:defRPr sz="2400">
                <a:solidFill>
                  <a:schemeClr val="tx1"/>
                </a:solidFill>
                <a:latin typeface="Times New Roman" pitchFamily="18" charset="0"/>
              </a:defRPr>
            </a:lvl5pPr>
            <a:lvl6pPr marL="2562224" indent="-232929" eaLnBrk="0" fontAlgn="base" hangingPunct="0">
              <a:spcBef>
                <a:spcPct val="0"/>
              </a:spcBef>
              <a:spcAft>
                <a:spcPct val="0"/>
              </a:spcAft>
              <a:defRPr sz="2400">
                <a:solidFill>
                  <a:schemeClr val="tx1"/>
                </a:solidFill>
                <a:latin typeface="Times New Roman" pitchFamily="18" charset="0"/>
              </a:defRPr>
            </a:lvl6pPr>
            <a:lvl7pPr marL="3028082" indent="-232929" eaLnBrk="0" fontAlgn="base" hangingPunct="0">
              <a:spcBef>
                <a:spcPct val="0"/>
              </a:spcBef>
              <a:spcAft>
                <a:spcPct val="0"/>
              </a:spcAft>
              <a:defRPr sz="2400">
                <a:solidFill>
                  <a:schemeClr val="tx1"/>
                </a:solidFill>
                <a:latin typeface="Times New Roman" pitchFamily="18" charset="0"/>
              </a:defRPr>
            </a:lvl7pPr>
            <a:lvl8pPr marL="3493941" indent="-232929" eaLnBrk="0" fontAlgn="base" hangingPunct="0">
              <a:spcBef>
                <a:spcPct val="0"/>
              </a:spcBef>
              <a:spcAft>
                <a:spcPct val="0"/>
              </a:spcAft>
              <a:defRPr sz="2400">
                <a:solidFill>
                  <a:schemeClr val="tx1"/>
                </a:solidFill>
                <a:latin typeface="Times New Roman" pitchFamily="18" charset="0"/>
              </a:defRPr>
            </a:lvl8pPr>
            <a:lvl9pPr marL="3959800" indent="-232929" eaLnBrk="0" fontAlgn="base" hangingPunct="0">
              <a:spcBef>
                <a:spcPct val="0"/>
              </a:spcBef>
              <a:spcAft>
                <a:spcPct val="0"/>
              </a:spcAft>
              <a:defRPr sz="2400">
                <a:solidFill>
                  <a:schemeClr val="tx1"/>
                </a:solidFill>
                <a:latin typeface="Times New Roman" pitchFamily="18" charset="0"/>
              </a:defRPr>
            </a:lvl9pPr>
          </a:lstStyle>
          <a:p>
            <a:pPr eaLnBrk="1" hangingPunct="1"/>
            <a:fld id="{15F90429-8BBF-4C43-946C-BB8C6F6E5899}" type="slidenum">
              <a:rPr lang="en-US" altLang="en-US" sz="1300"/>
              <a:pPr eaLnBrk="1" hangingPunct="1"/>
              <a:t>18</a:t>
            </a:fld>
            <a:endParaRPr lang="en-US" altLang="en-US" sz="1300"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a:buFontTx/>
              <a:buChar char="•"/>
            </a:pPr>
            <a:r>
              <a:rPr lang="en-US" altLang="en-US" dirty="0"/>
              <a:t>What are the four conditions required for deadlock?</a:t>
            </a:r>
          </a:p>
          <a:p>
            <a:pPr lvl="1">
              <a:buFontTx/>
              <a:buChar char="•"/>
            </a:pPr>
            <a:r>
              <a:rPr lang="en-US" altLang="en-US" dirty="0"/>
              <a:t>Hold and wait condition (processes can request multiple resources)</a:t>
            </a:r>
          </a:p>
          <a:p>
            <a:pPr lvl="1">
              <a:buFontTx/>
              <a:buChar char="•"/>
            </a:pPr>
            <a:r>
              <a:rPr lang="en-US" altLang="en-US" dirty="0"/>
              <a:t>Mutual exclusion condition (resources can either be available or held by only one resource)</a:t>
            </a:r>
          </a:p>
          <a:p>
            <a:pPr lvl="1">
              <a:buFontTx/>
              <a:buChar char="•"/>
            </a:pPr>
            <a:r>
              <a:rPr lang="en-US" altLang="en-US" dirty="0"/>
              <a:t>No preemption condition</a:t>
            </a:r>
          </a:p>
          <a:p>
            <a:pPr lvl="1">
              <a:buFontTx/>
              <a:buChar char="•"/>
            </a:pPr>
            <a:r>
              <a:rPr lang="en-US" altLang="en-US" dirty="0"/>
              <a:t>Circular wait condition</a:t>
            </a:r>
          </a:p>
          <a:p>
            <a:pPr lvl="1">
              <a:buFontTx/>
              <a:buChar char="•"/>
            </a:pPr>
            <a:endParaRPr lang="en-US" altLang="en-US" dirty="0"/>
          </a:p>
          <a:p>
            <a:pPr>
              <a:buFontTx/>
              <a:buChar char="•"/>
            </a:pPr>
            <a:r>
              <a:rPr lang="en-US" altLang="en-US" dirty="0"/>
              <a:t>What are our four strategies for dealing with deadlocks (by name)</a:t>
            </a:r>
          </a:p>
          <a:p>
            <a:pPr lvl="1">
              <a:buFontTx/>
              <a:buChar char="•"/>
            </a:pPr>
            <a:r>
              <a:rPr lang="en-US" altLang="en-US" dirty="0"/>
              <a:t>The ostrich algorithm</a:t>
            </a:r>
          </a:p>
          <a:p>
            <a:pPr lvl="1">
              <a:buFontTx/>
              <a:buChar char="•"/>
            </a:pPr>
            <a:r>
              <a:rPr lang="en-US" altLang="en-US" dirty="0"/>
              <a:t>Deadlock detection</a:t>
            </a:r>
          </a:p>
          <a:p>
            <a:pPr lvl="1">
              <a:buFontTx/>
              <a:buChar char="•"/>
            </a:pPr>
            <a:r>
              <a:rPr lang="en-US" altLang="en-US" dirty="0"/>
              <a:t>Avoidance through careful resource allocation</a:t>
            </a:r>
          </a:p>
          <a:p>
            <a:pPr lvl="1">
              <a:buFontTx/>
              <a:buChar char="•"/>
            </a:pPr>
            <a:r>
              <a:rPr lang="en-US" altLang="en-US" dirty="0"/>
              <a:t>Prevention by disrupting one of the four conditions we have for deadlocks.</a:t>
            </a:r>
          </a:p>
          <a:p>
            <a:pPr lvl="1">
              <a:buFontTx/>
              <a:buChar char="•"/>
            </a:pP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20" indent="-291161" eaLnBrk="0" hangingPunct="0">
              <a:defRPr sz="2400">
                <a:solidFill>
                  <a:schemeClr val="tx1"/>
                </a:solidFill>
                <a:latin typeface="Times New Roman" pitchFamily="18" charset="0"/>
              </a:defRPr>
            </a:lvl2pPr>
            <a:lvl3pPr marL="1164647" indent="-232929" eaLnBrk="0" hangingPunct="0">
              <a:defRPr sz="2400">
                <a:solidFill>
                  <a:schemeClr val="tx1"/>
                </a:solidFill>
                <a:latin typeface="Times New Roman" pitchFamily="18" charset="0"/>
              </a:defRPr>
            </a:lvl3pPr>
            <a:lvl4pPr marL="1630505" indent="-232929" eaLnBrk="0" hangingPunct="0">
              <a:defRPr sz="2400">
                <a:solidFill>
                  <a:schemeClr val="tx1"/>
                </a:solidFill>
                <a:latin typeface="Times New Roman" pitchFamily="18" charset="0"/>
              </a:defRPr>
            </a:lvl4pPr>
            <a:lvl5pPr marL="2096365" indent="-232929" eaLnBrk="0" hangingPunct="0">
              <a:defRPr sz="2400">
                <a:solidFill>
                  <a:schemeClr val="tx1"/>
                </a:solidFill>
                <a:latin typeface="Times New Roman" pitchFamily="18" charset="0"/>
              </a:defRPr>
            </a:lvl5pPr>
            <a:lvl6pPr marL="2562224" indent="-232929" eaLnBrk="0" fontAlgn="base" hangingPunct="0">
              <a:spcBef>
                <a:spcPct val="0"/>
              </a:spcBef>
              <a:spcAft>
                <a:spcPct val="0"/>
              </a:spcAft>
              <a:defRPr sz="2400">
                <a:solidFill>
                  <a:schemeClr val="tx1"/>
                </a:solidFill>
                <a:latin typeface="Times New Roman" pitchFamily="18" charset="0"/>
              </a:defRPr>
            </a:lvl6pPr>
            <a:lvl7pPr marL="3028082" indent="-232929" eaLnBrk="0" fontAlgn="base" hangingPunct="0">
              <a:spcBef>
                <a:spcPct val="0"/>
              </a:spcBef>
              <a:spcAft>
                <a:spcPct val="0"/>
              </a:spcAft>
              <a:defRPr sz="2400">
                <a:solidFill>
                  <a:schemeClr val="tx1"/>
                </a:solidFill>
                <a:latin typeface="Times New Roman" pitchFamily="18" charset="0"/>
              </a:defRPr>
            </a:lvl7pPr>
            <a:lvl8pPr marL="3493941" indent="-232929" eaLnBrk="0" fontAlgn="base" hangingPunct="0">
              <a:spcBef>
                <a:spcPct val="0"/>
              </a:spcBef>
              <a:spcAft>
                <a:spcPct val="0"/>
              </a:spcAft>
              <a:defRPr sz="2400">
                <a:solidFill>
                  <a:schemeClr val="tx1"/>
                </a:solidFill>
                <a:latin typeface="Times New Roman" pitchFamily="18" charset="0"/>
              </a:defRPr>
            </a:lvl8pPr>
            <a:lvl9pPr marL="3959800" indent="-232929" eaLnBrk="0" fontAlgn="base" hangingPunct="0">
              <a:spcBef>
                <a:spcPct val="0"/>
              </a:spcBef>
              <a:spcAft>
                <a:spcPct val="0"/>
              </a:spcAft>
              <a:defRPr sz="2400">
                <a:solidFill>
                  <a:schemeClr val="tx1"/>
                </a:solidFill>
                <a:latin typeface="Times New Roman" pitchFamily="18" charset="0"/>
              </a:defRPr>
            </a:lvl9pPr>
          </a:lstStyle>
          <a:p>
            <a:pPr eaLnBrk="1" hangingPunct="1"/>
            <a:fld id="{38ECACBE-152F-48A0-85E7-C20E3FE50B57}" type="slidenum">
              <a:rPr lang="en-US" altLang="en-US" sz="1300"/>
              <a:pPr eaLnBrk="1" hangingPunct="1"/>
              <a:t>2</a:t>
            </a:fld>
            <a:endParaRPr lang="en-US" altLang="en-US" sz="1300"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a:buFontTx/>
              <a:buChar char="•"/>
            </a:pPr>
            <a:r>
              <a:rPr lang="en-US" altLang="en-US" dirty="0"/>
              <a:t>Quantum size:</a:t>
            </a:r>
          </a:p>
          <a:p>
            <a:pPr lvl="1">
              <a:buFontTx/>
              <a:buChar char="•"/>
            </a:pPr>
            <a:r>
              <a:rPr lang="en-US" altLang="en-US" dirty="0"/>
              <a:t>If the quantum size is large then interactive processes will appear sluggish</a:t>
            </a:r>
          </a:p>
          <a:p>
            <a:pPr lvl="1">
              <a:buFontTx/>
              <a:buChar char="•"/>
            </a:pPr>
            <a:r>
              <a:rPr lang="en-US" altLang="en-US" dirty="0"/>
              <a:t>If the quantum size is small then the overhead involved with a context switch becomes unbearable</a:t>
            </a:r>
          </a:p>
          <a:p>
            <a:pPr>
              <a:buFontTx/>
              <a:buChar char="•"/>
            </a:pPr>
            <a:endParaRPr lang="en-US" altLang="en-US" dirty="0"/>
          </a:p>
          <a:p>
            <a:pPr>
              <a:buFontTx/>
              <a:buChar char="•"/>
            </a:pPr>
            <a:r>
              <a:rPr lang="en-US" altLang="en-US" dirty="0"/>
              <a:t>Shortest process next can work by “aging” the time taken for previous instructions, </a:t>
            </a:r>
            <a:r>
              <a:rPr lang="en-US" altLang="en-US" dirty="0" err="1"/>
              <a:t>ie</a:t>
            </a:r>
            <a:r>
              <a:rPr lang="en-US" altLang="en-US" dirty="0"/>
              <a:t>: T0/</a:t>
            </a:r>
            <a:r>
              <a:rPr lang="en-US" altLang="en-US" baseline="-25000" dirty="0"/>
              <a:t>4</a:t>
            </a:r>
            <a:r>
              <a:rPr lang="en-US" altLang="en-US" dirty="0"/>
              <a:t> + T1/</a:t>
            </a:r>
            <a:r>
              <a:rPr lang="en-US" altLang="en-US" baseline="-25000" dirty="0"/>
              <a:t>4</a:t>
            </a:r>
            <a:r>
              <a:rPr lang="en-US" altLang="en-US" dirty="0"/>
              <a:t> + T</a:t>
            </a:r>
            <a:r>
              <a:rPr lang="en-US" altLang="en-US" baseline="-25000" dirty="0"/>
              <a:t>2</a:t>
            </a:r>
            <a:r>
              <a:rPr lang="en-US" altLang="en-US" dirty="0"/>
              <a:t>/2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20" indent="-291161" eaLnBrk="0" hangingPunct="0">
              <a:defRPr sz="2400">
                <a:solidFill>
                  <a:schemeClr val="tx1"/>
                </a:solidFill>
                <a:latin typeface="Times New Roman" pitchFamily="18" charset="0"/>
              </a:defRPr>
            </a:lvl2pPr>
            <a:lvl3pPr marL="1164647" indent="-232929" eaLnBrk="0" hangingPunct="0">
              <a:defRPr sz="2400">
                <a:solidFill>
                  <a:schemeClr val="tx1"/>
                </a:solidFill>
                <a:latin typeface="Times New Roman" pitchFamily="18" charset="0"/>
              </a:defRPr>
            </a:lvl3pPr>
            <a:lvl4pPr marL="1630505" indent="-232929" eaLnBrk="0" hangingPunct="0">
              <a:defRPr sz="2400">
                <a:solidFill>
                  <a:schemeClr val="tx1"/>
                </a:solidFill>
                <a:latin typeface="Times New Roman" pitchFamily="18" charset="0"/>
              </a:defRPr>
            </a:lvl4pPr>
            <a:lvl5pPr marL="2096365" indent="-232929" eaLnBrk="0" hangingPunct="0">
              <a:defRPr sz="2400">
                <a:solidFill>
                  <a:schemeClr val="tx1"/>
                </a:solidFill>
                <a:latin typeface="Times New Roman" pitchFamily="18" charset="0"/>
              </a:defRPr>
            </a:lvl5pPr>
            <a:lvl6pPr marL="2562224" indent="-232929" eaLnBrk="0" fontAlgn="base" hangingPunct="0">
              <a:spcBef>
                <a:spcPct val="0"/>
              </a:spcBef>
              <a:spcAft>
                <a:spcPct val="0"/>
              </a:spcAft>
              <a:defRPr sz="2400">
                <a:solidFill>
                  <a:schemeClr val="tx1"/>
                </a:solidFill>
                <a:latin typeface="Times New Roman" pitchFamily="18" charset="0"/>
              </a:defRPr>
            </a:lvl6pPr>
            <a:lvl7pPr marL="3028082" indent="-232929" eaLnBrk="0" fontAlgn="base" hangingPunct="0">
              <a:spcBef>
                <a:spcPct val="0"/>
              </a:spcBef>
              <a:spcAft>
                <a:spcPct val="0"/>
              </a:spcAft>
              <a:defRPr sz="2400">
                <a:solidFill>
                  <a:schemeClr val="tx1"/>
                </a:solidFill>
                <a:latin typeface="Times New Roman" pitchFamily="18" charset="0"/>
              </a:defRPr>
            </a:lvl7pPr>
            <a:lvl8pPr marL="3493941" indent="-232929" eaLnBrk="0" fontAlgn="base" hangingPunct="0">
              <a:spcBef>
                <a:spcPct val="0"/>
              </a:spcBef>
              <a:spcAft>
                <a:spcPct val="0"/>
              </a:spcAft>
              <a:defRPr sz="2400">
                <a:solidFill>
                  <a:schemeClr val="tx1"/>
                </a:solidFill>
                <a:latin typeface="Times New Roman" pitchFamily="18" charset="0"/>
              </a:defRPr>
            </a:lvl8pPr>
            <a:lvl9pPr marL="3959800" indent="-232929" eaLnBrk="0" fontAlgn="base" hangingPunct="0">
              <a:spcBef>
                <a:spcPct val="0"/>
              </a:spcBef>
              <a:spcAft>
                <a:spcPct val="0"/>
              </a:spcAft>
              <a:defRPr sz="2400">
                <a:solidFill>
                  <a:schemeClr val="tx1"/>
                </a:solidFill>
                <a:latin typeface="Times New Roman" pitchFamily="18" charset="0"/>
              </a:defRPr>
            </a:lvl9pPr>
          </a:lstStyle>
          <a:p>
            <a:pPr eaLnBrk="1" hangingPunct="1"/>
            <a:fld id="{3452A92B-479B-4B4F-865A-C51E3574E778}" type="slidenum">
              <a:rPr lang="en-US" altLang="en-US" sz="1300"/>
              <a:pPr eaLnBrk="1" hangingPunct="1"/>
              <a:t>6</a:t>
            </a:fld>
            <a:endParaRPr lang="en-US" altLang="en-US" sz="1300" dirty="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r>
              <a:rPr lang="en-US" altLang="en-US"/>
              <a:t>Not all operating systems will have a process block if the resource is not available.  An error code may be returned instead and the process may sleep and/or busy wait.  However, the end result as far as deadlocks are concerned is the same, and for the purposes of this course we will consider processes that request unavailable resources as blocked.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20" indent="-291161" eaLnBrk="0" hangingPunct="0">
              <a:defRPr sz="2400">
                <a:solidFill>
                  <a:schemeClr val="tx1"/>
                </a:solidFill>
                <a:latin typeface="Times New Roman" pitchFamily="18" charset="0"/>
              </a:defRPr>
            </a:lvl2pPr>
            <a:lvl3pPr marL="1164647" indent="-232929" eaLnBrk="0" hangingPunct="0">
              <a:defRPr sz="2400">
                <a:solidFill>
                  <a:schemeClr val="tx1"/>
                </a:solidFill>
                <a:latin typeface="Times New Roman" pitchFamily="18" charset="0"/>
              </a:defRPr>
            </a:lvl3pPr>
            <a:lvl4pPr marL="1630505" indent="-232929" eaLnBrk="0" hangingPunct="0">
              <a:defRPr sz="2400">
                <a:solidFill>
                  <a:schemeClr val="tx1"/>
                </a:solidFill>
                <a:latin typeface="Times New Roman" pitchFamily="18" charset="0"/>
              </a:defRPr>
            </a:lvl4pPr>
            <a:lvl5pPr marL="2096365" indent="-232929" eaLnBrk="0" hangingPunct="0">
              <a:defRPr sz="2400">
                <a:solidFill>
                  <a:schemeClr val="tx1"/>
                </a:solidFill>
                <a:latin typeface="Times New Roman" pitchFamily="18" charset="0"/>
              </a:defRPr>
            </a:lvl5pPr>
            <a:lvl6pPr marL="2562224" indent="-232929" eaLnBrk="0" fontAlgn="base" hangingPunct="0">
              <a:spcBef>
                <a:spcPct val="0"/>
              </a:spcBef>
              <a:spcAft>
                <a:spcPct val="0"/>
              </a:spcAft>
              <a:defRPr sz="2400">
                <a:solidFill>
                  <a:schemeClr val="tx1"/>
                </a:solidFill>
                <a:latin typeface="Times New Roman" pitchFamily="18" charset="0"/>
              </a:defRPr>
            </a:lvl6pPr>
            <a:lvl7pPr marL="3028082" indent="-232929" eaLnBrk="0" fontAlgn="base" hangingPunct="0">
              <a:spcBef>
                <a:spcPct val="0"/>
              </a:spcBef>
              <a:spcAft>
                <a:spcPct val="0"/>
              </a:spcAft>
              <a:defRPr sz="2400">
                <a:solidFill>
                  <a:schemeClr val="tx1"/>
                </a:solidFill>
                <a:latin typeface="Times New Roman" pitchFamily="18" charset="0"/>
              </a:defRPr>
            </a:lvl7pPr>
            <a:lvl8pPr marL="3493941" indent="-232929" eaLnBrk="0" fontAlgn="base" hangingPunct="0">
              <a:spcBef>
                <a:spcPct val="0"/>
              </a:spcBef>
              <a:spcAft>
                <a:spcPct val="0"/>
              </a:spcAft>
              <a:defRPr sz="2400">
                <a:solidFill>
                  <a:schemeClr val="tx1"/>
                </a:solidFill>
                <a:latin typeface="Times New Roman" pitchFamily="18" charset="0"/>
              </a:defRPr>
            </a:lvl8pPr>
            <a:lvl9pPr marL="3959800" indent="-232929" eaLnBrk="0" fontAlgn="base" hangingPunct="0">
              <a:spcBef>
                <a:spcPct val="0"/>
              </a:spcBef>
              <a:spcAft>
                <a:spcPct val="0"/>
              </a:spcAft>
              <a:defRPr sz="2400">
                <a:solidFill>
                  <a:schemeClr val="tx1"/>
                </a:solidFill>
                <a:latin typeface="Times New Roman" pitchFamily="18" charset="0"/>
              </a:defRPr>
            </a:lvl9pPr>
          </a:lstStyle>
          <a:p>
            <a:pPr eaLnBrk="1" hangingPunct="1"/>
            <a:fld id="{925FBDD1-5FF9-420B-90DA-8F84AA6A1E55}" type="slidenum">
              <a:rPr lang="en-US" altLang="en-US" sz="1300"/>
              <a:pPr eaLnBrk="1" hangingPunct="1"/>
              <a:t>7</a:t>
            </a:fld>
            <a:endParaRPr lang="en-US" altLang="en-US" sz="1300"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r>
              <a:rPr lang="en-US" altLang="en-US" dirty="0"/>
              <a:t>This thing about the interrupts is important because it otherwise might prevent the problem.  In other words, processes will only go on the move again once they have the resource they need.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20" indent="-291161" eaLnBrk="0" hangingPunct="0">
              <a:defRPr sz="2400">
                <a:solidFill>
                  <a:schemeClr val="tx1"/>
                </a:solidFill>
                <a:latin typeface="Times New Roman" pitchFamily="18" charset="0"/>
              </a:defRPr>
            </a:lvl2pPr>
            <a:lvl3pPr marL="1164647" indent="-232929" eaLnBrk="0" hangingPunct="0">
              <a:defRPr sz="2400">
                <a:solidFill>
                  <a:schemeClr val="tx1"/>
                </a:solidFill>
                <a:latin typeface="Times New Roman" pitchFamily="18" charset="0"/>
              </a:defRPr>
            </a:lvl3pPr>
            <a:lvl4pPr marL="1630505" indent="-232929" eaLnBrk="0" hangingPunct="0">
              <a:defRPr sz="2400">
                <a:solidFill>
                  <a:schemeClr val="tx1"/>
                </a:solidFill>
                <a:latin typeface="Times New Roman" pitchFamily="18" charset="0"/>
              </a:defRPr>
            </a:lvl4pPr>
            <a:lvl5pPr marL="2096365" indent="-232929" eaLnBrk="0" hangingPunct="0">
              <a:defRPr sz="2400">
                <a:solidFill>
                  <a:schemeClr val="tx1"/>
                </a:solidFill>
                <a:latin typeface="Times New Roman" pitchFamily="18" charset="0"/>
              </a:defRPr>
            </a:lvl5pPr>
            <a:lvl6pPr marL="2562224" indent="-232929" eaLnBrk="0" fontAlgn="base" hangingPunct="0">
              <a:spcBef>
                <a:spcPct val="0"/>
              </a:spcBef>
              <a:spcAft>
                <a:spcPct val="0"/>
              </a:spcAft>
              <a:defRPr sz="2400">
                <a:solidFill>
                  <a:schemeClr val="tx1"/>
                </a:solidFill>
                <a:latin typeface="Times New Roman" pitchFamily="18" charset="0"/>
              </a:defRPr>
            </a:lvl6pPr>
            <a:lvl7pPr marL="3028082" indent="-232929" eaLnBrk="0" fontAlgn="base" hangingPunct="0">
              <a:spcBef>
                <a:spcPct val="0"/>
              </a:spcBef>
              <a:spcAft>
                <a:spcPct val="0"/>
              </a:spcAft>
              <a:defRPr sz="2400">
                <a:solidFill>
                  <a:schemeClr val="tx1"/>
                </a:solidFill>
                <a:latin typeface="Times New Roman" pitchFamily="18" charset="0"/>
              </a:defRPr>
            </a:lvl7pPr>
            <a:lvl8pPr marL="3493941" indent="-232929" eaLnBrk="0" fontAlgn="base" hangingPunct="0">
              <a:spcBef>
                <a:spcPct val="0"/>
              </a:spcBef>
              <a:spcAft>
                <a:spcPct val="0"/>
              </a:spcAft>
              <a:defRPr sz="2400">
                <a:solidFill>
                  <a:schemeClr val="tx1"/>
                </a:solidFill>
                <a:latin typeface="Times New Roman" pitchFamily="18" charset="0"/>
              </a:defRPr>
            </a:lvl8pPr>
            <a:lvl9pPr marL="3959800" indent="-232929" eaLnBrk="0" fontAlgn="base" hangingPunct="0">
              <a:spcBef>
                <a:spcPct val="0"/>
              </a:spcBef>
              <a:spcAft>
                <a:spcPct val="0"/>
              </a:spcAft>
              <a:defRPr sz="2400">
                <a:solidFill>
                  <a:schemeClr val="tx1"/>
                </a:solidFill>
                <a:latin typeface="Times New Roman" pitchFamily="18" charset="0"/>
              </a:defRPr>
            </a:lvl9pPr>
          </a:lstStyle>
          <a:p>
            <a:pPr eaLnBrk="1" hangingPunct="1"/>
            <a:fld id="{C534CC85-0B4F-4A50-BE71-7FCB2F5551EE}" type="slidenum">
              <a:rPr lang="en-US" altLang="en-US" sz="1300"/>
              <a:pPr eaLnBrk="1" hangingPunct="1"/>
              <a:t>8</a:t>
            </a:fld>
            <a:endParaRPr lang="en-US" altLang="en-US" sz="130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r>
              <a:rPr lang="en-US" altLang="en-US"/>
              <a:t>Note that these conditions are kind of hard to get rid of.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20" indent="-291161" eaLnBrk="0" hangingPunct="0">
              <a:defRPr sz="2400">
                <a:solidFill>
                  <a:schemeClr val="tx1"/>
                </a:solidFill>
                <a:latin typeface="Times New Roman" pitchFamily="18" charset="0"/>
              </a:defRPr>
            </a:lvl2pPr>
            <a:lvl3pPr marL="1164647" indent="-232929" eaLnBrk="0" hangingPunct="0">
              <a:defRPr sz="2400">
                <a:solidFill>
                  <a:schemeClr val="tx1"/>
                </a:solidFill>
                <a:latin typeface="Times New Roman" pitchFamily="18" charset="0"/>
              </a:defRPr>
            </a:lvl3pPr>
            <a:lvl4pPr marL="1630505" indent="-232929" eaLnBrk="0" hangingPunct="0">
              <a:defRPr sz="2400">
                <a:solidFill>
                  <a:schemeClr val="tx1"/>
                </a:solidFill>
                <a:latin typeface="Times New Roman" pitchFamily="18" charset="0"/>
              </a:defRPr>
            </a:lvl4pPr>
            <a:lvl5pPr marL="2096365" indent="-232929" eaLnBrk="0" hangingPunct="0">
              <a:defRPr sz="2400">
                <a:solidFill>
                  <a:schemeClr val="tx1"/>
                </a:solidFill>
                <a:latin typeface="Times New Roman" pitchFamily="18" charset="0"/>
              </a:defRPr>
            </a:lvl5pPr>
            <a:lvl6pPr marL="2562224" indent="-232929" eaLnBrk="0" fontAlgn="base" hangingPunct="0">
              <a:spcBef>
                <a:spcPct val="0"/>
              </a:spcBef>
              <a:spcAft>
                <a:spcPct val="0"/>
              </a:spcAft>
              <a:defRPr sz="2400">
                <a:solidFill>
                  <a:schemeClr val="tx1"/>
                </a:solidFill>
                <a:latin typeface="Times New Roman" pitchFamily="18" charset="0"/>
              </a:defRPr>
            </a:lvl6pPr>
            <a:lvl7pPr marL="3028082" indent="-232929" eaLnBrk="0" fontAlgn="base" hangingPunct="0">
              <a:spcBef>
                <a:spcPct val="0"/>
              </a:spcBef>
              <a:spcAft>
                <a:spcPct val="0"/>
              </a:spcAft>
              <a:defRPr sz="2400">
                <a:solidFill>
                  <a:schemeClr val="tx1"/>
                </a:solidFill>
                <a:latin typeface="Times New Roman" pitchFamily="18" charset="0"/>
              </a:defRPr>
            </a:lvl7pPr>
            <a:lvl8pPr marL="3493941" indent="-232929" eaLnBrk="0" fontAlgn="base" hangingPunct="0">
              <a:spcBef>
                <a:spcPct val="0"/>
              </a:spcBef>
              <a:spcAft>
                <a:spcPct val="0"/>
              </a:spcAft>
              <a:defRPr sz="2400">
                <a:solidFill>
                  <a:schemeClr val="tx1"/>
                </a:solidFill>
                <a:latin typeface="Times New Roman" pitchFamily="18" charset="0"/>
              </a:defRPr>
            </a:lvl8pPr>
            <a:lvl9pPr marL="3959800" indent="-232929" eaLnBrk="0" fontAlgn="base" hangingPunct="0">
              <a:spcBef>
                <a:spcPct val="0"/>
              </a:spcBef>
              <a:spcAft>
                <a:spcPct val="0"/>
              </a:spcAft>
              <a:defRPr sz="2400">
                <a:solidFill>
                  <a:schemeClr val="tx1"/>
                </a:solidFill>
                <a:latin typeface="Times New Roman" pitchFamily="18" charset="0"/>
              </a:defRPr>
            </a:lvl9pPr>
          </a:lstStyle>
          <a:p>
            <a:pPr eaLnBrk="1" hangingPunct="1"/>
            <a:fld id="{093311E8-5348-4ED7-9840-47A7E7DB91A7}" type="slidenum">
              <a:rPr lang="en-US" altLang="en-US" sz="1300"/>
              <a:pPr eaLnBrk="1" hangingPunct="1"/>
              <a:t>10</a:t>
            </a:fld>
            <a:endParaRPr lang="en-US" altLang="en-US" sz="1300"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r>
              <a:rPr lang="en-US" altLang="en-US"/>
              <a:t>Click for the resource, then the process, then the arc, then the second diagram.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20" indent="-291161" eaLnBrk="0" hangingPunct="0">
              <a:defRPr sz="2400">
                <a:solidFill>
                  <a:schemeClr val="tx1"/>
                </a:solidFill>
                <a:latin typeface="Times New Roman" pitchFamily="18" charset="0"/>
              </a:defRPr>
            </a:lvl2pPr>
            <a:lvl3pPr marL="1164647" indent="-232929" eaLnBrk="0" hangingPunct="0">
              <a:defRPr sz="2400">
                <a:solidFill>
                  <a:schemeClr val="tx1"/>
                </a:solidFill>
                <a:latin typeface="Times New Roman" pitchFamily="18" charset="0"/>
              </a:defRPr>
            </a:lvl3pPr>
            <a:lvl4pPr marL="1630505" indent="-232929" eaLnBrk="0" hangingPunct="0">
              <a:defRPr sz="2400">
                <a:solidFill>
                  <a:schemeClr val="tx1"/>
                </a:solidFill>
                <a:latin typeface="Times New Roman" pitchFamily="18" charset="0"/>
              </a:defRPr>
            </a:lvl4pPr>
            <a:lvl5pPr marL="2096365" indent="-232929" eaLnBrk="0" hangingPunct="0">
              <a:defRPr sz="2400">
                <a:solidFill>
                  <a:schemeClr val="tx1"/>
                </a:solidFill>
                <a:latin typeface="Times New Roman" pitchFamily="18" charset="0"/>
              </a:defRPr>
            </a:lvl5pPr>
            <a:lvl6pPr marL="2562224" indent="-232929" eaLnBrk="0" fontAlgn="base" hangingPunct="0">
              <a:spcBef>
                <a:spcPct val="0"/>
              </a:spcBef>
              <a:spcAft>
                <a:spcPct val="0"/>
              </a:spcAft>
              <a:defRPr sz="2400">
                <a:solidFill>
                  <a:schemeClr val="tx1"/>
                </a:solidFill>
                <a:latin typeface="Times New Roman" pitchFamily="18" charset="0"/>
              </a:defRPr>
            </a:lvl6pPr>
            <a:lvl7pPr marL="3028082" indent="-232929" eaLnBrk="0" fontAlgn="base" hangingPunct="0">
              <a:spcBef>
                <a:spcPct val="0"/>
              </a:spcBef>
              <a:spcAft>
                <a:spcPct val="0"/>
              </a:spcAft>
              <a:defRPr sz="2400">
                <a:solidFill>
                  <a:schemeClr val="tx1"/>
                </a:solidFill>
                <a:latin typeface="Times New Roman" pitchFamily="18" charset="0"/>
              </a:defRPr>
            </a:lvl7pPr>
            <a:lvl8pPr marL="3493941" indent="-232929" eaLnBrk="0" fontAlgn="base" hangingPunct="0">
              <a:spcBef>
                <a:spcPct val="0"/>
              </a:spcBef>
              <a:spcAft>
                <a:spcPct val="0"/>
              </a:spcAft>
              <a:defRPr sz="2400">
                <a:solidFill>
                  <a:schemeClr val="tx1"/>
                </a:solidFill>
                <a:latin typeface="Times New Roman" pitchFamily="18" charset="0"/>
              </a:defRPr>
            </a:lvl8pPr>
            <a:lvl9pPr marL="3959800" indent="-232929" eaLnBrk="0" fontAlgn="base" hangingPunct="0">
              <a:spcBef>
                <a:spcPct val="0"/>
              </a:spcBef>
              <a:spcAft>
                <a:spcPct val="0"/>
              </a:spcAft>
              <a:defRPr sz="2400">
                <a:solidFill>
                  <a:schemeClr val="tx1"/>
                </a:solidFill>
                <a:latin typeface="Times New Roman" pitchFamily="18" charset="0"/>
              </a:defRPr>
            </a:lvl9pPr>
          </a:lstStyle>
          <a:p>
            <a:pPr eaLnBrk="1" hangingPunct="1"/>
            <a:fld id="{B403E33A-9D92-4060-BA8C-3F382A590B64}" type="slidenum">
              <a:rPr lang="en-US" altLang="en-US" sz="1300"/>
              <a:pPr eaLnBrk="1" hangingPunct="1"/>
              <a:t>11</a:t>
            </a:fld>
            <a:endParaRPr lang="en-US" altLang="en-US" sz="1300"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r>
              <a:rPr lang="en-US" altLang="en-US" dirty="0"/>
              <a:t>Process C is waiting for resource T which is held by process D which is waiting for resource U which is held by process C.  Ugh.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20" indent="-291161" eaLnBrk="0" hangingPunct="0">
              <a:defRPr sz="2400">
                <a:solidFill>
                  <a:schemeClr val="tx1"/>
                </a:solidFill>
                <a:latin typeface="Times New Roman" pitchFamily="18" charset="0"/>
              </a:defRPr>
            </a:lvl2pPr>
            <a:lvl3pPr marL="1164647" indent="-232929" eaLnBrk="0" hangingPunct="0">
              <a:defRPr sz="2400">
                <a:solidFill>
                  <a:schemeClr val="tx1"/>
                </a:solidFill>
                <a:latin typeface="Times New Roman" pitchFamily="18" charset="0"/>
              </a:defRPr>
            </a:lvl3pPr>
            <a:lvl4pPr marL="1630505" indent="-232929" eaLnBrk="0" hangingPunct="0">
              <a:defRPr sz="2400">
                <a:solidFill>
                  <a:schemeClr val="tx1"/>
                </a:solidFill>
                <a:latin typeface="Times New Roman" pitchFamily="18" charset="0"/>
              </a:defRPr>
            </a:lvl4pPr>
            <a:lvl5pPr marL="2096365" indent="-232929" eaLnBrk="0" hangingPunct="0">
              <a:defRPr sz="2400">
                <a:solidFill>
                  <a:schemeClr val="tx1"/>
                </a:solidFill>
                <a:latin typeface="Times New Roman" pitchFamily="18" charset="0"/>
              </a:defRPr>
            </a:lvl5pPr>
            <a:lvl6pPr marL="2562224" indent="-232929" eaLnBrk="0" fontAlgn="base" hangingPunct="0">
              <a:spcBef>
                <a:spcPct val="0"/>
              </a:spcBef>
              <a:spcAft>
                <a:spcPct val="0"/>
              </a:spcAft>
              <a:defRPr sz="2400">
                <a:solidFill>
                  <a:schemeClr val="tx1"/>
                </a:solidFill>
                <a:latin typeface="Times New Roman" pitchFamily="18" charset="0"/>
              </a:defRPr>
            </a:lvl6pPr>
            <a:lvl7pPr marL="3028082" indent="-232929" eaLnBrk="0" fontAlgn="base" hangingPunct="0">
              <a:spcBef>
                <a:spcPct val="0"/>
              </a:spcBef>
              <a:spcAft>
                <a:spcPct val="0"/>
              </a:spcAft>
              <a:defRPr sz="2400">
                <a:solidFill>
                  <a:schemeClr val="tx1"/>
                </a:solidFill>
                <a:latin typeface="Times New Roman" pitchFamily="18" charset="0"/>
              </a:defRPr>
            </a:lvl7pPr>
            <a:lvl8pPr marL="3493941" indent="-232929" eaLnBrk="0" fontAlgn="base" hangingPunct="0">
              <a:spcBef>
                <a:spcPct val="0"/>
              </a:spcBef>
              <a:spcAft>
                <a:spcPct val="0"/>
              </a:spcAft>
              <a:defRPr sz="2400">
                <a:solidFill>
                  <a:schemeClr val="tx1"/>
                </a:solidFill>
                <a:latin typeface="Times New Roman" pitchFamily="18" charset="0"/>
              </a:defRPr>
            </a:lvl8pPr>
            <a:lvl9pPr marL="3959800" indent="-232929" eaLnBrk="0" fontAlgn="base" hangingPunct="0">
              <a:spcBef>
                <a:spcPct val="0"/>
              </a:spcBef>
              <a:spcAft>
                <a:spcPct val="0"/>
              </a:spcAft>
              <a:defRPr sz="2400">
                <a:solidFill>
                  <a:schemeClr val="tx1"/>
                </a:solidFill>
                <a:latin typeface="Times New Roman" pitchFamily="18" charset="0"/>
              </a:defRPr>
            </a:lvl9pPr>
          </a:lstStyle>
          <a:p>
            <a:pPr eaLnBrk="1" hangingPunct="1"/>
            <a:fld id="{0E6ED54D-749B-41C8-A3BD-BD9984E37DFB}" type="slidenum">
              <a:rPr lang="en-US" altLang="en-US" sz="1300"/>
              <a:pPr eaLnBrk="1" hangingPunct="1"/>
              <a:t>13</a:t>
            </a:fld>
            <a:endParaRPr lang="en-US" altLang="en-US" sz="13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r>
              <a:rPr lang="en-US" altLang="en-US" dirty="0"/>
              <a:t>Arrow pointing from resource to process means the process requested it and the resource was assigned to it</a:t>
            </a:r>
          </a:p>
          <a:p>
            <a:r>
              <a:rPr lang="en-US" altLang="en-US" dirty="0"/>
              <a:t>Arrow point from process to resource means the process requested it, but its blocks waiting for the resource to become free.</a:t>
            </a:r>
          </a:p>
          <a:p>
            <a:endParaRPr lang="en-US" altLang="en-US" dirty="0"/>
          </a:p>
          <a:p>
            <a:r>
              <a:rPr lang="en-US" altLang="en-US" dirty="0"/>
              <a:t>A blocks waiting for S, then the same for B and C</a:t>
            </a:r>
          </a:p>
          <a:p>
            <a:r>
              <a:rPr lang="en-US" altLang="en-US" dirty="0"/>
              <a:t>The important thing to realize is that there are tools that can detect deadlock.  If the Operating System was ‘watching’ this unfold then it may have blocked B until A was finished with its resources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20" indent="-291161" eaLnBrk="0" hangingPunct="0">
              <a:defRPr sz="2400">
                <a:solidFill>
                  <a:schemeClr val="tx1"/>
                </a:solidFill>
                <a:latin typeface="Times New Roman" pitchFamily="18" charset="0"/>
              </a:defRPr>
            </a:lvl2pPr>
            <a:lvl3pPr marL="1164647" indent="-232929" eaLnBrk="0" hangingPunct="0">
              <a:defRPr sz="2400">
                <a:solidFill>
                  <a:schemeClr val="tx1"/>
                </a:solidFill>
                <a:latin typeface="Times New Roman" pitchFamily="18" charset="0"/>
              </a:defRPr>
            </a:lvl3pPr>
            <a:lvl4pPr marL="1630505" indent="-232929" eaLnBrk="0" hangingPunct="0">
              <a:defRPr sz="2400">
                <a:solidFill>
                  <a:schemeClr val="tx1"/>
                </a:solidFill>
                <a:latin typeface="Times New Roman" pitchFamily="18" charset="0"/>
              </a:defRPr>
            </a:lvl4pPr>
            <a:lvl5pPr marL="2096365" indent="-232929" eaLnBrk="0" hangingPunct="0">
              <a:defRPr sz="2400">
                <a:solidFill>
                  <a:schemeClr val="tx1"/>
                </a:solidFill>
                <a:latin typeface="Times New Roman" pitchFamily="18" charset="0"/>
              </a:defRPr>
            </a:lvl5pPr>
            <a:lvl6pPr marL="2562224" indent="-232929" eaLnBrk="0" fontAlgn="base" hangingPunct="0">
              <a:spcBef>
                <a:spcPct val="0"/>
              </a:spcBef>
              <a:spcAft>
                <a:spcPct val="0"/>
              </a:spcAft>
              <a:defRPr sz="2400">
                <a:solidFill>
                  <a:schemeClr val="tx1"/>
                </a:solidFill>
                <a:latin typeface="Times New Roman" pitchFamily="18" charset="0"/>
              </a:defRPr>
            </a:lvl6pPr>
            <a:lvl7pPr marL="3028082" indent="-232929" eaLnBrk="0" fontAlgn="base" hangingPunct="0">
              <a:spcBef>
                <a:spcPct val="0"/>
              </a:spcBef>
              <a:spcAft>
                <a:spcPct val="0"/>
              </a:spcAft>
              <a:defRPr sz="2400">
                <a:solidFill>
                  <a:schemeClr val="tx1"/>
                </a:solidFill>
                <a:latin typeface="Times New Roman" pitchFamily="18" charset="0"/>
              </a:defRPr>
            </a:lvl7pPr>
            <a:lvl8pPr marL="3493941" indent="-232929" eaLnBrk="0" fontAlgn="base" hangingPunct="0">
              <a:spcBef>
                <a:spcPct val="0"/>
              </a:spcBef>
              <a:spcAft>
                <a:spcPct val="0"/>
              </a:spcAft>
              <a:defRPr sz="2400">
                <a:solidFill>
                  <a:schemeClr val="tx1"/>
                </a:solidFill>
                <a:latin typeface="Times New Roman" pitchFamily="18" charset="0"/>
              </a:defRPr>
            </a:lvl8pPr>
            <a:lvl9pPr marL="3959800" indent="-232929" eaLnBrk="0" fontAlgn="base" hangingPunct="0">
              <a:spcBef>
                <a:spcPct val="0"/>
              </a:spcBef>
              <a:spcAft>
                <a:spcPct val="0"/>
              </a:spcAft>
              <a:defRPr sz="2400">
                <a:solidFill>
                  <a:schemeClr val="tx1"/>
                </a:solidFill>
                <a:latin typeface="Times New Roman" pitchFamily="18" charset="0"/>
              </a:defRPr>
            </a:lvl9pPr>
          </a:lstStyle>
          <a:p>
            <a:pPr eaLnBrk="1" hangingPunct="1"/>
            <a:fld id="{6F725761-4047-4AC4-98E0-453E750572DE}" type="slidenum">
              <a:rPr lang="en-US" altLang="en-US" sz="1300"/>
              <a:pPr eaLnBrk="1" hangingPunct="1"/>
              <a:t>14</a:t>
            </a:fld>
            <a:endParaRPr lang="en-US" altLang="en-US" sz="1300"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a:buFontTx/>
              <a:buChar char="•"/>
            </a:pPr>
            <a:r>
              <a:rPr lang="en-US" altLang="en-US" dirty="0"/>
              <a:t>Those conditions being: </a:t>
            </a:r>
          </a:p>
          <a:p>
            <a:pPr lvl="1">
              <a:buFontTx/>
              <a:buChar char="•"/>
            </a:pPr>
            <a:r>
              <a:rPr lang="en-US" altLang="en-US" dirty="0"/>
              <a:t>Mutual exclusion condition</a:t>
            </a:r>
          </a:p>
          <a:p>
            <a:pPr lvl="1">
              <a:buFontTx/>
              <a:buChar char="•"/>
            </a:pPr>
            <a:r>
              <a:rPr lang="en-US" altLang="en-US" dirty="0"/>
              <a:t>Hold and wait (can hold onto a resource and wait for another)</a:t>
            </a:r>
          </a:p>
          <a:p>
            <a:pPr lvl="1">
              <a:buFontTx/>
              <a:buChar char="•"/>
            </a:pPr>
            <a:r>
              <a:rPr lang="en-US" altLang="en-US" dirty="0"/>
              <a:t>No preemption condition</a:t>
            </a:r>
          </a:p>
          <a:p>
            <a:pPr lvl="1">
              <a:buFontTx/>
              <a:buChar char="•"/>
            </a:pPr>
            <a:r>
              <a:rPr lang="en-US" altLang="en-US" dirty="0"/>
              <a:t>Circular wait condition</a:t>
            </a: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0.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1.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2.bin"/><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6.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7181"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a:ex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2285365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fr-CA"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fr-CA"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3314"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3904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4338"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2223082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2613334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196814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927448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9991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8205"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a:ex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3824595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081193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1994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1189606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2341904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4410149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63718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190" name="Bitmap Image" r:id="rId3" imgW="733333" imgH="838095" progId="PBrush">
                  <p:embed/>
                </p:oleObj>
              </mc:Choice>
              <mc:Fallback>
                <p:oleObj name="Bitmap Image" r:id="rId3" imgW="733333" imgH="838095" progId="PBrush">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191" name="Bitmap Image" r:id="rId5" imgW="2381582" imgH="571731" progId="PBrush">
                  <p:embed/>
                </p:oleObj>
              </mc:Choice>
              <mc:Fallback>
                <p:oleObj name="Bitmap Image" r:id="rId5" imgW="2381582" imgH="571731" progId="PBrush">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192" name="Bitmap Image" r:id="rId7" imgW="2333333" imgH="581106" progId="PBrush">
                  <p:embed/>
                </p:oleObj>
              </mc:Choice>
              <mc:Fallback>
                <p:oleObj name="Bitmap Image" r:id="rId7" imgW="2333333" imgH="581106" progId="PBrush">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193" name="Bitmap Image" r:id="rId9" imgW="1523810" imgH="476316" progId="PBrush">
                  <p:embed/>
                </p:oleObj>
              </mc:Choice>
              <mc:Fallback>
                <p:oleObj name="Bitmap Image" r:id="rId9" imgW="1523810" imgH="476316" progId="PBrush">
                  <p:embed/>
                  <p:pic>
                    <p:nvPicPr>
                      <p:cNvPr id="0"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194" name="Bitmap Image" r:id="rId11" imgW="828791" imgH="428798" progId="PBrush">
                  <p:embed/>
                </p:oleObj>
              </mc:Choice>
              <mc:Fallback>
                <p:oleObj name="Bitmap Image" r:id="rId11" imgW="828791" imgH="428798" progId="PBrush">
                  <p:embed/>
                  <p:pic>
                    <p:nvPicPr>
                      <p:cNvPr id="0"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195" name="Bitmap Image" r:id="rId13" imgW="2381582" imgH="428798" progId="PBrush">
                  <p:embed/>
                </p:oleObj>
              </mc:Choice>
              <mc:Fallback>
                <p:oleObj name="Bitmap Image" r:id="rId13" imgW="2381582" imgH="428798" progId="PBrush">
                  <p:embed/>
                  <p:pic>
                    <p:nvPicPr>
                      <p:cNvPr id="0" name="Picture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196" name="Bitmap Image" r:id="rId15" imgW="1771429" imgH="1181265" progId="PBrush">
                  <p:embed/>
                </p:oleObj>
              </mc:Choice>
              <mc:Fallback>
                <p:oleObj name="Bitmap Image" r:id="rId15" imgW="1771429" imgH="1181265" progId="PBrush">
                  <p:embed/>
                  <p:pic>
                    <p:nvPicPr>
                      <p:cNvPr id="0" name="Picture 43"/>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fr-CA"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fr-CA"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fr-CA"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fr-CA"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fr-CA" altLang="en-US" dirty="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58037303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8.png"/><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3.png"/><Relationship Id="rId3" Type="http://schemas.openxmlformats.org/officeDocument/2006/relationships/notesSlide" Target="../notesSlides/notesSlide8.xml"/><Relationship Id="rId7" Type="http://schemas.openxmlformats.org/officeDocument/2006/relationships/image" Target="../media/image20.png"/><Relationship Id="rId12" Type="http://schemas.openxmlformats.org/officeDocument/2006/relationships/oleObject" Target="../embeddings/oleObject17.bin"/><Relationship Id="rId2" Type="http://schemas.openxmlformats.org/officeDocument/2006/relationships/slideLayout" Target="../slideLayouts/slideLayout4.xml"/><Relationship Id="rId16" Type="http://schemas.openxmlformats.org/officeDocument/2006/relationships/image" Target="../media/image25.png"/><Relationship Id="rId1" Type="http://schemas.openxmlformats.org/officeDocument/2006/relationships/vmlDrawing" Target="../drawings/vmlDrawing7.vml"/><Relationship Id="rId6" Type="http://schemas.openxmlformats.org/officeDocument/2006/relationships/oleObject" Target="../embeddings/oleObject14.bin"/><Relationship Id="rId11" Type="http://schemas.openxmlformats.org/officeDocument/2006/relationships/image" Target="../media/image22.png"/><Relationship Id="rId5" Type="http://schemas.openxmlformats.org/officeDocument/2006/relationships/image" Target="../media/image19.png"/><Relationship Id="rId15" Type="http://schemas.openxmlformats.org/officeDocument/2006/relationships/image" Target="../media/image24.png"/><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1.png"/><Relationship Id="rId1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26.png"/><Relationship Id="rId4"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7" name="Subtitle 2">
            <a:extLst>
              <a:ext uri="{FF2B5EF4-FFF2-40B4-BE49-F238E27FC236}">
                <a16:creationId xmlns:a16="http://schemas.microsoft.com/office/drawing/2014/main" id="{EF987639-8435-7B45-88F6-FAF175AA3873}"/>
              </a:ext>
            </a:extLst>
          </p:cNvPr>
          <p:cNvSpPr>
            <a:spLocks noGrp="1"/>
          </p:cNvSpPr>
          <p:nvPr>
            <p:ph type="subTitle" idx="1"/>
          </p:nvPr>
        </p:nvSpPr>
        <p:spPr>
          <a:xfrm>
            <a:off x="1287000" y="4854198"/>
            <a:ext cx="6400800" cy="1752600"/>
          </a:xfrm>
        </p:spPr>
        <p:txBody>
          <a:bodyPr/>
          <a:lstStyle/>
          <a:p>
            <a:r>
              <a:rPr lang="en-CA" dirty="0"/>
              <a:t>Deadlocks</a:t>
            </a:r>
          </a:p>
          <a:p>
            <a:r>
              <a:rPr lang="en-CA" sz="2000" dirty="0"/>
              <a:t>(</a:t>
            </a:r>
            <a:r>
              <a:rPr lang="fr-CA" sz="2000" dirty="0">
                <a:latin typeface="Times New Roman" charset="0"/>
                <a:ea typeface="MS PGothic" charset="0"/>
              </a:rPr>
              <a:t>Modern Operating </a:t>
            </a:r>
            <a:r>
              <a:rPr lang="fr-CA" sz="2000" dirty="0" err="1">
                <a:latin typeface="Times New Roman" charset="0"/>
                <a:ea typeface="MS PGothic" charset="0"/>
              </a:rPr>
              <a:t>Systems</a:t>
            </a:r>
            <a:r>
              <a:rPr lang="fr-CA" sz="2000" dirty="0">
                <a:latin typeface="Times New Roman" charset="0"/>
                <a:ea typeface="MS PGothic" charset="0"/>
              </a:rPr>
              <a:t> 6.1, 6.2, 6.3)</a:t>
            </a:r>
          </a:p>
          <a:p>
            <a:endParaRPr lang="en-CA" dirty="0"/>
          </a:p>
        </p:txBody>
      </p:sp>
    </p:spTree>
    <p:extLst>
      <p:ext uri="{BB962C8B-B14F-4D97-AF65-F5344CB8AC3E}">
        <p14:creationId xmlns:p14="http://schemas.microsoft.com/office/powerpoint/2010/main" val="4292771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85800" y="332656"/>
            <a:ext cx="7772400" cy="1143000"/>
          </a:xfrm>
        </p:spPr>
        <p:txBody>
          <a:bodyPr/>
          <a:lstStyle/>
          <a:p>
            <a:pPr eaLnBrk="1" hangingPunct="1"/>
            <a:r>
              <a:rPr lang="en-US" altLang="en-US" dirty="0"/>
              <a:t>Deadlock Modeling</a:t>
            </a:r>
          </a:p>
        </p:txBody>
      </p:sp>
      <p:sp>
        <p:nvSpPr>
          <p:cNvPr id="12293" name="Rectangle 3"/>
          <p:cNvSpPr>
            <a:spLocks noGrp="1" noChangeArrowheads="1"/>
          </p:cNvSpPr>
          <p:nvPr>
            <p:ph type="body" idx="1"/>
          </p:nvPr>
        </p:nvSpPr>
        <p:spPr>
          <a:xfrm>
            <a:off x="381000" y="1219200"/>
            <a:ext cx="8763000" cy="1143000"/>
          </a:xfrm>
        </p:spPr>
        <p:txBody>
          <a:bodyPr/>
          <a:lstStyle/>
          <a:p>
            <a:pPr eaLnBrk="1" hangingPunct="1"/>
            <a:r>
              <a:rPr lang="en-US" altLang="en-US"/>
              <a:t>Directed graphs can be used to model deadlocks:</a:t>
            </a:r>
          </a:p>
        </p:txBody>
      </p:sp>
      <p:sp>
        <p:nvSpPr>
          <p:cNvPr id="75780" name="Rectangle 4"/>
          <p:cNvSpPr>
            <a:spLocks noChangeArrowheads="1"/>
          </p:cNvSpPr>
          <p:nvPr/>
        </p:nvSpPr>
        <p:spPr bwMode="auto">
          <a:xfrm>
            <a:off x="1219200" y="2514600"/>
            <a:ext cx="457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a:t>R</a:t>
            </a:r>
          </a:p>
        </p:txBody>
      </p:sp>
      <p:sp>
        <p:nvSpPr>
          <p:cNvPr id="75781" name="Oval 5"/>
          <p:cNvSpPr>
            <a:spLocks noChangeArrowheads="1"/>
          </p:cNvSpPr>
          <p:nvPr/>
        </p:nvSpPr>
        <p:spPr bwMode="auto">
          <a:xfrm>
            <a:off x="7391400" y="2514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nchorCtr="1"/>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a:t>A</a:t>
            </a:r>
          </a:p>
        </p:txBody>
      </p:sp>
      <p:sp>
        <p:nvSpPr>
          <p:cNvPr id="75782" name="Text Box 6"/>
          <p:cNvSpPr txBox="1">
            <a:spLocks noChangeArrowheads="1"/>
          </p:cNvSpPr>
          <p:nvPr/>
        </p:nvSpPr>
        <p:spPr bwMode="auto">
          <a:xfrm>
            <a:off x="533400" y="3459162"/>
            <a:ext cx="1828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latin typeface="Arial" charset="0"/>
              </a:rPr>
              <a:t>Resource ‘R’</a:t>
            </a:r>
          </a:p>
        </p:txBody>
      </p:sp>
      <p:sp>
        <p:nvSpPr>
          <p:cNvPr id="75783" name="Text Box 7"/>
          <p:cNvSpPr txBox="1">
            <a:spLocks noChangeArrowheads="1"/>
          </p:cNvSpPr>
          <p:nvPr/>
        </p:nvSpPr>
        <p:spPr bwMode="auto">
          <a:xfrm>
            <a:off x="6781800" y="3457575"/>
            <a:ext cx="1828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latin typeface="Arial" charset="0"/>
              </a:rPr>
              <a:t>Process ‘A’</a:t>
            </a:r>
          </a:p>
        </p:txBody>
      </p:sp>
      <p:sp>
        <p:nvSpPr>
          <p:cNvPr id="75784" name="Line 8"/>
          <p:cNvSpPr>
            <a:spLocks noChangeShapeType="1"/>
          </p:cNvSpPr>
          <p:nvPr/>
        </p:nvSpPr>
        <p:spPr bwMode="auto">
          <a:xfrm>
            <a:off x="1676400" y="2743200"/>
            <a:ext cx="5715000"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75785" name="Text Box 9"/>
          <p:cNvSpPr txBox="1">
            <a:spLocks noChangeArrowheads="1"/>
          </p:cNvSpPr>
          <p:nvPr/>
        </p:nvSpPr>
        <p:spPr bwMode="auto">
          <a:xfrm>
            <a:off x="3581400" y="2362200"/>
            <a:ext cx="18288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a:latin typeface="Arial" charset="0"/>
              </a:rPr>
              <a:t>Resource ‘R’ granted to Process ‘A’</a:t>
            </a:r>
          </a:p>
        </p:txBody>
      </p:sp>
      <p:sp>
        <p:nvSpPr>
          <p:cNvPr id="75786" name="Rectangle 10"/>
          <p:cNvSpPr>
            <a:spLocks noChangeArrowheads="1"/>
          </p:cNvSpPr>
          <p:nvPr/>
        </p:nvSpPr>
        <p:spPr bwMode="auto">
          <a:xfrm>
            <a:off x="1219200" y="4419600"/>
            <a:ext cx="457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a:t>R</a:t>
            </a:r>
          </a:p>
        </p:txBody>
      </p:sp>
      <p:sp>
        <p:nvSpPr>
          <p:cNvPr id="75787" name="Oval 11"/>
          <p:cNvSpPr>
            <a:spLocks noChangeArrowheads="1"/>
          </p:cNvSpPr>
          <p:nvPr/>
        </p:nvSpPr>
        <p:spPr bwMode="auto">
          <a:xfrm>
            <a:off x="7391400" y="4419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nchorCtr="1"/>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a:t>A</a:t>
            </a:r>
          </a:p>
        </p:txBody>
      </p:sp>
      <p:sp>
        <p:nvSpPr>
          <p:cNvPr id="75788" name="Line 12"/>
          <p:cNvSpPr>
            <a:spLocks noChangeShapeType="1"/>
          </p:cNvSpPr>
          <p:nvPr/>
        </p:nvSpPr>
        <p:spPr bwMode="auto">
          <a:xfrm flipH="1">
            <a:off x="1676400" y="4648200"/>
            <a:ext cx="5715000"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75789" name="Text Box 13"/>
          <p:cNvSpPr txBox="1">
            <a:spLocks noChangeArrowheads="1"/>
          </p:cNvSpPr>
          <p:nvPr/>
        </p:nvSpPr>
        <p:spPr bwMode="auto">
          <a:xfrm>
            <a:off x="3505200" y="4276725"/>
            <a:ext cx="18288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a:latin typeface="Arial" charset="0"/>
              </a:rPr>
              <a:t>Process ‘A’ waiting for Resource ‘R’</a:t>
            </a:r>
          </a:p>
        </p:txBody>
      </p:sp>
    </p:spTree>
    <p:extLst>
      <p:ext uri="{BB962C8B-B14F-4D97-AF65-F5344CB8AC3E}">
        <p14:creationId xmlns:p14="http://schemas.microsoft.com/office/powerpoint/2010/main" val="2478986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8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578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75781"/>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7578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5784"/>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7578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5786"/>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75787"/>
                                        </p:tgtEl>
                                        <p:attrNameLst>
                                          <p:attrName>style.visibility</p:attrName>
                                        </p:attrNameLst>
                                      </p:cBhvr>
                                      <p:to>
                                        <p:strVal val="visible"/>
                                      </p:to>
                                    </p:set>
                                  </p:childTnLst>
                                </p:cTn>
                              </p:par>
                            </p:childTnLst>
                          </p:cTn>
                        </p:par>
                        <p:par>
                          <p:cTn id="31" fill="hold" nodeType="afterGroup">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75788"/>
                                        </p:tgtEl>
                                        <p:attrNameLst>
                                          <p:attrName>style.visibility</p:attrName>
                                        </p:attrNameLst>
                                      </p:cBhvr>
                                      <p:to>
                                        <p:strVal val="visible"/>
                                      </p:to>
                                    </p:set>
                                  </p:childTnLst>
                                </p:cTn>
                              </p:par>
                            </p:childTnLst>
                          </p:cTn>
                        </p:par>
                        <p:par>
                          <p:cTn id="34" fill="hold" nodeType="afterGroup">
                            <p:stCondLst>
                              <p:cond delay="1500"/>
                            </p:stCondLst>
                            <p:childTnLst>
                              <p:par>
                                <p:cTn id="35" presetID="1" presetClass="entr" presetSubtype="0" fill="hold" grpId="0" nodeType="afterEffect">
                                  <p:stCondLst>
                                    <p:cond delay="0"/>
                                  </p:stCondLst>
                                  <p:childTnLst>
                                    <p:set>
                                      <p:cBhvr>
                                        <p:cTn id="36" dur="1" fill="hold">
                                          <p:stCondLst>
                                            <p:cond delay="499"/>
                                          </p:stCondLst>
                                        </p:cTn>
                                        <p:tgtEl>
                                          <p:spTgt spid="75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nimBg="1" autoUpdateAnimBg="0"/>
      <p:bldP spid="75781" grpId="0" animBg="1" autoUpdateAnimBg="0"/>
      <p:bldP spid="75782" grpId="0" autoUpdateAnimBg="0"/>
      <p:bldP spid="75783" grpId="0" autoUpdateAnimBg="0"/>
      <p:bldP spid="75784" grpId="0" animBg="1"/>
      <p:bldP spid="75785" grpId="0" autoUpdateAnimBg="0"/>
      <p:bldP spid="75786" grpId="0" animBg="1" autoUpdateAnimBg="0"/>
      <p:bldP spid="75787" grpId="0" animBg="1" autoUpdateAnimBg="0"/>
      <p:bldP spid="75788" grpId="0" animBg="1"/>
      <p:bldP spid="7578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685800" y="260648"/>
            <a:ext cx="7772400" cy="1143000"/>
          </a:xfrm>
        </p:spPr>
        <p:txBody>
          <a:bodyPr/>
          <a:lstStyle/>
          <a:p>
            <a:pPr eaLnBrk="1" hangingPunct="1"/>
            <a:r>
              <a:rPr lang="en-US" altLang="en-US" dirty="0"/>
              <a:t>Deadlock Modeling</a:t>
            </a:r>
          </a:p>
        </p:txBody>
      </p:sp>
      <p:sp>
        <p:nvSpPr>
          <p:cNvPr id="13317" name="Rectangle 3"/>
          <p:cNvSpPr>
            <a:spLocks noGrp="1" noChangeArrowheads="1"/>
          </p:cNvSpPr>
          <p:nvPr>
            <p:ph type="body" idx="1"/>
          </p:nvPr>
        </p:nvSpPr>
        <p:spPr>
          <a:xfrm>
            <a:off x="381000" y="1219200"/>
            <a:ext cx="8763000" cy="1219200"/>
          </a:xfrm>
        </p:spPr>
        <p:txBody>
          <a:bodyPr/>
          <a:lstStyle/>
          <a:p>
            <a:pPr eaLnBrk="1" hangingPunct="1"/>
            <a:r>
              <a:rPr lang="en-US" altLang="en-US"/>
              <a:t>How is a deadlock represented graphically?</a:t>
            </a:r>
          </a:p>
          <a:p>
            <a:pPr lvl="1" eaLnBrk="1" hangingPunct="1"/>
            <a:r>
              <a:rPr lang="en-US" altLang="en-US"/>
              <a:t>It is a closed loop within the directed graph</a:t>
            </a:r>
          </a:p>
        </p:txBody>
      </p:sp>
      <p:graphicFrame>
        <p:nvGraphicFramePr>
          <p:cNvPr id="13318" name="Object 17"/>
          <p:cNvGraphicFramePr>
            <a:graphicFrameLocks noChangeAspect="1"/>
          </p:cNvGraphicFramePr>
          <p:nvPr>
            <p:extLst>
              <p:ext uri="{D42A27DB-BD31-4B8C-83A1-F6EECF244321}">
                <p14:modId xmlns:p14="http://schemas.microsoft.com/office/powerpoint/2010/main" val="2104753324"/>
              </p:ext>
            </p:extLst>
          </p:nvPr>
        </p:nvGraphicFramePr>
        <p:xfrm>
          <a:off x="467544" y="2490787"/>
          <a:ext cx="3357563" cy="3148013"/>
        </p:xfrm>
        <a:graphic>
          <a:graphicData uri="http://schemas.openxmlformats.org/presentationml/2006/ole">
            <mc:AlternateContent xmlns:mc="http://schemas.openxmlformats.org/markup-compatibility/2006">
              <mc:Choice xmlns:v="urn:schemas-microsoft-com:vml" Requires="v">
                <p:oleObj spid="_x0000_s4115" name="Bitmap Image" r:id="rId4" imgW="2142857" imgH="2010056" progId="PBrush">
                  <p:embed/>
                </p:oleObj>
              </mc:Choice>
              <mc:Fallback>
                <p:oleObj name="Bitmap Image" r:id="rId4" imgW="2142857" imgH="2010056" progId="PBrush">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490787"/>
                        <a:ext cx="3357563" cy="31480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252C5F09-E197-499A-B881-D08F8F0A01D0}"/>
              </a:ext>
            </a:extLst>
          </p:cNvPr>
          <p:cNvSpPr/>
          <p:nvPr/>
        </p:nvSpPr>
        <p:spPr>
          <a:xfrm>
            <a:off x="3848067" y="2996952"/>
            <a:ext cx="5040560" cy="1569660"/>
          </a:xfrm>
          <a:prstGeom prst="rect">
            <a:avLst/>
          </a:prstGeom>
        </p:spPr>
        <p:txBody>
          <a:bodyPr wrap="square">
            <a:spAutoFit/>
          </a:bodyPr>
          <a:lstStyle/>
          <a:p>
            <a:pPr marL="342900" indent="-342900">
              <a:buFont typeface="Arial" panose="020B0604020202020204" pitchFamily="34" charset="0"/>
              <a:buChar char="•"/>
            </a:pPr>
            <a:r>
              <a:rPr lang="en-US" sz="2400" dirty="0"/>
              <a:t>Process C is waiting for resource T</a:t>
            </a:r>
          </a:p>
          <a:p>
            <a:pPr marL="342900" indent="-342900">
              <a:buFont typeface="Arial" panose="020B0604020202020204" pitchFamily="34" charset="0"/>
              <a:buChar char="•"/>
            </a:pPr>
            <a:r>
              <a:rPr lang="en-US" sz="2400" dirty="0"/>
              <a:t>Resource T is </a:t>
            </a:r>
            <a:r>
              <a:rPr lang="en-US" sz="2400" dirty="0" err="1"/>
              <a:t>is</a:t>
            </a:r>
            <a:r>
              <a:rPr lang="en-US" sz="2400" dirty="0"/>
              <a:t> held by process D</a:t>
            </a:r>
          </a:p>
          <a:p>
            <a:pPr marL="342900" indent="-342900">
              <a:buFont typeface="Arial" panose="020B0604020202020204" pitchFamily="34" charset="0"/>
              <a:buChar char="•"/>
            </a:pPr>
            <a:r>
              <a:rPr lang="en-US" sz="2400" dirty="0"/>
              <a:t>Process D is waiting for resource U</a:t>
            </a:r>
          </a:p>
          <a:p>
            <a:pPr marL="342900" indent="-342900">
              <a:buFont typeface="Arial" panose="020B0604020202020204" pitchFamily="34" charset="0"/>
              <a:buChar char="•"/>
            </a:pPr>
            <a:r>
              <a:rPr lang="en-US" sz="2400" dirty="0"/>
              <a:t>Resource U is </a:t>
            </a:r>
            <a:r>
              <a:rPr lang="en-US" sz="2400" dirty="0" err="1"/>
              <a:t>is</a:t>
            </a:r>
            <a:r>
              <a:rPr lang="en-US" sz="2400" dirty="0"/>
              <a:t> held by process C </a:t>
            </a:r>
            <a:endParaRPr lang="en-CA" sz="2400" dirty="0"/>
          </a:p>
        </p:txBody>
      </p:sp>
    </p:spTree>
    <p:extLst>
      <p:ext uri="{BB962C8B-B14F-4D97-AF65-F5344CB8AC3E}">
        <p14:creationId xmlns:p14="http://schemas.microsoft.com/office/powerpoint/2010/main" val="2289711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a:t>Deadlock Modeling</a:t>
            </a:r>
          </a:p>
        </p:txBody>
      </p:sp>
      <p:sp>
        <p:nvSpPr>
          <p:cNvPr id="14341" name="Rectangle 3"/>
          <p:cNvSpPr>
            <a:spLocks noGrp="1" noChangeArrowheads="1"/>
          </p:cNvSpPr>
          <p:nvPr>
            <p:ph type="body" idx="1"/>
          </p:nvPr>
        </p:nvSpPr>
        <p:spPr/>
        <p:txBody>
          <a:bodyPr/>
          <a:lstStyle/>
          <a:p>
            <a:pPr eaLnBrk="1" hangingPunct="1"/>
            <a:r>
              <a:rPr lang="en-US" altLang="en-US" dirty="0"/>
              <a:t>How can we use directed graphs?</a:t>
            </a:r>
          </a:p>
          <a:p>
            <a:pPr lvl="1" eaLnBrk="1" hangingPunct="1"/>
            <a:r>
              <a:rPr lang="en-US" altLang="en-US" dirty="0"/>
              <a:t>They are a tool to let us see if a given request/release sequence will lead to a deadlock</a:t>
            </a:r>
          </a:p>
          <a:p>
            <a:r>
              <a:rPr lang="en-US" altLang="en-US" dirty="0"/>
              <a:t>Consider the following example: </a:t>
            </a:r>
          </a:p>
          <a:p>
            <a:pPr lvl="1"/>
            <a:r>
              <a:rPr lang="en-US" altLang="en-US" dirty="0"/>
              <a:t>Three processes, A, B, and C and three resources R, S, and T  </a:t>
            </a:r>
          </a:p>
          <a:p>
            <a:pPr lvl="2"/>
            <a:r>
              <a:rPr lang="en-US" altLang="en-US" dirty="0"/>
              <a:t>A may use R and S, </a:t>
            </a:r>
          </a:p>
          <a:p>
            <a:pPr lvl="2"/>
            <a:r>
              <a:rPr lang="en-US" altLang="en-US" dirty="0"/>
              <a:t>B may use S and T, and </a:t>
            </a:r>
          </a:p>
          <a:p>
            <a:pPr lvl="2"/>
            <a:r>
              <a:rPr lang="en-US" altLang="en-US" dirty="0"/>
              <a:t>C may use T and R</a:t>
            </a:r>
          </a:p>
        </p:txBody>
      </p:sp>
    </p:spTree>
    <p:extLst>
      <p:ext uri="{BB962C8B-B14F-4D97-AF65-F5344CB8AC3E}">
        <p14:creationId xmlns:p14="http://schemas.microsoft.com/office/powerpoint/2010/main" val="294726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85800" y="188640"/>
            <a:ext cx="7772400" cy="1143000"/>
          </a:xfrm>
        </p:spPr>
        <p:txBody>
          <a:bodyPr/>
          <a:lstStyle/>
          <a:p>
            <a:pPr eaLnBrk="1" hangingPunct="1"/>
            <a:r>
              <a:rPr lang="en-US" altLang="en-US" dirty="0"/>
              <a:t>Deadlock Modeling</a:t>
            </a:r>
          </a:p>
        </p:txBody>
      </p:sp>
      <p:graphicFrame>
        <p:nvGraphicFramePr>
          <p:cNvPr id="79876" name="Object 4"/>
          <p:cNvGraphicFramePr>
            <a:graphicFrameLocks noChangeAspect="1"/>
          </p:cNvGraphicFramePr>
          <p:nvPr/>
        </p:nvGraphicFramePr>
        <p:xfrm>
          <a:off x="457200" y="1295400"/>
          <a:ext cx="1285875" cy="1066800"/>
        </p:xfrm>
        <a:graphic>
          <a:graphicData uri="http://schemas.openxmlformats.org/presentationml/2006/ole">
            <mc:AlternateContent xmlns:mc="http://schemas.openxmlformats.org/markup-compatibility/2006">
              <mc:Choice xmlns:v="urn:schemas-microsoft-com:vml" Requires="v">
                <p:oleObj spid="_x0000_s5224" name="Bitmap Image" r:id="rId4" imgW="1286055" imgH="1066667" progId="PBrush">
                  <p:embed/>
                </p:oleObj>
              </mc:Choice>
              <mc:Fallback>
                <p:oleObj name="Bitmap Image" r:id="rId4" imgW="1286055" imgH="1066667" progId="PBrush">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95400"/>
                        <a:ext cx="1285875" cy="106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8" name="Object 6"/>
          <p:cNvGraphicFramePr>
            <a:graphicFrameLocks noChangeAspect="1"/>
          </p:cNvGraphicFramePr>
          <p:nvPr/>
        </p:nvGraphicFramePr>
        <p:xfrm>
          <a:off x="4333875" y="1295400"/>
          <a:ext cx="1228725" cy="1009650"/>
        </p:xfrm>
        <a:graphic>
          <a:graphicData uri="http://schemas.openxmlformats.org/presentationml/2006/ole">
            <mc:AlternateContent xmlns:mc="http://schemas.openxmlformats.org/markup-compatibility/2006">
              <mc:Choice xmlns:v="urn:schemas-microsoft-com:vml" Requires="v">
                <p:oleObj spid="_x0000_s5225" name="Bitmap Image" r:id="rId6" imgW="1228571" imgH="1009791" progId="PBrush">
                  <p:embed/>
                </p:oleObj>
              </mc:Choice>
              <mc:Fallback>
                <p:oleObj name="Bitmap Image" r:id="rId6" imgW="1228571" imgH="1009791" progId="PBrush">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3875" y="1295400"/>
                        <a:ext cx="1228725" cy="1009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9" name="Object 7"/>
          <p:cNvGraphicFramePr>
            <a:graphicFrameLocks noChangeAspect="1"/>
          </p:cNvGraphicFramePr>
          <p:nvPr/>
        </p:nvGraphicFramePr>
        <p:xfrm>
          <a:off x="2438400" y="1295400"/>
          <a:ext cx="1190625" cy="1000125"/>
        </p:xfrm>
        <a:graphic>
          <a:graphicData uri="http://schemas.openxmlformats.org/presentationml/2006/ole">
            <mc:AlternateContent xmlns:mc="http://schemas.openxmlformats.org/markup-compatibility/2006">
              <mc:Choice xmlns:v="urn:schemas-microsoft-com:vml" Requires="v">
                <p:oleObj spid="_x0000_s5226" name="Bitmap Image" r:id="rId8" imgW="1190476" imgH="1000000" progId="PBrush">
                  <p:embed/>
                </p:oleObj>
              </mc:Choice>
              <mc:Fallback>
                <p:oleObj name="Bitmap Image" r:id="rId8" imgW="1190476" imgH="1000000" progId="PBrush">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1295400"/>
                        <a:ext cx="1190625" cy="1000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0" name="Object 8"/>
          <p:cNvGraphicFramePr>
            <a:graphicFrameLocks noChangeAspect="1"/>
          </p:cNvGraphicFramePr>
          <p:nvPr/>
        </p:nvGraphicFramePr>
        <p:xfrm>
          <a:off x="457200" y="2743200"/>
          <a:ext cx="1200150" cy="1000125"/>
        </p:xfrm>
        <a:graphic>
          <a:graphicData uri="http://schemas.openxmlformats.org/presentationml/2006/ole">
            <mc:AlternateContent xmlns:mc="http://schemas.openxmlformats.org/markup-compatibility/2006">
              <mc:Choice xmlns:v="urn:schemas-microsoft-com:vml" Requires="v">
                <p:oleObj spid="_x0000_s5227" name="Bitmap Image" r:id="rId10" imgW="1200318" imgH="1000000" progId="PBrush">
                  <p:embed/>
                </p:oleObj>
              </mc:Choice>
              <mc:Fallback>
                <p:oleObj name="Bitmap Image" r:id="rId10" imgW="1200318" imgH="1000000" progId="PBrush">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2743200"/>
                        <a:ext cx="1200150" cy="1000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1" name="Object 9"/>
          <p:cNvGraphicFramePr>
            <a:graphicFrameLocks noChangeAspect="1"/>
          </p:cNvGraphicFramePr>
          <p:nvPr/>
        </p:nvGraphicFramePr>
        <p:xfrm>
          <a:off x="2438400" y="2733675"/>
          <a:ext cx="1171575" cy="1000125"/>
        </p:xfrm>
        <a:graphic>
          <a:graphicData uri="http://schemas.openxmlformats.org/presentationml/2006/ole">
            <mc:AlternateContent xmlns:mc="http://schemas.openxmlformats.org/markup-compatibility/2006">
              <mc:Choice xmlns:v="urn:schemas-microsoft-com:vml" Requires="v">
                <p:oleObj spid="_x0000_s5228" name="Bitmap Image" r:id="rId12" imgW="1171429" imgH="1000000" progId="PBrush">
                  <p:embed/>
                </p:oleObj>
              </mc:Choice>
              <mc:Fallback>
                <p:oleObj name="Bitmap Image" r:id="rId12" imgW="1171429" imgH="1000000" progId="PBrush">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38400" y="2733675"/>
                        <a:ext cx="1171575" cy="1000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2" name="Object 10"/>
          <p:cNvGraphicFramePr>
            <a:graphicFrameLocks noChangeAspect="1"/>
          </p:cNvGraphicFramePr>
          <p:nvPr/>
        </p:nvGraphicFramePr>
        <p:xfrm>
          <a:off x="4257675" y="2727325"/>
          <a:ext cx="1381125" cy="1209675"/>
        </p:xfrm>
        <a:graphic>
          <a:graphicData uri="http://schemas.openxmlformats.org/presentationml/2006/ole">
            <mc:AlternateContent xmlns:mc="http://schemas.openxmlformats.org/markup-compatibility/2006">
              <mc:Choice xmlns:v="urn:schemas-microsoft-com:vml" Requires="v">
                <p:oleObj spid="_x0000_s5229" name="Bitmap Image" r:id="rId14" imgW="1380952" imgH="1209524" progId="PBrush">
                  <p:embed/>
                </p:oleObj>
              </mc:Choice>
              <mc:Fallback>
                <p:oleObj name="Bitmap Image" r:id="rId14" imgW="1380952" imgH="1209524" progId="PBrush">
                  <p:embed/>
                  <p:pic>
                    <p:nvPicPr>
                      <p:cNvPr id="0"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57675" y="2727325"/>
                        <a:ext cx="1381125" cy="1209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83" name="Text Box 11"/>
          <p:cNvSpPr txBox="1">
            <a:spLocks noChangeArrowheads="1"/>
          </p:cNvSpPr>
          <p:nvPr/>
        </p:nvSpPr>
        <p:spPr bwMode="auto">
          <a:xfrm>
            <a:off x="6400800" y="1092200"/>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2800" dirty="0">
                <a:latin typeface="Arial" charset="0"/>
              </a:rPr>
              <a:t>A requests R</a:t>
            </a:r>
          </a:p>
        </p:txBody>
      </p:sp>
      <p:sp>
        <p:nvSpPr>
          <p:cNvPr id="79884" name="Text Box 12"/>
          <p:cNvSpPr txBox="1">
            <a:spLocks noChangeArrowheads="1"/>
          </p:cNvSpPr>
          <p:nvPr/>
        </p:nvSpPr>
        <p:spPr bwMode="auto">
          <a:xfrm>
            <a:off x="6400800" y="1549400"/>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2800" dirty="0">
                <a:latin typeface="Arial" charset="0"/>
              </a:rPr>
              <a:t>B requests S</a:t>
            </a:r>
          </a:p>
        </p:txBody>
      </p:sp>
      <p:sp>
        <p:nvSpPr>
          <p:cNvPr id="79885" name="Text Box 13"/>
          <p:cNvSpPr txBox="1">
            <a:spLocks noChangeArrowheads="1"/>
          </p:cNvSpPr>
          <p:nvPr/>
        </p:nvSpPr>
        <p:spPr bwMode="auto">
          <a:xfrm>
            <a:off x="6400800" y="2036763"/>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2800">
                <a:latin typeface="Arial" charset="0"/>
              </a:rPr>
              <a:t>C requests T</a:t>
            </a:r>
          </a:p>
        </p:txBody>
      </p:sp>
      <p:sp>
        <p:nvSpPr>
          <p:cNvPr id="79886" name="Rectangle 14"/>
          <p:cNvSpPr>
            <a:spLocks noGrp="1" noChangeArrowheads="1"/>
          </p:cNvSpPr>
          <p:nvPr>
            <p:ph type="body" idx="1"/>
          </p:nvPr>
        </p:nvSpPr>
        <p:spPr>
          <a:xfrm>
            <a:off x="381000" y="4457700"/>
            <a:ext cx="8763000" cy="1981200"/>
          </a:xfrm>
        </p:spPr>
        <p:txBody>
          <a:bodyPr/>
          <a:lstStyle/>
          <a:p>
            <a:pPr>
              <a:lnSpc>
                <a:spcPct val="90000"/>
              </a:lnSpc>
            </a:pPr>
            <a:r>
              <a:rPr lang="en-US" altLang="en-US" dirty="0"/>
              <a:t>For the above, each process does not release the initial resource it has</a:t>
            </a:r>
          </a:p>
          <a:p>
            <a:pPr eaLnBrk="1" hangingPunct="1">
              <a:lnSpc>
                <a:spcPct val="90000"/>
              </a:lnSpc>
            </a:pPr>
            <a:r>
              <a:rPr lang="en-US" altLang="en-US" dirty="0"/>
              <a:t>Does this actually help us prevent deadlock?</a:t>
            </a:r>
          </a:p>
          <a:p>
            <a:pPr lvl="1">
              <a:lnSpc>
                <a:spcPct val="90000"/>
              </a:lnSpc>
            </a:pPr>
            <a:r>
              <a:rPr lang="en-US" altLang="en-US" dirty="0"/>
              <a:t>Not yet; later we will see how this visual check may be implemented as an algorithm to detect deadlocks</a:t>
            </a:r>
          </a:p>
        </p:txBody>
      </p:sp>
      <p:sp>
        <p:nvSpPr>
          <p:cNvPr id="79887" name="Text Box 15"/>
          <p:cNvSpPr txBox="1">
            <a:spLocks noChangeArrowheads="1"/>
          </p:cNvSpPr>
          <p:nvPr/>
        </p:nvSpPr>
        <p:spPr bwMode="auto">
          <a:xfrm>
            <a:off x="6400800" y="2493963"/>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2800">
                <a:latin typeface="Arial" charset="0"/>
              </a:rPr>
              <a:t>A requests S</a:t>
            </a:r>
          </a:p>
        </p:txBody>
      </p:sp>
      <p:sp>
        <p:nvSpPr>
          <p:cNvPr id="79888" name="Text Box 16"/>
          <p:cNvSpPr txBox="1">
            <a:spLocks noChangeArrowheads="1"/>
          </p:cNvSpPr>
          <p:nvPr/>
        </p:nvSpPr>
        <p:spPr bwMode="auto">
          <a:xfrm>
            <a:off x="6400800" y="2951163"/>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2800">
                <a:latin typeface="Arial" charset="0"/>
              </a:rPr>
              <a:t>B requests T</a:t>
            </a:r>
          </a:p>
        </p:txBody>
      </p:sp>
      <p:sp>
        <p:nvSpPr>
          <p:cNvPr id="79889" name="Text Box 17"/>
          <p:cNvSpPr txBox="1">
            <a:spLocks noChangeArrowheads="1"/>
          </p:cNvSpPr>
          <p:nvPr/>
        </p:nvSpPr>
        <p:spPr bwMode="auto">
          <a:xfrm>
            <a:off x="6400800" y="3408363"/>
            <a:ext cx="259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2800">
                <a:latin typeface="Arial" charset="0"/>
              </a:rPr>
              <a:t>C requests R</a:t>
            </a:r>
          </a:p>
        </p:txBody>
      </p:sp>
      <mc:AlternateContent xmlns:mc="http://schemas.openxmlformats.org/markup-compatibility/2006" xmlns:a14="http://schemas.microsoft.com/office/drawing/2010/main">
        <mc:Choice Requires="a14">
          <p:sp>
            <p:nvSpPr>
              <p:cNvPr id="79890" name="Text Box 18"/>
              <p:cNvSpPr txBox="1">
                <a:spLocks noChangeArrowheads="1"/>
              </p:cNvSpPr>
              <p:nvPr/>
            </p:nvSpPr>
            <p:spPr bwMode="auto">
              <a:xfrm>
                <a:off x="6400800" y="3865563"/>
                <a:ext cx="2590800"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14:m>
                  <m:oMath xmlns:m="http://schemas.openxmlformats.org/officeDocument/2006/math">
                    <m:r>
                      <a:rPr lang="en-US" altLang="en-US" sz="2800" i="1" smtClean="0">
                        <a:latin typeface="Cambria Math" panose="02040503050406030204" pitchFamily="18" charset="0"/>
                        <a:ea typeface="Cambria Math" panose="02040503050406030204" pitchFamily="18" charset="0"/>
                      </a:rPr>
                      <m:t>⇒</m:t>
                    </m:r>
                  </m:oMath>
                </a14:m>
                <a:r>
                  <a:rPr lang="en-US" altLang="en-US" sz="2800" dirty="0">
                    <a:latin typeface="Arial" charset="0"/>
                  </a:rPr>
                  <a:t>DEADLOCK!</a:t>
                </a:r>
              </a:p>
            </p:txBody>
          </p:sp>
        </mc:Choice>
        <mc:Fallback xmlns="">
          <p:sp>
            <p:nvSpPr>
              <p:cNvPr id="79890" name="Text Box 18"/>
              <p:cNvSpPr txBox="1">
                <a:spLocks noRot="1" noChangeAspect="1" noMove="1" noResize="1" noEditPoints="1" noAdjustHandles="1" noChangeArrowheads="1" noChangeShapeType="1" noTextEdit="1"/>
              </p:cNvSpPr>
              <p:nvPr/>
            </p:nvSpPr>
            <p:spPr bwMode="auto">
              <a:xfrm>
                <a:off x="6400800" y="3865563"/>
                <a:ext cx="2590800" cy="523220"/>
              </a:xfrm>
              <a:prstGeom prst="rect">
                <a:avLst/>
              </a:prstGeom>
              <a:blipFill>
                <a:blip r:embed="rId16"/>
                <a:stretch>
                  <a:fillRect t="-11628" r="-3529" b="-313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p:sp>
        <p:nvSpPr>
          <p:cNvPr id="79891" name="Line 19"/>
          <p:cNvSpPr>
            <a:spLocks noChangeShapeType="1"/>
          </p:cNvSpPr>
          <p:nvPr/>
        </p:nvSpPr>
        <p:spPr bwMode="auto">
          <a:xfrm>
            <a:off x="1752600" y="1752600"/>
            <a:ext cx="685800"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79892" name="Line 20"/>
          <p:cNvSpPr>
            <a:spLocks noChangeShapeType="1"/>
          </p:cNvSpPr>
          <p:nvPr/>
        </p:nvSpPr>
        <p:spPr bwMode="auto">
          <a:xfrm>
            <a:off x="3657600" y="1752600"/>
            <a:ext cx="685800"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79893" name="Line 21"/>
          <p:cNvSpPr>
            <a:spLocks noChangeShapeType="1"/>
          </p:cNvSpPr>
          <p:nvPr/>
        </p:nvSpPr>
        <p:spPr bwMode="auto">
          <a:xfrm>
            <a:off x="1714500" y="3200400"/>
            <a:ext cx="685800"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79894" name="Line 22"/>
          <p:cNvSpPr>
            <a:spLocks noChangeShapeType="1"/>
          </p:cNvSpPr>
          <p:nvPr/>
        </p:nvSpPr>
        <p:spPr bwMode="auto">
          <a:xfrm>
            <a:off x="3644900" y="3200400"/>
            <a:ext cx="584200"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cxnSp>
        <p:nvCxnSpPr>
          <p:cNvPr id="79895" name="AutoShape 23"/>
          <p:cNvCxnSpPr>
            <a:cxnSpLocks noChangeShapeType="1"/>
          </p:cNvCxnSpPr>
          <p:nvPr/>
        </p:nvCxnSpPr>
        <p:spPr bwMode="auto">
          <a:xfrm rot="5400000">
            <a:off x="2783682" y="578643"/>
            <a:ext cx="438150" cy="3890963"/>
          </a:xfrm>
          <a:prstGeom prst="bentConnector3">
            <a:avLst>
              <a:gd name="adj1" fmla="val 34782"/>
            </a:avLst>
          </a:prstGeom>
          <a:noFill/>
          <a:ln w="2540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84" name="Line 24"/>
          <p:cNvSpPr>
            <a:spLocks noChangeShapeType="1"/>
          </p:cNvSpPr>
          <p:nvPr/>
        </p:nvSpPr>
        <p:spPr bwMode="auto">
          <a:xfrm>
            <a:off x="457200" y="44450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Tree>
    <p:extLst>
      <p:ext uri="{BB962C8B-B14F-4D97-AF65-F5344CB8AC3E}">
        <p14:creationId xmlns:p14="http://schemas.microsoft.com/office/powerpoint/2010/main" val="1012146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987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988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79879"/>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79884"/>
                                        </p:tgtEl>
                                        <p:attrNameLst>
                                          <p:attrName>style.visibility</p:attrName>
                                        </p:attrNameLst>
                                      </p:cBhvr>
                                      <p:to>
                                        <p:strVal val="visible"/>
                                      </p:to>
                                    </p:set>
                                  </p:childTnLst>
                                </p:cTn>
                              </p:par>
                            </p:childTnLst>
                          </p:cTn>
                        </p:par>
                        <p:par>
                          <p:cTn id="17" fill="hold" nodeType="afterGroup">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79891"/>
                                        </p:tgtEl>
                                        <p:attrNameLst>
                                          <p:attrName>style.visibility</p:attrName>
                                        </p:attrNameLst>
                                      </p:cBhvr>
                                      <p:to>
                                        <p:strVal val="visible"/>
                                      </p:to>
                                    </p:set>
                                    <p:anim calcmode="lin" valueType="num">
                                      <p:cBhvr additive="base">
                                        <p:cTn id="20" dur="500" fill="hold"/>
                                        <p:tgtEl>
                                          <p:spTgt spid="79891"/>
                                        </p:tgtEl>
                                        <p:attrNameLst>
                                          <p:attrName>ppt_x</p:attrName>
                                        </p:attrNameLst>
                                      </p:cBhvr>
                                      <p:tavLst>
                                        <p:tav tm="0">
                                          <p:val>
                                            <p:strVal val="0-#ppt_w/2"/>
                                          </p:val>
                                        </p:tav>
                                        <p:tav tm="100000">
                                          <p:val>
                                            <p:strVal val="#ppt_x"/>
                                          </p:val>
                                        </p:tav>
                                      </p:tavLst>
                                    </p:anim>
                                    <p:anim calcmode="lin" valueType="num">
                                      <p:cBhvr additive="base">
                                        <p:cTn id="21" dur="500" fill="hold"/>
                                        <p:tgtEl>
                                          <p:spTgt spid="79891"/>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79878"/>
                                        </p:tgtEl>
                                        <p:attrNameLst>
                                          <p:attrName>style.visibility</p:attrName>
                                        </p:attrNameLst>
                                      </p:cBhvr>
                                      <p:to>
                                        <p:strVal val="visible"/>
                                      </p:to>
                                    </p:set>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79885"/>
                                        </p:tgtEl>
                                        <p:attrNameLst>
                                          <p:attrName>style.visibility</p:attrName>
                                        </p:attrNameLst>
                                      </p:cBhvr>
                                      <p:to>
                                        <p:strVal val="visible"/>
                                      </p:to>
                                    </p:set>
                                  </p:childTnLst>
                                </p:cTn>
                              </p:par>
                            </p:childTnLst>
                          </p:cTn>
                        </p:par>
                        <p:par>
                          <p:cTn id="29" fill="hold" nodeType="afterGroup">
                            <p:stCondLst>
                              <p:cond delay="1000"/>
                            </p:stCondLst>
                            <p:childTnLst>
                              <p:par>
                                <p:cTn id="30" presetID="2" presetClass="entr" presetSubtype="8" fill="hold" grpId="0" nodeType="afterEffect">
                                  <p:stCondLst>
                                    <p:cond delay="0"/>
                                  </p:stCondLst>
                                  <p:childTnLst>
                                    <p:set>
                                      <p:cBhvr>
                                        <p:cTn id="31" dur="1" fill="hold">
                                          <p:stCondLst>
                                            <p:cond delay="0"/>
                                          </p:stCondLst>
                                        </p:cTn>
                                        <p:tgtEl>
                                          <p:spTgt spid="79892"/>
                                        </p:tgtEl>
                                        <p:attrNameLst>
                                          <p:attrName>style.visibility</p:attrName>
                                        </p:attrNameLst>
                                      </p:cBhvr>
                                      <p:to>
                                        <p:strVal val="visible"/>
                                      </p:to>
                                    </p:set>
                                    <p:anim calcmode="lin" valueType="num">
                                      <p:cBhvr additive="base">
                                        <p:cTn id="32" dur="500" fill="hold"/>
                                        <p:tgtEl>
                                          <p:spTgt spid="79892"/>
                                        </p:tgtEl>
                                        <p:attrNameLst>
                                          <p:attrName>ppt_x</p:attrName>
                                        </p:attrNameLst>
                                      </p:cBhvr>
                                      <p:tavLst>
                                        <p:tav tm="0">
                                          <p:val>
                                            <p:strVal val="0-#ppt_w/2"/>
                                          </p:val>
                                        </p:tav>
                                        <p:tav tm="100000">
                                          <p:val>
                                            <p:strVal val="#ppt_x"/>
                                          </p:val>
                                        </p:tav>
                                      </p:tavLst>
                                    </p:anim>
                                    <p:anim calcmode="lin" valueType="num">
                                      <p:cBhvr additive="base">
                                        <p:cTn id="33" dur="500" fill="hold"/>
                                        <p:tgtEl>
                                          <p:spTgt spid="79892"/>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79880"/>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79887"/>
                                        </p:tgtEl>
                                        <p:attrNameLst>
                                          <p:attrName>style.visibility</p:attrName>
                                        </p:attrNameLst>
                                      </p:cBhvr>
                                      <p:to>
                                        <p:strVal val="visible"/>
                                      </p:to>
                                    </p:set>
                                  </p:childTnLst>
                                </p:cTn>
                              </p:par>
                            </p:childTnLst>
                          </p:cTn>
                        </p:par>
                        <p:par>
                          <p:cTn id="41" fill="hold" nodeType="afterGroup">
                            <p:stCondLst>
                              <p:cond delay="1000"/>
                            </p:stCondLst>
                            <p:childTnLst>
                              <p:par>
                                <p:cTn id="42" presetID="2" presetClass="entr" presetSubtype="1" fill="hold" nodeType="afterEffect">
                                  <p:stCondLst>
                                    <p:cond delay="0"/>
                                  </p:stCondLst>
                                  <p:childTnLst>
                                    <p:set>
                                      <p:cBhvr>
                                        <p:cTn id="43" dur="1" fill="hold">
                                          <p:stCondLst>
                                            <p:cond delay="0"/>
                                          </p:stCondLst>
                                        </p:cTn>
                                        <p:tgtEl>
                                          <p:spTgt spid="79895"/>
                                        </p:tgtEl>
                                        <p:attrNameLst>
                                          <p:attrName>style.visibility</p:attrName>
                                        </p:attrNameLst>
                                      </p:cBhvr>
                                      <p:to>
                                        <p:strVal val="visible"/>
                                      </p:to>
                                    </p:set>
                                    <p:anim calcmode="lin" valueType="num">
                                      <p:cBhvr additive="base">
                                        <p:cTn id="44" dur="500" fill="hold"/>
                                        <p:tgtEl>
                                          <p:spTgt spid="79895"/>
                                        </p:tgtEl>
                                        <p:attrNameLst>
                                          <p:attrName>ppt_x</p:attrName>
                                        </p:attrNameLst>
                                      </p:cBhvr>
                                      <p:tavLst>
                                        <p:tav tm="0">
                                          <p:val>
                                            <p:strVal val="#ppt_x"/>
                                          </p:val>
                                        </p:tav>
                                        <p:tav tm="100000">
                                          <p:val>
                                            <p:strVal val="#ppt_x"/>
                                          </p:val>
                                        </p:tav>
                                      </p:tavLst>
                                    </p:anim>
                                    <p:anim calcmode="lin" valueType="num">
                                      <p:cBhvr additive="base">
                                        <p:cTn id="45" dur="500" fill="hold"/>
                                        <p:tgtEl>
                                          <p:spTgt spid="79895"/>
                                        </p:tgtEl>
                                        <p:attrNameLst>
                                          <p:attrName>ppt_y</p:attrName>
                                        </p:attrNameLst>
                                      </p:cBhvr>
                                      <p:tavLst>
                                        <p:tav tm="0">
                                          <p:val>
                                            <p:strVal val="0-#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79881"/>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79888"/>
                                        </p:tgtEl>
                                        <p:attrNameLst>
                                          <p:attrName>style.visibility</p:attrName>
                                        </p:attrNameLst>
                                      </p:cBhvr>
                                      <p:to>
                                        <p:strVal val="visible"/>
                                      </p:to>
                                    </p:set>
                                  </p:childTnLst>
                                </p:cTn>
                              </p:par>
                            </p:childTnLst>
                          </p:cTn>
                        </p:par>
                        <p:par>
                          <p:cTn id="53" fill="hold" nodeType="afterGroup">
                            <p:stCondLst>
                              <p:cond delay="1000"/>
                            </p:stCondLst>
                            <p:childTnLst>
                              <p:par>
                                <p:cTn id="54" presetID="2" presetClass="entr" presetSubtype="8" fill="hold" grpId="0" nodeType="afterEffect">
                                  <p:stCondLst>
                                    <p:cond delay="0"/>
                                  </p:stCondLst>
                                  <p:childTnLst>
                                    <p:set>
                                      <p:cBhvr>
                                        <p:cTn id="55" dur="1" fill="hold">
                                          <p:stCondLst>
                                            <p:cond delay="0"/>
                                          </p:stCondLst>
                                        </p:cTn>
                                        <p:tgtEl>
                                          <p:spTgt spid="79893"/>
                                        </p:tgtEl>
                                        <p:attrNameLst>
                                          <p:attrName>style.visibility</p:attrName>
                                        </p:attrNameLst>
                                      </p:cBhvr>
                                      <p:to>
                                        <p:strVal val="visible"/>
                                      </p:to>
                                    </p:set>
                                    <p:anim calcmode="lin" valueType="num">
                                      <p:cBhvr additive="base">
                                        <p:cTn id="56" dur="500" fill="hold"/>
                                        <p:tgtEl>
                                          <p:spTgt spid="79893"/>
                                        </p:tgtEl>
                                        <p:attrNameLst>
                                          <p:attrName>ppt_x</p:attrName>
                                        </p:attrNameLst>
                                      </p:cBhvr>
                                      <p:tavLst>
                                        <p:tav tm="0">
                                          <p:val>
                                            <p:strVal val="0-#ppt_w/2"/>
                                          </p:val>
                                        </p:tav>
                                        <p:tav tm="100000">
                                          <p:val>
                                            <p:strVal val="#ppt_x"/>
                                          </p:val>
                                        </p:tav>
                                      </p:tavLst>
                                    </p:anim>
                                    <p:anim calcmode="lin" valueType="num">
                                      <p:cBhvr additive="base">
                                        <p:cTn id="57" dur="500" fill="hold"/>
                                        <p:tgtEl>
                                          <p:spTgt spid="79893"/>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79882"/>
                                        </p:tgtEl>
                                        <p:attrNameLst>
                                          <p:attrName>style.visibility</p:attrName>
                                        </p:attrNameLst>
                                      </p:cBhvr>
                                      <p:to>
                                        <p:strVal val="visible"/>
                                      </p:to>
                                    </p:set>
                                  </p:childTnLst>
                                </p:cTn>
                              </p:par>
                            </p:childTnLst>
                          </p:cTn>
                        </p:par>
                        <p:par>
                          <p:cTn id="62" fill="hold" nodeType="afterGroup">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79889"/>
                                        </p:tgtEl>
                                        <p:attrNameLst>
                                          <p:attrName>style.visibility</p:attrName>
                                        </p:attrNameLst>
                                      </p:cBhvr>
                                      <p:to>
                                        <p:strVal val="visible"/>
                                      </p:to>
                                    </p:set>
                                  </p:childTnLst>
                                </p:cTn>
                              </p:par>
                            </p:childTnLst>
                          </p:cTn>
                        </p:par>
                        <p:par>
                          <p:cTn id="65" fill="hold" nodeType="afterGroup">
                            <p:stCondLst>
                              <p:cond delay="1000"/>
                            </p:stCondLst>
                            <p:childTnLst>
                              <p:par>
                                <p:cTn id="66" presetID="2" presetClass="entr" presetSubtype="8" fill="hold" grpId="0" nodeType="afterEffect">
                                  <p:stCondLst>
                                    <p:cond delay="0"/>
                                  </p:stCondLst>
                                  <p:childTnLst>
                                    <p:set>
                                      <p:cBhvr>
                                        <p:cTn id="67" dur="1" fill="hold">
                                          <p:stCondLst>
                                            <p:cond delay="0"/>
                                          </p:stCondLst>
                                        </p:cTn>
                                        <p:tgtEl>
                                          <p:spTgt spid="79894"/>
                                        </p:tgtEl>
                                        <p:attrNameLst>
                                          <p:attrName>style.visibility</p:attrName>
                                        </p:attrNameLst>
                                      </p:cBhvr>
                                      <p:to>
                                        <p:strVal val="visible"/>
                                      </p:to>
                                    </p:set>
                                    <p:anim calcmode="lin" valueType="num">
                                      <p:cBhvr additive="base">
                                        <p:cTn id="68" dur="500" fill="hold"/>
                                        <p:tgtEl>
                                          <p:spTgt spid="79894"/>
                                        </p:tgtEl>
                                        <p:attrNameLst>
                                          <p:attrName>ppt_x</p:attrName>
                                        </p:attrNameLst>
                                      </p:cBhvr>
                                      <p:tavLst>
                                        <p:tav tm="0">
                                          <p:val>
                                            <p:strVal val="0-#ppt_w/2"/>
                                          </p:val>
                                        </p:tav>
                                        <p:tav tm="100000">
                                          <p:val>
                                            <p:strVal val="#ppt_x"/>
                                          </p:val>
                                        </p:tav>
                                      </p:tavLst>
                                    </p:anim>
                                    <p:anim calcmode="lin" valueType="num">
                                      <p:cBhvr additive="base">
                                        <p:cTn id="69" dur="500" fill="hold"/>
                                        <p:tgtEl>
                                          <p:spTgt spid="79894"/>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1500"/>
                            </p:stCondLst>
                            <p:childTnLst>
                              <p:par>
                                <p:cTn id="71" presetID="1" presetClass="entr" presetSubtype="0" fill="hold" grpId="0" nodeType="afterEffect">
                                  <p:stCondLst>
                                    <p:cond delay="0"/>
                                  </p:stCondLst>
                                  <p:childTnLst>
                                    <p:set>
                                      <p:cBhvr>
                                        <p:cTn id="72" dur="1" fill="hold">
                                          <p:stCondLst>
                                            <p:cond delay="499"/>
                                          </p:stCondLst>
                                        </p:cTn>
                                        <p:tgtEl>
                                          <p:spTgt spid="7989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499"/>
                                          </p:stCondLst>
                                        </p:cTn>
                                        <p:tgtEl>
                                          <p:spTgt spid="79886">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9886">
                                            <p:txEl>
                                              <p:pRg st="1" end="1"/>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499"/>
                                          </p:stCondLst>
                                        </p:cTn>
                                        <p:tgtEl>
                                          <p:spTgt spid="798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3" grpId="0" autoUpdateAnimBg="0"/>
      <p:bldP spid="79884" grpId="0" autoUpdateAnimBg="0"/>
      <p:bldP spid="79885" grpId="0" autoUpdateAnimBg="0"/>
      <p:bldP spid="79886" grpId="0" build="p" autoUpdateAnimBg="0"/>
      <p:bldP spid="79887" grpId="0" autoUpdateAnimBg="0"/>
      <p:bldP spid="79888" grpId="0" autoUpdateAnimBg="0"/>
      <p:bldP spid="79889" grpId="0" autoUpdateAnimBg="0"/>
      <p:bldP spid="79890" grpId="0" autoUpdateAnimBg="0"/>
      <p:bldP spid="79891" grpId="0" animBg="1"/>
      <p:bldP spid="79892" grpId="0" animBg="1"/>
      <p:bldP spid="79893" grpId="0" animBg="1"/>
      <p:bldP spid="7989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85800" y="116632"/>
            <a:ext cx="7772400" cy="1143000"/>
          </a:xfrm>
        </p:spPr>
        <p:txBody>
          <a:bodyPr/>
          <a:lstStyle/>
          <a:p>
            <a:pPr eaLnBrk="1" hangingPunct="1"/>
            <a:r>
              <a:rPr lang="en-US" altLang="en-US" dirty="0"/>
              <a:t>Strategies for Deadlock</a:t>
            </a:r>
          </a:p>
        </p:txBody>
      </p:sp>
      <p:sp>
        <p:nvSpPr>
          <p:cNvPr id="16389" name="Rectangle 3"/>
          <p:cNvSpPr>
            <a:spLocks noGrp="1" noChangeArrowheads="1"/>
          </p:cNvSpPr>
          <p:nvPr>
            <p:ph type="body" idx="1"/>
          </p:nvPr>
        </p:nvSpPr>
        <p:spPr>
          <a:xfrm>
            <a:off x="381000" y="1219200"/>
            <a:ext cx="8763000" cy="5257800"/>
          </a:xfrm>
        </p:spPr>
        <p:txBody>
          <a:bodyPr/>
          <a:lstStyle/>
          <a:p>
            <a:pPr eaLnBrk="1" hangingPunct="1"/>
            <a:r>
              <a:rPr lang="en-US" altLang="en-US" dirty="0"/>
              <a:t>We know how deadlock occurs, but what can be done to stop it?  Four strategies:</a:t>
            </a:r>
          </a:p>
          <a:p>
            <a:pPr lvl="1" eaLnBrk="1" hangingPunct="1"/>
            <a:r>
              <a:rPr lang="en-US" altLang="en-US" dirty="0"/>
              <a:t>Ignore the problem (the Ostrich algorithm)</a:t>
            </a:r>
          </a:p>
          <a:p>
            <a:pPr lvl="1" eaLnBrk="1" hangingPunct="1"/>
            <a:r>
              <a:rPr lang="en-US" altLang="en-US" dirty="0"/>
              <a:t>Detection and Recovery</a:t>
            </a:r>
          </a:p>
          <a:p>
            <a:pPr lvl="2" eaLnBrk="1" hangingPunct="1"/>
            <a:r>
              <a:rPr lang="en-US" altLang="en-US" dirty="0"/>
              <a:t>Let deadlocks occur, but detect them and take action to correct them</a:t>
            </a:r>
          </a:p>
          <a:p>
            <a:pPr lvl="1" eaLnBrk="1" hangingPunct="1"/>
            <a:r>
              <a:rPr lang="en-US" altLang="en-US" dirty="0"/>
              <a:t>Dynamic avoidance</a:t>
            </a:r>
          </a:p>
          <a:p>
            <a:pPr lvl="2" eaLnBrk="1" hangingPunct="1"/>
            <a:r>
              <a:rPr lang="en-US" altLang="en-US" dirty="0"/>
              <a:t>Very, very carefully allocate resources</a:t>
            </a:r>
          </a:p>
          <a:p>
            <a:pPr lvl="1" eaLnBrk="1" hangingPunct="1"/>
            <a:r>
              <a:rPr lang="en-US" altLang="en-US" dirty="0"/>
              <a:t>Prevention</a:t>
            </a:r>
          </a:p>
          <a:p>
            <a:pPr lvl="2" eaLnBrk="1" hangingPunct="1"/>
            <a:r>
              <a:rPr lang="en-US" altLang="en-US" dirty="0"/>
              <a:t>Negate one of the four conditions required for deadlock discussed previously</a:t>
            </a:r>
          </a:p>
        </p:txBody>
      </p:sp>
    </p:spTree>
    <p:extLst>
      <p:ext uri="{BB962C8B-B14F-4D97-AF65-F5344CB8AC3E}">
        <p14:creationId xmlns:p14="http://schemas.microsoft.com/office/powerpoint/2010/main" val="3389874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a:t>Strategies for Deadlock</a:t>
            </a:r>
          </a:p>
        </p:txBody>
      </p:sp>
      <p:sp>
        <p:nvSpPr>
          <p:cNvPr id="17413" name="Rectangle 3"/>
          <p:cNvSpPr>
            <a:spLocks noGrp="1" noChangeArrowheads="1"/>
          </p:cNvSpPr>
          <p:nvPr>
            <p:ph type="body" idx="1"/>
          </p:nvPr>
        </p:nvSpPr>
        <p:spPr/>
        <p:txBody>
          <a:bodyPr/>
          <a:lstStyle/>
          <a:p>
            <a:pPr eaLnBrk="1" hangingPunct="1"/>
            <a:r>
              <a:rPr lang="en-US" altLang="en-US"/>
              <a:t>The Ostrich algorithm</a:t>
            </a:r>
          </a:p>
          <a:p>
            <a:pPr lvl="1" eaLnBrk="1" hangingPunct="1"/>
            <a:r>
              <a:rPr lang="en-US" altLang="en-US"/>
              <a:t>Accept that deadlocks will occur and don’t have a plan for correcting them</a:t>
            </a:r>
          </a:p>
          <a:p>
            <a:pPr lvl="1" eaLnBrk="1" hangingPunct="1"/>
            <a:r>
              <a:rPr lang="en-US" altLang="en-US"/>
              <a:t>What’s a Blue Screen of Death between friends anyway?</a:t>
            </a:r>
          </a:p>
        </p:txBody>
      </p:sp>
    </p:spTree>
    <p:extLst>
      <p:ext uri="{BB962C8B-B14F-4D97-AF65-F5344CB8AC3E}">
        <p14:creationId xmlns:p14="http://schemas.microsoft.com/office/powerpoint/2010/main" val="380321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4"/>
          <p:cNvGraphicFramePr>
            <a:graphicFrameLocks noChangeAspect="1"/>
          </p:cNvGraphicFramePr>
          <p:nvPr/>
        </p:nvGraphicFramePr>
        <p:xfrm>
          <a:off x="14288" y="304800"/>
          <a:ext cx="9144000" cy="6346825"/>
        </p:xfrm>
        <a:graphic>
          <a:graphicData uri="http://schemas.openxmlformats.org/presentationml/2006/ole">
            <mc:AlternateContent xmlns:mc="http://schemas.openxmlformats.org/markup-compatibility/2006">
              <mc:Choice xmlns:v="urn:schemas-microsoft-com:vml" Requires="v">
                <p:oleObj spid="_x0000_s6163" name="Photo Editor Photo" r:id="rId4" imgW="5353797" imgH="3715269" progId="">
                  <p:embed/>
                </p:oleObj>
              </mc:Choice>
              <mc:Fallback>
                <p:oleObj name="Photo Editor Photo" r:id="rId4" imgW="5353797" imgH="3715269"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304800"/>
                        <a:ext cx="9144000" cy="634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7120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en-US"/>
              <a:t>Strategies for Deadlock</a:t>
            </a:r>
          </a:p>
        </p:txBody>
      </p:sp>
      <p:sp>
        <p:nvSpPr>
          <p:cNvPr id="19461" name="Rectangle 3"/>
          <p:cNvSpPr>
            <a:spLocks noGrp="1" noChangeArrowheads="1"/>
          </p:cNvSpPr>
          <p:nvPr>
            <p:ph type="body" idx="1"/>
          </p:nvPr>
        </p:nvSpPr>
        <p:spPr/>
        <p:txBody>
          <a:bodyPr/>
          <a:lstStyle/>
          <a:p>
            <a:pPr eaLnBrk="1" hangingPunct="1"/>
            <a:r>
              <a:rPr lang="en-US" altLang="en-US" dirty="0"/>
              <a:t>The Ostrich algorithm</a:t>
            </a:r>
          </a:p>
          <a:p>
            <a:pPr lvl="1" eaLnBrk="1" hangingPunct="1"/>
            <a:r>
              <a:rPr lang="en-US" altLang="en-US" dirty="0"/>
              <a:t>Actually a viable solution</a:t>
            </a:r>
          </a:p>
          <a:p>
            <a:pPr lvl="2" eaLnBrk="1" hangingPunct="1"/>
            <a:r>
              <a:rPr lang="en-US" altLang="en-US" dirty="0"/>
              <a:t>If the probability of a deadlock is such that one will occur twice a year, but the system has hardware failures that necessitate a reboot once per day, is a robust solution to the deadlock worth the time/money and complexity?</a:t>
            </a:r>
          </a:p>
          <a:p>
            <a:pPr lvl="1" eaLnBrk="1" hangingPunct="1"/>
            <a:r>
              <a:rPr lang="en-US" altLang="en-US" dirty="0"/>
              <a:t>Whether or not some deadlocked situations get fixed comes down to a trade-off between significance (factor of impact and how often it occurs) and level of effort to fix the code in order to avoid it.</a:t>
            </a:r>
          </a:p>
        </p:txBody>
      </p:sp>
    </p:spTree>
    <p:extLst>
      <p:ext uri="{BB962C8B-B14F-4D97-AF65-F5344CB8AC3E}">
        <p14:creationId xmlns:p14="http://schemas.microsoft.com/office/powerpoint/2010/main" val="448493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1026"/>
          <p:cNvSpPr>
            <a:spLocks noGrp="1" noChangeArrowheads="1"/>
          </p:cNvSpPr>
          <p:nvPr>
            <p:ph type="title"/>
          </p:nvPr>
        </p:nvSpPr>
        <p:spPr/>
        <p:txBody>
          <a:bodyPr/>
          <a:lstStyle/>
          <a:p>
            <a:pPr eaLnBrk="1" hangingPunct="1"/>
            <a:r>
              <a:rPr lang="en-US" altLang="en-US"/>
              <a:t>Quiz Time!</a:t>
            </a:r>
          </a:p>
        </p:txBody>
      </p:sp>
      <p:sp>
        <p:nvSpPr>
          <p:cNvPr id="60419" name="Rectangle 1027"/>
          <p:cNvSpPr>
            <a:spLocks noGrp="1" noChangeArrowheads="1"/>
          </p:cNvSpPr>
          <p:nvPr>
            <p:ph type="body" idx="1"/>
          </p:nvPr>
        </p:nvSpPr>
        <p:spPr>
          <a:xfrm>
            <a:off x="107504" y="1761873"/>
            <a:ext cx="8763000" cy="3733800"/>
          </a:xfrm>
        </p:spPr>
        <p:txBody>
          <a:bodyPr/>
          <a:lstStyle/>
          <a:p>
            <a:r>
              <a:rPr lang="en-US" altLang="en-US" dirty="0"/>
              <a:t>What are the four conditions required for deadlock?</a:t>
            </a:r>
          </a:p>
          <a:p>
            <a:endParaRPr lang="en-US" altLang="en-US" dirty="0"/>
          </a:p>
          <a:p>
            <a:r>
              <a:rPr lang="en-US" altLang="en-US" dirty="0"/>
              <a:t>What are our four strategies for dealing with deadlocks (by name)</a:t>
            </a:r>
          </a:p>
          <a:p>
            <a:endParaRPr lang="en-US" altLang="en-US" dirty="0"/>
          </a:p>
          <a:p>
            <a:endParaRPr lang="en-US" altLang="en-US" dirty="0"/>
          </a:p>
        </p:txBody>
      </p:sp>
    </p:spTree>
    <p:extLst>
      <p:ext uri="{BB962C8B-B14F-4D97-AF65-F5344CB8AC3E}">
        <p14:creationId xmlns:p14="http://schemas.microsoft.com/office/powerpoint/2010/main" val="3585876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a:t>Quick Review</a:t>
            </a:r>
          </a:p>
        </p:txBody>
      </p:sp>
      <p:sp>
        <p:nvSpPr>
          <p:cNvPr id="63491" name="Rectangle 3"/>
          <p:cNvSpPr>
            <a:spLocks noGrp="1" noChangeArrowheads="1"/>
          </p:cNvSpPr>
          <p:nvPr>
            <p:ph type="body" idx="1"/>
          </p:nvPr>
        </p:nvSpPr>
        <p:spPr/>
        <p:txBody>
          <a:bodyPr/>
          <a:lstStyle/>
          <a:p>
            <a:pPr eaLnBrk="1" hangingPunct="1"/>
            <a:r>
              <a:rPr lang="en-US" altLang="en-US" dirty="0"/>
              <a:t>What factors are taken into consideration when choosing the quantum size in Round-Robin scheduling? (What happens if it’s small? Big?)</a:t>
            </a:r>
          </a:p>
          <a:p>
            <a:pPr eaLnBrk="1" hangingPunct="1"/>
            <a:r>
              <a:rPr lang="en-US" altLang="en-US" dirty="0"/>
              <a:t>How does shortest process next work in an interactive system?</a:t>
            </a:r>
          </a:p>
        </p:txBody>
      </p:sp>
    </p:spTree>
    <p:extLst>
      <p:ext uri="{BB962C8B-B14F-4D97-AF65-F5344CB8AC3E}">
        <p14:creationId xmlns:p14="http://schemas.microsoft.com/office/powerpoint/2010/main" val="3598913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26"/>
          <p:cNvSpPr>
            <a:spLocks noGrp="1" noChangeArrowheads="1"/>
          </p:cNvSpPr>
          <p:nvPr>
            <p:ph type="title"/>
          </p:nvPr>
        </p:nvSpPr>
        <p:spPr/>
        <p:txBody>
          <a:bodyPr/>
          <a:lstStyle/>
          <a:p>
            <a:pPr eaLnBrk="1" hangingPunct="1"/>
            <a:r>
              <a:rPr lang="en-US" altLang="en-US"/>
              <a:t>Outline</a:t>
            </a:r>
          </a:p>
        </p:txBody>
      </p:sp>
      <p:sp>
        <p:nvSpPr>
          <p:cNvPr id="5125" name="Rectangle 1027"/>
          <p:cNvSpPr>
            <a:spLocks noGrp="1" noChangeArrowheads="1"/>
          </p:cNvSpPr>
          <p:nvPr>
            <p:ph type="body" idx="1"/>
          </p:nvPr>
        </p:nvSpPr>
        <p:spPr/>
        <p:txBody>
          <a:bodyPr/>
          <a:lstStyle/>
          <a:p>
            <a:pPr eaLnBrk="1" hangingPunct="1"/>
            <a:r>
              <a:rPr lang="en-US" altLang="en-US" dirty="0"/>
              <a:t>Resources</a:t>
            </a:r>
          </a:p>
          <a:p>
            <a:pPr eaLnBrk="1" hangingPunct="1"/>
            <a:r>
              <a:rPr lang="en-US" altLang="en-US" dirty="0"/>
              <a:t>Deadlock introduction</a:t>
            </a:r>
          </a:p>
          <a:p>
            <a:pPr eaLnBrk="1" hangingPunct="1"/>
            <a:r>
              <a:rPr lang="en-US" altLang="en-US" dirty="0"/>
              <a:t>Conditions for deadlock</a:t>
            </a:r>
          </a:p>
          <a:p>
            <a:pPr eaLnBrk="1" hangingPunct="1"/>
            <a:r>
              <a:rPr lang="en-US" altLang="en-US" dirty="0"/>
              <a:t>Deadlock Modeling</a:t>
            </a:r>
          </a:p>
          <a:p>
            <a:pPr eaLnBrk="1" hangingPunct="1"/>
            <a:r>
              <a:rPr lang="en-US" altLang="en-US" dirty="0"/>
              <a:t>Strategies for dealing with deadlock</a:t>
            </a:r>
          </a:p>
          <a:p>
            <a:pPr lvl="1" eaLnBrk="1" hangingPunct="1"/>
            <a:r>
              <a:rPr lang="en-US" altLang="en-US" dirty="0"/>
              <a:t>The Ostrich algorithm</a:t>
            </a:r>
          </a:p>
          <a:p>
            <a:pPr lvl="1" eaLnBrk="1" hangingPunct="1"/>
            <a:r>
              <a:rPr lang="en-US" altLang="en-US" dirty="0"/>
              <a:t>Detection and Recovery</a:t>
            </a:r>
          </a:p>
          <a:p>
            <a:pPr lvl="1" eaLnBrk="1" hangingPunct="1"/>
            <a:r>
              <a:rPr lang="en-US" altLang="en-US" dirty="0"/>
              <a:t>Dynamic avoidance</a:t>
            </a:r>
          </a:p>
          <a:p>
            <a:pPr lvl="1" eaLnBrk="1" hangingPunct="1"/>
            <a:r>
              <a:rPr lang="en-US" altLang="en-US" dirty="0"/>
              <a:t>Prevention</a:t>
            </a:r>
          </a:p>
        </p:txBody>
      </p:sp>
      <p:sp>
        <p:nvSpPr>
          <p:cNvPr id="2" name="Rectangle 1">
            <a:extLst>
              <a:ext uri="{FF2B5EF4-FFF2-40B4-BE49-F238E27FC236}">
                <a16:creationId xmlns:a16="http://schemas.microsoft.com/office/drawing/2014/main" id="{868C403A-1570-4D8D-B193-00228DFF0148}"/>
              </a:ext>
            </a:extLst>
          </p:cNvPr>
          <p:cNvSpPr/>
          <p:nvPr/>
        </p:nvSpPr>
        <p:spPr>
          <a:xfrm>
            <a:off x="1115616" y="5013176"/>
            <a:ext cx="3456384" cy="1440160"/>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9917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85800" y="116632"/>
            <a:ext cx="7772400" cy="1143000"/>
          </a:xfrm>
        </p:spPr>
        <p:txBody>
          <a:bodyPr/>
          <a:lstStyle/>
          <a:p>
            <a:pPr eaLnBrk="1" hangingPunct="1"/>
            <a:r>
              <a:rPr lang="en-US" altLang="en-US" dirty="0"/>
              <a:t>Resources</a:t>
            </a:r>
          </a:p>
        </p:txBody>
      </p:sp>
      <p:sp>
        <p:nvSpPr>
          <p:cNvPr id="6149" name="Rectangle 3"/>
          <p:cNvSpPr>
            <a:spLocks noGrp="1" noChangeArrowheads="1"/>
          </p:cNvSpPr>
          <p:nvPr>
            <p:ph type="body" idx="1"/>
          </p:nvPr>
        </p:nvSpPr>
        <p:spPr>
          <a:xfrm>
            <a:off x="685800" y="1488232"/>
            <a:ext cx="7772400" cy="4114800"/>
          </a:xfrm>
        </p:spPr>
        <p:txBody>
          <a:bodyPr/>
          <a:lstStyle/>
          <a:p>
            <a:pPr eaLnBrk="1" hangingPunct="1"/>
            <a:r>
              <a:rPr lang="en-US" altLang="en-US" dirty="0"/>
              <a:t>When performing their function, processes often need exclusive access to devices, files, memory, etc...</a:t>
            </a:r>
          </a:p>
          <a:p>
            <a:pPr lvl="1" eaLnBrk="1" hangingPunct="1"/>
            <a:r>
              <a:rPr lang="en-US" altLang="en-US" dirty="0"/>
              <a:t>Could be hardware (e.g. optical or USB drive)</a:t>
            </a:r>
          </a:p>
          <a:p>
            <a:pPr lvl="1" eaLnBrk="1" hangingPunct="1"/>
            <a:r>
              <a:rPr lang="en-US" altLang="en-US" dirty="0"/>
              <a:t>Could be information (e.g. database record)</a:t>
            </a:r>
          </a:p>
          <a:p>
            <a:pPr lvl="1" eaLnBrk="1" hangingPunct="1"/>
            <a:r>
              <a:rPr lang="en-US" altLang="en-US" dirty="0"/>
              <a:t>Multiple copies of the resource may exist, across different media</a:t>
            </a:r>
          </a:p>
          <a:p>
            <a:pPr lvl="1" eaLnBrk="1" hangingPunct="1"/>
            <a:r>
              <a:rPr lang="en-US" altLang="en-US" dirty="0"/>
              <a:t>For the section on deadlocks we will refer to this collection of objects that can be granted exclusively to a process generically as </a:t>
            </a:r>
            <a:r>
              <a:rPr lang="en-US" altLang="en-US" b="1" dirty="0">
                <a:solidFill>
                  <a:srgbClr val="C00000"/>
                </a:solidFill>
              </a:rPr>
              <a:t>resources</a:t>
            </a:r>
            <a:endParaRPr lang="en-US" altLang="en-US" dirty="0">
              <a:solidFill>
                <a:srgbClr val="C00000"/>
              </a:solidFill>
            </a:endParaRPr>
          </a:p>
        </p:txBody>
      </p:sp>
    </p:spTree>
    <p:extLst>
      <p:ext uri="{BB962C8B-B14F-4D97-AF65-F5344CB8AC3E}">
        <p14:creationId xmlns:p14="http://schemas.microsoft.com/office/powerpoint/2010/main" val="228841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85800" y="188640"/>
            <a:ext cx="7772400" cy="1143000"/>
          </a:xfrm>
        </p:spPr>
        <p:txBody>
          <a:bodyPr/>
          <a:lstStyle/>
          <a:p>
            <a:pPr eaLnBrk="1" hangingPunct="1"/>
            <a:r>
              <a:rPr lang="en-US" altLang="en-US" dirty="0"/>
              <a:t>Resources</a:t>
            </a:r>
          </a:p>
        </p:txBody>
      </p:sp>
      <p:sp>
        <p:nvSpPr>
          <p:cNvPr id="7173" name="Rectangle 3"/>
          <p:cNvSpPr>
            <a:spLocks noGrp="1" noChangeArrowheads="1"/>
          </p:cNvSpPr>
          <p:nvPr>
            <p:ph type="body" idx="1"/>
          </p:nvPr>
        </p:nvSpPr>
        <p:spPr>
          <a:xfrm>
            <a:off x="381000" y="1181100"/>
            <a:ext cx="8763000" cy="4552156"/>
          </a:xfrm>
        </p:spPr>
        <p:txBody>
          <a:bodyPr/>
          <a:lstStyle/>
          <a:p>
            <a:pPr eaLnBrk="1" hangingPunct="1"/>
            <a:r>
              <a:rPr lang="en-US" altLang="en-US" dirty="0"/>
              <a:t>Resources come in two flavors:</a:t>
            </a:r>
          </a:p>
          <a:p>
            <a:pPr lvl="1" eaLnBrk="1" hangingPunct="1"/>
            <a:r>
              <a:rPr lang="en-US" altLang="en-US" dirty="0"/>
              <a:t>A </a:t>
            </a:r>
            <a:r>
              <a:rPr lang="en-US" altLang="en-US" b="1" dirty="0">
                <a:solidFill>
                  <a:srgbClr val="C00000"/>
                </a:solidFill>
              </a:rPr>
              <a:t>non-</a:t>
            </a:r>
            <a:r>
              <a:rPr lang="en-US" altLang="en-US" b="1" dirty="0" err="1">
                <a:solidFill>
                  <a:srgbClr val="C00000"/>
                </a:solidFill>
              </a:rPr>
              <a:t>preemptable</a:t>
            </a:r>
            <a:r>
              <a:rPr lang="en-US" altLang="en-US" dirty="0"/>
              <a:t> resource may not be taken away from a process</a:t>
            </a:r>
          </a:p>
          <a:p>
            <a:pPr lvl="2" eaLnBrk="1" hangingPunct="1"/>
            <a:r>
              <a:rPr lang="en-US" altLang="en-US" dirty="0" err="1"/>
              <a:t>eg</a:t>
            </a:r>
            <a:r>
              <a:rPr lang="en-US" altLang="en-US" dirty="0"/>
              <a:t>: a CD-ROM writer in the middle of a burn</a:t>
            </a:r>
          </a:p>
          <a:p>
            <a:pPr lvl="1" eaLnBrk="1" hangingPunct="1"/>
            <a:r>
              <a:rPr lang="en-US" altLang="en-US" dirty="0"/>
              <a:t>A </a:t>
            </a:r>
            <a:r>
              <a:rPr lang="en-US" altLang="en-US" b="1" dirty="0" err="1">
                <a:solidFill>
                  <a:srgbClr val="C00000"/>
                </a:solidFill>
              </a:rPr>
              <a:t>preemptable</a:t>
            </a:r>
            <a:r>
              <a:rPr lang="en-US" altLang="en-US" dirty="0"/>
              <a:t> resource can be taken away</a:t>
            </a:r>
          </a:p>
          <a:p>
            <a:pPr lvl="2" eaLnBrk="1" hangingPunct="1"/>
            <a:r>
              <a:rPr lang="en-US" altLang="en-US" dirty="0"/>
              <a:t>Memory is a resource  </a:t>
            </a:r>
          </a:p>
          <a:p>
            <a:pPr lvl="3"/>
            <a:r>
              <a:rPr lang="en-US" altLang="en-US" dirty="0"/>
              <a:t>A process running in memory can be swapped out for another process to execute</a:t>
            </a:r>
          </a:p>
          <a:p>
            <a:pPr lvl="2" eaLnBrk="1" hangingPunct="1"/>
            <a:r>
              <a:rPr lang="en-US" altLang="en-US" dirty="0"/>
              <a:t>Consider two processes where only one can be in memory at a time</a:t>
            </a:r>
          </a:p>
          <a:p>
            <a:pPr lvl="3"/>
            <a:r>
              <a:rPr lang="en-US" altLang="en-US" dirty="0"/>
              <a:t>If the first gets the printer and is then swapped out, and then the second process needs the printer, we may have a deadlock.  However, since the memory is </a:t>
            </a:r>
            <a:r>
              <a:rPr lang="en-US" altLang="en-US" dirty="0" err="1"/>
              <a:t>preemptable</a:t>
            </a:r>
            <a:r>
              <a:rPr lang="en-US" altLang="en-US" dirty="0"/>
              <a:t>, the situation will resolve</a:t>
            </a:r>
          </a:p>
        </p:txBody>
      </p:sp>
    </p:spTree>
    <p:extLst>
      <p:ext uri="{BB962C8B-B14F-4D97-AF65-F5344CB8AC3E}">
        <p14:creationId xmlns:p14="http://schemas.microsoft.com/office/powerpoint/2010/main" val="109865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Resources</a:t>
            </a:r>
          </a:p>
        </p:txBody>
      </p:sp>
      <p:sp>
        <p:nvSpPr>
          <p:cNvPr id="8197" name="Rectangle 3"/>
          <p:cNvSpPr>
            <a:spLocks noGrp="1" noChangeArrowheads="1"/>
          </p:cNvSpPr>
          <p:nvPr>
            <p:ph type="body" idx="1"/>
          </p:nvPr>
        </p:nvSpPr>
        <p:spPr/>
        <p:txBody>
          <a:bodyPr/>
          <a:lstStyle/>
          <a:p>
            <a:pPr eaLnBrk="1" hangingPunct="1"/>
            <a:r>
              <a:rPr lang="en-US" altLang="en-US" dirty="0"/>
              <a:t>In general, non-</a:t>
            </a:r>
            <a:r>
              <a:rPr lang="en-US" altLang="en-US" dirty="0" err="1"/>
              <a:t>preemptable</a:t>
            </a:r>
            <a:r>
              <a:rPr lang="en-US" altLang="en-US" dirty="0"/>
              <a:t> resources are required for deadlocks to occur</a:t>
            </a:r>
          </a:p>
          <a:p>
            <a:pPr lvl="1" eaLnBrk="1" hangingPunct="1"/>
            <a:r>
              <a:rPr lang="en-US" altLang="en-US" dirty="0"/>
              <a:t>This course will focus on non-</a:t>
            </a:r>
            <a:r>
              <a:rPr lang="en-US" altLang="en-US" dirty="0" err="1"/>
              <a:t>preemptable</a:t>
            </a:r>
            <a:r>
              <a:rPr lang="en-US" altLang="en-US" dirty="0"/>
              <a:t> resources</a:t>
            </a:r>
          </a:p>
          <a:p>
            <a:pPr eaLnBrk="1" hangingPunct="1"/>
            <a:r>
              <a:rPr lang="en-US" altLang="en-US" dirty="0"/>
              <a:t>Our abstraction of how processes use resources:</a:t>
            </a:r>
          </a:p>
          <a:p>
            <a:pPr lvl="1" eaLnBrk="1" hangingPunct="1"/>
            <a:r>
              <a:rPr lang="en-US" altLang="en-US" dirty="0"/>
              <a:t>Request the resource (block if not available)</a:t>
            </a:r>
          </a:p>
          <a:p>
            <a:pPr lvl="1" eaLnBrk="1" hangingPunct="1"/>
            <a:r>
              <a:rPr lang="en-US" altLang="en-US" dirty="0"/>
              <a:t>Use the resource</a:t>
            </a:r>
          </a:p>
          <a:p>
            <a:pPr lvl="1" eaLnBrk="1" hangingPunct="1"/>
            <a:r>
              <a:rPr lang="en-US" altLang="en-US" dirty="0"/>
              <a:t>Release the resource</a:t>
            </a:r>
          </a:p>
        </p:txBody>
      </p:sp>
    </p:spTree>
    <p:extLst>
      <p:ext uri="{BB962C8B-B14F-4D97-AF65-F5344CB8AC3E}">
        <p14:creationId xmlns:p14="http://schemas.microsoft.com/office/powerpoint/2010/main" val="227254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a:t>Deadlock Definition</a:t>
            </a:r>
          </a:p>
        </p:txBody>
      </p:sp>
      <p:sp>
        <p:nvSpPr>
          <p:cNvPr id="9221" name="Rectangle 3"/>
          <p:cNvSpPr>
            <a:spLocks noGrp="1" noChangeArrowheads="1"/>
          </p:cNvSpPr>
          <p:nvPr>
            <p:ph type="body" idx="1"/>
          </p:nvPr>
        </p:nvSpPr>
        <p:spPr>
          <a:xfrm>
            <a:off x="685800" y="1628800"/>
            <a:ext cx="7772400" cy="4114800"/>
          </a:xfrm>
        </p:spPr>
        <p:txBody>
          <a:bodyPr/>
          <a:lstStyle/>
          <a:p>
            <a:pPr eaLnBrk="1" hangingPunct="1"/>
            <a:r>
              <a:rPr lang="en-US" altLang="en-US" dirty="0"/>
              <a:t>Formal definition:</a:t>
            </a:r>
          </a:p>
          <a:p>
            <a:pPr lvl="1" eaLnBrk="1" hangingPunct="1"/>
            <a:r>
              <a:rPr lang="en-US" altLang="en-US" i="1" dirty="0"/>
              <a:t>a set of processes are </a:t>
            </a:r>
            <a:r>
              <a:rPr lang="en-US" altLang="en-US" b="1" i="1" dirty="0">
                <a:solidFill>
                  <a:srgbClr val="C00000"/>
                </a:solidFill>
              </a:rPr>
              <a:t>deadlocked</a:t>
            </a:r>
            <a:r>
              <a:rPr lang="en-US" altLang="en-US" i="1" dirty="0"/>
              <a:t> if each process in the set is waiting for an event that only another process in the set can cause</a:t>
            </a:r>
          </a:p>
          <a:p>
            <a:pPr eaLnBrk="1" hangingPunct="1"/>
            <a:r>
              <a:rPr lang="en-US" altLang="en-US" dirty="0"/>
              <a:t>Therefore, none of the processes in the set will wake up since they are waiting on other processes that will never wake up</a:t>
            </a:r>
          </a:p>
          <a:p>
            <a:pPr eaLnBrk="1" hangingPunct="1"/>
            <a:r>
              <a:rPr lang="en-US" altLang="en-US" i="1" dirty="0"/>
              <a:t>Assumptions</a:t>
            </a:r>
            <a:r>
              <a:rPr lang="en-US" altLang="en-US" dirty="0"/>
              <a:t>: each process has a single thread of execution and no interrupts will wake up a blocked process</a:t>
            </a:r>
          </a:p>
        </p:txBody>
      </p:sp>
    </p:spTree>
    <p:extLst>
      <p:ext uri="{BB962C8B-B14F-4D97-AF65-F5344CB8AC3E}">
        <p14:creationId xmlns:p14="http://schemas.microsoft.com/office/powerpoint/2010/main" val="138735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Conditions for Deadlock</a:t>
            </a:r>
          </a:p>
        </p:txBody>
      </p:sp>
      <p:sp>
        <p:nvSpPr>
          <p:cNvPr id="10245" name="Rectangle 3"/>
          <p:cNvSpPr>
            <a:spLocks noGrp="1" noChangeArrowheads="1"/>
          </p:cNvSpPr>
          <p:nvPr>
            <p:ph type="body" idx="1"/>
          </p:nvPr>
        </p:nvSpPr>
        <p:spPr/>
        <p:txBody>
          <a:bodyPr/>
          <a:lstStyle/>
          <a:p>
            <a:pPr eaLnBrk="1" hangingPunct="1"/>
            <a:r>
              <a:rPr lang="en-US" altLang="en-US" dirty="0"/>
              <a:t>There are four conditions required for deadlocks to occur.  If any of them are absent, deadlock is not possible</a:t>
            </a:r>
          </a:p>
          <a:p>
            <a:pPr marL="914400" lvl="1" indent="-457200" eaLnBrk="1" hangingPunct="1">
              <a:buFont typeface="+mj-lt"/>
              <a:buAutoNum type="arabicParenR"/>
            </a:pPr>
            <a:r>
              <a:rPr lang="en-US" altLang="en-US" b="1" dirty="0">
                <a:solidFill>
                  <a:srgbClr val="C00000"/>
                </a:solidFill>
              </a:rPr>
              <a:t>Mutual exclusion condition</a:t>
            </a:r>
            <a:r>
              <a:rPr lang="en-US" altLang="en-US" dirty="0"/>
              <a:t>.  Each resource is either currently assigned to exactly one process or is available</a:t>
            </a:r>
          </a:p>
          <a:p>
            <a:pPr marL="914400" lvl="1" indent="-457200" eaLnBrk="1" hangingPunct="1">
              <a:buFont typeface="+mj-lt"/>
              <a:buAutoNum type="arabicParenR"/>
            </a:pPr>
            <a:r>
              <a:rPr lang="en-US" altLang="en-US" b="1" dirty="0">
                <a:solidFill>
                  <a:srgbClr val="C00000"/>
                </a:solidFill>
              </a:rPr>
              <a:t>Hold and wait condition</a:t>
            </a:r>
            <a:r>
              <a:rPr lang="en-US" altLang="en-US" dirty="0"/>
              <a:t>.  Processes currently holding resources granted earlier can request new resources</a:t>
            </a:r>
          </a:p>
        </p:txBody>
      </p:sp>
    </p:spTree>
    <p:extLst>
      <p:ext uri="{BB962C8B-B14F-4D97-AF65-F5344CB8AC3E}">
        <p14:creationId xmlns:p14="http://schemas.microsoft.com/office/powerpoint/2010/main" val="369785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dirty="0"/>
              <a:t>Conditions for Deadlock </a:t>
            </a:r>
            <a:r>
              <a:rPr lang="en-US" altLang="en-US" sz="1800" dirty="0"/>
              <a:t>(</a:t>
            </a:r>
            <a:r>
              <a:rPr lang="en-US" altLang="en-US" sz="1800" dirty="0" err="1"/>
              <a:t>cont</a:t>
            </a:r>
            <a:r>
              <a:rPr lang="en-US" altLang="en-US" sz="1800" dirty="0"/>
              <a:t>)</a:t>
            </a:r>
          </a:p>
        </p:txBody>
      </p:sp>
      <p:sp>
        <p:nvSpPr>
          <p:cNvPr id="11269" name="Rectangle 3"/>
          <p:cNvSpPr>
            <a:spLocks noGrp="1" noChangeArrowheads="1"/>
          </p:cNvSpPr>
          <p:nvPr>
            <p:ph type="body" idx="1"/>
          </p:nvPr>
        </p:nvSpPr>
        <p:spPr/>
        <p:txBody>
          <a:bodyPr/>
          <a:lstStyle/>
          <a:p>
            <a:pPr marL="914400" lvl="1" indent="-457200" eaLnBrk="1" hangingPunct="1">
              <a:buFont typeface="+mj-lt"/>
              <a:buAutoNum type="arabicParenR" startAt="3"/>
            </a:pPr>
            <a:r>
              <a:rPr lang="en-US" altLang="en-US" b="1" dirty="0">
                <a:solidFill>
                  <a:srgbClr val="C00000"/>
                </a:solidFill>
              </a:rPr>
              <a:t>No preemption condition</a:t>
            </a:r>
            <a:r>
              <a:rPr lang="en-US" altLang="en-US" dirty="0"/>
              <a:t>.  Resources previously granted cannot be forcibly taken away from a process.  They must be explicitly released by the process holding them</a:t>
            </a:r>
          </a:p>
          <a:p>
            <a:pPr marL="914400" lvl="1" indent="-457200" eaLnBrk="1" hangingPunct="1">
              <a:buFont typeface="+mj-lt"/>
              <a:buAutoNum type="arabicParenR" startAt="3"/>
            </a:pPr>
            <a:r>
              <a:rPr lang="en-US" altLang="en-US" b="1" dirty="0">
                <a:solidFill>
                  <a:srgbClr val="C00000"/>
                </a:solidFill>
              </a:rPr>
              <a:t>Circular wait condition</a:t>
            </a:r>
            <a:r>
              <a:rPr lang="en-US" altLang="en-US" dirty="0"/>
              <a:t>.  There must be a circular chain of two or more processes, each of which is waiting for a resource held by the next member of the chain</a:t>
            </a:r>
          </a:p>
        </p:txBody>
      </p:sp>
    </p:spTree>
    <p:extLst>
      <p:ext uri="{BB962C8B-B14F-4D97-AF65-F5344CB8AC3E}">
        <p14:creationId xmlns:p14="http://schemas.microsoft.com/office/powerpoint/2010/main" val="343564765"/>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92D05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TotalTime>
  <Words>1425</Words>
  <Application>Microsoft Macintosh PowerPoint</Application>
  <PresentationFormat>On-screen Show (4:3)</PresentationFormat>
  <Paragraphs>154</Paragraphs>
  <Slides>18</Slides>
  <Notes>13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18</vt:i4>
      </vt:variant>
    </vt:vector>
  </HeadingPairs>
  <TitlesOfParts>
    <vt:vector size="28" baseType="lpstr">
      <vt:lpstr>MS PGothic</vt:lpstr>
      <vt:lpstr>Arial</vt:lpstr>
      <vt:lpstr>Calibri</vt:lpstr>
      <vt:lpstr>Cambria Math</vt:lpstr>
      <vt:lpstr>Times New Roman</vt:lpstr>
      <vt:lpstr>Wingdings</vt:lpstr>
      <vt:lpstr>Default Design</vt:lpstr>
      <vt:lpstr>1_Default Design</vt:lpstr>
      <vt:lpstr>Bitmap Image</vt:lpstr>
      <vt:lpstr>Photo Editor Photo</vt:lpstr>
      <vt:lpstr>EEE 335 Principles of Operating Systems</vt:lpstr>
      <vt:lpstr>Quick Review</vt:lpstr>
      <vt:lpstr>Outline</vt:lpstr>
      <vt:lpstr>Resources</vt:lpstr>
      <vt:lpstr>Resources</vt:lpstr>
      <vt:lpstr>Resources</vt:lpstr>
      <vt:lpstr>Deadlock Definition</vt:lpstr>
      <vt:lpstr>Conditions for Deadlock</vt:lpstr>
      <vt:lpstr>Conditions for Deadlock (cont)</vt:lpstr>
      <vt:lpstr>Deadlock Modeling</vt:lpstr>
      <vt:lpstr>Deadlock Modeling</vt:lpstr>
      <vt:lpstr>Deadlock Modeling</vt:lpstr>
      <vt:lpstr>Deadlock Modeling</vt:lpstr>
      <vt:lpstr>Strategies for Deadlock</vt:lpstr>
      <vt:lpstr>Strategies for Deadlock</vt:lpstr>
      <vt:lpstr>PowerPoint Presentation</vt:lpstr>
      <vt:lpstr>Strategies for Deadlock</vt:lpstr>
      <vt:lpstr>Quiz Time!</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21</cp:revision>
  <cp:lastPrinted>2016-10-21T17:48:31Z</cp:lastPrinted>
  <dcterms:created xsi:type="dcterms:W3CDTF">2014-07-07T15:33:24Z</dcterms:created>
  <dcterms:modified xsi:type="dcterms:W3CDTF">2020-02-11T12:48:03Z</dcterms:modified>
</cp:coreProperties>
</file>