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handoutMasterIdLst>
    <p:handoutMasterId r:id="rId24"/>
  </p:handoutMasterIdLst>
  <p:sldIdLst>
    <p:sldId id="28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0" r:id="rId11"/>
    <p:sldId id="268" r:id="rId12"/>
    <p:sldId id="281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2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197EC6"/>
    <a:srgbClr val="FF00FF"/>
    <a:srgbClr val="C984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68706" autoAdjust="0"/>
  </p:normalViewPr>
  <p:slideViewPr>
    <p:cSldViewPr>
      <p:cViewPr varScale="1">
        <p:scale>
          <a:sx n="79" d="100"/>
          <a:sy n="79" d="100"/>
        </p:scale>
        <p:origin x="-28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DD9A1ABA-F17D-4F65-B2A4-3B6025142412}" type="datetimeFigureOut">
              <a:rPr lang="en-CA" smtClean="0"/>
              <a:t>12/02/2020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C5F8E7E-5791-408A-80DE-868EE923CC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522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02465427-C871-42CC-B650-A0C6692BA7BD}" type="datetimeFigureOut">
              <a:rPr lang="en-CA" smtClean="0"/>
              <a:pPr/>
              <a:t>12/02/2020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37F2B54-A66B-4779-906C-F879CC221B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3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7F2B54-A66B-4779-906C-F879CC221B89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8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20" indent="-29116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647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50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36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418709-9571-419C-9834-901B5DE998E0}" type="slidenum">
              <a:rPr lang="en-US" altLang="en-US" sz="1300"/>
              <a:pPr eaLnBrk="1" hangingPunct="1"/>
              <a:t>11</a:t>
            </a:fld>
            <a:endParaRPr lang="en-US" altLang="en-US" sz="1300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So, note that if we add up all of the device allocated from the matrix for a particular device (</a:t>
            </a:r>
            <a:r>
              <a:rPr lang="en-US" altLang="en-US" dirty="0" err="1"/>
              <a:t>eg</a:t>
            </a:r>
            <a:r>
              <a:rPr lang="en-US" altLang="en-US" dirty="0"/>
              <a:t> C</a:t>
            </a:r>
            <a:r>
              <a:rPr lang="en-US" altLang="en-US" baseline="-25000" dirty="0"/>
              <a:t>11</a:t>
            </a:r>
            <a:r>
              <a:rPr lang="en-US" altLang="en-US" dirty="0"/>
              <a:t>+C</a:t>
            </a:r>
            <a:r>
              <a:rPr lang="en-US" altLang="en-US" baseline="-25000" dirty="0"/>
              <a:t>21</a:t>
            </a:r>
            <a:r>
              <a:rPr lang="en-US" altLang="en-US" dirty="0"/>
              <a:t>+C</a:t>
            </a:r>
            <a:r>
              <a:rPr lang="en-US" altLang="en-US" baseline="-25000" dirty="0"/>
              <a:t>31</a:t>
            </a:r>
            <a:r>
              <a:rPr lang="en-US" altLang="en-US" dirty="0"/>
              <a:t>, ... + C</a:t>
            </a:r>
            <a:r>
              <a:rPr lang="en-US" altLang="en-US" baseline="-25000" dirty="0"/>
              <a:t>n1</a:t>
            </a:r>
            <a:r>
              <a:rPr lang="en-US" altLang="en-US" dirty="0"/>
              <a:t>) and the available resources (A</a:t>
            </a:r>
            <a:r>
              <a:rPr lang="en-US" altLang="en-US" baseline="-25000" dirty="0"/>
              <a:t>1</a:t>
            </a:r>
            <a:r>
              <a:rPr lang="en-US" altLang="en-US" dirty="0"/>
              <a:t>) then we have the total resources in existence (E</a:t>
            </a:r>
            <a:r>
              <a:rPr lang="en-US" altLang="en-US" baseline="-25000" dirty="0"/>
              <a:t>1</a:t>
            </a:r>
            <a:r>
              <a:rPr lang="en-US" altLang="en-US" dirty="0"/>
              <a:t>)</a:t>
            </a:r>
          </a:p>
          <a:p>
            <a:pPr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dirty="0" err="1"/>
              <a:t>i-th</a:t>
            </a:r>
            <a:r>
              <a:rPr lang="en-US" altLang="en-US" dirty="0"/>
              <a:t> row of each matrix shows how many of each resource class has been allocated/requested by each process</a:t>
            </a:r>
          </a:p>
          <a:p>
            <a:pPr>
              <a:buFontTx/>
              <a:buChar char="•"/>
            </a:pPr>
            <a:r>
              <a:rPr lang="en-US" altLang="en-US" dirty="0"/>
              <a:t>Columns are for indicating where resources from each class have been allocated/requested</a:t>
            </a:r>
          </a:p>
          <a:p>
            <a:pPr>
              <a:buFontTx/>
              <a:buChar char="•"/>
            </a:pPr>
            <a:r>
              <a:rPr lang="en-US" altLang="en-US" dirty="0"/>
              <a:t>Note that those are </a:t>
            </a:r>
            <a:r>
              <a:rPr lang="en-US" altLang="en-US" i="1" dirty="0"/>
              <a:t>requests</a:t>
            </a:r>
            <a:r>
              <a:rPr lang="en-US" altLang="en-US" dirty="0"/>
              <a:t>.  They don’t represent the maximum resources that a process may ever need, but they are resources which the processes now need or they cannot continue.</a:t>
            </a:r>
          </a:p>
        </p:txBody>
      </p:sp>
    </p:spTree>
    <p:extLst>
      <p:ext uri="{BB962C8B-B14F-4D97-AF65-F5344CB8AC3E}">
        <p14:creationId xmlns:p14="http://schemas.microsoft.com/office/powerpoint/2010/main" val="2733021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20" indent="-29116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647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50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36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ECBD02-16F1-40FD-87CD-DE1FBDDBD17C}" type="slidenum">
              <a:rPr lang="en-US" altLang="en-US" sz="1300"/>
              <a:pPr eaLnBrk="1" hangingPunct="1"/>
              <a:t>14</a:t>
            </a:fld>
            <a:endParaRPr lang="en-US" altLang="en-US" sz="1300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Work this one out by using the pen (ctrl-P)</a:t>
            </a:r>
          </a:p>
          <a:p>
            <a:pPr>
              <a:buFontTx/>
              <a:buChar char="•"/>
            </a:pPr>
            <a:r>
              <a:rPr lang="en-US" altLang="en-US" dirty="0"/>
              <a:t>Execute in order of 3-2-1 with no deadlock in the end</a:t>
            </a:r>
          </a:p>
        </p:txBody>
      </p:sp>
    </p:spTree>
    <p:extLst>
      <p:ext uri="{BB962C8B-B14F-4D97-AF65-F5344CB8AC3E}">
        <p14:creationId xmlns:p14="http://schemas.microsoft.com/office/powerpoint/2010/main" val="231557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20" indent="-29116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647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50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36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B3862D-6B56-44BF-9A0A-5CB28DEBDF68}" type="slidenum">
              <a:rPr lang="en-US" altLang="en-US" sz="1300"/>
              <a:pPr eaLnBrk="1" hangingPunct="1"/>
              <a:t>18</a:t>
            </a:fld>
            <a:endParaRPr lang="en-US" altLang="en-US" sz="1300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Best choice: if you’re just giving it some input data and it produces an output file, it can be done again, right?</a:t>
            </a:r>
          </a:p>
          <a:p>
            <a:pPr>
              <a:buFontTx/>
              <a:buChar char="•"/>
            </a:pPr>
            <a:r>
              <a:rPr lang="en-US" altLang="en-US"/>
              <a:t>Worst choice: if the process is modifying the database by doing some incrementing then running it again will potentially add too much information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96815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20" indent="-29116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647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50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36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722CF2-52D8-4E3E-A3BF-AE57ADE2E0BD}" type="slidenum">
              <a:rPr lang="en-US" altLang="en-US" sz="1300"/>
              <a:pPr eaLnBrk="1" hangingPunct="1"/>
              <a:t>19</a:t>
            </a:fld>
            <a:endParaRPr lang="en-US" altLang="en-US" sz="1300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Resource Graph – single resource of each type</a:t>
            </a:r>
          </a:p>
          <a:p>
            <a:r>
              <a:rPr lang="en-US" altLang="en-US" dirty="0"/>
              <a:t>Matrix (allocation, requested, available, existence) – multiple resources of each type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2" eaLnBrk="1" hangingPunct="1"/>
            <a:r>
              <a:rPr lang="en-US" altLang="en-US" dirty="0"/>
              <a:t>Recovery through preemption</a:t>
            </a:r>
          </a:p>
          <a:p>
            <a:pPr lvl="2" eaLnBrk="1" hangingPunct="1"/>
            <a:r>
              <a:rPr lang="en-US" altLang="en-US" dirty="0"/>
              <a:t>Recovery through rollback</a:t>
            </a:r>
          </a:p>
          <a:p>
            <a:pPr lvl="2" eaLnBrk="1" hangingPunct="1"/>
            <a:r>
              <a:rPr lang="en-US" altLang="en-US" dirty="0"/>
              <a:t>Recovery through killing processes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420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20" indent="-29116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647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50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36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F1AFCA-3802-4112-8813-4358A6023AB1}" type="slidenum">
              <a:rPr lang="en-US" altLang="en-US" sz="1300"/>
              <a:pPr eaLnBrk="1" hangingPunct="1"/>
              <a:t>2</a:t>
            </a:fld>
            <a:endParaRPr lang="en-US" altLang="en-US" sz="130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Four conditions:</a:t>
            </a:r>
          </a:p>
          <a:p>
            <a:pPr lvl="1">
              <a:buFontTx/>
              <a:buChar char="•"/>
            </a:pPr>
            <a:r>
              <a:rPr lang="en-US" altLang="en-US" dirty="0"/>
              <a:t>Mutual Exclusion Condition</a:t>
            </a:r>
          </a:p>
          <a:p>
            <a:pPr lvl="1">
              <a:buFontTx/>
              <a:buChar char="•"/>
            </a:pPr>
            <a:r>
              <a:rPr lang="en-US" altLang="en-US" dirty="0"/>
              <a:t>Hold and Wait condition</a:t>
            </a:r>
          </a:p>
          <a:p>
            <a:pPr lvl="1">
              <a:buFontTx/>
              <a:buChar char="•"/>
            </a:pPr>
            <a:r>
              <a:rPr lang="en-US" altLang="en-US" dirty="0"/>
              <a:t>No Preemption condition (can’t take resources away)</a:t>
            </a:r>
          </a:p>
          <a:p>
            <a:pPr lvl="1">
              <a:buFontTx/>
              <a:buChar char="•"/>
            </a:pPr>
            <a:r>
              <a:rPr lang="en-US" altLang="en-US" dirty="0"/>
              <a:t>Circular Wait condition (circular chain of two or more resources)</a:t>
            </a:r>
          </a:p>
          <a:p>
            <a:pPr>
              <a:buFontTx/>
              <a:buChar char="•"/>
            </a:pPr>
            <a:r>
              <a:rPr lang="en-US" altLang="en-US" dirty="0"/>
              <a:t>To solve:</a:t>
            </a:r>
          </a:p>
          <a:p>
            <a:pPr lvl="1">
              <a:buFontTx/>
              <a:buChar char="•"/>
            </a:pPr>
            <a:r>
              <a:rPr lang="en-US" altLang="en-US" dirty="0"/>
              <a:t>Ostrich algorithm</a:t>
            </a:r>
          </a:p>
          <a:p>
            <a:pPr lvl="1">
              <a:buFontTx/>
              <a:buChar char="•"/>
            </a:pPr>
            <a:r>
              <a:rPr lang="en-US" altLang="en-US" dirty="0"/>
              <a:t>Detection and Recovery (today!)</a:t>
            </a:r>
          </a:p>
          <a:p>
            <a:pPr lvl="1">
              <a:buFontTx/>
              <a:buChar char="•"/>
            </a:pPr>
            <a:r>
              <a:rPr lang="en-US" altLang="en-US" dirty="0"/>
              <a:t>Avoidance by careful resource allocation</a:t>
            </a:r>
          </a:p>
          <a:p>
            <a:pPr lvl="1">
              <a:buFontTx/>
              <a:buChar char="•"/>
            </a:pPr>
            <a:r>
              <a:rPr lang="en-US" altLang="en-US" dirty="0"/>
              <a:t>Prevention by removing one of the four conditions</a:t>
            </a:r>
          </a:p>
        </p:txBody>
      </p:sp>
    </p:spTree>
    <p:extLst>
      <p:ext uri="{BB962C8B-B14F-4D97-AF65-F5344CB8AC3E}">
        <p14:creationId xmlns:p14="http://schemas.microsoft.com/office/powerpoint/2010/main" val="330194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20" indent="-29116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647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50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36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1569D5-F985-4EB1-84D7-73EB94F9FC03}" type="slidenum">
              <a:rPr lang="en-US" altLang="en-US" sz="1300"/>
              <a:pPr eaLnBrk="1" hangingPunct="1"/>
              <a:t>3</a:t>
            </a:fld>
            <a:endParaRPr lang="en-US" altLang="en-US" sz="1300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20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 is a trade-off issue</a:t>
            </a:r>
            <a:r>
              <a:rPr lang="en-CA" baseline="0" dirty="0"/>
              <a:t> depends on complexity of prevention against detection and recovery.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F2B54-A66B-4779-906C-F879CC221B89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157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20" indent="-29116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647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50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36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FA9394-AB55-4C90-9C09-D765C704797E}" type="slidenum">
              <a:rPr lang="en-US" altLang="en-US" sz="1300"/>
              <a:pPr eaLnBrk="1" hangingPunct="1"/>
              <a:t>5</a:t>
            </a:fld>
            <a:endParaRPr lang="en-US" altLang="en-US" sz="1300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48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20" indent="-29116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647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50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36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7A3EB0-442C-467A-90A0-C767DB17E022}" type="slidenum">
              <a:rPr lang="en-US" altLang="en-US" sz="1300"/>
              <a:pPr eaLnBrk="1" hangingPunct="1"/>
              <a:t>6</a:t>
            </a:fld>
            <a:endParaRPr lang="en-US" altLang="en-US" sz="13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One of the students should draw this up on the blackboard</a:t>
            </a:r>
          </a:p>
        </p:txBody>
      </p:sp>
    </p:spTree>
    <p:extLst>
      <p:ext uri="{BB962C8B-B14F-4D97-AF65-F5344CB8AC3E}">
        <p14:creationId xmlns:p14="http://schemas.microsoft.com/office/powerpoint/2010/main" val="331785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20" indent="-29116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647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50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36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8E7B68-39DC-45F2-8596-D75FB40F3113}" type="slidenum">
              <a:rPr lang="en-US" altLang="en-US" sz="1300"/>
              <a:pPr eaLnBrk="1" hangingPunct="1"/>
              <a:t>7</a:t>
            </a:fld>
            <a:endParaRPr lang="en-US" altLang="en-US" sz="1300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Recall that each of the process and resource “spots” are known as nodes and the connectors between them are arcs.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Does a deadlock exist and if so, where?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D, E and G are deadlocked – recall the conditions for deadlock:</a:t>
            </a:r>
          </a:p>
          <a:p>
            <a:pPr>
              <a:buFontTx/>
              <a:buNone/>
            </a:pPr>
            <a:endParaRPr lang="en-US" altLang="en-US" dirty="0"/>
          </a:p>
          <a:p>
            <a:pPr lvl="1">
              <a:buFontTx/>
              <a:buChar char="•"/>
            </a:pPr>
            <a:r>
              <a:rPr lang="en-US" altLang="en-US" dirty="0"/>
              <a:t>Mutual Exclusion Condition</a:t>
            </a:r>
          </a:p>
          <a:p>
            <a:pPr lvl="1">
              <a:buFontTx/>
              <a:buChar char="•"/>
            </a:pPr>
            <a:r>
              <a:rPr lang="en-US" altLang="en-US" dirty="0"/>
              <a:t>Hold and Wait condition</a:t>
            </a:r>
          </a:p>
          <a:p>
            <a:pPr lvl="1">
              <a:buFontTx/>
              <a:buChar char="•"/>
            </a:pPr>
            <a:r>
              <a:rPr lang="en-US" altLang="en-US" dirty="0"/>
              <a:t>No Preemption condition (can’t take resources away)</a:t>
            </a:r>
          </a:p>
          <a:p>
            <a:pPr lvl="1">
              <a:buFontTx/>
              <a:buChar char="•"/>
            </a:pPr>
            <a:r>
              <a:rPr lang="en-US" altLang="en-US" dirty="0"/>
              <a:t>Circular Wait condition (circular chain of two or more resources)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278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20" indent="-29116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647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50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36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922CBD-E567-4EF4-B5AD-068DFE42D528}" type="slidenum">
              <a:rPr lang="en-US" altLang="en-US" sz="1300"/>
              <a:pPr eaLnBrk="1" hangingPunct="1"/>
              <a:t>8</a:t>
            </a:fld>
            <a:endParaRPr lang="en-US" altLang="en-US" sz="1300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90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20" indent="-291161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647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50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365" indent="-232929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922CBD-E567-4EF4-B5AD-068DFE42D528}" type="slidenum">
              <a:rPr lang="en-US" altLang="en-US" sz="1300"/>
              <a:pPr eaLnBrk="1" hangingPunct="1"/>
              <a:t>9</a:t>
            </a:fld>
            <a:endParaRPr lang="en-US" altLang="en-US" sz="1300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437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 userDrawn="1"/>
        </p:nvGraphicFramePr>
        <p:xfrm>
          <a:off x="5029200" y="228600"/>
          <a:ext cx="733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Bitmap Image" r:id="rId3" imgW="733333" imgH="838095" progId="PBrush">
                  <p:embed/>
                </p:oleObj>
              </mc:Choice>
              <mc:Fallback>
                <p:oleObj name="Bitmap Image" r:id="rId3" imgW="733333" imgH="838095" progId="PBrush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"/>
                        <a:ext cx="733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 userDrawn="1"/>
        </p:nvGraphicFramePr>
        <p:xfrm>
          <a:off x="2514600" y="152400"/>
          <a:ext cx="2381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Bitmap Image" r:id="rId5" imgW="2381582" imgH="571731" progId="PBrush">
                  <p:embed/>
                </p:oleObj>
              </mc:Choice>
              <mc:Fallback>
                <p:oleObj name="Bitmap Image" r:id="rId5" imgW="2381582" imgH="571731" progId="PBrush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"/>
                        <a:ext cx="2381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 userDrawn="1"/>
        </p:nvGraphicFramePr>
        <p:xfrm>
          <a:off x="6629400" y="152400"/>
          <a:ext cx="23336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Bitmap Image" r:id="rId7" imgW="2333333" imgH="581106" progId="PBrush">
                  <p:embed/>
                </p:oleObj>
              </mc:Choice>
              <mc:Fallback>
                <p:oleObj name="Bitmap Image" r:id="rId7" imgW="2333333" imgH="581106" progId="PBrush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52400"/>
                        <a:ext cx="23336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 userDrawn="1"/>
        </p:nvGraphicFramePr>
        <p:xfrm>
          <a:off x="6781800" y="1219200"/>
          <a:ext cx="1524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Bitmap Image" r:id="rId9" imgW="1523810" imgH="476316" progId="PBrush">
                  <p:embed/>
                </p:oleObj>
              </mc:Choice>
              <mc:Fallback>
                <p:oleObj name="Bitmap Image" r:id="rId9" imgW="1523810" imgH="476316" progId="PBrush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19200"/>
                        <a:ext cx="1524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 userDrawn="1"/>
        </p:nvGraphicFramePr>
        <p:xfrm>
          <a:off x="3124200" y="990600"/>
          <a:ext cx="828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Bitmap Image" r:id="rId11" imgW="828791" imgH="428798" progId="PBrush">
                  <p:embed/>
                </p:oleObj>
              </mc:Choice>
              <mc:Fallback>
                <p:oleObj name="Bitmap Image" r:id="rId11" imgW="828791" imgH="428798" progId="PBrush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90600"/>
                        <a:ext cx="8286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 userDrawn="1"/>
        </p:nvGraphicFramePr>
        <p:xfrm>
          <a:off x="4191000" y="1371600"/>
          <a:ext cx="2381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Bitmap Image" r:id="rId13" imgW="2381582" imgH="428798" progId="PBrush">
                  <p:embed/>
                </p:oleObj>
              </mc:Choice>
              <mc:Fallback>
                <p:oleObj name="Bitmap Image" r:id="rId13" imgW="2381582" imgH="428798" progId="PBrush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371600"/>
                        <a:ext cx="23812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 userDrawn="1"/>
        </p:nvGraphicFramePr>
        <p:xfrm>
          <a:off x="533400" y="457200"/>
          <a:ext cx="17716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Bitmap Image" r:id="rId15" imgW="1771429" imgH="1181265" progId="PBrush">
                  <p:embed/>
                </p:oleObj>
              </mc:Choice>
              <mc:Fallback>
                <p:oleObj name="Bitmap Image" r:id="rId15" imgW="1771429" imgH="1181265" progId="PBrush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00FFFF"/>
                          </a:clrFrom>
                          <a:clrTo>
                            <a:srgbClr val="00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17716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5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A7CC-FC71-4FA2-830A-058514E55A47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8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1059D-90B5-434A-AABC-DAE2F1C97FA1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0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D9C2B6-0972-4E48-B6B7-4C2426229E1B}" type="slidenum">
              <a:rPr kumimoji="0" lang="fr-CA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07504" y="1445447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EE435 Principles of Operating Systems</a:t>
            </a:r>
            <a:endParaRPr kumimoji="0" lang="en-CA" sz="3600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388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D9C2B6-0972-4E48-B6B7-4C2426229E1B}" type="slidenum">
              <a:rPr kumimoji="0" lang="fr-CA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7" y="0"/>
            <a:ext cx="9112803" cy="6858001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23102" y="2106590"/>
            <a:ext cx="892899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 u="none" baseline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 u="sng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Next Class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 userDrawn="1"/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571" y="4204631"/>
            <a:ext cx="6400800" cy="1752600"/>
          </a:xfrm>
        </p:spPr>
        <p:txBody>
          <a:bodyPr/>
          <a:lstStyle>
            <a:lvl1pPr marL="0" indent="0" algn="ctr">
              <a:buNone/>
              <a:defRPr kumimoji="0" lang="en-CA" sz="3600" b="1" i="0" u="none" strike="noStrike" kern="0" cap="none" spc="0" normalizeH="0" baseline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+mj-ea"/>
                <a:cs typeface="+mj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6380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12803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504" y="1445447"/>
            <a:ext cx="8928992" cy="1470025"/>
          </a:xfrm>
        </p:spPr>
        <p:txBody>
          <a:bodyPr/>
          <a:lstStyle>
            <a:lvl1pPr>
              <a:defRPr u="none" baseline="0"/>
            </a:lvl1pPr>
          </a:lstStyle>
          <a:p>
            <a:r>
              <a:rPr lang="en-US" dirty="0"/>
              <a:t>EE435 Principles of Operating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7724"/>
            <a:ext cx="6400800" cy="159067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9C2B6-0972-4E48-B6B7-4C2426229E1B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 userDrawn="1">
            <p:extLst/>
          </p:nvPr>
        </p:nvGraphicFramePr>
        <p:xfrm>
          <a:off x="6893235" y="1091810"/>
          <a:ext cx="1706273" cy="30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Bitmap Image" r:id="rId4" imgW="2381582" imgH="428798" progId="PBrush">
                  <p:embed/>
                </p:oleObj>
              </mc:Choice>
              <mc:Fallback>
                <p:oleObj name="Bitmap Image" r:id="rId4" imgW="2381582" imgH="42879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35" y="1091810"/>
                        <a:ext cx="1706273" cy="30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58" y="2678014"/>
            <a:ext cx="4463885" cy="2106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29028" y="271379"/>
            <a:ext cx="807882" cy="68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4017" y="131463"/>
            <a:ext cx="1007406" cy="6784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235331" y="147091"/>
            <a:ext cx="713673" cy="7361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12912" y="304222"/>
            <a:ext cx="1348977" cy="4360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66709" y="925439"/>
            <a:ext cx="850735" cy="5427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61422" y="1045302"/>
            <a:ext cx="1425604" cy="4332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845050" y="945747"/>
            <a:ext cx="1216199" cy="5755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44884" y="194923"/>
            <a:ext cx="643459" cy="7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91162-72CC-4A71-AE98-B818C231D57D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3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E7068-9ECA-48C9-8654-D845786175C8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3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7D47B-3958-45F7-8C35-F6D9FE580964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7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7CC5B-B510-4EC3-81D1-5DFCD586C9D5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5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DA24B-8280-417D-A5C0-357762AE6CA8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9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92362-F2FC-40F1-B1D3-6DA07A44A32F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83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598FD-97EE-4B80-BA99-5F47DB0CBCF7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4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C79C7-1127-40A7-8536-9A7162F67CFD}" type="slidenum">
              <a:rPr lang="fr-CA" altLang="en-US">
                <a:solidFill>
                  <a:srgbClr val="000000"/>
                </a:solidFill>
              </a:rPr>
              <a:pPr/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0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 dirty="0"/>
              <a:t>Click to </a:t>
            </a:r>
            <a:r>
              <a:rPr lang="fr-CA" altLang="en-US" dirty="0" err="1"/>
              <a:t>edit</a:t>
            </a:r>
            <a:r>
              <a:rPr lang="fr-CA" altLang="en-US" dirty="0"/>
              <a:t> Master </a:t>
            </a:r>
            <a:r>
              <a:rPr lang="fr-CA" altLang="en-US" dirty="0" err="1"/>
              <a:t>text</a:t>
            </a:r>
            <a:r>
              <a:rPr lang="fr-CA" altLang="en-US" dirty="0"/>
              <a:t> styles</a:t>
            </a:r>
          </a:p>
          <a:p>
            <a:pPr lvl="1"/>
            <a:r>
              <a:rPr lang="fr-CA" altLang="en-US" dirty="0"/>
              <a:t>Second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2"/>
            <a:r>
              <a:rPr lang="fr-CA" altLang="en-US" dirty="0" err="1"/>
              <a:t>Third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3"/>
            <a:r>
              <a:rPr lang="fr-CA" altLang="en-US" dirty="0" err="1"/>
              <a:t>Fourth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  <a:p>
            <a:pPr lvl="4"/>
            <a:r>
              <a:rPr lang="fr-CA" altLang="en-US" dirty="0" err="1"/>
              <a:t>Fifth</a:t>
            </a:r>
            <a:r>
              <a:rPr lang="fr-CA" altLang="en-US" dirty="0"/>
              <a:t> </a:t>
            </a:r>
            <a:r>
              <a:rPr lang="fr-CA" altLang="en-US" dirty="0" err="1"/>
              <a:t>level</a:t>
            </a:r>
            <a:endParaRPr lang="fr-CA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42B984-0FA7-4C5C-A1AF-397236A629D1}" type="slidenum">
              <a:rPr lang="fr-CA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CA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5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rgbClr val="0000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8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11663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Click to edit Master text styles</a:t>
            </a:r>
          </a:p>
          <a:p>
            <a:pPr lvl="1"/>
            <a:r>
              <a:rPr lang="fr-CA" altLang="en-US"/>
              <a:t>Second level</a:t>
            </a:r>
          </a:p>
          <a:p>
            <a:pPr lvl="2"/>
            <a:r>
              <a:rPr lang="fr-CA" altLang="en-US"/>
              <a:t>Third level</a:t>
            </a:r>
          </a:p>
          <a:p>
            <a:pPr lvl="3"/>
            <a:r>
              <a:rPr lang="fr-CA" altLang="en-US"/>
              <a:t>Fourth level</a:t>
            </a:r>
          </a:p>
          <a:p>
            <a:pPr lvl="4"/>
            <a:r>
              <a:rPr lang="fr-CA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40917A-A489-4E74-B474-80595E59A7CA}" type="slidenum">
              <a:rPr kumimoji="0" lang="fr-CA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3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u="sng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0099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rgbClr val="008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8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EEE 335</a:t>
            </a:r>
            <a:br>
              <a:rPr lang="en-US" altLang="en-US" dirty="0"/>
            </a:br>
            <a:r>
              <a:rPr lang="en-US" altLang="en-US" sz="4000" dirty="0"/>
              <a:t>Principles of Operating Systems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CC48A74D-22A7-4B7C-A1A1-3AECD929E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000" y="4854198"/>
            <a:ext cx="6400800" cy="1752600"/>
          </a:xfrm>
        </p:spPr>
        <p:txBody>
          <a:bodyPr/>
          <a:lstStyle/>
          <a:p>
            <a:r>
              <a:rPr lang="en-CA" dirty="0"/>
              <a:t>Deadlock Detection and Recovery</a:t>
            </a:r>
          </a:p>
          <a:p>
            <a:r>
              <a:rPr lang="en-CA" sz="2000" dirty="0"/>
              <a:t>(Modern Operating Systems 6.4)</a:t>
            </a:r>
          </a:p>
        </p:txBody>
      </p:sp>
    </p:spTree>
    <p:extLst>
      <p:ext uri="{BB962C8B-B14F-4D97-AF65-F5344CB8AC3E}">
        <p14:creationId xmlns:p14="http://schemas.microsoft.com/office/powerpoint/2010/main" val="2968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5334000"/>
          </a:xfrm>
        </p:spPr>
        <p:txBody>
          <a:bodyPr/>
          <a:lstStyle/>
          <a:p>
            <a:pPr eaLnBrk="1" hangingPunct="1"/>
            <a:r>
              <a:rPr lang="en-US" altLang="en-US" dirty="0"/>
              <a:t>The solution for deadlock detection works for single instances of resources, but what about when we have multiple disks/printers/</a:t>
            </a:r>
            <a:r>
              <a:rPr lang="en-US" altLang="en-US" dirty="0" err="1"/>
              <a:t>etc</a:t>
            </a:r>
            <a:r>
              <a:rPr lang="en-US" altLang="en-US" dirty="0"/>
              <a:t>?</a:t>
            </a:r>
          </a:p>
          <a:p>
            <a:pPr eaLnBrk="1" hangingPunct="1"/>
            <a:r>
              <a:rPr lang="en-US" altLang="en-US" dirty="0"/>
              <a:t>One solution is matrix-based and uses four data structures to identify deadlock conditions</a:t>
            </a:r>
          </a:p>
          <a:p>
            <a:pPr lvl="1"/>
            <a:r>
              <a:rPr lang="en-US" altLang="en-US" dirty="0"/>
              <a:t>Consider m number of resources classes</a:t>
            </a:r>
          </a:p>
          <a:p>
            <a:pPr lvl="2"/>
            <a:r>
              <a:rPr lang="en-US" altLang="en-US" dirty="0"/>
              <a:t>e.g.  If resources are of type printer and scanner, m=2 </a:t>
            </a:r>
          </a:p>
          <a:p>
            <a:pPr lvl="1"/>
            <a:r>
              <a:rPr lang="en-US" altLang="en-US" sz="2600" b="1" dirty="0"/>
              <a:t>E</a:t>
            </a:r>
            <a:r>
              <a:rPr lang="en-US" altLang="en-US" sz="2600" dirty="0"/>
              <a:t> is the existing resource vector</a:t>
            </a:r>
          </a:p>
          <a:p>
            <a:pPr lvl="2"/>
            <a:r>
              <a:rPr lang="en-US" altLang="en-US" sz="2200" b="1" dirty="0" err="1"/>
              <a:t>E</a:t>
            </a:r>
            <a:r>
              <a:rPr lang="en-US" altLang="en-US" sz="2200" b="1" baseline="-25000" dirty="0" err="1"/>
              <a:t>i</a:t>
            </a:r>
            <a:r>
              <a:rPr lang="en-US" altLang="en-US" sz="2200" dirty="0"/>
              <a:t> instances of each resource class (1</a:t>
            </a:r>
            <a:r>
              <a:rPr lang="en-US" altLang="en-US" sz="2200" dirty="0">
                <a:sym typeface="Symbol" panose="05050102010706020507" pitchFamily="18" charset="2"/>
              </a:rPr>
              <a:t>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</a:t>
            </a:r>
            <a:r>
              <a:rPr lang="en-US" altLang="en-US" sz="2200" dirty="0"/>
              <a:t> m)</a:t>
            </a:r>
          </a:p>
          <a:p>
            <a:pPr lvl="1" eaLnBrk="1" hangingPunct="1"/>
            <a:r>
              <a:rPr lang="en-US" altLang="en-US" sz="2600" b="1" dirty="0"/>
              <a:t>A</a:t>
            </a:r>
            <a:r>
              <a:rPr lang="en-US" altLang="en-US" sz="2600" dirty="0"/>
              <a:t> is the available resource vector</a:t>
            </a:r>
          </a:p>
          <a:p>
            <a:pPr lvl="1"/>
            <a:r>
              <a:rPr lang="en-US" altLang="en-US" sz="2600" b="1" dirty="0"/>
              <a:t>C</a:t>
            </a:r>
            <a:r>
              <a:rPr lang="en-US" altLang="en-US" sz="2600" dirty="0"/>
              <a:t> is the current allocation matrix</a:t>
            </a:r>
          </a:p>
          <a:p>
            <a:pPr lvl="1"/>
            <a:r>
              <a:rPr lang="en-US" altLang="en-US" sz="2600" b="1" dirty="0"/>
              <a:t>R</a:t>
            </a:r>
            <a:r>
              <a:rPr lang="en-US" altLang="en-US" sz="2600" dirty="0"/>
              <a:t> is the request matrix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EFBD89-75A6-43D0-BC92-E58F1DAB02BB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1379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56"/>
          <p:cNvSpPr txBox="1">
            <a:spLocks noChangeArrowheads="1"/>
          </p:cNvSpPr>
          <p:nvPr/>
        </p:nvSpPr>
        <p:spPr bwMode="auto">
          <a:xfrm>
            <a:off x="5106265" y="5194172"/>
            <a:ext cx="3657599" cy="2215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Needed by process 1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90053" y="199429"/>
            <a:ext cx="7772400" cy="651336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graphicFrame>
        <p:nvGraphicFramePr>
          <p:cNvPr id="117067" name="Group 3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14397"/>
              </p:ext>
            </p:extLst>
          </p:nvPr>
        </p:nvGraphicFramePr>
        <p:xfrm>
          <a:off x="785483" y="2870124"/>
          <a:ext cx="3363586" cy="1823332"/>
        </p:xfrm>
        <a:graphic>
          <a:graphicData uri="http://schemas.openxmlformats.org/drawingml/2006/table">
            <a:tbl>
              <a:tblPr/>
              <a:tblGrid>
                <a:gridCol w="1967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2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15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21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60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54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2m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n1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n2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n3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nm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7182" name="Group 4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33667"/>
              </p:ext>
            </p:extLst>
          </p:nvPr>
        </p:nvGraphicFramePr>
        <p:xfrm>
          <a:off x="5076056" y="2880792"/>
          <a:ext cx="3657599" cy="1812664"/>
        </p:xfrm>
        <a:graphic>
          <a:graphicData uri="http://schemas.openxmlformats.org/drawingml/2006/table">
            <a:tbl>
              <a:tblPr/>
              <a:tblGrid>
                <a:gridCol w="2139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01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067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3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2m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2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n1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n2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n3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nm</a:t>
                      </a: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412" name="Text Box 447"/>
          <p:cNvSpPr txBox="1">
            <a:spLocks noChangeArrowheads="1"/>
          </p:cNvSpPr>
          <p:nvPr/>
        </p:nvSpPr>
        <p:spPr bwMode="auto">
          <a:xfrm>
            <a:off x="482484" y="1071819"/>
            <a:ext cx="35052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1600" dirty="0">
                <a:latin typeface="Arial" panose="020B0604020202020204" pitchFamily="34" charset="0"/>
              </a:rPr>
              <a:t>Resources in Existence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1600" dirty="0">
                <a:latin typeface="Arial" panose="020B0604020202020204" pitchFamily="34" charset="0"/>
              </a:rPr>
              <a:t>(E</a:t>
            </a:r>
            <a:r>
              <a:rPr lang="en-US" altLang="en-US" sz="1600" baseline="-25000" dirty="0">
                <a:latin typeface="Arial" panose="020B0604020202020204" pitchFamily="34" charset="0"/>
              </a:rPr>
              <a:t>1</a:t>
            </a:r>
            <a:r>
              <a:rPr lang="en-US" altLang="en-US" sz="1600" dirty="0">
                <a:latin typeface="Arial" panose="020B0604020202020204" pitchFamily="34" charset="0"/>
              </a:rPr>
              <a:t>, E</a:t>
            </a:r>
            <a:r>
              <a:rPr lang="en-US" altLang="en-US" sz="1600" baseline="-25000" dirty="0">
                <a:latin typeface="Arial" panose="020B0604020202020204" pitchFamily="34" charset="0"/>
              </a:rPr>
              <a:t>2</a:t>
            </a:r>
            <a:r>
              <a:rPr lang="en-US" altLang="en-US" sz="1600" dirty="0">
                <a:latin typeface="Arial" panose="020B0604020202020204" pitchFamily="34" charset="0"/>
              </a:rPr>
              <a:t>, E</a:t>
            </a:r>
            <a:r>
              <a:rPr lang="en-US" altLang="en-US" sz="1600" baseline="-25000" dirty="0">
                <a:latin typeface="Arial" panose="020B0604020202020204" pitchFamily="34" charset="0"/>
              </a:rPr>
              <a:t>3</a:t>
            </a:r>
            <a:r>
              <a:rPr lang="en-US" altLang="en-US" sz="1600" dirty="0">
                <a:latin typeface="Arial" panose="020B0604020202020204" pitchFamily="34" charset="0"/>
              </a:rPr>
              <a:t>, ..., </a:t>
            </a:r>
            <a:r>
              <a:rPr lang="en-US" altLang="en-US" sz="1600" dirty="0" err="1">
                <a:latin typeface="Arial" panose="020B0604020202020204" pitchFamily="34" charset="0"/>
              </a:rPr>
              <a:t>E</a:t>
            </a:r>
            <a:r>
              <a:rPr lang="en-US" altLang="en-US" sz="1600" baseline="-25000" dirty="0" err="1">
                <a:latin typeface="Arial" panose="020B0604020202020204" pitchFamily="34" charset="0"/>
              </a:rPr>
              <a:t>m</a:t>
            </a:r>
            <a:r>
              <a:rPr lang="en-US" altLang="en-US" sz="16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4413" name="Text Box 448"/>
          <p:cNvSpPr txBox="1">
            <a:spLocks noChangeArrowheads="1"/>
          </p:cNvSpPr>
          <p:nvPr/>
        </p:nvSpPr>
        <p:spPr bwMode="auto">
          <a:xfrm>
            <a:off x="5076056" y="1071819"/>
            <a:ext cx="35052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Resources Available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1600">
                <a:latin typeface="Arial" panose="020B0604020202020204" pitchFamily="34" charset="0"/>
              </a:rPr>
              <a:t>(A</a:t>
            </a:r>
            <a:r>
              <a:rPr lang="en-US" altLang="en-US" sz="1600" baseline="-25000">
                <a:latin typeface="Arial" panose="020B0604020202020204" pitchFamily="34" charset="0"/>
              </a:rPr>
              <a:t>1</a:t>
            </a:r>
            <a:r>
              <a:rPr lang="en-US" altLang="en-US" sz="1600">
                <a:latin typeface="Arial" panose="020B0604020202020204" pitchFamily="34" charset="0"/>
              </a:rPr>
              <a:t>, A</a:t>
            </a:r>
            <a:r>
              <a:rPr lang="en-US" altLang="en-US" sz="1600" baseline="-25000">
                <a:latin typeface="Arial" panose="020B0604020202020204" pitchFamily="34" charset="0"/>
              </a:rPr>
              <a:t>2</a:t>
            </a:r>
            <a:r>
              <a:rPr lang="en-US" altLang="en-US" sz="1600">
                <a:latin typeface="Arial" panose="020B0604020202020204" pitchFamily="34" charset="0"/>
              </a:rPr>
              <a:t>, A</a:t>
            </a:r>
            <a:r>
              <a:rPr lang="en-US" altLang="en-US" sz="1600" baseline="-25000">
                <a:latin typeface="Arial" panose="020B0604020202020204" pitchFamily="34" charset="0"/>
              </a:rPr>
              <a:t>3</a:t>
            </a:r>
            <a:r>
              <a:rPr lang="en-US" altLang="en-US" sz="1600">
                <a:latin typeface="Arial" panose="020B0604020202020204" pitchFamily="34" charset="0"/>
              </a:rPr>
              <a:t>, ..., A</a:t>
            </a:r>
            <a:r>
              <a:rPr lang="en-US" altLang="en-US" sz="1600" baseline="-25000">
                <a:latin typeface="Arial" panose="020B0604020202020204" pitchFamily="34" charset="0"/>
              </a:rPr>
              <a:t>m</a:t>
            </a:r>
            <a:r>
              <a:rPr lang="en-US" altLang="en-US" sz="16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4414" name="Text Box 449"/>
          <p:cNvSpPr txBox="1">
            <a:spLocks noChangeArrowheads="1"/>
          </p:cNvSpPr>
          <p:nvPr/>
        </p:nvSpPr>
        <p:spPr bwMode="auto">
          <a:xfrm>
            <a:off x="785483" y="4795421"/>
            <a:ext cx="3363586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Current Allocation Matrix</a:t>
            </a:r>
          </a:p>
        </p:txBody>
      </p:sp>
      <p:sp>
        <p:nvSpPr>
          <p:cNvPr id="14415" name="Text Box 450"/>
          <p:cNvSpPr txBox="1">
            <a:spLocks noChangeArrowheads="1"/>
          </p:cNvSpPr>
          <p:nvPr/>
        </p:nvSpPr>
        <p:spPr bwMode="auto">
          <a:xfrm>
            <a:off x="5076056" y="4757750"/>
            <a:ext cx="3611890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Request Matrix</a:t>
            </a:r>
          </a:p>
        </p:txBody>
      </p:sp>
      <p:sp>
        <p:nvSpPr>
          <p:cNvPr id="14416" name="Text Box 451"/>
          <p:cNvSpPr txBox="1">
            <a:spLocks noChangeArrowheads="1"/>
          </p:cNvSpPr>
          <p:nvPr/>
        </p:nvSpPr>
        <p:spPr bwMode="auto">
          <a:xfrm rot="-3600000">
            <a:off x="935092" y="2131163"/>
            <a:ext cx="1219200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latin typeface="Arial" panose="020B0604020202020204" pitchFamily="34" charset="0"/>
              </a:rPr>
              <a:t>Printer</a:t>
            </a:r>
          </a:p>
        </p:txBody>
      </p:sp>
      <p:sp>
        <p:nvSpPr>
          <p:cNvPr id="14417" name="Text Box 452"/>
          <p:cNvSpPr txBox="1">
            <a:spLocks noChangeArrowheads="1"/>
          </p:cNvSpPr>
          <p:nvPr/>
        </p:nvSpPr>
        <p:spPr bwMode="auto">
          <a:xfrm rot="-3600000">
            <a:off x="1578677" y="2131163"/>
            <a:ext cx="1219200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latin typeface="Arial" panose="020B0604020202020204" pitchFamily="34" charset="0"/>
              </a:rPr>
              <a:t>Scanner</a:t>
            </a:r>
          </a:p>
        </p:txBody>
      </p:sp>
      <p:sp>
        <p:nvSpPr>
          <p:cNvPr id="14418" name="Text Box 453"/>
          <p:cNvSpPr txBox="1">
            <a:spLocks noChangeArrowheads="1"/>
          </p:cNvSpPr>
          <p:nvPr/>
        </p:nvSpPr>
        <p:spPr bwMode="auto">
          <a:xfrm rot="-3600000">
            <a:off x="2390011" y="2131163"/>
            <a:ext cx="1219200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latin typeface="Arial" panose="020B0604020202020204" pitchFamily="34" charset="0"/>
              </a:rPr>
              <a:t>Network interface</a:t>
            </a:r>
          </a:p>
        </p:txBody>
      </p:sp>
      <p:sp>
        <p:nvSpPr>
          <p:cNvPr id="14419" name="Text Box 454"/>
          <p:cNvSpPr txBox="1">
            <a:spLocks noChangeArrowheads="1"/>
          </p:cNvSpPr>
          <p:nvPr/>
        </p:nvSpPr>
        <p:spPr bwMode="auto">
          <a:xfrm rot="-3600000">
            <a:off x="3405849" y="2113748"/>
            <a:ext cx="1458913" cy="1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latin typeface="Arial" panose="020B0604020202020204" pitchFamily="34" charset="0"/>
              </a:rPr>
              <a:t>USB device</a:t>
            </a:r>
          </a:p>
        </p:txBody>
      </p:sp>
      <p:sp>
        <p:nvSpPr>
          <p:cNvPr id="14420" name="Text Box 455"/>
          <p:cNvSpPr txBox="1">
            <a:spLocks noChangeArrowheads="1"/>
          </p:cNvSpPr>
          <p:nvPr/>
        </p:nvSpPr>
        <p:spPr bwMode="auto">
          <a:xfrm>
            <a:off x="815693" y="5183504"/>
            <a:ext cx="3363586" cy="2215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Allocated to process 2</a:t>
            </a:r>
          </a:p>
        </p:txBody>
      </p:sp>
      <p:sp>
        <p:nvSpPr>
          <p:cNvPr id="14423" name="Slide Number Placeholder 10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A582BD-44F1-46FE-80FE-EC36C3D796B8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122FBDF8-AE3E-448F-ADD4-5C78ECCF279A}"/>
              </a:ext>
            </a:extLst>
          </p:cNvPr>
          <p:cNvSpPr/>
          <p:nvPr/>
        </p:nvSpPr>
        <p:spPr>
          <a:xfrm>
            <a:off x="450411" y="3637009"/>
            <a:ext cx="752858" cy="1671145"/>
          </a:xfrm>
          <a:custGeom>
            <a:avLst/>
            <a:gdLst>
              <a:gd name="connsiteX0" fmla="*/ 752858 w 752858"/>
              <a:gd name="connsiteY0" fmla="*/ 1671145 h 1671145"/>
              <a:gd name="connsiteX1" fmla="*/ 111727 w 752858"/>
              <a:gd name="connsiteY1" fmla="*/ 1355834 h 1671145"/>
              <a:gd name="connsiteX2" fmla="*/ 38155 w 752858"/>
              <a:gd name="connsiteY2" fmla="*/ 367862 h 1671145"/>
              <a:gd name="connsiteX3" fmla="*/ 521631 w 752858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858" h="1671145">
                <a:moveTo>
                  <a:pt x="752858" y="1671145"/>
                </a:moveTo>
                <a:cubicBezTo>
                  <a:pt x="491851" y="1622096"/>
                  <a:pt x="230844" y="1573048"/>
                  <a:pt x="111727" y="1355834"/>
                </a:cubicBezTo>
                <a:cubicBezTo>
                  <a:pt x="-7390" y="1138620"/>
                  <a:pt x="-30162" y="593834"/>
                  <a:pt x="38155" y="367862"/>
                </a:cubicBezTo>
                <a:cubicBezTo>
                  <a:pt x="106472" y="141890"/>
                  <a:pt x="314051" y="70945"/>
                  <a:pt x="521631" y="0"/>
                </a:cubicBezTo>
              </a:path>
            </a:pathLst>
          </a:custGeom>
          <a:noFill/>
          <a:ln>
            <a:solidFill>
              <a:srgbClr val="197EC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341829-4A53-45C7-9968-C2FB977BB8D5}"/>
              </a:ext>
            </a:extLst>
          </p:cNvPr>
          <p:cNvSpPr/>
          <p:nvPr/>
        </p:nvSpPr>
        <p:spPr>
          <a:xfrm>
            <a:off x="4626883" y="3185222"/>
            <a:ext cx="1027242" cy="2145492"/>
          </a:xfrm>
          <a:custGeom>
            <a:avLst/>
            <a:gdLst>
              <a:gd name="connsiteX0" fmla="*/ 1027242 w 1027242"/>
              <a:gd name="connsiteY0" fmla="*/ 2133600 h 2145492"/>
              <a:gd name="connsiteX1" fmla="*/ 154883 w 1027242"/>
              <a:gd name="connsiteY1" fmla="*/ 1902372 h 2145492"/>
              <a:gd name="connsiteX2" fmla="*/ 49780 w 1027242"/>
              <a:gd name="connsiteY2" fmla="*/ 483475 h 2145492"/>
              <a:gd name="connsiteX3" fmla="*/ 701421 w 1027242"/>
              <a:gd name="connsiteY3" fmla="*/ 0 h 214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242" h="2145492">
                <a:moveTo>
                  <a:pt x="1027242" y="2133600"/>
                </a:moveTo>
                <a:cubicBezTo>
                  <a:pt x="672517" y="2155496"/>
                  <a:pt x="317793" y="2177393"/>
                  <a:pt x="154883" y="1902372"/>
                </a:cubicBezTo>
                <a:cubicBezTo>
                  <a:pt x="-8027" y="1627351"/>
                  <a:pt x="-41310" y="800537"/>
                  <a:pt x="49780" y="483475"/>
                </a:cubicBezTo>
                <a:cubicBezTo>
                  <a:pt x="140870" y="166413"/>
                  <a:pt x="421145" y="83206"/>
                  <a:pt x="701421" y="0"/>
                </a:cubicBezTo>
              </a:path>
            </a:pathLst>
          </a:custGeom>
          <a:noFill/>
          <a:ln>
            <a:solidFill>
              <a:srgbClr val="197EC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1A22569-AF89-431E-81DD-85F92A05DA04}"/>
                  </a:ext>
                </a:extLst>
              </p:cNvPr>
              <p:cNvSpPr txBox="1"/>
              <p:nvPr/>
            </p:nvSpPr>
            <p:spPr>
              <a:xfrm>
                <a:off x="5109656" y="5877094"/>
                <a:ext cx="168122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A22569-AF89-431E-81DD-85F92A05D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656" y="5877094"/>
                <a:ext cx="1681229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053A51-B2B0-4610-A33F-0A1A39477977}"/>
              </a:ext>
            </a:extLst>
          </p:cNvPr>
          <p:cNvSpPr txBox="1"/>
          <p:nvPr/>
        </p:nvSpPr>
        <p:spPr>
          <a:xfrm>
            <a:off x="1811510" y="5932046"/>
            <a:ext cx="253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It then follows that for a given resource of class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0867E73E-066E-4188-8117-5FFA2732445F}"/>
                  </a:ext>
                </a:extLst>
              </p:cNvPr>
              <p:cNvSpPr txBox="1"/>
              <p:nvPr/>
            </p:nvSpPr>
            <p:spPr>
              <a:xfrm>
                <a:off x="4389615" y="5914974"/>
                <a:ext cx="55556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67E73E-066E-4188-8117-5FFA2732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615" y="5914974"/>
                <a:ext cx="55556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72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412" grpId="0"/>
      <p:bldP spid="14413" grpId="0"/>
      <p:bldP spid="14414" grpId="0"/>
      <p:bldP spid="14415" grpId="0"/>
      <p:bldP spid="14416" grpId="0"/>
      <p:bldP spid="14417" grpId="0"/>
      <p:bldP spid="14418" grpId="0"/>
      <p:bldP spid="14419" grpId="0"/>
      <p:bldP spid="14420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Deadlock Detection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do we use these four data structures to detect a deadlock?</a:t>
            </a:r>
          </a:p>
          <a:p>
            <a:pPr lvl="1" eaLnBrk="1" hangingPunct="1"/>
            <a:r>
              <a:rPr lang="en-US" altLang="en-US" dirty="0"/>
              <a:t>Vector comparison.  Define A</a:t>
            </a:r>
            <a:r>
              <a:rPr lang="en-US" altLang="en-US" dirty="0">
                <a:sym typeface="Symbol" panose="05050102010706020507" pitchFamily="18" charset="2"/>
              </a:rPr>
              <a:t>B</a:t>
            </a:r>
            <a:r>
              <a:rPr lang="en-US" altLang="en-US" sz="2600" dirty="0">
                <a:sym typeface="Symbol" panose="05050102010706020507" pitchFamily="18" charset="2"/>
              </a:rPr>
              <a:t> to mean that </a:t>
            </a:r>
            <a:r>
              <a:rPr lang="en-US" altLang="en-US" sz="2600" i="1" dirty="0">
                <a:sym typeface="Symbol" panose="05050102010706020507" pitchFamily="18" charset="2"/>
              </a:rPr>
              <a:t>each element</a:t>
            </a:r>
            <a:r>
              <a:rPr lang="en-US" altLang="en-US" sz="2600" dirty="0">
                <a:sym typeface="Symbol" panose="05050102010706020507" pitchFamily="18" charset="2"/>
              </a:rPr>
              <a:t> of A is less than or equal to the corresponding element of B</a:t>
            </a:r>
          </a:p>
          <a:p>
            <a:pPr lvl="2" eaLnBrk="1" hangingPunct="1"/>
            <a:r>
              <a:rPr lang="en-US" altLang="en-US" sz="2200" dirty="0">
                <a:sym typeface="Symbol" panose="05050102010706020507" pitchFamily="18" charset="2"/>
              </a:rPr>
              <a:t>Mathematically, A  B is true </a:t>
            </a:r>
            <a:r>
              <a:rPr lang="en-US" altLang="en-US" sz="2200" dirty="0" err="1">
                <a:sym typeface="Symbol" panose="05050102010706020507" pitchFamily="18" charset="2"/>
              </a:rPr>
              <a:t>iff</a:t>
            </a:r>
            <a:r>
              <a:rPr lang="en-US" altLang="en-US" sz="2200" dirty="0">
                <a:sym typeface="Symbol" panose="05050102010706020507" pitchFamily="18" charset="2"/>
              </a:rPr>
              <a:t> A</a:t>
            </a:r>
            <a:r>
              <a:rPr lang="en-US" altLang="en-US" sz="2200" baseline="-25000" dirty="0">
                <a:sym typeface="Symbol" panose="05050102010706020507" pitchFamily="18" charset="2"/>
              </a:rPr>
              <a:t>i </a:t>
            </a:r>
            <a:r>
              <a:rPr lang="en-US" altLang="en-US" sz="2200" dirty="0">
                <a:sym typeface="Symbol" panose="05050102010706020507" pitchFamily="18" charset="2"/>
              </a:rPr>
              <a:t> B</a:t>
            </a:r>
            <a:r>
              <a:rPr lang="en-US" altLang="en-US" sz="2200" baseline="-25000" dirty="0"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sym typeface="Symbol" panose="05050102010706020507" pitchFamily="18" charset="2"/>
              </a:rPr>
              <a:t> for 1  </a:t>
            </a:r>
            <a:r>
              <a:rPr lang="en-US" altLang="en-US" sz="2200" dirty="0" err="1"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sym typeface="Symbol" panose="05050102010706020507" pitchFamily="18" charset="2"/>
              </a:rPr>
              <a:t> m</a:t>
            </a:r>
          </a:p>
          <a:p>
            <a:pPr lvl="1" eaLnBrk="1" hangingPunct="1"/>
            <a:r>
              <a:rPr lang="en-US" altLang="en-US" sz="2600" dirty="0">
                <a:sym typeface="Symbol" panose="05050102010706020507" pitchFamily="18" charset="2"/>
              </a:rPr>
              <a:t>Start by designating each process “unmarked”</a:t>
            </a:r>
          </a:p>
          <a:p>
            <a:pPr lvl="2" eaLnBrk="1" hangingPunct="1"/>
            <a:r>
              <a:rPr lang="en-US" altLang="en-US" sz="2200" dirty="0">
                <a:sym typeface="Symbol" panose="05050102010706020507" pitchFamily="18" charset="2"/>
              </a:rPr>
              <a:t>Once a process is “marked” it indicates that it is able to complete and is therefore not deadlocked (that process in particular)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151990-AFD6-48A7-91D3-4556E94005B3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4787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Deadlock Detection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use these four data structures to detect a deadlock?</a:t>
            </a:r>
          </a:p>
          <a:p>
            <a:pPr lvl="1" eaLnBrk="1" hangingPunct="1"/>
            <a:r>
              <a:rPr lang="en-US" altLang="en-US"/>
              <a:t>Now apply the following algorithm: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/>
              <a:t>1) Look for an unmarked process, P</a:t>
            </a:r>
            <a:r>
              <a:rPr lang="en-US" altLang="en-US" baseline="-25000"/>
              <a:t>i</a:t>
            </a:r>
            <a:r>
              <a:rPr lang="en-US" altLang="en-US"/>
              <a:t>, for which the i-th row of R is less than or equal to A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/>
              <a:t>2) If such a process is found, add the i-th row of C to A, mark the process, and go to step 1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/>
              <a:t>3) If no such process exists, the algorithm terminates</a:t>
            </a:r>
          </a:p>
          <a:p>
            <a:pPr lvl="1" eaLnBrk="1" hangingPunct="1"/>
            <a:r>
              <a:rPr lang="en-US" altLang="en-US"/>
              <a:t>If there are any unmarked processes at the termination of the algorithm, they are deadlocked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9163FD6-06B3-4A42-A527-9846F364F4E4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3223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en-US"/>
              <a:t>Example: Is there a deadlock here?</a:t>
            </a:r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8" t="42870" r="28339" b="35202"/>
          <a:stretch>
            <a:fillRect/>
          </a:stretch>
        </p:blipFill>
        <p:spPr bwMode="auto">
          <a:xfrm>
            <a:off x="1420812" y="1956342"/>
            <a:ext cx="6302375" cy="431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53971D-712B-40B6-8A12-CA77D60BE861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7200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Deadlock Recovery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2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Now that we can detect deadlock, how can we recover from it?</a:t>
            </a:r>
          </a:p>
          <a:p>
            <a:pPr lvl="1" eaLnBrk="1" hangingPunct="1"/>
            <a:r>
              <a:rPr lang="en-US" altLang="en-US" dirty="0"/>
              <a:t>There are no good choices, just the lesser evil from a number of candidates</a:t>
            </a:r>
          </a:p>
          <a:p>
            <a:pPr lvl="2" eaLnBrk="1" hangingPunct="1"/>
            <a:r>
              <a:rPr lang="en-US" altLang="en-US" dirty="0"/>
              <a:t>Recovery through preemption</a:t>
            </a:r>
          </a:p>
          <a:p>
            <a:pPr lvl="2" eaLnBrk="1" hangingPunct="1"/>
            <a:r>
              <a:rPr lang="en-US" altLang="en-US" dirty="0"/>
              <a:t>Recovery through rollback</a:t>
            </a:r>
          </a:p>
          <a:p>
            <a:pPr lvl="2" eaLnBrk="1" hangingPunct="1"/>
            <a:r>
              <a:rPr lang="en-US" altLang="en-US" dirty="0"/>
              <a:t>Recovery through killing processes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E33A89-3FBE-4C0B-93E3-3CE5D30FD9C2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065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080" y="620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Recovery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658" y="2204864"/>
            <a:ext cx="8077200" cy="4370040"/>
          </a:xfrm>
        </p:spPr>
        <p:txBody>
          <a:bodyPr/>
          <a:lstStyle/>
          <a:p>
            <a:pPr eaLnBrk="1" hangingPunct="1"/>
            <a:r>
              <a:rPr lang="en-US" altLang="en-US" dirty="0"/>
              <a:t>Recovery through preemption</a:t>
            </a:r>
          </a:p>
          <a:p>
            <a:pPr lvl="1" eaLnBrk="1" hangingPunct="1"/>
            <a:r>
              <a:rPr lang="en-US" altLang="en-US" dirty="0"/>
              <a:t>It may be possible to take a resource away from a process and give it to another</a:t>
            </a:r>
          </a:p>
          <a:p>
            <a:pPr lvl="1" eaLnBrk="1" hangingPunct="1"/>
            <a:r>
              <a:rPr lang="en-US" altLang="en-US" dirty="0"/>
              <a:t>This method is highly dependent on the nature of the resource – may frequently be difficult or impossible</a:t>
            </a:r>
          </a:p>
          <a:p>
            <a:pPr lvl="2"/>
            <a:r>
              <a:rPr lang="en-US" altLang="en-US" dirty="0"/>
              <a:t>Consider writing to a database but only half done...can you really interrupt this?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3A778F-0683-4475-821A-7B7F1798C339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1746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Recovery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4864"/>
            <a:ext cx="7935416" cy="5257800"/>
          </a:xfrm>
        </p:spPr>
        <p:txBody>
          <a:bodyPr/>
          <a:lstStyle/>
          <a:p>
            <a:pPr eaLnBrk="1" hangingPunct="1"/>
            <a:r>
              <a:rPr lang="en-US" altLang="en-US" dirty="0"/>
              <a:t>Recovery through rollback</a:t>
            </a:r>
          </a:p>
          <a:p>
            <a:pPr lvl="1" eaLnBrk="1" hangingPunct="1"/>
            <a:r>
              <a:rPr lang="en-US" altLang="en-US" dirty="0"/>
              <a:t>Processes are </a:t>
            </a:r>
            <a:r>
              <a:rPr lang="en-US" altLang="en-US" b="1" dirty="0" err="1">
                <a:solidFill>
                  <a:srgbClr val="990000"/>
                </a:solidFill>
              </a:rPr>
              <a:t>checkpointed</a:t>
            </a:r>
            <a:r>
              <a:rPr lang="en-US" altLang="en-US" dirty="0"/>
              <a:t> periodically.  Everything required to restart them in exactly the state they are in is written to file (including which resources are assigned to which process)</a:t>
            </a:r>
          </a:p>
          <a:p>
            <a:pPr lvl="1" eaLnBrk="1" hangingPunct="1"/>
            <a:r>
              <a:rPr lang="en-US" altLang="en-US" dirty="0"/>
              <a:t>If a deadlock occurs, a previous state can be restored and certain processes delayed so that the resources are not requested and deadlock does not occur</a:t>
            </a:r>
          </a:p>
          <a:p>
            <a:pPr lvl="1" eaLnBrk="1" hangingPunct="1"/>
            <a:r>
              <a:rPr lang="en-US" altLang="en-US" u="sng" dirty="0"/>
              <a:t>Disadvantage</a:t>
            </a:r>
            <a:r>
              <a:rPr lang="en-US" altLang="en-US" dirty="0"/>
              <a:t>: time and resources taken to save the state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995223F-688C-4085-A697-90E073AED7F5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53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780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Recovery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4864"/>
            <a:ext cx="8134672" cy="5334000"/>
          </a:xfrm>
        </p:spPr>
        <p:txBody>
          <a:bodyPr/>
          <a:lstStyle/>
          <a:p>
            <a:pPr eaLnBrk="1" hangingPunct="1"/>
            <a:r>
              <a:rPr lang="en-US" altLang="en-US" dirty="0"/>
              <a:t>Recovery through killing processes</a:t>
            </a:r>
          </a:p>
          <a:p>
            <a:pPr lvl="1" eaLnBrk="1" hangingPunct="1"/>
            <a:r>
              <a:rPr lang="en-US" altLang="en-US" dirty="0"/>
              <a:t>Crude, effective, but potentially damaging</a:t>
            </a:r>
          </a:p>
          <a:p>
            <a:pPr lvl="1" eaLnBrk="1" hangingPunct="1"/>
            <a:r>
              <a:rPr lang="en-US" altLang="en-US" dirty="0"/>
              <a:t>Best to kill a process in the cycle if it won’t disrupt all other processes in the cycle.  Alternatively, another victim holding a required resource (that he is using but never plans on giving back so he is not technically part of the cycle) can be killed</a:t>
            </a:r>
          </a:p>
          <a:p>
            <a:pPr lvl="1" eaLnBrk="1" hangingPunct="1"/>
            <a:r>
              <a:rPr lang="en-US" altLang="en-US" dirty="0"/>
              <a:t>Best choice: a process that can be rerun from the start with no ill effects</a:t>
            </a:r>
          </a:p>
          <a:p>
            <a:pPr lvl="1" eaLnBrk="1" hangingPunct="1"/>
            <a:r>
              <a:rPr lang="en-US" altLang="en-US" dirty="0"/>
              <a:t>Worst choice: processes that modify static resources such as databases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8542C21-997F-4C6F-85EC-2CF1FFFC8D68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0879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Quiz Time!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63715"/>
            <a:ext cx="8763000" cy="37338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/>
              <a:t>What are the two methods of deadlock detection and for what resource scenario types (single</a:t>
            </a:r>
            <a:r>
              <a:rPr lang="en-US" altLang="en-US"/>
              <a:t>, multiple) were </a:t>
            </a:r>
            <a:r>
              <a:rPr lang="en-US" altLang="en-US" dirty="0"/>
              <a:t>they designed?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/>
              <a:t>What are the three (3) recovery methods covered in this lecture?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8AD6D9-2EC8-4347-A486-2083B9FBB3B8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3912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 Review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are our four conditions for deadlock?</a:t>
            </a:r>
          </a:p>
          <a:p>
            <a:pPr eaLnBrk="1" hangingPunct="1"/>
            <a:r>
              <a:rPr lang="en-US" altLang="en-US" dirty="0"/>
              <a:t>What are the four ways of dealing with deadlocks?  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D34FC2-0D48-4180-B0B5-319B018CAE6E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4796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D2B88C3-DC86-459F-8808-0CE9D7E3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D9C2B6-0972-4E48-B6B7-4C2426229E1B}" type="slidenum">
              <a:rPr kumimoji="0" lang="fr-CA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CA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DE121B-DFE3-45A1-925E-D5A1024A9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Mid-Term Exam Review</a:t>
            </a:r>
          </a:p>
        </p:txBody>
      </p:sp>
    </p:spTree>
    <p:extLst>
      <p:ext uri="{BB962C8B-B14F-4D97-AF65-F5344CB8AC3E}">
        <p14:creationId xmlns:p14="http://schemas.microsoft.com/office/powerpoint/2010/main" val="262561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614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Deadlock Detection</a:t>
            </a:r>
          </a:p>
          <a:p>
            <a:pPr lvl="1" eaLnBrk="1" hangingPunct="1"/>
            <a:r>
              <a:rPr lang="en-US" altLang="en-US"/>
              <a:t>One resource of each type</a:t>
            </a:r>
          </a:p>
          <a:p>
            <a:pPr lvl="1" eaLnBrk="1" hangingPunct="1"/>
            <a:r>
              <a:rPr lang="en-US" altLang="en-US"/>
              <a:t>Multiple resources of each type</a:t>
            </a:r>
          </a:p>
          <a:p>
            <a:pPr eaLnBrk="1" hangingPunct="1"/>
            <a:r>
              <a:rPr lang="en-US" altLang="en-US"/>
              <a:t>Recovery from a detected deadlock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FB662F-36FE-4F2F-83D8-C92293165812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4535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this solution to our deadlock problem, we accept that deadlocks will happen but we build a system for detecting deadlocks and the means to recover from them</a:t>
            </a:r>
          </a:p>
          <a:p>
            <a:pPr eaLnBrk="1" hangingPunct="1"/>
            <a:r>
              <a:rPr lang="en-US" altLang="en-US" dirty="0"/>
              <a:t>Is this practical in the real world?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151FF7-8003-4FB2-A61D-948122B90F9B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3773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Deadlock Detection</a:t>
            </a:r>
            <a:r>
              <a:rPr lang="en-US" altLang="en-US" sz="3600"/>
              <a:t> </a:t>
            </a:r>
            <a:endParaRPr lang="en-US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systems with only single instances of each resource type</a:t>
            </a:r>
          </a:p>
          <a:p>
            <a:pPr lvl="1" eaLnBrk="1" hangingPunct="1"/>
            <a:r>
              <a:rPr lang="en-US" altLang="en-US" dirty="0"/>
              <a:t>For example, one printer, one scanner, one external storage device</a:t>
            </a:r>
          </a:p>
          <a:p>
            <a:pPr lvl="2"/>
            <a:r>
              <a:rPr lang="en-US" altLang="en-US" dirty="0"/>
              <a:t>Multiple instances of each type will be considered later in this class</a:t>
            </a:r>
          </a:p>
          <a:p>
            <a:pPr eaLnBrk="1" hangingPunct="1"/>
            <a:r>
              <a:rPr lang="en-US" altLang="en-US" dirty="0"/>
              <a:t>We have used directed graphs to easily see where a deadlock “loop” exists, can we implement an algorithm to do the same?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5EFB8C-CC42-4430-BE21-A8EAD31FC72E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1872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Deadlock Detection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Lets consider an example with 7 processes (A-G) and six resources (R through W):</a:t>
            </a:r>
          </a:p>
          <a:p>
            <a:pPr lvl="1" eaLnBrk="1" hangingPunct="1"/>
            <a:r>
              <a:rPr lang="en-US" altLang="en-US" dirty="0"/>
              <a:t>Process A holds R and wants S</a:t>
            </a:r>
          </a:p>
          <a:p>
            <a:pPr lvl="1" eaLnBrk="1" hangingPunct="1"/>
            <a:r>
              <a:rPr lang="en-US" altLang="en-US" dirty="0"/>
              <a:t>Process B holds nothing but wants T</a:t>
            </a:r>
          </a:p>
          <a:p>
            <a:pPr lvl="1" eaLnBrk="1" hangingPunct="1"/>
            <a:r>
              <a:rPr lang="en-US" altLang="en-US" dirty="0"/>
              <a:t>Process C holds nothing but wants S</a:t>
            </a:r>
          </a:p>
          <a:p>
            <a:pPr lvl="1" eaLnBrk="1" hangingPunct="1"/>
            <a:r>
              <a:rPr lang="en-US" altLang="en-US" dirty="0"/>
              <a:t>Process D holds U and wants S and T</a:t>
            </a:r>
          </a:p>
          <a:p>
            <a:pPr lvl="1" eaLnBrk="1" hangingPunct="1"/>
            <a:r>
              <a:rPr lang="en-US" altLang="en-US" dirty="0"/>
              <a:t>Process E holds T and wants V</a:t>
            </a:r>
          </a:p>
          <a:p>
            <a:pPr lvl="1" eaLnBrk="1" hangingPunct="1"/>
            <a:r>
              <a:rPr lang="en-US" altLang="en-US" dirty="0"/>
              <a:t>Process F holds W and wants S</a:t>
            </a:r>
          </a:p>
          <a:p>
            <a:pPr lvl="1" eaLnBrk="1" hangingPunct="1"/>
            <a:r>
              <a:rPr lang="en-US" altLang="en-US" dirty="0"/>
              <a:t>Process G holds V and wants U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3C7B97-44A5-45CF-8DDC-CADB6DBFCBB6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451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127768"/>
              </p:ext>
            </p:extLst>
          </p:nvPr>
        </p:nvGraphicFramePr>
        <p:xfrm>
          <a:off x="2667000" y="1196752"/>
          <a:ext cx="6248400" cy="478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Bitmap Image" r:id="rId4" imgW="3696216" imgH="2828571" progId="PBrush">
                  <p:embed/>
                </p:oleObj>
              </mc:Choice>
              <mc:Fallback>
                <p:oleObj name="Bitmap Image" r:id="rId4" imgW="3696216" imgH="2828571" progId="PBrush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96752"/>
                        <a:ext cx="6248400" cy="4783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E2F389-E683-4965-B553-8DD39FC7FE86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2540D7B-44DC-4F10-92BC-19A568123E80}"/>
              </a:ext>
            </a:extLst>
          </p:cNvPr>
          <p:cNvSpPr/>
          <p:nvPr/>
        </p:nvSpPr>
        <p:spPr>
          <a:xfrm>
            <a:off x="228600" y="980728"/>
            <a:ext cx="22551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Process A holds R and wants S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Process B holds nothing but wants T</a:t>
            </a:r>
          </a:p>
          <a:p>
            <a:endParaRPr lang="en-US" dirty="0"/>
          </a:p>
          <a:p>
            <a:r>
              <a:rPr lang="en-US" dirty="0">
                <a:solidFill>
                  <a:srgbClr val="C98407"/>
                </a:solidFill>
              </a:rPr>
              <a:t>Process C holds nothing but wants S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Process D holds U and wants S and T</a:t>
            </a:r>
          </a:p>
          <a:p>
            <a:endParaRPr lang="en-US" dirty="0"/>
          </a:p>
          <a:p>
            <a:r>
              <a:rPr lang="en-US" dirty="0">
                <a:solidFill>
                  <a:srgbClr val="FF00FF"/>
                </a:solidFill>
              </a:rPr>
              <a:t>Process E holds T and wants V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F holds W and wants S</a:t>
            </a:r>
          </a:p>
          <a:p>
            <a:endParaRPr lang="en-US" dirty="0"/>
          </a:p>
          <a:p>
            <a:r>
              <a:rPr lang="en-US" dirty="0">
                <a:solidFill>
                  <a:srgbClr val="990000"/>
                </a:solidFill>
              </a:rPr>
              <a:t>Process G holds V and wants U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EBDC618-D47E-4E92-B715-1D71B94F9421}"/>
              </a:ext>
            </a:extLst>
          </p:cNvPr>
          <p:cNvSpPr/>
          <p:nvPr/>
        </p:nvSpPr>
        <p:spPr>
          <a:xfrm>
            <a:off x="4211960" y="1386000"/>
            <a:ext cx="504056" cy="504056"/>
          </a:xfrm>
          <a:prstGeom prst="ellipse">
            <a:avLst/>
          </a:prstGeom>
          <a:solidFill>
            <a:srgbClr val="00B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DE29543-B512-468A-8F95-9303F916D8AB}"/>
              </a:ext>
            </a:extLst>
          </p:cNvPr>
          <p:cNvSpPr/>
          <p:nvPr/>
        </p:nvSpPr>
        <p:spPr>
          <a:xfrm>
            <a:off x="6876256" y="1386000"/>
            <a:ext cx="504056" cy="504056"/>
          </a:xfrm>
          <a:prstGeom prst="ellipse">
            <a:avLst/>
          </a:prstGeom>
          <a:solidFill>
            <a:schemeClr val="accent2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5D189BE-206E-48F6-9500-CA245DDF5AA5}"/>
              </a:ext>
            </a:extLst>
          </p:cNvPr>
          <p:cNvSpPr/>
          <p:nvPr/>
        </p:nvSpPr>
        <p:spPr>
          <a:xfrm>
            <a:off x="2880000" y="2636912"/>
            <a:ext cx="504056" cy="504056"/>
          </a:xfrm>
          <a:prstGeom prst="ellipse">
            <a:avLst/>
          </a:prstGeom>
          <a:solidFill>
            <a:srgbClr val="C98407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BDB3B9B-2149-4AB9-8196-260F7FBE1A4E}"/>
              </a:ext>
            </a:extLst>
          </p:cNvPr>
          <p:cNvSpPr/>
          <p:nvPr/>
        </p:nvSpPr>
        <p:spPr>
          <a:xfrm>
            <a:off x="5539172" y="2635287"/>
            <a:ext cx="504056" cy="504056"/>
          </a:xfrm>
          <a:prstGeom prst="ellipse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CC7E901B-3C3A-4888-B7F4-316CE6037351}"/>
              </a:ext>
            </a:extLst>
          </p:cNvPr>
          <p:cNvSpPr/>
          <p:nvPr/>
        </p:nvSpPr>
        <p:spPr>
          <a:xfrm>
            <a:off x="8208000" y="2635287"/>
            <a:ext cx="504056" cy="504056"/>
          </a:xfrm>
          <a:prstGeom prst="ellipse">
            <a:avLst/>
          </a:prstGeom>
          <a:solidFill>
            <a:srgbClr val="FF00F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BA785F3-8E90-43CA-A326-EC2B788A266A}"/>
              </a:ext>
            </a:extLst>
          </p:cNvPr>
          <p:cNvSpPr/>
          <p:nvPr/>
        </p:nvSpPr>
        <p:spPr>
          <a:xfrm>
            <a:off x="4211960" y="3996000"/>
            <a:ext cx="504056" cy="504056"/>
          </a:xfrm>
          <a:prstGeom prst="ellipse">
            <a:avLst/>
          </a:prstGeom>
          <a:solidFill>
            <a:schemeClr val="bg2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68486FD-7990-4CF0-A248-AB39AAE67BA5}"/>
              </a:ext>
            </a:extLst>
          </p:cNvPr>
          <p:cNvSpPr/>
          <p:nvPr/>
        </p:nvSpPr>
        <p:spPr>
          <a:xfrm>
            <a:off x="5539172" y="5292000"/>
            <a:ext cx="508884" cy="504056"/>
          </a:xfrm>
          <a:prstGeom prst="ellipse">
            <a:avLst/>
          </a:prstGeom>
          <a:solidFill>
            <a:srgbClr val="99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A3E6B8-6561-442A-A89B-ACE8108D143F}"/>
              </a:ext>
            </a:extLst>
          </p:cNvPr>
          <p:cNvSpPr txBox="1"/>
          <p:nvPr/>
        </p:nvSpPr>
        <p:spPr>
          <a:xfrm>
            <a:off x="4958364" y="6064566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Resource Graph</a:t>
            </a:r>
          </a:p>
        </p:txBody>
      </p:sp>
    </p:spTree>
    <p:extLst>
      <p:ext uri="{BB962C8B-B14F-4D97-AF65-F5344CB8AC3E}">
        <p14:creationId xmlns:p14="http://schemas.microsoft.com/office/powerpoint/2010/main" val="23821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Deadlock Detection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can we implement an algorithm that detects a deadlock the same way our eyes do?</a:t>
            </a:r>
          </a:p>
          <a:p>
            <a:pPr lvl="1" eaLnBrk="1" hangingPunct="1"/>
            <a:r>
              <a:rPr lang="en-US" altLang="en-US" dirty="0"/>
              <a:t>Create a list of nodes (called L) and follow out all connections from each node, adding nodes to the list when they are followed</a:t>
            </a:r>
          </a:p>
          <a:p>
            <a:pPr lvl="1" eaLnBrk="1" hangingPunct="1"/>
            <a:r>
              <a:rPr lang="en-US" altLang="en-US" dirty="0"/>
              <a:t>If a node appears in the list twice</a:t>
            </a:r>
          </a:p>
          <a:p>
            <a:pPr lvl="2"/>
            <a:r>
              <a:rPr lang="en-US" altLang="en-US" dirty="0"/>
              <a:t>we know we have followed a loop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58BF6E-4ADF-4778-8EFD-4B4397A503A9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727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9847" y="3706"/>
            <a:ext cx="7772400" cy="704428"/>
          </a:xfrm>
        </p:spPr>
        <p:txBody>
          <a:bodyPr/>
          <a:lstStyle/>
          <a:p>
            <a:pPr eaLnBrk="1" hangingPunct="1"/>
            <a:r>
              <a:rPr lang="en-US" altLang="en-US" dirty="0"/>
              <a:t>Creating our detection algorithm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84976" cy="4114800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For each node, N, in the graph, perform the following steps with N as the starting node:</a:t>
            </a:r>
          </a:p>
          <a:p>
            <a:pPr marL="1250950" lvl="2" indent="-357188">
              <a:buFont typeface="+mj-lt"/>
              <a:buAutoNum type="arabicPeriod" startAt="2"/>
            </a:pPr>
            <a:r>
              <a:rPr lang="en-US" altLang="en-US" dirty="0"/>
              <a:t>Initialize L as an empty list and all arcs as unmarked</a:t>
            </a:r>
          </a:p>
          <a:p>
            <a:pPr marL="1250950" lvl="2" indent="-357188">
              <a:buFont typeface="+mj-lt"/>
              <a:buAutoNum type="arabicPeriod" startAt="2"/>
            </a:pPr>
            <a:r>
              <a:rPr lang="en-US" altLang="en-US" dirty="0"/>
              <a:t>Add the current node to the end of L and check to see if it appears in L twice.  If it does, the graph contains a cycle and the algorithm terminates</a:t>
            </a:r>
          </a:p>
          <a:p>
            <a:pPr marL="1250950" lvl="2" indent="-357188">
              <a:buFont typeface="+mj-lt"/>
              <a:buAutoNum type="arabicPeriod" startAt="2"/>
            </a:pPr>
            <a:r>
              <a:rPr lang="en-US" altLang="en-US" dirty="0"/>
              <a:t>From the given node, see if there are any unmarked outgoing arcs.  If so, go to step 5; if not, go to step 6</a:t>
            </a:r>
          </a:p>
          <a:p>
            <a:pPr marL="1250950" lvl="2" indent="-357188">
              <a:buFont typeface="+mj-lt"/>
              <a:buAutoNum type="arabicPeriod" startAt="2"/>
            </a:pPr>
            <a:r>
              <a:rPr lang="en-US" altLang="en-US" dirty="0"/>
              <a:t>Pick an unmarked outgoing arc at random and mark it.  Then follow it to the new current node and go to step 3</a:t>
            </a:r>
          </a:p>
          <a:p>
            <a:pPr marL="1250950" lvl="2" indent="-357188">
              <a:buFont typeface="+mj-lt"/>
              <a:buAutoNum type="arabicPeriod" startAt="2"/>
            </a:pPr>
            <a:r>
              <a:rPr lang="en-US" altLang="en-US" dirty="0"/>
              <a:t>Create a list of nodes (called L) and follow out all connections from each node, adding nodes to the list when they are followed</a:t>
            </a:r>
          </a:p>
          <a:p>
            <a:pPr marL="1071563" lvl="1" indent="-534988" eaLnBrk="1" hangingPunct="1"/>
            <a:r>
              <a:rPr lang="en-US" altLang="en-US" dirty="0"/>
              <a:t>If a node appears in the list twice</a:t>
            </a:r>
          </a:p>
          <a:p>
            <a:pPr marL="1439863" lvl="2" indent="-368300"/>
            <a:r>
              <a:rPr lang="en-US" altLang="en-US" dirty="0"/>
              <a:t>we know we have followed a loop and have detected a deadlock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58BF6E-4ADF-4778-8EFD-4B4397A503A9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713717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1638</Words>
  <Application>Microsoft Office PowerPoint</Application>
  <PresentationFormat>On-screen Show (4:3)</PresentationFormat>
  <Paragraphs>249</Paragraphs>
  <Slides>20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Default Design</vt:lpstr>
      <vt:lpstr>1_Default Design</vt:lpstr>
      <vt:lpstr>Bitmap Image</vt:lpstr>
      <vt:lpstr>EEE 335 Principles of Operating Systems</vt:lpstr>
      <vt:lpstr>Quick Review</vt:lpstr>
      <vt:lpstr>Outline</vt:lpstr>
      <vt:lpstr>Deadlock Detection</vt:lpstr>
      <vt:lpstr>Deadlock Detection </vt:lpstr>
      <vt:lpstr>Deadlock Detection</vt:lpstr>
      <vt:lpstr>Deadlock Detection</vt:lpstr>
      <vt:lpstr>Deadlock Detection</vt:lpstr>
      <vt:lpstr>Creating our detection algorithm</vt:lpstr>
      <vt:lpstr>Deadlock Detection</vt:lpstr>
      <vt:lpstr>Deadlock Detection</vt:lpstr>
      <vt:lpstr>Deadlock Detection</vt:lpstr>
      <vt:lpstr>Deadlock Detection</vt:lpstr>
      <vt:lpstr>Deadlock Detection</vt:lpstr>
      <vt:lpstr>Deadlock Recovery</vt:lpstr>
      <vt:lpstr>Deadlock Recovery</vt:lpstr>
      <vt:lpstr>Deadlock Recovery</vt:lpstr>
      <vt:lpstr>Deadlock Recovery</vt:lpstr>
      <vt:lpstr>Quiz Time!</vt:lpstr>
      <vt:lpstr>PowerPoint Presentation</vt:lpstr>
    </vt:vector>
  </TitlesOfParts>
  <Company>Royal Military College of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435 Principles of Operating Systems</dc:title>
  <dc:creator>Alain Beaulieu</dc:creator>
  <cp:lastModifiedBy>user</cp:lastModifiedBy>
  <cp:revision>30</cp:revision>
  <cp:lastPrinted>2016-10-24T14:38:18Z</cp:lastPrinted>
  <dcterms:created xsi:type="dcterms:W3CDTF">2014-07-07T15:33:24Z</dcterms:created>
  <dcterms:modified xsi:type="dcterms:W3CDTF">2020-02-12T15:12:12Z</dcterms:modified>
</cp:coreProperties>
</file>