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3"/>
  </p:notesMasterIdLst>
  <p:handoutMasterIdLst>
    <p:handoutMasterId r:id="rId24"/>
  </p:handoutMasterIdLst>
  <p:sldIdLst>
    <p:sldId id="280"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61472" autoAdjust="0"/>
  </p:normalViewPr>
  <p:slideViewPr>
    <p:cSldViewPr>
      <p:cViewPr varScale="1">
        <p:scale>
          <a:sx n="70" d="100"/>
          <a:sy n="70" d="100"/>
        </p:scale>
        <p:origin x="-281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image" Target="../media/image12.png"/><Relationship Id="rId6" Type="http://schemas.openxmlformats.org/officeDocument/2006/relationships/image" Target="../media/image1.png"/><Relationship Id="rId5" Type="http://schemas.openxmlformats.org/officeDocument/2006/relationships/image" Target="../media/image16.png"/><Relationship Id="rId4"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1.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CA"/>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B44A5D09-0966-4653-A258-FA970B06B585}" type="datetimeFigureOut">
              <a:rPr lang="en-CA" smtClean="0"/>
              <a:pPr/>
              <a:t>26/02/2020</a:t>
            </a:fld>
            <a:endParaRPr lang="en-CA"/>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CA"/>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6FD65DEF-9AA1-4320-94A6-F8814D58E3D6}" type="slidenum">
              <a:rPr lang="en-CA" smtClean="0"/>
              <a:pPr/>
              <a:t>‹#›</a:t>
            </a:fld>
            <a:endParaRPr lang="en-CA"/>
          </a:p>
        </p:txBody>
      </p:sp>
    </p:spTree>
    <p:extLst>
      <p:ext uri="{BB962C8B-B14F-4D97-AF65-F5344CB8AC3E}">
        <p14:creationId xmlns:p14="http://schemas.microsoft.com/office/powerpoint/2010/main" val="19510796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02465427-C871-42CC-B650-A0C6692BA7BD}" type="datetimeFigureOut">
              <a:rPr lang="en-CA" smtClean="0"/>
              <a:pPr/>
              <a:t>26/02/2020</a:t>
            </a:fld>
            <a:endParaRPr lang="en-CA"/>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E37F2B54-A66B-4779-906C-F879CC221B89}" type="slidenum">
              <a:rPr lang="en-CA" smtClean="0"/>
              <a:pPr/>
              <a:t>‹#›</a:t>
            </a:fld>
            <a:endParaRPr lang="en-CA"/>
          </a:p>
        </p:txBody>
      </p:sp>
    </p:spTree>
    <p:extLst>
      <p:ext uri="{BB962C8B-B14F-4D97-AF65-F5344CB8AC3E}">
        <p14:creationId xmlns:p14="http://schemas.microsoft.com/office/powerpoint/2010/main" val="346263745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aseline="0" dirty="0"/>
          </a:p>
        </p:txBody>
      </p:sp>
      <p:sp>
        <p:nvSpPr>
          <p:cNvPr id="4" name="Slide Number Placeholder 3"/>
          <p:cNvSpPr>
            <a:spLocks noGrp="1"/>
          </p:cNvSpPr>
          <p:nvPr>
            <p:ph type="sldNum" sz="quarter" idx="10"/>
          </p:nvPr>
        </p:nvSpPr>
        <p:spPr/>
        <p:txBody>
          <a:bodyPr/>
          <a:lstStyle/>
          <a:p>
            <a:pPr>
              <a:defRPr/>
            </a:pPr>
            <a:fld id="{E37F2B54-A66B-4779-906C-F879CC221B89}" type="slidenum">
              <a:rPr lang="en-CA" smtClean="0">
                <a:solidFill>
                  <a:prstClr val="black"/>
                </a:solidFill>
              </a:rPr>
              <a:pPr>
                <a:defRPr/>
              </a:pPr>
              <a:t>1</a:t>
            </a:fld>
            <a:endParaRPr lang="en-CA">
              <a:solidFill>
                <a:prstClr val="black"/>
              </a:solidFill>
            </a:endParaRPr>
          </a:p>
        </p:txBody>
      </p:sp>
    </p:spTree>
    <p:extLst>
      <p:ext uri="{BB962C8B-B14F-4D97-AF65-F5344CB8AC3E}">
        <p14:creationId xmlns:p14="http://schemas.microsoft.com/office/powerpoint/2010/main" val="2928645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51937D86-9D47-4C4B-ABCB-92ADAF38779D}" type="slidenum">
              <a:rPr lang="en-US" altLang="en-US" sz="1200"/>
              <a:pPr eaLnBrk="1" hangingPunct="1"/>
              <a:t>15</a:t>
            </a:fld>
            <a:endParaRPr lang="en-US" altLang="en-US" sz="1200"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altLang="en-US" dirty="0"/>
              <a:t>Note that even with the spooler the problem isn’t removed.  A spooler is a finite size.  It waits for a job to be completely entered before printing since if it starts and the </a:t>
            </a:r>
            <a:r>
              <a:rPr lang="en-US" altLang="en-US" dirty="0" smtClean="0"/>
              <a:t>process becomes blocked then we’ll have the same problem of mutual exclusion </a:t>
            </a:r>
            <a:r>
              <a:rPr lang="en-US" altLang="en-US" dirty="0"/>
              <a:t>as before.  But what if two processes write to the buffer at the same time and each fill up ½ of it and still have more data to print.  Deadlock</a:t>
            </a:r>
            <a:r>
              <a:rPr lang="en-US" altLang="en-US" dirty="0" smtClean="0"/>
              <a:t>.</a:t>
            </a:r>
            <a:br>
              <a:rPr lang="en-US" altLang="en-US" dirty="0" smtClean="0"/>
            </a:br>
            <a:r>
              <a:rPr lang="en-US" altLang="en-US" dirty="0" smtClean="0"/>
              <a:t/>
            </a:r>
            <a:br>
              <a:rPr lang="en-US" altLang="en-US" dirty="0" smtClean="0"/>
            </a:br>
            <a:endParaRPr lang="en-US" altLang="en-US" dirty="0" smtClean="0"/>
          </a:p>
          <a:p>
            <a:pPr>
              <a:buFontTx/>
              <a:buChar char="•"/>
            </a:pPr>
            <a:r>
              <a:rPr lang="en-US" altLang="en-US" dirty="0" smtClean="0"/>
              <a:t>Four conditions for deadlock:</a:t>
            </a:r>
          </a:p>
          <a:p>
            <a:pPr lvl="1">
              <a:buFontTx/>
              <a:buChar char="•"/>
            </a:pPr>
            <a:r>
              <a:rPr lang="en-US" altLang="en-US" dirty="0" smtClean="0"/>
              <a:t>Mutual exclusion condition (resources either free or allocated to a process)</a:t>
            </a:r>
          </a:p>
          <a:p>
            <a:pPr lvl="1">
              <a:buFontTx/>
              <a:buChar char="•"/>
            </a:pPr>
            <a:r>
              <a:rPr lang="en-US" altLang="en-US" dirty="0" smtClean="0"/>
              <a:t>Hold and wait condition (processes may obtain more than one resource simultaneously)</a:t>
            </a:r>
          </a:p>
          <a:p>
            <a:pPr lvl="1">
              <a:buFontTx/>
              <a:buChar char="•"/>
            </a:pPr>
            <a:r>
              <a:rPr lang="en-US" altLang="en-US" dirty="0" smtClean="0"/>
              <a:t>No preemption condition (resources may not be taken away from a process)</a:t>
            </a:r>
          </a:p>
          <a:p>
            <a:pPr lvl="1">
              <a:buFontTx/>
              <a:buChar char="•"/>
            </a:pPr>
            <a:r>
              <a:rPr lang="en-US" altLang="en-US" dirty="0" smtClean="0"/>
              <a:t>Circular wait condition (at least two processes are waiting on events that only another process in the cycle can cause)</a:t>
            </a:r>
          </a:p>
          <a:p>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6E48332D-9893-4BFC-A2C4-EE9732C4724D}" type="slidenum">
              <a:rPr lang="en-US" altLang="en-US" sz="1200"/>
              <a:pPr eaLnBrk="1" hangingPunct="1"/>
              <a:t>16</a:t>
            </a:fld>
            <a:endParaRPr lang="en-US" altLang="en-US" sz="1200"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last solution seems to be a better one, but may not be practical.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AF3E97B8-1704-4E95-A14A-ACB7E952558B}" type="slidenum">
              <a:rPr lang="en-US" altLang="en-US" sz="1200"/>
              <a:pPr eaLnBrk="1" hangingPunct="1"/>
              <a:t>19</a:t>
            </a:fld>
            <a:endParaRPr lang="en-US" altLang="en-US" sz="1200"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Draw this one out with a couple of sample resources and processes and show how it cannot occur.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8590EB1A-AEAA-4756-8261-0AE776E99ABA}" type="slidenum">
              <a:rPr lang="en-US" altLang="en-US" sz="1200"/>
              <a:pPr eaLnBrk="1" hangingPunct="1"/>
              <a:t>2</a:t>
            </a:fld>
            <a:endParaRPr lang="en-US" altLang="en-US" sz="120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a:t>Answer: Four data structures:</a:t>
            </a:r>
          </a:p>
          <a:p>
            <a:pPr lvl="1">
              <a:buFontTx/>
              <a:buChar char="•"/>
            </a:pPr>
            <a:r>
              <a:rPr lang="en-US" altLang="en-US" dirty="0"/>
              <a:t>Resources in existence</a:t>
            </a:r>
          </a:p>
          <a:p>
            <a:pPr lvl="1">
              <a:buFontTx/>
              <a:buChar char="•"/>
            </a:pPr>
            <a:r>
              <a:rPr lang="en-US" altLang="en-US" dirty="0"/>
              <a:t>Available Resource</a:t>
            </a:r>
          </a:p>
          <a:p>
            <a:pPr lvl="1">
              <a:buFontTx/>
              <a:buChar char="•"/>
            </a:pPr>
            <a:r>
              <a:rPr lang="en-US" altLang="en-US" dirty="0"/>
              <a:t>Matrix of resources allocated to processes</a:t>
            </a:r>
          </a:p>
          <a:p>
            <a:pPr lvl="1">
              <a:buFontTx/>
              <a:buChar char="•"/>
            </a:pPr>
            <a:r>
              <a:rPr lang="en-US" altLang="en-US" dirty="0"/>
              <a:t>Matrix of resources requested by processes</a:t>
            </a:r>
          </a:p>
          <a:p>
            <a:pPr lvl="1">
              <a:buFontTx/>
              <a:buChar char="•"/>
            </a:pPr>
            <a:r>
              <a:rPr lang="en-US" altLang="en-US" dirty="0"/>
              <a:t>Now we look to see if our available resources can satisfy the request of one of the processes.  If so, mark it as “run” and add its allocated resources to those available.  Repeat until all processes are marked or we cannot continue.  Any process not marked as “run” are deadlocked</a:t>
            </a:r>
          </a:p>
          <a:p>
            <a:pPr>
              <a:buFontTx/>
              <a:buChar char="•"/>
            </a:pPr>
            <a:endParaRPr lang="en-US" altLang="en-US" dirty="0"/>
          </a:p>
          <a:p>
            <a:pPr>
              <a:buFontTx/>
              <a:buChar char="•"/>
            </a:pPr>
            <a:r>
              <a:rPr lang="en-US" altLang="en-US" dirty="0"/>
              <a:t>Four conditions for deadlock:</a:t>
            </a:r>
          </a:p>
          <a:p>
            <a:pPr lvl="1">
              <a:buFontTx/>
              <a:buChar char="•"/>
            </a:pPr>
            <a:r>
              <a:rPr lang="en-US" altLang="en-US" dirty="0"/>
              <a:t>Mutual exclusion condition (resources either free or allocated to a process)</a:t>
            </a:r>
          </a:p>
          <a:p>
            <a:pPr lvl="1">
              <a:buFontTx/>
              <a:buChar char="•"/>
            </a:pPr>
            <a:r>
              <a:rPr lang="en-US" altLang="en-US" dirty="0"/>
              <a:t>Hold and wait condition (processes may obtain more than one resource simultaneously)</a:t>
            </a:r>
          </a:p>
          <a:p>
            <a:pPr lvl="1">
              <a:buFontTx/>
              <a:buChar char="•"/>
            </a:pPr>
            <a:r>
              <a:rPr lang="en-US" altLang="en-US" dirty="0"/>
              <a:t>No preemption condition (resources may not be taken away from a process)</a:t>
            </a:r>
          </a:p>
          <a:p>
            <a:pPr lvl="1">
              <a:buFontTx/>
              <a:buChar char="•"/>
            </a:pPr>
            <a:r>
              <a:rPr lang="en-US" altLang="en-US" dirty="0"/>
              <a:t>Circular wait condition (at least two processes are waiting on events that only another process in the cycle can cause)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F3F15EEF-96B6-4C45-A1BD-C49336C050C5}" type="slidenum">
              <a:rPr lang="en-US" altLang="en-US" sz="1200"/>
              <a:pPr eaLnBrk="1" hangingPunct="1"/>
              <a:t>3</a:t>
            </a:fld>
            <a:endParaRPr lang="en-US" altLang="en-US" sz="1200"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a:t>Ask them what these mean again:</a:t>
            </a:r>
          </a:p>
          <a:p>
            <a:pPr lvl="1">
              <a:buFontTx/>
              <a:buChar char="•"/>
            </a:pPr>
            <a:r>
              <a:rPr lang="en-US" altLang="en-US"/>
              <a:t>Avoidance is the stop deadlocks through a very careful allocation of resources</a:t>
            </a:r>
          </a:p>
          <a:p>
            <a:pPr lvl="1">
              <a:buFontTx/>
              <a:buChar char="•"/>
            </a:pPr>
            <a:r>
              <a:rPr lang="en-US" altLang="en-US"/>
              <a:t>Prevention is a way to avoid deadlocks by breaking one of the four conditions for deadlock.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37F2B54-A66B-4779-906C-F879CC221B89}" type="slidenum">
              <a:rPr lang="en-CA" smtClean="0"/>
              <a:pPr/>
              <a:t>5</a:t>
            </a:fld>
            <a:endParaRPr lang="en-CA"/>
          </a:p>
        </p:txBody>
      </p:sp>
    </p:spTree>
    <p:extLst>
      <p:ext uri="{BB962C8B-B14F-4D97-AF65-F5344CB8AC3E}">
        <p14:creationId xmlns:p14="http://schemas.microsoft.com/office/powerpoint/2010/main" val="2477639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02EE8DC7-8E45-45C5-B7C3-30DDC272FDAE}" type="slidenum">
              <a:rPr lang="en-US" altLang="en-US" sz="1200"/>
              <a:pPr eaLnBrk="1" hangingPunct="1"/>
              <a:t>6</a:t>
            </a:fld>
            <a:endParaRPr lang="en-US" altLang="en-US" sz="1200"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a:t>
            </a:r>
          </a:p>
          <a:p>
            <a:pPr marL="171450" indent="-171450">
              <a:buFontTx/>
              <a:buChar char="-"/>
            </a:pPr>
            <a:r>
              <a:rPr lang="en-US" altLang="en-US" dirty="0"/>
              <a:t>that we are dealing with a single resource type for this example</a:t>
            </a:r>
          </a:p>
          <a:p>
            <a:pPr marL="171450" indent="-171450">
              <a:buFontTx/>
              <a:buChar char="-"/>
            </a:pPr>
            <a:r>
              <a:rPr lang="en-US" altLang="en-US" dirty="0"/>
              <a:t>7 of the 10 resources have already been allocated, another (6+2+5) or 13 are going to be requested by each of the processes to allow them to complete their task</a:t>
            </a:r>
          </a:p>
          <a:p>
            <a:pPr marL="171450" indent="-171450">
              <a:buFontTx/>
              <a:buChar char="-"/>
            </a:pPr>
            <a:r>
              <a:rPr lang="en-US" altLang="en-US" dirty="0"/>
              <a:t>we are assuming that every process will next requests its maximum resources.  </a:t>
            </a:r>
          </a:p>
          <a:p>
            <a:pPr marL="171450" indent="-171450">
              <a:buFontTx/>
              <a:buChar char="-"/>
            </a:pPr>
            <a:endParaRPr lang="en-US" altLang="en-US" dirty="0"/>
          </a:p>
          <a:p>
            <a:pPr marL="0" indent="0">
              <a:buFontTx/>
              <a:buNone/>
            </a:pPr>
            <a:r>
              <a:rPr lang="en-US" altLang="en-US" dirty="0"/>
              <a:t>B requests two more resources</a:t>
            </a:r>
          </a:p>
          <a:p>
            <a:pPr marL="0" indent="0">
              <a:buFontTx/>
              <a:buNone/>
            </a:pPr>
            <a:r>
              <a:rPr lang="en-US" altLang="en-US" dirty="0"/>
              <a:t>B receives the two additional resources</a:t>
            </a:r>
          </a:p>
          <a:p>
            <a:pPr marL="0" indent="0">
              <a:buFontTx/>
              <a:buNone/>
            </a:pPr>
            <a:r>
              <a:rPr lang="en-US" altLang="en-US" dirty="0"/>
              <a:t>B runs to completion and releases its resources</a:t>
            </a:r>
          </a:p>
          <a:p>
            <a:pPr marL="0" indent="0">
              <a:buFontTx/>
              <a:buNone/>
            </a:pPr>
            <a:endParaRPr lang="en-US" altLang="en-US" dirty="0"/>
          </a:p>
          <a:p>
            <a:pPr marL="0" indent="0">
              <a:buFontTx/>
              <a:buNone/>
            </a:pPr>
            <a:r>
              <a:rPr lang="en-US" altLang="en-US" dirty="0"/>
              <a:t>C is next</a:t>
            </a:r>
          </a:p>
          <a:p>
            <a:pPr marL="0" indent="0">
              <a:buFontTx/>
              <a:buNone/>
            </a:pPr>
            <a:r>
              <a:rPr lang="en-US" altLang="en-US" dirty="0"/>
              <a:t>A follows  </a:t>
            </a:r>
          </a:p>
          <a:p>
            <a:pPr marL="0" indent="0">
              <a:buFontTx/>
              <a:buNone/>
            </a:pPr>
            <a:endParaRPr lang="en-US" altLang="en-US" dirty="0"/>
          </a:p>
          <a:p>
            <a:r>
              <a:rPr lang="en-US" altLang="en-US" dirty="0"/>
              <a:t>Safe because there exists a sequence of allocations that allows all processes to complete.</a:t>
            </a:r>
          </a:p>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6E48E185-62D6-4005-AB08-C830F341DEA7}" type="slidenum">
              <a:rPr lang="en-US" altLang="en-US" sz="1200"/>
              <a:pPr eaLnBrk="1" hangingPunct="1"/>
              <a:t>7</a:t>
            </a:fld>
            <a:endParaRPr lang="en-US" altLang="en-US" sz="1200"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that this did not HAVE TO lead to a deadlock.  Only if all processes needed their maximum number of resources to complete was it a deadlock.  If C can complete with 2, or release a single resource then everything will work out for the best.  However, the state was unsafe...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C4B923CC-DED0-40A8-BD62-9D55FD87F742}" type="slidenum">
              <a:rPr lang="en-US" altLang="en-US" sz="1200"/>
              <a:pPr eaLnBrk="1" hangingPunct="1"/>
              <a:t>8</a:t>
            </a:fld>
            <a:endParaRPr lang="en-US" altLang="en-US" sz="1200" dirty="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Dijkstra again</a:t>
            </a:r>
          </a:p>
          <a:p>
            <a:endParaRPr lang="en-US" altLang="en-US" dirty="0"/>
          </a:p>
          <a:p>
            <a:r>
              <a:rPr lang="en-US" altLang="en-US" dirty="0"/>
              <a:t>Note the multiple instances of  single resource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FF0C90DB-2013-4496-8745-890B75AEDC80}" type="slidenum">
              <a:rPr lang="en-US" altLang="en-US" sz="1200"/>
              <a:pPr eaLnBrk="1" hangingPunct="1"/>
              <a:t>9</a:t>
            </a:fld>
            <a:endParaRPr lang="en-US" altLang="en-US" sz="1200"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Units are in $1K, customers may request a total of $22K</a:t>
            </a:r>
          </a:p>
          <a:p>
            <a:r>
              <a:rPr lang="en-US" altLang="en-US" dirty="0"/>
              <a:t>Banker has reserved only $10K on hand, knowing not everyone will ask for everything right away</a:t>
            </a:r>
          </a:p>
          <a:p>
            <a:endParaRPr lang="en-US" altLang="en-US" dirty="0"/>
          </a:p>
          <a:p>
            <a:r>
              <a:rPr lang="en-US" altLang="en-US" dirty="0"/>
              <a:t>Customers A,B,C and D ask for the amounts given in the second box – if you were the banker, is this safe?</a:t>
            </a:r>
          </a:p>
          <a:p>
            <a:r>
              <a:rPr lang="en-US" altLang="en-US" dirty="0"/>
              <a:t>Next, B asks for another $1K – if you were the banker in this situation, would you approve or deny the additional loan</a:t>
            </a:r>
          </a:p>
          <a:p>
            <a:endParaRPr lang="en-US" altLang="en-US" dirty="0"/>
          </a:p>
          <a:p>
            <a:r>
              <a:rPr lang="en-US" altLang="en-US" dirty="0"/>
              <a:t>So, really, the algorithm is just what we saw previously.  We only give out resources if the state to which the process move is safe.</a:t>
            </a:r>
          </a:p>
          <a:p>
            <a:r>
              <a:rPr lang="en-US" altLang="en-US" dirty="0"/>
              <a:t>Ask them: in this analogy the banker is the? (operating system) and the customers are (processes)</a:t>
            </a:r>
          </a:p>
          <a:p>
            <a:r>
              <a:rPr lang="en-US" altLang="en-US" dirty="0"/>
              <a:t>Doesn’t this result in waste?  We aren’t allocating all of our resources.</a:t>
            </a:r>
          </a:p>
          <a:p>
            <a:pPr lvl="1">
              <a:buFontTx/>
              <a:buChar char="•"/>
            </a:pPr>
            <a:r>
              <a:rPr lang="en-US" altLang="en-US" dirty="0"/>
              <a:t>Yes, but it prevents deadlocks</a:t>
            </a:r>
          </a:p>
          <a:p>
            <a:pPr lvl="1">
              <a:buFontTx/>
              <a:buChar char="•"/>
            </a:pPr>
            <a:r>
              <a:rPr lang="en-US" altLang="en-US" dirty="0"/>
              <a:t>Less waste than only allowing a process to take the maximum it will ever need at </a:t>
            </a:r>
            <a:r>
              <a:rPr lang="en-US" altLang="en-US" dirty="0" smtClean="0"/>
              <a:t>once</a:t>
            </a:r>
            <a:endParaRPr lang="en-US" altLang="en-US" dirty="0"/>
          </a:p>
          <a:p>
            <a:pPr lvl="2">
              <a:buFontTx/>
              <a:buChar char="•"/>
            </a:pPr>
            <a:r>
              <a:rPr lang="en-US" altLang="en-US" dirty="0"/>
              <a:t>More concurrent activity</a:t>
            </a:r>
          </a:p>
          <a:p>
            <a:pPr lvl="2">
              <a:buFontTx/>
              <a:buChar char="•"/>
            </a:pPr>
            <a:r>
              <a:rPr lang="en-US" altLang="en-US" dirty="0"/>
              <a:t>More resources in use (in general)</a:t>
            </a:r>
          </a:p>
          <a:p>
            <a:pPr lvl="2">
              <a:buFontTx/>
              <a:buChar char="•"/>
            </a:pPr>
            <a:endParaRPr lang="en-US" altLang="en-US" dirty="0"/>
          </a:p>
          <a:p>
            <a:pPr>
              <a:buFontTx/>
              <a:buChar char="•"/>
            </a:pPr>
            <a:r>
              <a:rPr lang="en-US" altLang="en-US" dirty="0"/>
              <a:t>REMEMBER!!! Unsafe is not necessarily a deadlock, but we can no longer guarantee that we can prevent a deadlock either.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defRPr>
            </a:lvl1pPr>
            <a:lvl2pPr marL="785305" indent="-302040" eaLnBrk="0" hangingPunct="0">
              <a:defRPr sz="2500">
                <a:solidFill>
                  <a:schemeClr val="tx1"/>
                </a:solidFill>
                <a:latin typeface="Times New Roman" pitchFamily="18" charset="0"/>
              </a:defRPr>
            </a:lvl2pPr>
            <a:lvl3pPr marL="1208161" indent="-241632" eaLnBrk="0" hangingPunct="0">
              <a:defRPr sz="2500">
                <a:solidFill>
                  <a:schemeClr val="tx1"/>
                </a:solidFill>
                <a:latin typeface="Times New Roman" pitchFamily="18" charset="0"/>
              </a:defRPr>
            </a:lvl3pPr>
            <a:lvl4pPr marL="1691426" indent="-241632" eaLnBrk="0" hangingPunct="0">
              <a:defRPr sz="2500">
                <a:solidFill>
                  <a:schemeClr val="tx1"/>
                </a:solidFill>
                <a:latin typeface="Times New Roman" pitchFamily="18" charset="0"/>
              </a:defRPr>
            </a:lvl4pPr>
            <a:lvl5pPr marL="2174690" indent="-241632" eaLnBrk="0" hangingPunct="0">
              <a:defRPr sz="2500">
                <a:solidFill>
                  <a:schemeClr val="tx1"/>
                </a:solidFill>
                <a:latin typeface="Times New Roman" pitchFamily="18" charset="0"/>
              </a:defRPr>
            </a:lvl5pPr>
            <a:lvl6pPr marL="2657954" indent="-241632" eaLnBrk="0" fontAlgn="base" hangingPunct="0">
              <a:spcBef>
                <a:spcPct val="0"/>
              </a:spcBef>
              <a:spcAft>
                <a:spcPct val="0"/>
              </a:spcAft>
              <a:defRPr sz="2500">
                <a:solidFill>
                  <a:schemeClr val="tx1"/>
                </a:solidFill>
                <a:latin typeface="Times New Roman" pitchFamily="18" charset="0"/>
              </a:defRPr>
            </a:lvl6pPr>
            <a:lvl7pPr marL="3141218" indent="-241632" eaLnBrk="0" fontAlgn="base" hangingPunct="0">
              <a:spcBef>
                <a:spcPct val="0"/>
              </a:spcBef>
              <a:spcAft>
                <a:spcPct val="0"/>
              </a:spcAft>
              <a:defRPr sz="2500">
                <a:solidFill>
                  <a:schemeClr val="tx1"/>
                </a:solidFill>
                <a:latin typeface="Times New Roman" pitchFamily="18" charset="0"/>
              </a:defRPr>
            </a:lvl7pPr>
            <a:lvl8pPr marL="3624483" indent="-241632" eaLnBrk="0" fontAlgn="base" hangingPunct="0">
              <a:spcBef>
                <a:spcPct val="0"/>
              </a:spcBef>
              <a:spcAft>
                <a:spcPct val="0"/>
              </a:spcAft>
              <a:defRPr sz="2500">
                <a:solidFill>
                  <a:schemeClr val="tx1"/>
                </a:solidFill>
                <a:latin typeface="Times New Roman" pitchFamily="18" charset="0"/>
              </a:defRPr>
            </a:lvl8pPr>
            <a:lvl9pPr marL="4107747" indent="-241632" eaLnBrk="0" fontAlgn="base" hangingPunct="0">
              <a:spcBef>
                <a:spcPct val="0"/>
              </a:spcBef>
              <a:spcAft>
                <a:spcPct val="0"/>
              </a:spcAft>
              <a:defRPr sz="2500">
                <a:solidFill>
                  <a:schemeClr val="tx1"/>
                </a:solidFill>
                <a:latin typeface="Times New Roman" pitchFamily="18" charset="0"/>
              </a:defRPr>
            </a:lvl9pPr>
          </a:lstStyle>
          <a:p>
            <a:pPr eaLnBrk="1" hangingPunct="1"/>
            <a:fld id="{8EBC6917-595A-4C1B-B53B-04C839E350E1}" type="slidenum">
              <a:rPr lang="en-US" altLang="en-US" sz="1200"/>
              <a:pPr eaLnBrk="1" hangingPunct="1"/>
              <a:t>13</a:t>
            </a:fld>
            <a:endParaRPr lang="en-US" altLang="en-US" sz="1200"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vector P is simply the sum of assigned resources to speed in our calculation of vector A.</a:t>
            </a:r>
          </a:p>
          <a:p>
            <a:endParaRPr lang="en-US" altLang="en-US" dirty="0"/>
          </a:p>
          <a:p>
            <a:r>
              <a:rPr lang="en-US" altLang="en-US" dirty="0"/>
              <a:t>Ask:  Is this a safe state?  If so, why? </a:t>
            </a:r>
          </a:p>
          <a:p>
            <a:r>
              <a:rPr lang="en-US" altLang="en-US" dirty="0"/>
              <a:t>	- D can finish, return all it resources, then A or E and so on</a:t>
            </a:r>
          </a:p>
          <a:p>
            <a:r>
              <a:rPr lang="en-US" altLang="en-US" dirty="0"/>
              <a:t>Ask them if the state is still safe if B asks for a scanner (and is granted it).  </a:t>
            </a:r>
          </a:p>
          <a:p>
            <a:r>
              <a:rPr lang="en-US" altLang="en-US" dirty="0"/>
              <a:t>	- Yes, because D can still finish follow by A or E and so on </a:t>
            </a:r>
          </a:p>
          <a:p>
            <a:r>
              <a:rPr lang="en-US" altLang="en-US" dirty="0"/>
              <a:t>Then what if E asks for and is granted the final scanner?  (no longer safe as nothing can complete so D can no longer finish and return its resources to the pool)</a:t>
            </a: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vmlDrawing" Target="../drawings/vmlDrawing4.v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1.png"/><Relationship Id="rId10" Type="http://schemas.openxmlformats.org/officeDocument/2006/relationships/image" Target="../media/image7.png"/><Relationship Id="rId4" Type="http://schemas.openxmlformats.org/officeDocument/2006/relationships/oleObject" Target="../embeddings/oleObject10.bin"/><Relationship Id="rId9" Type="http://schemas.openxmlformats.org/officeDocument/2006/relationships/image" Target="../media/image6.png"/><Relationship Id="rId1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vmlDrawing" Target="../drawings/vmlDrawing5.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11.bin"/><Relationship Id="rId9"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oleObject" Target="../embeddings/oleObject2.bin"/><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6.png"/><Relationship Id="rId2" Type="http://schemas.openxmlformats.org/officeDocument/2006/relationships/slideMaster" Target="../slideMasters/slideMaster1.xml"/><Relationship Id="rId16" Type="http://schemas.openxmlformats.org/officeDocument/2006/relationships/image" Target="../media/image17.png"/><Relationship Id="rId1" Type="http://schemas.openxmlformats.org/officeDocument/2006/relationships/vmlDrawing" Target="../drawings/vmlDrawing3.vml"/><Relationship Id="rId6" Type="http://schemas.openxmlformats.org/officeDocument/2006/relationships/image" Target="../media/image13.png"/><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oleObject" Target="../embeddings/oleObject6.bin"/><Relationship Id="rId1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D9C2B6-0972-4E48-B6B7-4C2426229E1B}" type="slidenum">
              <a:rPr kumimoji="0" lang="fr-CA" altLang="en-US" sz="1400" b="0" i="0" u="none" strike="noStrike" kern="1200" cap="none" spc="0" normalizeH="0" baseline="0" noProof="0">
                <a:ln>
                  <a:noFill/>
                </a:ln>
                <a:solidFill>
                  <a:srgbClr val="00000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fr-CA" altLang="en-US" sz="1400" b="0" i="0" u="none" strike="noStrike" kern="1200" cap="none" spc="0" normalizeH="0" baseline="0" noProof="0">
              <a:ln>
                <a:noFill/>
              </a:ln>
              <a:solidFill>
                <a:srgbClr val="000000"/>
              </a:solidFill>
              <a:effectLst/>
              <a:uLnTx/>
              <a:uFillTx/>
              <a:latin typeface="Times New Roman"/>
              <a:ea typeface="+mn-ea"/>
              <a:cs typeface="+mn-cs"/>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07504" y="1445447"/>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a:ln>
                  <a:noFill/>
                </a:ln>
                <a:solidFill>
                  <a:srgbClr val="A50021"/>
                </a:solidFill>
                <a:effectLst/>
                <a:uLnTx/>
                <a:uFillTx/>
                <a:latin typeface="Times New Roman"/>
                <a:ea typeface="+mj-ea"/>
                <a:cs typeface="+mj-cs"/>
              </a:rPr>
              <a:t>EE435 Principles of Operating Systems</a:t>
            </a:r>
            <a:endParaRPr kumimoji="0" lang="en-CA" sz="3600" b="1" i="0" u="none" strike="noStrike" kern="0" cap="none" spc="0" normalizeH="0" baseline="0" noProof="0" dirty="0">
              <a:ln>
                <a:noFill/>
              </a:ln>
              <a:solidFill>
                <a:srgbClr val="A50021"/>
              </a:solidFill>
              <a:effectLst/>
              <a:uLnTx/>
              <a:uFillTx/>
              <a:latin typeface="Times New Roman"/>
              <a:ea typeface="+mj-ea"/>
              <a:cs typeface="+mj-cs"/>
            </a:endParaRP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8211"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7" name="Picture 1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18" name="Picture 17"/>
          <p:cNvPicPr>
            <a:picLocks noChangeAspect="1"/>
          </p:cNvPicPr>
          <p:nvPr userDrawn="1"/>
        </p:nvPicPr>
        <p:blipFill>
          <a:blip r:embed="rId7"/>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8"/>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9"/>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10"/>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1"/>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2"/>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3"/>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4"/>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287000" y="485419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Tree>
    <p:extLst>
      <p:ext uri="{BB962C8B-B14F-4D97-AF65-F5344CB8AC3E}">
        <p14:creationId xmlns:p14="http://schemas.microsoft.com/office/powerpoint/2010/main" val="27293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2CB0A28-9E1A-0F4D-BD4C-71FCBCCC6E94}" type="datetime1">
              <a:rPr lang="en-CA" altLang="en-US" smtClean="0">
                <a:solidFill>
                  <a:srgbClr val="000000"/>
                </a:solidFill>
              </a:rPr>
              <a:t>26/02/2020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59274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3593B37-5643-6C49-B4B0-012D77E5A8B7}" type="datetime1">
              <a:rPr lang="en-CA" altLang="en-US" smtClean="0">
                <a:solidFill>
                  <a:srgbClr val="000000"/>
                </a:solidFill>
              </a:rPr>
              <a:t>26/02/2020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579608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D535A1A3-481F-D04F-AF80-F846B4F2ADD2}" type="datetime1">
              <a:rPr lang="en-CA" altLang="en-US" smtClean="0">
                <a:solidFill>
                  <a:srgbClr val="000000"/>
                </a:solidFill>
              </a:rPr>
              <a:t>26/02/2020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479887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fld id="{12FB6314-E8B4-714E-8F0D-888856B070A4}" type="datetime1">
              <a:rPr lang="en-CA" altLang="en-US" smtClean="0">
                <a:solidFill>
                  <a:srgbClr val="000000"/>
                </a:solidFill>
              </a:rPr>
              <a:t>26/02/2020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562509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3"/>
          <a:stretch>
            <a:fillRect/>
          </a:stretch>
        </p:blipFill>
        <p:spPr>
          <a:xfrm>
            <a:off x="0" y="0"/>
            <a:ext cx="9112803" cy="6858001"/>
          </a:xfrm>
          <a:prstGeom prst="rect">
            <a:avLst/>
          </a:prstGeom>
        </p:spPr>
      </p:pic>
      <p:sp>
        <p:nvSpPr>
          <p:cNvPr id="2" name="Title 1"/>
          <p:cNvSpPr>
            <a:spLocks noGrp="1"/>
          </p:cNvSpPr>
          <p:nvPr>
            <p:ph type="ctrTitle" hasCustomPrompt="1"/>
          </p:nvPr>
        </p:nvSpPr>
        <p:spPr>
          <a:xfrm>
            <a:off x="107504" y="1445447"/>
            <a:ext cx="8928992" cy="1470025"/>
          </a:xfrm>
        </p:spPr>
        <p:txBody>
          <a:bodyPr/>
          <a:lstStyle>
            <a:lvl1pPr>
              <a:defRPr u="none" baseline="0"/>
            </a:lvl1pPr>
          </a:lstStyle>
          <a:p>
            <a:r>
              <a:rPr lang="en-US" dirty="0"/>
              <a:t>EE435 Principles of Operating Systems</a:t>
            </a:r>
            <a:endParaRPr lang="en-CA" dirty="0"/>
          </a:p>
        </p:txBody>
      </p:sp>
      <p:sp>
        <p:nvSpPr>
          <p:cNvPr id="3" name="Subtitle 2"/>
          <p:cNvSpPr>
            <a:spLocks noGrp="1"/>
          </p:cNvSpPr>
          <p:nvPr>
            <p:ph type="subTitle" idx="1"/>
          </p:nvPr>
        </p:nvSpPr>
        <p:spPr>
          <a:xfrm>
            <a:off x="1371600" y="4657724"/>
            <a:ext cx="6400800" cy="159067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CA" dirty="0"/>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12" name="Object 11"/>
          <p:cNvGraphicFramePr>
            <a:graphicFrameLocks noChangeAspect="1"/>
          </p:cNvGraphicFramePr>
          <p:nvPr userDrawn="1">
            <p:extLst/>
          </p:nvPr>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0244" name="Bitmap Image" r:id="rId4" imgW="2381582" imgH="428798" progId="PBrush">
                  <p:embed/>
                </p:oleObj>
              </mc:Choice>
              <mc:Fallback>
                <p:oleObj name="Bitmap Image" r:id="rId4" imgW="2381582" imgH="42879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4" name="Picture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324458" y="2678014"/>
            <a:ext cx="4463885" cy="2106452"/>
          </a:xfrm>
          <a:prstGeom prst="rect">
            <a:avLst/>
          </a:prstGeom>
        </p:spPr>
      </p:pic>
      <p:pic>
        <p:nvPicPr>
          <p:cNvPr id="4" name="Picture 3"/>
          <p:cNvPicPr>
            <a:picLocks noChangeAspect="1"/>
          </p:cNvPicPr>
          <p:nvPr userDrawn="1"/>
        </p:nvPicPr>
        <p:blipFill>
          <a:blip r:embed="rId7"/>
          <a:stretch>
            <a:fillRect/>
          </a:stretch>
        </p:blipFill>
        <p:spPr>
          <a:xfrm>
            <a:off x="8029028" y="271379"/>
            <a:ext cx="807882" cy="683136"/>
          </a:xfrm>
          <a:prstGeom prst="rect">
            <a:avLst/>
          </a:prstGeom>
        </p:spPr>
      </p:pic>
      <p:pic>
        <p:nvPicPr>
          <p:cNvPr id="5" name="Picture 4"/>
          <p:cNvPicPr>
            <a:picLocks noChangeAspect="1"/>
          </p:cNvPicPr>
          <p:nvPr userDrawn="1"/>
        </p:nvPicPr>
        <p:blipFill>
          <a:blip r:embed="rId8"/>
          <a:stretch>
            <a:fillRect/>
          </a:stretch>
        </p:blipFill>
        <p:spPr>
          <a:xfrm>
            <a:off x="364017" y="131463"/>
            <a:ext cx="1007406" cy="678457"/>
          </a:xfrm>
          <a:prstGeom prst="rect">
            <a:avLst/>
          </a:prstGeom>
        </p:spPr>
      </p:pic>
      <p:pic>
        <p:nvPicPr>
          <p:cNvPr id="15" name="Picture 14"/>
          <p:cNvPicPr>
            <a:picLocks noChangeAspect="1"/>
          </p:cNvPicPr>
          <p:nvPr userDrawn="1"/>
        </p:nvPicPr>
        <p:blipFill>
          <a:blip r:embed="rId9"/>
          <a:stretch>
            <a:fillRect/>
          </a:stretch>
        </p:blipFill>
        <p:spPr>
          <a:xfrm>
            <a:off x="2235331" y="147091"/>
            <a:ext cx="713673" cy="736151"/>
          </a:xfrm>
          <a:prstGeom prst="rect">
            <a:avLst/>
          </a:prstGeom>
        </p:spPr>
      </p:pic>
      <p:pic>
        <p:nvPicPr>
          <p:cNvPr id="16" name="Picture 15"/>
          <p:cNvPicPr>
            <a:picLocks noChangeAspect="1"/>
          </p:cNvPicPr>
          <p:nvPr userDrawn="1"/>
        </p:nvPicPr>
        <p:blipFill>
          <a:blip r:embed="rId10"/>
          <a:stretch>
            <a:fillRect/>
          </a:stretch>
        </p:blipFill>
        <p:spPr>
          <a:xfrm>
            <a:off x="3812912" y="304222"/>
            <a:ext cx="1348977" cy="436092"/>
          </a:xfrm>
          <a:prstGeom prst="rect">
            <a:avLst/>
          </a:prstGeom>
        </p:spPr>
      </p:pic>
      <p:pic>
        <p:nvPicPr>
          <p:cNvPr id="17" name="Picture 16"/>
          <p:cNvPicPr>
            <a:picLocks noChangeAspect="1"/>
          </p:cNvPicPr>
          <p:nvPr userDrawn="1"/>
        </p:nvPicPr>
        <p:blipFill>
          <a:blip r:embed="rId11"/>
          <a:stretch>
            <a:fillRect/>
          </a:stretch>
        </p:blipFill>
        <p:spPr>
          <a:xfrm>
            <a:off x="3066709" y="925439"/>
            <a:ext cx="850735" cy="542710"/>
          </a:xfrm>
          <a:prstGeom prst="rect">
            <a:avLst/>
          </a:prstGeom>
        </p:spPr>
      </p:pic>
      <p:pic>
        <p:nvPicPr>
          <p:cNvPr id="18" name="Picture 17"/>
          <p:cNvPicPr>
            <a:picLocks noChangeAspect="1"/>
          </p:cNvPicPr>
          <p:nvPr userDrawn="1"/>
        </p:nvPicPr>
        <p:blipFill>
          <a:blip r:embed="rId12"/>
          <a:stretch>
            <a:fillRect/>
          </a:stretch>
        </p:blipFill>
        <p:spPr>
          <a:xfrm>
            <a:off x="961422" y="1045302"/>
            <a:ext cx="1425604" cy="433272"/>
          </a:xfrm>
          <a:prstGeom prst="rect">
            <a:avLst/>
          </a:prstGeom>
        </p:spPr>
      </p:pic>
      <p:pic>
        <p:nvPicPr>
          <p:cNvPr id="21" name="Picture 20"/>
          <p:cNvPicPr>
            <a:picLocks noChangeAspect="1"/>
          </p:cNvPicPr>
          <p:nvPr userDrawn="1"/>
        </p:nvPicPr>
        <p:blipFill>
          <a:blip r:embed="rId13"/>
          <a:stretch>
            <a:fillRect/>
          </a:stretch>
        </p:blipFill>
        <p:spPr>
          <a:xfrm>
            <a:off x="4845050" y="945747"/>
            <a:ext cx="1216199" cy="575523"/>
          </a:xfrm>
          <a:prstGeom prst="rect">
            <a:avLst/>
          </a:prstGeom>
        </p:spPr>
      </p:pic>
      <p:pic>
        <p:nvPicPr>
          <p:cNvPr id="23" name="Picture 22"/>
          <p:cNvPicPr>
            <a:picLocks noChangeAspect="1"/>
          </p:cNvPicPr>
          <p:nvPr userDrawn="1"/>
        </p:nvPicPr>
        <p:blipFill>
          <a:blip r:embed="rId14"/>
          <a:stretch>
            <a:fillRect/>
          </a:stretch>
        </p:blipFill>
        <p:spPr>
          <a:xfrm>
            <a:off x="6144884" y="194923"/>
            <a:ext cx="643459" cy="730516"/>
          </a:xfrm>
          <a:prstGeom prst="rect">
            <a:avLst/>
          </a:prstGeom>
        </p:spPr>
      </p:pic>
    </p:spTree>
    <p:extLst>
      <p:ext uri="{BB962C8B-B14F-4D97-AF65-F5344CB8AC3E}">
        <p14:creationId xmlns:p14="http://schemas.microsoft.com/office/powerpoint/2010/main" val="3907895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a:defRPr/>
            </a:pPr>
            <a:r>
              <a:rPr lang="en-US" kern="0" dirty="0"/>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11268" name="Bitmap Image" r:id="rId4" imgW="2381582" imgH="428798" progId="PBrush">
                  <p:embed/>
                </p:oleObj>
              </mc:Choice>
              <mc:Fallback>
                <p:oleObj name="Bitmap Image" r:id="rId4" imgW="2381582" imgH="428798"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601923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2008277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183438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39200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178343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pic>
        <p:nvPicPr>
          <p:cNvPr id="14" name="Picture 13"/>
          <p:cNvPicPr>
            <a:picLocks noChangeAspect="1"/>
          </p:cNvPicPr>
          <p:nvPr userDrawn="1"/>
        </p:nvPicPr>
        <p:blipFill>
          <a:blip r:embed="rId3"/>
          <a:stretch>
            <a:fillRect/>
          </a:stretch>
        </p:blipFill>
        <p:spPr>
          <a:xfrm>
            <a:off x="31197" y="0"/>
            <a:ext cx="9112803" cy="6858001"/>
          </a:xfrm>
          <a:prstGeom prst="rect">
            <a:avLst/>
          </a:prstGeom>
        </p:spPr>
      </p:pic>
      <p:sp>
        <p:nvSpPr>
          <p:cNvPr id="15" name="Title 1"/>
          <p:cNvSpPr txBox="1">
            <a:spLocks/>
          </p:cNvSpPr>
          <p:nvPr userDrawn="1"/>
        </p:nvSpPr>
        <p:spPr bwMode="auto">
          <a:xfrm>
            <a:off x="123102" y="2106590"/>
            <a:ext cx="8928992"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b="1" u="none" baseline="0">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rgbClr val="A50021"/>
                </a:solidFill>
                <a:effectLst/>
                <a:uLnTx/>
                <a:uFillTx/>
                <a:latin typeface="Times New Roman"/>
                <a:ea typeface="+mj-ea"/>
                <a:cs typeface="+mj-cs"/>
              </a:rPr>
              <a:t>Next Class</a:t>
            </a:r>
          </a:p>
        </p:txBody>
      </p:sp>
      <p:graphicFrame>
        <p:nvGraphicFramePr>
          <p:cNvPr id="16" name="Object 15"/>
          <p:cNvGraphicFramePr>
            <a:graphicFrameLocks noChangeAspect="1"/>
          </p:cNvGraphicFramePr>
          <p:nvPr userDrawn="1"/>
        </p:nvGraphicFramePr>
        <p:xfrm>
          <a:off x="6893235" y="1091810"/>
          <a:ext cx="1706273" cy="307129"/>
        </p:xfrm>
        <a:graphic>
          <a:graphicData uri="http://schemas.openxmlformats.org/presentationml/2006/ole">
            <mc:AlternateContent xmlns:mc="http://schemas.openxmlformats.org/markup-compatibility/2006">
              <mc:Choice xmlns:v="urn:schemas-microsoft-com:vml" Requires="v">
                <p:oleObj spid="_x0000_s9235" name="Bitmap Image" r:id="rId4" imgW="2381582" imgH="428798" progId="PBrush">
                  <p:embed/>
                </p:oleObj>
              </mc:Choice>
              <mc:Fallback>
                <p:oleObj name="Bitmap Image" r:id="rId4" imgW="2381582" imgH="428798" progId="PBrush">
                  <p:embed/>
                  <p:pic>
                    <p:nvPicPr>
                      <p:cNvPr id="16"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35" y="1091810"/>
                        <a:ext cx="1706273" cy="307129"/>
                      </a:xfrm>
                      <a:prstGeom prst="rect">
                        <a:avLst/>
                      </a:prstGeom>
                      <a:noFill/>
                      <a:ln>
                        <a:noFill/>
                      </a:ln>
                      <a:effectLst/>
                    </p:spPr>
                  </p:pic>
                </p:oleObj>
              </mc:Fallback>
            </mc:AlternateContent>
          </a:graphicData>
        </a:graphic>
      </p:graphicFrame>
      <p:pic>
        <p:nvPicPr>
          <p:cNvPr id="18" name="Picture 17"/>
          <p:cNvPicPr>
            <a:picLocks noChangeAspect="1"/>
          </p:cNvPicPr>
          <p:nvPr userDrawn="1"/>
        </p:nvPicPr>
        <p:blipFill>
          <a:blip r:embed="rId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embed="rId7"/>
          <a:stretch>
            <a:fillRect/>
          </a:stretch>
        </p:blipFill>
        <p:spPr>
          <a:xfrm>
            <a:off x="364017" y="131463"/>
            <a:ext cx="1007406" cy="678457"/>
          </a:xfrm>
          <a:prstGeom prst="rect">
            <a:avLst/>
          </a:prstGeom>
        </p:spPr>
      </p:pic>
      <p:pic>
        <p:nvPicPr>
          <p:cNvPr id="20" name="Picture 19"/>
          <p:cNvPicPr>
            <a:picLocks noChangeAspect="1"/>
          </p:cNvPicPr>
          <p:nvPr userDrawn="1"/>
        </p:nvPicPr>
        <p:blipFill>
          <a:blip r:embed="rId8"/>
          <a:stretch>
            <a:fillRect/>
          </a:stretch>
        </p:blipFill>
        <p:spPr>
          <a:xfrm>
            <a:off x="2235331" y="147091"/>
            <a:ext cx="713673" cy="736151"/>
          </a:xfrm>
          <a:prstGeom prst="rect">
            <a:avLst/>
          </a:prstGeom>
        </p:spPr>
      </p:pic>
      <p:pic>
        <p:nvPicPr>
          <p:cNvPr id="21" name="Picture 20"/>
          <p:cNvPicPr>
            <a:picLocks noChangeAspect="1"/>
          </p:cNvPicPr>
          <p:nvPr userDrawn="1"/>
        </p:nvPicPr>
        <p:blipFill>
          <a:blip r:embed="rId9"/>
          <a:stretch>
            <a:fillRect/>
          </a:stretch>
        </p:blipFill>
        <p:spPr>
          <a:xfrm>
            <a:off x="3812912" y="304222"/>
            <a:ext cx="1348977" cy="436092"/>
          </a:xfrm>
          <a:prstGeom prst="rect">
            <a:avLst/>
          </a:prstGeom>
        </p:spPr>
      </p:pic>
      <p:pic>
        <p:nvPicPr>
          <p:cNvPr id="22" name="Picture 21"/>
          <p:cNvPicPr>
            <a:picLocks noChangeAspect="1"/>
          </p:cNvPicPr>
          <p:nvPr userDrawn="1"/>
        </p:nvPicPr>
        <p:blipFill>
          <a:blip r:embed="rId10"/>
          <a:stretch>
            <a:fillRect/>
          </a:stretch>
        </p:blipFill>
        <p:spPr>
          <a:xfrm>
            <a:off x="3066709" y="925439"/>
            <a:ext cx="850735" cy="542710"/>
          </a:xfrm>
          <a:prstGeom prst="rect">
            <a:avLst/>
          </a:prstGeom>
        </p:spPr>
      </p:pic>
      <p:pic>
        <p:nvPicPr>
          <p:cNvPr id="23" name="Picture 22"/>
          <p:cNvPicPr>
            <a:picLocks noChangeAspect="1"/>
          </p:cNvPicPr>
          <p:nvPr userDrawn="1"/>
        </p:nvPicPr>
        <p:blipFill>
          <a:blip r:embed="rId11"/>
          <a:stretch>
            <a:fillRect/>
          </a:stretch>
        </p:blipFill>
        <p:spPr>
          <a:xfrm>
            <a:off x="961422" y="1045302"/>
            <a:ext cx="1425604" cy="433272"/>
          </a:xfrm>
          <a:prstGeom prst="rect">
            <a:avLst/>
          </a:prstGeom>
        </p:spPr>
      </p:pic>
      <p:pic>
        <p:nvPicPr>
          <p:cNvPr id="24" name="Picture 23"/>
          <p:cNvPicPr>
            <a:picLocks noChangeAspect="1"/>
          </p:cNvPicPr>
          <p:nvPr userDrawn="1"/>
        </p:nvPicPr>
        <p:blipFill>
          <a:blip r:embed="rId12"/>
          <a:stretch>
            <a:fillRect/>
          </a:stretch>
        </p:blipFill>
        <p:spPr>
          <a:xfrm>
            <a:off x="4845050" y="945747"/>
            <a:ext cx="1216199" cy="575523"/>
          </a:xfrm>
          <a:prstGeom prst="rect">
            <a:avLst/>
          </a:prstGeom>
        </p:spPr>
      </p:pic>
      <p:pic>
        <p:nvPicPr>
          <p:cNvPr id="25" name="Picture 24"/>
          <p:cNvPicPr>
            <a:picLocks noChangeAspect="1"/>
          </p:cNvPicPr>
          <p:nvPr userDrawn="1"/>
        </p:nvPicPr>
        <p:blipFill>
          <a:blip r:embed="rId13"/>
          <a:stretch>
            <a:fillRect/>
          </a:stretch>
        </p:blipFill>
        <p:spPr>
          <a:xfrm>
            <a:off x="6144884" y="194923"/>
            <a:ext cx="643459" cy="730516"/>
          </a:xfrm>
          <a:prstGeom prst="rect">
            <a:avLst/>
          </a:prstGeom>
        </p:spPr>
      </p:pic>
      <p:sp>
        <p:nvSpPr>
          <p:cNvPr id="3" name="Subtitle 2"/>
          <p:cNvSpPr>
            <a:spLocks noGrp="1"/>
          </p:cNvSpPr>
          <p:nvPr>
            <p:ph type="subTitle" idx="1"/>
          </p:nvPr>
        </p:nvSpPr>
        <p:spPr>
          <a:xfrm>
            <a:off x="1345571" y="4204631"/>
            <a:ext cx="6400800" cy="1752600"/>
          </a:xfrm>
        </p:spPr>
        <p:txBody>
          <a:bodyPr/>
          <a:lstStyle>
            <a:lvl1pPr marL="0" indent="0" algn="ctr">
              <a:buNone/>
              <a:defRPr kumimoji="0" lang="en-CA" sz="3600" b="1" i="0" u="none" strike="noStrike" kern="0" cap="none" spc="0" normalizeH="0" baseline="0" dirty="0">
                <a:ln>
                  <a:noFill/>
                </a:ln>
                <a:solidFill>
                  <a:srgbClr val="A50021"/>
                </a:solidFill>
                <a:effectLst/>
                <a:uLnTx/>
                <a:uFillTx/>
                <a:latin typeface="Times New Roman"/>
                <a:ea typeface="+mj-ea"/>
                <a:cs typeface="+mj-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dirty="0"/>
              <a:t>Click to edit Master subtitle style</a:t>
            </a:r>
            <a:endParaRPr lang="en-CA" dirty="0"/>
          </a:p>
        </p:txBody>
      </p:sp>
    </p:spTree>
    <p:extLst>
      <p:ext uri="{BB962C8B-B14F-4D97-AF65-F5344CB8AC3E}">
        <p14:creationId xmlns:p14="http://schemas.microsoft.com/office/powerpoint/2010/main" val="14322683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6899115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398081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7B598FD-97EE-4B80-BA99-5F47DB0CBCF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8562236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44DC79C7-1127-40A7-8536-9A7162F67CFD}"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9477524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3A4CA7CC-FC71-4FA2-830A-058514E55A47}"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2943549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12"/>
          </p:nvPr>
        </p:nvSpPr>
        <p:spPr/>
        <p:txBody>
          <a:bodyPr/>
          <a:lstStyle>
            <a:lvl1pPr>
              <a:defRPr/>
            </a:lvl1pPr>
          </a:lstStyle>
          <a:p>
            <a:fld id="{2EF1059D-90B5-434A-AABC-DAE2F1C97FA1}"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452030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fld id="{0D92A51D-55DA-1445-98AC-6481DF435CAC}" type="datetime1">
              <a:rPr lang="en-CA" altLang="en-US" smtClean="0">
                <a:solidFill>
                  <a:srgbClr val="000000"/>
                </a:solidFill>
              </a:rPr>
              <a:t>26/02/2020</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dirty="0">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69D9C2B6-0972-4E48-B6B7-4C2426229E1B}" type="slidenum">
              <a:rPr lang="fr-CA" altLang="en-US">
                <a:solidFill>
                  <a:srgbClr val="000000"/>
                </a:solidFill>
              </a:rPr>
              <a:pPr/>
              <a:t>‹#›</a:t>
            </a:fld>
            <a:endParaRPr lang="fr-CA" altLang="en-US">
              <a:solidFill>
                <a:srgbClr val="000000"/>
              </a:solidFill>
            </a:endParaRPr>
          </a:p>
        </p:txBody>
      </p:sp>
      <p:graphicFrame>
        <p:nvGraphicFramePr>
          <p:cNvPr id="7" name="Object 6"/>
          <p:cNvGraphicFramePr>
            <a:graphicFrameLocks noChangeAspect="1"/>
          </p:cNvGraphicFramePr>
          <p:nvPr userDrawn="1"/>
        </p:nvGraphicFramePr>
        <p:xfrm>
          <a:off x="5029200" y="228600"/>
          <a:ext cx="733425" cy="838200"/>
        </p:xfrm>
        <a:graphic>
          <a:graphicData uri="http://schemas.openxmlformats.org/presentationml/2006/ole">
            <mc:AlternateContent xmlns:mc="http://schemas.openxmlformats.org/markup-compatibility/2006">
              <mc:Choice xmlns:v="urn:schemas-microsoft-com:vml" Requires="v">
                <p:oleObj spid="_x0000_s2240" name="Bitmap Image" r:id="rId3" imgW="733333" imgH="838095" progId="PBrush">
                  <p:embed/>
                </p:oleObj>
              </mc:Choice>
              <mc:Fallback>
                <p:oleObj name="Bitmap Image" r:id="rId3" imgW="733333" imgH="838095" progId="PBrush">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28600"/>
                        <a:ext cx="7334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8" name="Object 7"/>
          <p:cNvGraphicFramePr>
            <a:graphicFrameLocks noChangeAspect="1"/>
          </p:cNvGraphicFramePr>
          <p:nvPr userDrawn="1"/>
        </p:nvGraphicFramePr>
        <p:xfrm>
          <a:off x="2514600" y="152400"/>
          <a:ext cx="2381250" cy="571500"/>
        </p:xfrm>
        <a:graphic>
          <a:graphicData uri="http://schemas.openxmlformats.org/presentationml/2006/ole">
            <mc:AlternateContent xmlns:mc="http://schemas.openxmlformats.org/markup-compatibility/2006">
              <mc:Choice xmlns:v="urn:schemas-microsoft-com:vml" Requires="v">
                <p:oleObj spid="_x0000_s2241" name="Bitmap Image" r:id="rId5" imgW="2381582" imgH="571731" progId="PBrush">
                  <p:embed/>
                </p:oleObj>
              </mc:Choice>
              <mc:Fallback>
                <p:oleObj name="Bitmap Image" r:id="rId5" imgW="2381582" imgH="571731" progId="PBrush">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52400"/>
                        <a:ext cx="23812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 name="Object 8"/>
          <p:cNvGraphicFramePr>
            <a:graphicFrameLocks noChangeAspect="1"/>
          </p:cNvGraphicFramePr>
          <p:nvPr userDrawn="1"/>
        </p:nvGraphicFramePr>
        <p:xfrm>
          <a:off x="6629400" y="152400"/>
          <a:ext cx="2333625" cy="581025"/>
        </p:xfrm>
        <a:graphic>
          <a:graphicData uri="http://schemas.openxmlformats.org/presentationml/2006/ole">
            <mc:AlternateContent xmlns:mc="http://schemas.openxmlformats.org/markup-compatibility/2006">
              <mc:Choice xmlns:v="urn:schemas-microsoft-com:vml" Requires="v">
                <p:oleObj spid="_x0000_s2242" name="Bitmap Image" r:id="rId7" imgW="2333333" imgH="581106" progId="PBrush">
                  <p:embed/>
                </p:oleObj>
              </mc:Choice>
              <mc:Fallback>
                <p:oleObj name="Bitmap Image" r:id="rId7" imgW="2333333" imgH="581106" progId="PBrush">
                  <p:embed/>
                  <p:pic>
                    <p:nvPicPr>
                      <p:cNvPr id="0" name="Picture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152400"/>
                        <a:ext cx="23336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 name="Object 9"/>
          <p:cNvGraphicFramePr>
            <a:graphicFrameLocks noChangeAspect="1"/>
          </p:cNvGraphicFramePr>
          <p:nvPr userDrawn="1"/>
        </p:nvGraphicFramePr>
        <p:xfrm>
          <a:off x="6781800" y="1219200"/>
          <a:ext cx="1524000" cy="476250"/>
        </p:xfrm>
        <a:graphic>
          <a:graphicData uri="http://schemas.openxmlformats.org/presentationml/2006/ole">
            <mc:AlternateContent xmlns:mc="http://schemas.openxmlformats.org/markup-compatibility/2006">
              <mc:Choice xmlns:v="urn:schemas-microsoft-com:vml" Requires="v">
                <p:oleObj spid="_x0000_s2243" name="Bitmap Image" r:id="rId9" imgW="1523810" imgH="476316" progId="PBrush">
                  <p:embed/>
                </p:oleObj>
              </mc:Choice>
              <mc:Fallback>
                <p:oleObj name="Bitmap Image" r:id="rId9" imgW="1523810" imgH="476316" progId="PBrush">
                  <p:embed/>
                  <p:pic>
                    <p:nvPicPr>
                      <p:cNvPr id="0" name="Picture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1219200"/>
                        <a:ext cx="152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1" name="Object 10"/>
          <p:cNvGraphicFramePr>
            <a:graphicFrameLocks noChangeAspect="1"/>
          </p:cNvGraphicFramePr>
          <p:nvPr userDrawn="1"/>
        </p:nvGraphicFramePr>
        <p:xfrm>
          <a:off x="3124200" y="990600"/>
          <a:ext cx="828675" cy="428625"/>
        </p:xfrm>
        <a:graphic>
          <a:graphicData uri="http://schemas.openxmlformats.org/presentationml/2006/ole">
            <mc:AlternateContent xmlns:mc="http://schemas.openxmlformats.org/markup-compatibility/2006">
              <mc:Choice xmlns:v="urn:schemas-microsoft-com:vml" Requires="v">
                <p:oleObj spid="_x0000_s2244" name="Bitmap Image" r:id="rId11" imgW="828791" imgH="428798" progId="PBrush">
                  <p:embed/>
                </p:oleObj>
              </mc:Choice>
              <mc:Fallback>
                <p:oleObj name="Bitmap Image" r:id="rId11" imgW="828791" imgH="428798" progId="PBrush">
                  <p:embed/>
                  <p:pic>
                    <p:nvPicPr>
                      <p:cNvPr id="0" name="Picture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990600"/>
                        <a:ext cx="8286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2" name="Object 11"/>
          <p:cNvGraphicFramePr>
            <a:graphicFrameLocks noChangeAspect="1"/>
          </p:cNvGraphicFramePr>
          <p:nvPr userDrawn="1"/>
        </p:nvGraphicFramePr>
        <p:xfrm>
          <a:off x="4191000" y="1371600"/>
          <a:ext cx="2381250" cy="428625"/>
        </p:xfrm>
        <a:graphic>
          <a:graphicData uri="http://schemas.openxmlformats.org/presentationml/2006/ole">
            <mc:AlternateContent xmlns:mc="http://schemas.openxmlformats.org/markup-compatibility/2006">
              <mc:Choice xmlns:v="urn:schemas-microsoft-com:vml" Requires="v">
                <p:oleObj spid="_x0000_s2245" name="Bitmap Image" r:id="rId13" imgW="2381582" imgH="428798" progId="PBrush">
                  <p:embed/>
                </p:oleObj>
              </mc:Choice>
              <mc:Fallback>
                <p:oleObj name="Bitmap Image" r:id="rId13" imgW="2381582" imgH="428798" progId="PBrush">
                  <p:embed/>
                  <p:pic>
                    <p:nvPicPr>
                      <p:cNvPr id="0" name="Picture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91000" y="1371600"/>
                        <a:ext cx="23812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3" name="Object 12"/>
          <p:cNvGraphicFramePr>
            <a:graphicFrameLocks noChangeAspect="1"/>
          </p:cNvGraphicFramePr>
          <p:nvPr userDrawn="1"/>
        </p:nvGraphicFramePr>
        <p:xfrm>
          <a:off x="533400" y="457200"/>
          <a:ext cx="1771650" cy="1181100"/>
        </p:xfrm>
        <a:graphic>
          <a:graphicData uri="http://schemas.openxmlformats.org/presentationml/2006/ole">
            <mc:AlternateContent xmlns:mc="http://schemas.openxmlformats.org/markup-compatibility/2006">
              <mc:Choice xmlns:v="urn:schemas-microsoft-com:vml" Requires="v">
                <p:oleObj spid="_x0000_s2246" name="Bitmap Image" r:id="rId15" imgW="1771429" imgH="1181265" progId="PBrush">
                  <p:embed/>
                </p:oleObj>
              </mc:Choice>
              <mc:Fallback>
                <p:oleObj name="Bitmap Image" r:id="rId15" imgW="1771429" imgH="1181265" progId="PBrush">
                  <p:embed/>
                  <p:pic>
                    <p:nvPicPr>
                      <p:cNvPr id="0" name="Picture 50"/>
                      <p:cNvPicPr>
                        <a:picLocks noChangeAspect="1" noChangeArrowheads="1"/>
                      </p:cNvPicPr>
                      <p:nvPr/>
                    </p:nvPicPr>
                    <p:blipFill>
                      <a:blip r:embed="rId16">
                        <a:clrChange>
                          <a:clrFrom>
                            <a:srgbClr val="00FFFF"/>
                          </a:clrFrom>
                          <a:clrTo>
                            <a:srgbClr val="00FFFF">
                              <a:alpha val="0"/>
                            </a:srgbClr>
                          </a:clrTo>
                        </a:clrChange>
                        <a:extLst>
                          <a:ext uri="{28A0092B-C50C-407E-A947-70E740481C1C}">
                            <a14:useLocalDpi xmlns:a14="http://schemas.microsoft.com/office/drawing/2010/main" val="0"/>
                          </a:ext>
                        </a:extLst>
                      </a:blip>
                      <a:srcRect/>
                      <a:stretch>
                        <a:fillRect/>
                      </a:stretch>
                    </p:blipFill>
                    <p:spPr bwMode="auto">
                      <a:xfrm>
                        <a:off x="533400" y="457200"/>
                        <a:ext cx="177165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705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10"/>
          </p:nvPr>
        </p:nvSpPr>
        <p:spPr/>
        <p:txBody>
          <a:bodyPr/>
          <a:lstStyle>
            <a:lvl1pPr>
              <a:defRPr/>
            </a:lvl1pPr>
          </a:lstStyle>
          <a:p>
            <a:fld id="{CB7AF026-AF3C-0841-980D-B58A7AEDB49F}" type="datetime1">
              <a:rPr lang="en-CA" altLang="en-US" smtClean="0">
                <a:solidFill>
                  <a:srgbClr val="000000"/>
                </a:solidFill>
              </a:rPr>
              <a:t>26/02/2020</a:t>
            </a:fld>
            <a:endParaRPr lang="fr-CA" alt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0F291162-72CC-4A71-AE98-B818C231D57D}" type="slidenum">
              <a:rPr lang="fr-CA" altLang="en-US">
                <a:solidFill>
                  <a:srgbClr val="000000"/>
                </a:solidFill>
              </a:rPr>
              <a:pPr/>
              <a:t>‹#›</a:t>
            </a:fld>
            <a:endParaRPr lang="fr-CA" altLang="en-US" dirty="0">
              <a:solidFill>
                <a:srgbClr val="000000"/>
              </a:solidFill>
            </a:endParaRPr>
          </a:p>
        </p:txBody>
      </p:sp>
    </p:spTree>
    <p:extLst>
      <p:ext uri="{BB962C8B-B14F-4D97-AF65-F5344CB8AC3E}">
        <p14:creationId xmlns:p14="http://schemas.microsoft.com/office/powerpoint/2010/main" val="192123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CC38C84B-FC19-2047-B094-C01DD4E4C3FE}" type="datetime1">
              <a:rPr lang="en-CA" altLang="en-US" smtClean="0">
                <a:solidFill>
                  <a:srgbClr val="000000"/>
                </a:solidFill>
              </a:rPr>
              <a:t>26/02/2020</a:t>
            </a:fld>
            <a:endParaRPr lang="fr-CA"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6" name="Slide Number Placeholder 5"/>
          <p:cNvSpPr>
            <a:spLocks noGrp="1"/>
          </p:cNvSpPr>
          <p:nvPr>
            <p:ph type="sldNum" sz="quarter" idx="12"/>
          </p:nvPr>
        </p:nvSpPr>
        <p:spPr/>
        <p:txBody>
          <a:bodyPr/>
          <a:lstStyle>
            <a:lvl1pPr>
              <a:defRPr/>
            </a:lvl1pPr>
          </a:lstStyle>
          <a:p>
            <a:fld id="{3CAE7068-9ECA-48C9-8654-D845786175C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87853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fld id="{64892F2A-6ED9-794B-9D3D-605FEC000596}" type="datetime1">
              <a:rPr lang="en-CA" altLang="en-US" smtClean="0">
                <a:solidFill>
                  <a:srgbClr val="000000"/>
                </a:solidFill>
              </a:rPr>
              <a:t>26/02/2020</a:t>
            </a:fld>
            <a:endParaRPr lang="fr-CA"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7" name="Slide Number Placeholder 6"/>
          <p:cNvSpPr>
            <a:spLocks noGrp="1"/>
          </p:cNvSpPr>
          <p:nvPr>
            <p:ph type="sldNum" sz="quarter" idx="12"/>
          </p:nvPr>
        </p:nvSpPr>
        <p:spPr/>
        <p:txBody>
          <a:bodyPr/>
          <a:lstStyle>
            <a:lvl1pPr>
              <a:defRPr/>
            </a:lvl1pPr>
          </a:lstStyle>
          <a:p>
            <a:fld id="{5FB7D47B-3958-45F7-8C35-F6D9FE580964}"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138677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fld id="{6102ED69-3F75-724B-ADC7-88048835E290}" type="datetime1">
              <a:rPr lang="en-CA" altLang="en-US" smtClean="0">
                <a:solidFill>
                  <a:srgbClr val="000000"/>
                </a:solidFill>
              </a:rPr>
              <a:t>26/02/2020</a:t>
            </a:fld>
            <a:endParaRPr lang="fr-CA"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9" name="Slide Number Placeholder 8"/>
          <p:cNvSpPr>
            <a:spLocks noGrp="1"/>
          </p:cNvSpPr>
          <p:nvPr>
            <p:ph type="sldNum" sz="quarter" idx="12"/>
          </p:nvPr>
        </p:nvSpPr>
        <p:spPr/>
        <p:txBody>
          <a:bodyPr/>
          <a:lstStyle>
            <a:lvl1pPr>
              <a:defRPr/>
            </a:lvl1pPr>
          </a:lstStyle>
          <a:p>
            <a:fld id="{62A7CC5B-B510-4EC3-81D1-5DFCD586C9D5}"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370775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fld id="{F47FCFD1-3E1B-3D4F-9C47-7ECE768EFBA1}" type="datetime1">
              <a:rPr lang="en-CA" altLang="en-US" smtClean="0">
                <a:solidFill>
                  <a:srgbClr val="000000"/>
                </a:solidFill>
              </a:rPr>
              <a:t>26/02/2020</a:t>
            </a:fld>
            <a:endParaRPr lang="fr-CA"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5" name="Slide Number Placeholder 4"/>
          <p:cNvSpPr>
            <a:spLocks noGrp="1"/>
          </p:cNvSpPr>
          <p:nvPr>
            <p:ph type="sldNum" sz="quarter" idx="12"/>
          </p:nvPr>
        </p:nvSpPr>
        <p:spPr/>
        <p:txBody>
          <a:bodyPr/>
          <a:lstStyle>
            <a:lvl1pPr>
              <a:defRPr/>
            </a:lvl1pPr>
          </a:lstStyle>
          <a:p>
            <a:fld id="{DBBDA24B-8280-417D-A5C0-357762AE6CA8}"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47119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1321D38-4333-124C-8485-E3DB1EB9D2AD}" type="datetime1">
              <a:rPr lang="en-CA" altLang="en-US" smtClean="0">
                <a:solidFill>
                  <a:srgbClr val="000000"/>
                </a:solidFill>
              </a:rPr>
              <a:t>26/02/2020</a:t>
            </a:fld>
            <a:endParaRPr lang="fr-CA"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fr-CA" altLang="en-US">
                <a:solidFill>
                  <a:srgbClr val="000000"/>
                </a:solidFill>
              </a:rPr>
              <a:t>Dr Alain Beaulieu</a:t>
            </a:r>
          </a:p>
        </p:txBody>
      </p:sp>
      <p:sp>
        <p:nvSpPr>
          <p:cNvPr id="4" name="Slide Number Placeholder 3"/>
          <p:cNvSpPr>
            <a:spLocks noGrp="1"/>
          </p:cNvSpPr>
          <p:nvPr>
            <p:ph type="sldNum" sz="quarter" idx="12"/>
          </p:nvPr>
        </p:nvSpPr>
        <p:spPr/>
        <p:txBody>
          <a:bodyPr/>
          <a:lstStyle>
            <a:lvl1pPr>
              <a:defRPr/>
            </a:lvl1pPr>
          </a:lstStyle>
          <a:p>
            <a:fld id="{91292362-F2FC-40F1-B1D3-6DA07A44A32F}" type="slidenum">
              <a:rPr lang="fr-CA" altLang="en-US">
                <a:solidFill>
                  <a:srgbClr val="000000"/>
                </a:solidFill>
              </a:rPr>
              <a:pPr/>
              <a:t>‹#›</a:t>
            </a:fld>
            <a:endParaRPr lang="fr-CA" altLang="en-US">
              <a:solidFill>
                <a:srgbClr val="000000"/>
              </a:solidFill>
            </a:endParaRPr>
          </a:p>
        </p:txBody>
      </p:sp>
    </p:spTree>
    <p:extLst>
      <p:ext uri="{BB962C8B-B14F-4D97-AF65-F5344CB8AC3E}">
        <p14:creationId xmlns:p14="http://schemas.microsoft.com/office/powerpoint/2010/main" val="238883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fld id="{555303E2-6D19-5242-8601-C9BC9CFD7FA5}" type="datetime1">
              <a:rPr lang="en-CA" altLang="en-US" smtClean="0">
                <a:solidFill>
                  <a:srgbClr val="000000"/>
                </a:solidFill>
              </a:rPr>
              <a:t>26/02/2020</a:t>
            </a:fld>
            <a:endParaRPr lang="fr-CA" altLang="en-US" dirty="0">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r>
              <a:rPr lang="fr-CA" altLang="en-US" dirty="0">
                <a:solidFill>
                  <a:srgbClr val="000000"/>
                </a:solidFill>
              </a:rPr>
              <a:t>Dr Alain Beaulieu</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182585337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CA"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CA" altLang="en-US" dirty="0"/>
              <a:t>Click to </a:t>
            </a:r>
            <a:r>
              <a:rPr lang="fr-CA" altLang="en-US" dirty="0" err="1"/>
              <a:t>edit</a:t>
            </a:r>
            <a:r>
              <a:rPr lang="fr-CA" altLang="en-US" dirty="0"/>
              <a:t> Master </a:t>
            </a:r>
            <a:r>
              <a:rPr lang="fr-CA" altLang="en-US" dirty="0" err="1"/>
              <a:t>text</a:t>
            </a:r>
            <a:r>
              <a:rPr lang="fr-CA" altLang="en-US" dirty="0"/>
              <a:t> styles</a:t>
            </a:r>
          </a:p>
          <a:p>
            <a:pPr lvl="1"/>
            <a:r>
              <a:rPr lang="fr-CA" altLang="en-US" dirty="0"/>
              <a:t>Second </a:t>
            </a:r>
            <a:r>
              <a:rPr lang="fr-CA" altLang="en-US" dirty="0" err="1"/>
              <a:t>level</a:t>
            </a:r>
            <a:endParaRPr lang="fr-CA" altLang="en-US" dirty="0"/>
          </a:p>
          <a:p>
            <a:pPr lvl="2"/>
            <a:r>
              <a:rPr lang="fr-CA" altLang="en-US" dirty="0" err="1"/>
              <a:t>Third</a:t>
            </a:r>
            <a:r>
              <a:rPr lang="fr-CA" altLang="en-US" dirty="0"/>
              <a:t> </a:t>
            </a:r>
            <a:r>
              <a:rPr lang="fr-CA" altLang="en-US" dirty="0" err="1"/>
              <a:t>level</a:t>
            </a:r>
            <a:endParaRPr lang="fr-CA" altLang="en-US" dirty="0"/>
          </a:p>
          <a:p>
            <a:pPr lvl="3"/>
            <a:r>
              <a:rPr lang="fr-CA" altLang="en-US" dirty="0" err="1"/>
              <a:t>Fourth</a:t>
            </a:r>
            <a:r>
              <a:rPr lang="fr-CA" altLang="en-US" dirty="0"/>
              <a:t> </a:t>
            </a:r>
            <a:r>
              <a:rPr lang="fr-CA" altLang="en-US" dirty="0" err="1"/>
              <a:t>level</a:t>
            </a:r>
            <a:endParaRPr lang="fr-CA" altLang="en-US" dirty="0"/>
          </a:p>
          <a:p>
            <a:pPr lvl="4"/>
            <a:r>
              <a:rPr lang="fr-CA" altLang="en-US" dirty="0" err="1"/>
              <a:t>Fifth</a:t>
            </a:r>
            <a:r>
              <a:rPr lang="fr-CA" altLang="en-US" dirty="0"/>
              <a:t> </a:t>
            </a:r>
            <a:r>
              <a:rPr lang="fr-CA" altLang="en-US" dirty="0" err="1"/>
              <a:t>level</a:t>
            </a:r>
            <a:endParaRPr lang="fr-CA"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A242B984-0FA7-4C5C-A1AF-397236A629D1}" type="slidenum">
              <a:rPr lang="fr-CA" altLang="en-US">
                <a:solidFill>
                  <a:srgbClr val="000000"/>
                </a:solidFill>
              </a:rPr>
              <a:pPr fontAlgn="base">
                <a:spcBef>
                  <a:spcPct val="0"/>
                </a:spcBef>
                <a:spcAft>
                  <a:spcPct val="0"/>
                </a:spcAft>
              </a:pPr>
              <a:t>‹#›</a:t>
            </a:fld>
            <a:endParaRPr lang="fr-CA" altLang="en-US">
              <a:solidFill>
                <a:srgbClr val="000000"/>
              </a:solidFill>
            </a:endParaRPr>
          </a:p>
        </p:txBody>
      </p:sp>
    </p:spTree>
    <p:extLst>
      <p:ext uri="{BB962C8B-B14F-4D97-AF65-F5344CB8AC3E}">
        <p14:creationId xmlns:p14="http://schemas.microsoft.com/office/powerpoint/2010/main" val="259311049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ctr" rtl="0" fontAlgn="base">
        <a:spcBef>
          <a:spcPct val="0"/>
        </a:spcBef>
        <a:spcAft>
          <a:spcPct val="0"/>
        </a:spcAft>
        <a:defRPr sz="3600" b="1" u="sng">
          <a:solidFill>
            <a:srgbClr val="A50021"/>
          </a:solidFill>
          <a:latin typeface="+mj-lt"/>
          <a:ea typeface="+mj-ea"/>
          <a:cs typeface="+mj-cs"/>
        </a:defRPr>
      </a:lvl1pPr>
      <a:lvl2pPr algn="ctr" rtl="0" fontAlgn="base">
        <a:spcBef>
          <a:spcPct val="0"/>
        </a:spcBef>
        <a:spcAft>
          <a:spcPct val="0"/>
        </a:spcAft>
        <a:defRPr sz="3600" b="1" u="sng">
          <a:solidFill>
            <a:srgbClr val="A50021"/>
          </a:solidFill>
          <a:latin typeface="Times New Roman" pitchFamily="18" charset="0"/>
        </a:defRPr>
      </a:lvl2pPr>
      <a:lvl3pPr algn="ctr" rtl="0" fontAlgn="base">
        <a:spcBef>
          <a:spcPct val="0"/>
        </a:spcBef>
        <a:spcAft>
          <a:spcPct val="0"/>
        </a:spcAft>
        <a:defRPr sz="3600" b="1" u="sng">
          <a:solidFill>
            <a:srgbClr val="A50021"/>
          </a:solidFill>
          <a:latin typeface="Times New Roman" pitchFamily="18" charset="0"/>
        </a:defRPr>
      </a:lvl3pPr>
      <a:lvl4pPr algn="ctr" rtl="0" fontAlgn="base">
        <a:spcBef>
          <a:spcPct val="0"/>
        </a:spcBef>
        <a:spcAft>
          <a:spcPct val="0"/>
        </a:spcAft>
        <a:defRPr sz="3600" b="1" u="sng">
          <a:solidFill>
            <a:srgbClr val="A50021"/>
          </a:solidFill>
          <a:latin typeface="Times New Roman" pitchFamily="18" charset="0"/>
        </a:defRPr>
      </a:lvl4pPr>
      <a:lvl5pPr algn="ctr" rtl="0" fontAlgn="base">
        <a:spcBef>
          <a:spcPct val="0"/>
        </a:spcBef>
        <a:spcAft>
          <a:spcPct val="0"/>
        </a:spcAft>
        <a:defRPr sz="3600" b="1" u="sng">
          <a:solidFill>
            <a:srgbClr val="A50021"/>
          </a:solidFill>
          <a:latin typeface="Times New Roman" pitchFamily="18" charset="0"/>
        </a:defRPr>
      </a:lvl5pPr>
      <a:lvl6pPr marL="457200" algn="ctr" rtl="0" fontAlgn="base">
        <a:spcBef>
          <a:spcPct val="0"/>
        </a:spcBef>
        <a:spcAft>
          <a:spcPct val="0"/>
        </a:spcAft>
        <a:defRPr sz="3600" b="1" u="sng">
          <a:solidFill>
            <a:srgbClr val="A50021"/>
          </a:solidFill>
          <a:latin typeface="Times New Roman" pitchFamily="18" charset="0"/>
        </a:defRPr>
      </a:lvl6pPr>
      <a:lvl7pPr marL="914400" algn="ctr" rtl="0" fontAlgn="base">
        <a:spcBef>
          <a:spcPct val="0"/>
        </a:spcBef>
        <a:spcAft>
          <a:spcPct val="0"/>
        </a:spcAft>
        <a:defRPr sz="3600" b="1" u="sng">
          <a:solidFill>
            <a:srgbClr val="A50021"/>
          </a:solidFill>
          <a:latin typeface="Times New Roman" pitchFamily="18" charset="0"/>
        </a:defRPr>
      </a:lvl7pPr>
      <a:lvl8pPr marL="1371600" algn="ctr" rtl="0" fontAlgn="base">
        <a:spcBef>
          <a:spcPct val="0"/>
        </a:spcBef>
        <a:spcAft>
          <a:spcPct val="0"/>
        </a:spcAft>
        <a:defRPr sz="3600" b="1" u="sng">
          <a:solidFill>
            <a:srgbClr val="A50021"/>
          </a:solidFill>
          <a:latin typeface="Times New Roman" pitchFamily="18" charset="0"/>
        </a:defRPr>
      </a:lvl8pPr>
      <a:lvl9pPr marL="1828800" algn="ctr" rtl="0" fontAlgn="base">
        <a:spcBef>
          <a:spcPct val="0"/>
        </a:spcBef>
        <a:spcAft>
          <a:spcPct val="0"/>
        </a:spcAft>
        <a:defRPr sz="3600" b="1" u="sng">
          <a:solidFill>
            <a:srgbClr val="A50021"/>
          </a:solidFill>
          <a:latin typeface="Times New Roman" pitchFamily="18"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9.vml"/><Relationship Id="rId5" Type="http://schemas.openxmlformats.org/officeDocument/2006/relationships/image" Target="../media/image30.png"/><Relationship Id="rId4" Type="http://schemas.openxmlformats.org/officeDocument/2006/relationships/oleObject" Target="../embeddings/oleObject2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22.png"/><Relationship Id="rId3" Type="http://schemas.openxmlformats.org/officeDocument/2006/relationships/notesSlide" Target="../notesSlides/notesSlide5.xml"/><Relationship Id="rId7" Type="http://schemas.openxmlformats.org/officeDocument/2006/relationships/image" Target="../media/image19.png"/><Relationship Id="rId12"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3.bin"/><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6.xml"/><Relationship Id="rId7" Type="http://schemas.openxmlformats.org/officeDocument/2006/relationships/image" Target="../media/image24.png"/><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18.bin"/><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8.xml"/><Relationship Id="rId7" Type="http://schemas.openxmlformats.org/officeDocument/2006/relationships/image" Target="../media/image28.png"/><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image" Target="../media/image27.png"/><Relationship Id="rId4" Type="http://schemas.openxmlformats.org/officeDocument/2006/relationships/oleObject" Target="../embeddings/oleObject21.bin"/><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a:t>EEE 335</a:t>
            </a:r>
            <a:br>
              <a:rPr lang="en-US" altLang="en-US" dirty="0"/>
            </a:br>
            <a:r>
              <a:rPr lang="en-US" altLang="en-US" sz="4000" dirty="0"/>
              <a:t>Principles of Operating Systems</a:t>
            </a:r>
          </a:p>
        </p:txBody>
      </p:sp>
      <p:sp>
        <p:nvSpPr>
          <p:cNvPr id="4" name="Subtitle 1">
            <a:extLst>
              <a:ext uri="{FF2B5EF4-FFF2-40B4-BE49-F238E27FC236}">
                <a16:creationId xmlns="" xmlns:a16="http://schemas.microsoft.com/office/drawing/2014/main" id="{2022976C-0D3F-4CAA-B12F-34C68D7050E4}"/>
              </a:ext>
            </a:extLst>
          </p:cNvPr>
          <p:cNvSpPr>
            <a:spLocks noGrp="1"/>
          </p:cNvSpPr>
          <p:nvPr>
            <p:ph type="subTitle" idx="1"/>
          </p:nvPr>
        </p:nvSpPr>
        <p:spPr>
          <a:xfrm>
            <a:off x="1287000" y="4854198"/>
            <a:ext cx="6400800" cy="1752600"/>
          </a:xfrm>
        </p:spPr>
        <p:txBody>
          <a:bodyPr/>
          <a:lstStyle/>
          <a:p>
            <a:r>
              <a:rPr lang="en-CA" dirty="0"/>
              <a:t>Deadlock Avoidance and Prevention</a:t>
            </a:r>
          </a:p>
          <a:p>
            <a:r>
              <a:rPr lang="en-CA" sz="2000" dirty="0"/>
              <a:t>(Modern Operating Systems 6.5, 6.6 and 6.7)</a:t>
            </a:r>
          </a:p>
        </p:txBody>
      </p:sp>
    </p:spTree>
    <p:extLst>
      <p:ext uri="{BB962C8B-B14F-4D97-AF65-F5344CB8AC3E}">
        <p14:creationId xmlns:p14="http://schemas.microsoft.com/office/powerpoint/2010/main" val="3187871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en-US" dirty="0"/>
              <a:t>Deadlock Avoidance</a:t>
            </a:r>
          </a:p>
        </p:txBody>
      </p:sp>
      <p:sp>
        <p:nvSpPr>
          <p:cNvPr id="13317" name="Rectangle 3"/>
          <p:cNvSpPr>
            <a:spLocks noGrp="1" noChangeArrowheads="1"/>
          </p:cNvSpPr>
          <p:nvPr>
            <p:ph type="body" idx="1"/>
          </p:nvPr>
        </p:nvSpPr>
        <p:spPr/>
        <p:txBody>
          <a:bodyPr/>
          <a:lstStyle/>
          <a:p>
            <a:pPr eaLnBrk="1" hangingPunct="1"/>
            <a:r>
              <a:rPr lang="en-US" altLang="en-US" dirty="0"/>
              <a:t>The Banker’s algorithm works for single resources with multiple instances, but what about multiple resources?</a:t>
            </a:r>
          </a:p>
          <a:p>
            <a:pPr lvl="1" eaLnBrk="1" hangingPunct="1"/>
            <a:r>
              <a:rPr lang="en-US" altLang="en-US" dirty="0"/>
              <a:t>The algorithm can be generalized using data structures similar to those we used to detect a deadlock</a:t>
            </a:r>
          </a:p>
          <a:p>
            <a:pPr lvl="2" eaLnBrk="1" hangingPunct="1"/>
            <a:r>
              <a:rPr lang="en-US" altLang="en-US" dirty="0"/>
              <a:t>Vector E – existing resources</a:t>
            </a:r>
          </a:p>
          <a:p>
            <a:pPr lvl="2" eaLnBrk="1" hangingPunct="1"/>
            <a:r>
              <a:rPr lang="en-US" altLang="en-US" dirty="0"/>
              <a:t>Vector P – possessed (allocated) resources</a:t>
            </a:r>
          </a:p>
          <a:p>
            <a:pPr lvl="2" eaLnBrk="1" hangingPunct="1"/>
            <a:r>
              <a:rPr lang="en-US" altLang="en-US" dirty="0"/>
              <a:t>Vector A – available resources</a:t>
            </a:r>
          </a:p>
          <a:p>
            <a:pPr lvl="2" eaLnBrk="1" hangingPunct="1"/>
            <a:r>
              <a:rPr lang="en-US" altLang="en-US" dirty="0"/>
              <a:t>Matrix C – current allocation of resources</a:t>
            </a:r>
          </a:p>
          <a:p>
            <a:pPr lvl="2" eaLnBrk="1" hangingPunct="1"/>
            <a:r>
              <a:rPr lang="en-US" altLang="en-US" dirty="0"/>
              <a:t>Matrix R – maximum resources that may be needed</a:t>
            </a:r>
          </a:p>
        </p:txBody>
      </p:sp>
    </p:spTree>
    <p:extLst>
      <p:ext uri="{BB962C8B-B14F-4D97-AF65-F5344CB8AC3E}">
        <p14:creationId xmlns:p14="http://schemas.microsoft.com/office/powerpoint/2010/main" val="2037341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en-US"/>
              <a:t>Deadlock Avoidance</a:t>
            </a:r>
          </a:p>
        </p:txBody>
      </p:sp>
      <p:sp>
        <p:nvSpPr>
          <p:cNvPr id="14341" name="Rectangle 3"/>
          <p:cNvSpPr>
            <a:spLocks noGrp="1" noChangeArrowheads="1"/>
          </p:cNvSpPr>
          <p:nvPr>
            <p:ph type="body" idx="1"/>
          </p:nvPr>
        </p:nvSpPr>
        <p:spPr>
          <a:xfrm>
            <a:off x="685800" y="1981200"/>
            <a:ext cx="7772400" cy="3464024"/>
          </a:xfrm>
        </p:spPr>
        <p:txBody>
          <a:bodyPr/>
          <a:lstStyle/>
          <a:p>
            <a:pPr eaLnBrk="1" hangingPunct="1"/>
            <a:r>
              <a:rPr lang="en-US" altLang="en-US" dirty="0"/>
              <a:t>Banker’s Algorithm for Multiple Resources:</a:t>
            </a:r>
          </a:p>
          <a:p>
            <a:pPr marL="914400" lvl="1" indent="-457200" eaLnBrk="1" hangingPunct="1">
              <a:buFont typeface="Wingdings" pitchFamily="2" charset="2"/>
              <a:buAutoNum type="arabicParenR"/>
            </a:pPr>
            <a:r>
              <a:rPr lang="en-US" altLang="en-US" dirty="0"/>
              <a:t>Look for a row, R, whose unmet resource needs (</a:t>
            </a:r>
            <a:r>
              <a:rPr lang="en-US" altLang="en-US" dirty="0" err="1"/>
              <a:t>ie</a:t>
            </a:r>
            <a:r>
              <a:rPr lang="en-US" altLang="en-US" dirty="0"/>
              <a:t>: potential maximum) are smaller than or equal to vector A.   </a:t>
            </a:r>
          </a:p>
          <a:p>
            <a:pPr marL="1146175" lvl="2" indent="-288925"/>
            <a:r>
              <a:rPr lang="en-US" altLang="en-US" dirty="0"/>
              <a:t>If no such row exists, the system is unsafe because if all processes request their maximum resources then none will be able to continue</a:t>
            </a:r>
          </a:p>
          <a:p>
            <a:pPr marL="806450" lvl="1" indent="-349250" eaLnBrk="1" hangingPunct="1">
              <a:buFont typeface="Wingdings" pitchFamily="2" charset="2"/>
              <a:buNone/>
            </a:pPr>
            <a:r>
              <a:rPr lang="en-US" altLang="en-US" dirty="0"/>
              <a:t>2) Assume the process of the chosen row R requests all the resources it needs and completes its task</a:t>
            </a:r>
          </a:p>
        </p:txBody>
      </p:sp>
      <p:sp>
        <p:nvSpPr>
          <p:cNvPr id="4" name="Rectangle 3">
            <a:extLst>
              <a:ext uri="{FF2B5EF4-FFF2-40B4-BE49-F238E27FC236}">
                <a16:creationId xmlns="" xmlns:a16="http://schemas.microsoft.com/office/drawing/2014/main" id="{7D4C55F1-205D-4684-BEF2-966E6A9F7CEB}"/>
              </a:ext>
            </a:extLst>
          </p:cNvPr>
          <p:cNvSpPr/>
          <p:nvPr/>
        </p:nvSpPr>
        <p:spPr>
          <a:xfrm>
            <a:off x="5868144" y="116632"/>
            <a:ext cx="3384376" cy="938719"/>
          </a:xfrm>
          <a:prstGeom prst="rect">
            <a:avLst/>
          </a:prstGeom>
        </p:spPr>
        <p:txBody>
          <a:bodyPr wrap="square">
            <a:spAutoFit/>
          </a:bodyPr>
          <a:lstStyle/>
          <a:p>
            <a:pPr marL="84138" lvl="2" indent="-84138" fontAlgn="base">
              <a:spcAft>
                <a:spcPct val="0"/>
              </a:spcAft>
              <a:buFontTx/>
              <a:buChar char="•"/>
            </a:pPr>
            <a:r>
              <a:rPr lang="en-US" altLang="en-US" sz="1100" kern="0" dirty="0">
                <a:solidFill>
                  <a:srgbClr val="008000"/>
                </a:solidFill>
              </a:rPr>
              <a:t>Vector E – existing resources</a:t>
            </a:r>
          </a:p>
          <a:p>
            <a:pPr marL="84138" lvl="2" indent="-84138" fontAlgn="base">
              <a:spcAft>
                <a:spcPct val="0"/>
              </a:spcAft>
              <a:buFontTx/>
              <a:buChar char="•"/>
            </a:pPr>
            <a:r>
              <a:rPr lang="en-US" altLang="en-US" sz="1100" kern="0" dirty="0">
                <a:solidFill>
                  <a:srgbClr val="008000"/>
                </a:solidFill>
              </a:rPr>
              <a:t>Vector P – possessed (allocated) resources</a:t>
            </a:r>
          </a:p>
          <a:p>
            <a:pPr marL="84138" lvl="2" indent="-84138" fontAlgn="base">
              <a:spcAft>
                <a:spcPct val="0"/>
              </a:spcAft>
              <a:buFontTx/>
              <a:buChar char="•"/>
            </a:pPr>
            <a:r>
              <a:rPr lang="en-US" altLang="en-US" sz="1100" kern="0" dirty="0">
                <a:solidFill>
                  <a:srgbClr val="008000"/>
                </a:solidFill>
              </a:rPr>
              <a:t>Vector A – available resources</a:t>
            </a:r>
          </a:p>
          <a:p>
            <a:pPr marL="84138" lvl="2" indent="-84138" fontAlgn="base">
              <a:spcAft>
                <a:spcPct val="0"/>
              </a:spcAft>
              <a:buFontTx/>
              <a:buChar char="•"/>
            </a:pPr>
            <a:r>
              <a:rPr lang="en-US" altLang="en-US" sz="1100" kern="0" dirty="0">
                <a:solidFill>
                  <a:srgbClr val="008000"/>
                </a:solidFill>
              </a:rPr>
              <a:t>Matrix C – current allocation of resources</a:t>
            </a:r>
          </a:p>
          <a:p>
            <a:pPr marL="84138" lvl="2" indent="-84138" fontAlgn="base">
              <a:spcAft>
                <a:spcPct val="0"/>
              </a:spcAft>
              <a:buFontTx/>
              <a:buChar char="•"/>
            </a:pPr>
            <a:r>
              <a:rPr lang="en-US" altLang="en-US" sz="1100" kern="0" dirty="0">
                <a:solidFill>
                  <a:srgbClr val="008000"/>
                </a:solidFill>
              </a:rPr>
              <a:t>Matrix R – maximum resources that may be needed</a:t>
            </a:r>
          </a:p>
        </p:txBody>
      </p:sp>
      <p:sp>
        <p:nvSpPr>
          <p:cNvPr id="5" name="Rectangle 3">
            <a:extLst>
              <a:ext uri="{FF2B5EF4-FFF2-40B4-BE49-F238E27FC236}">
                <a16:creationId xmlns="" xmlns:a16="http://schemas.microsoft.com/office/drawing/2014/main" id="{4AED170C-96C9-4D34-A50F-A4FB6BE30860}"/>
              </a:ext>
            </a:extLst>
          </p:cNvPr>
          <p:cNvSpPr txBox="1">
            <a:spLocks noChangeArrowheads="1"/>
          </p:cNvSpPr>
          <p:nvPr/>
        </p:nvSpPr>
        <p:spPr bwMode="auto">
          <a:xfrm>
            <a:off x="685800" y="5535037"/>
            <a:ext cx="7850810" cy="826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marL="1146175" lvl="2" indent="-288925"/>
            <a:r>
              <a:rPr lang="en-US" altLang="en-US" kern="0" dirty="0"/>
              <a:t>It then releases its resources, which are then added to vector A</a:t>
            </a:r>
          </a:p>
          <a:p>
            <a:pPr marL="806450" lvl="1" indent="-349250">
              <a:buFont typeface="Wingdings" pitchFamily="2" charset="2"/>
              <a:buNone/>
            </a:pPr>
            <a:endParaRPr lang="en-US" altLang="en-US" kern="0" dirty="0"/>
          </a:p>
        </p:txBody>
      </p:sp>
    </p:spTree>
    <p:extLst>
      <p:ext uri="{BB962C8B-B14F-4D97-AF65-F5344CB8AC3E}">
        <p14:creationId xmlns:p14="http://schemas.microsoft.com/office/powerpoint/2010/main" val="2790393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en-US"/>
              <a:t>Deadlock Avoidance</a:t>
            </a:r>
          </a:p>
        </p:txBody>
      </p:sp>
      <p:sp>
        <p:nvSpPr>
          <p:cNvPr id="15365" name="Rectangle 7"/>
          <p:cNvSpPr>
            <a:spLocks noGrp="1" noChangeArrowheads="1"/>
          </p:cNvSpPr>
          <p:nvPr>
            <p:ph type="body" idx="1"/>
          </p:nvPr>
        </p:nvSpPr>
        <p:spPr>
          <a:xfrm>
            <a:off x="355600" y="1707976"/>
            <a:ext cx="8763000" cy="5105400"/>
          </a:xfrm>
          <a:noFill/>
        </p:spPr>
        <p:txBody>
          <a:bodyPr/>
          <a:lstStyle/>
          <a:p>
            <a:pPr eaLnBrk="1" hangingPunct="1"/>
            <a:r>
              <a:rPr lang="en-US" altLang="en-US" dirty="0"/>
              <a:t>Banker’s Algorithm for Multiple Resources:</a:t>
            </a:r>
          </a:p>
          <a:p>
            <a:pPr marL="912813" lvl="1" indent="-455613" eaLnBrk="1" hangingPunct="1">
              <a:buFont typeface="Wingdings" pitchFamily="2" charset="2"/>
              <a:buNone/>
            </a:pPr>
            <a:r>
              <a:rPr lang="en-US" altLang="en-US" dirty="0"/>
              <a:t>3) Repeat steps 1 and 2 until either all processes are marked as terminated (in which case the initial state was safe) or until it is shown that an unsafe state is present</a:t>
            </a:r>
          </a:p>
        </p:txBody>
      </p:sp>
      <p:sp>
        <p:nvSpPr>
          <p:cNvPr id="5" name="Rectangle 4">
            <a:extLst>
              <a:ext uri="{FF2B5EF4-FFF2-40B4-BE49-F238E27FC236}">
                <a16:creationId xmlns="" xmlns:a16="http://schemas.microsoft.com/office/drawing/2014/main" id="{BA48785F-CB02-4312-9BEF-4C72BC923F68}"/>
              </a:ext>
            </a:extLst>
          </p:cNvPr>
          <p:cNvSpPr/>
          <p:nvPr/>
        </p:nvSpPr>
        <p:spPr>
          <a:xfrm>
            <a:off x="5580112" y="5626640"/>
            <a:ext cx="3384376" cy="938719"/>
          </a:xfrm>
          <a:prstGeom prst="rect">
            <a:avLst/>
          </a:prstGeom>
        </p:spPr>
        <p:txBody>
          <a:bodyPr wrap="square">
            <a:spAutoFit/>
          </a:bodyPr>
          <a:lstStyle/>
          <a:p>
            <a:pPr marL="84138" lvl="2" indent="-84138" fontAlgn="base">
              <a:spcAft>
                <a:spcPct val="0"/>
              </a:spcAft>
              <a:buFontTx/>
              <a:buChar char="•"/>
            </a:pPr>
            <a:r>
              <a:rPr lang="en-US" altLang="en-US" sz="1100" kern="0" dirty="0">
                <a:solidFill>
                  <a:srgbClr val="008000"/>
                </a:solidFill>
              </a:rPr>
              <a:t>Vector E – existing resources</a:t>
            </a:r>
          </a:p>
          <a:p>
            <a:pPr marL="84138" lvl="2" indent="-84138" fontAlgn="base">
              <a:spcAft>
                <a:spcPct val="0"/>
              </a:spcAft>
              <a:buFontTx/>
              <a:buChar char="•"/>
            </a:pPr>
            <a:r>
              <a:rPr lang="en-US" altLang="en-US" sz="1100" kern="0" dirty="0">
                <a:solidFill>
                  <a:srgbClr val="008000"/>
                </a:solidFill>
              </a:rPr>
              <a:t>Vector P – possessed (allocated) resources</a:t>
            </a:r>
          </a:p>
          <a:p>
            <a:pPr marL="84138" lvl="2" indent="-84138" fontAlgn="base">
              <a:spcAft>
                <a:spcPct val="0"/>
              </a:spcAft>
              <a:buFontTx/>
              <a:buChar char="•"/>
            </a:pPr>
            <a:r>
              <a:rPr lang="en-US" altLang="en-US" sz="1100" kern="0" dirty="0">
                <a:solidFill>
                  <a:srgbClr val="008000"/>
                </a:solidFill>
              </a:rPr>
              <a:t>Vector A – available resources</a:t>
            </a:r>
          </a:p>
          <a:p>
            <a:pPr marL="84138" lvl="2" indent="-84138" fontAlgn="base">
              <a:spcAft>
                <a:spcPct val="0"/>
              </a:spcAft>
              <a:buFontTx/>
              <a:buChar char="•"/>
            </a:pPr>
            <a:r>
              <a:rPr lang="en-US" altLang="en-US" sz="1100" kern="0" dirty="0">
                <a:solidFill>
                  <a:srgbClr val="008000"/>
                </a:solidFill>
              </a:rPr>
              <a:t>Matrix C – current allocation of resources</a:t>
            </a:r>
          </a:p>
          <a:p>
            <a:pPr marL="84138" lvl="2" indent="-84138" fontAlgn="base">
              <a:spcAft>
                <a:spcPct val="0"/>
              </a:spcAft>
              <a:buFontTx/>
              <a:buChar char="•"/>
            </a:pPr>
            <a:r>
              <a:rPr lang="en-US" altLang="en-US" sz="1100" kern="0" dirty="0">
                <a:solidFill>
                  <a:srgbClr val="008000"/>
                </a:solidFill>
              </a:rPr>
              <a:t>Matrix R – maximum resources that may be needed</a:t>
            </a:r>
          </a:p>
        </p:txBody>
      </p:sp>
    </p:spTree>
    <p:extLst>
      <p:ext uri="{BB962C8B-B14F-4D97-AF65-F5344CB8AC3E}">
        <p14:creationId xmlns:p14="http://schemas.microsoft.com/office/powerpoint/2010/main" val="3348191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hangingPunct="1"/>
            <a:r>
              <a:rPr lang="en-US" altLang="en-US" dirty="0"/>
              <a:t>Deadlock Avoidance</a:t>
            </a:r>
          </a:p>
        </p:txBody>
      </p:sp>
      <p:sp>
        <p:nvSpPr>
          <p:cNvPr id="6150" name="Rectangle 3"/>
          <p:cNvSpPr>
            <a:spLocks noGrp="1" noChangeArrowheads="1"/>
          </p:cNvSpPr>
          <p:nvPr>
            <p:ph type="body" idx="1"/>
          </p:nvPr>
        </p:nvSpPr>
        <p:spPr/>
        <p:txBody>
          <a:bodyPr/>
          <a:lstStyle/>
          <a:p>
            <a:pPr eaLnBrk="1" hangingPunct="1"/>
            <a:r>
              <a:rPr lang="en-US" altLang="en-US"/>
              <a:t>Is this state safe?</a:t>
            </a:r>
          </a:p>
        </p:txBody>
      </p:sp>
      <p:graphicFrame>
        <p:nvGraphicFramePr>
          <p:cNvPr id="6146" name="Object 4"/>
          <p:cNvGraphicFramePr>
            <a:graphicFrameLocks noChangeAspect="1"/>
          </p:cNvGraphicFramePr>
          <p:nvPr>
            <p:extLst>
              <p:ext uri="{D42A27DB-BD31-4B8C-83A1-F6EECF244321}">
                <p14:modId xmlns:p14="http://schemas.microsoft.com/office/powerpoint/2010/main" val="2360333883"/>
              </p:ext>
            </p:extLst>
          </p:nvPr>
        </p:nvGraphicFramePr>
        <p:xfrm>
          <a:off x="838200" y="1828800"/>
          <a:ext cx="7848600" cy="4429125"/>
        </p:xfrm>
        <a:graphic>
          <a:graphicData uri="http://schemas.openxmlformats.org/presentationml/2006/ole">
            <mc:AlternateContent xmlns:mc="http://schemas.openxmlformats.org/markup-compatibility/2006">
              <mc:Choice xmlns:v="urn:schemas-microsoft-com:vml" Requires="v">
                <p:oleObj spid="_x0000_s7196" name="Bitmap Image" r:id="rId4" imgW="6211167" imgH="3505689" progId="PBrush">
                  <p:embed/>
                </p:oleObj>
              </mc:Choice>
              <mc:Fallback>
                <p:oleObj name="Bitmap Image" r:id="rId4" imgW="6211167" imgH="3505689" progId="PBrush">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828800"/>
                        <a:ext cx="7848600" cy="4429125"/>
                      </a:xfrm>
                      <a:prstGeom prst="rect">
                        <a:avLst/>
                      </a:prstGeom>
                      <a:noFill/>
                      <a:ln w="38100" cmpd="dbl">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 name="Rectangle 4">
            <a:extLst>
              <a:ext uri="{FF2B5EF4-FFF2-40B4-BE49-F238E27FC236}">
                <a16:creationId xmlns="" xmlns:a16="http://schemas.microsoft.com/office/drawing/2014/main" id="{91FE04DD-BA1E-4A3C-8EC8-2D7A8495912E}"/>
              </a:ext>
            </a:extLst>
          </p:cNvPr>
          <p:cNvSpPr/>
          <p:nvPr/>
        </p:nvSpPr>
        <p:spPr>
          <a:xfrm>
            <a:off x="5940152" y="64041"/>
            <a:ext cx="3384376" cy="938719"/>
          </a:xfrm>
          <a:prstGeom prst="rect">
            <a:avLst/>
          </a:prstGeom>
        </p:spPr>
        <p:txBody>
          <a:bodyPr wrap="square">
            <a:spAutoFit/>
          </a:bodyPr>
          <a:lstStyle/>
          <a:p>
            <a:pPr marL="84138" lvl="2" indent="-84138" fontAlgn="base">
              <a:spcAft>
                <a:spcPct val="0"/>
              </a:spcAft>
              <a:buFontTx/>
              <a:buChar char="•"/>
            </a:pPr>
            <a:r>
              <a:rPr lang="en-US" altLang="en-US" sz="1100" kern="0" dirty="0">
                <a:solidFill>
                  <a:srgbClr val="008000"/>
                </a:solidFill>
              </a:rPr>
              <a:t>Vector E – existing resources</a:t>
            </a:r>
          </a:p>
          <a:p>
            <a:pPr marL="84138" lvl="2" indent="-84138" fontAlgn="base">
              <a:spcAft>
                <a:spcPct val="0"/>
              </a:spcAft>
              <a:buFontTx/>
              <a:buChar char="•"/>
            </a:pPr>
            <a:r>
              <a:rPr lang="en-US" altLang="en-US" sz="1100" kern="0" dirty="0">
                <a:solidFill>
                  <a:srgbClr val="008000"/>
                </a:solidFill>
              </a:rPr>
              <a:t>Vector P – possessed (allocated) resources</a:t>
            </a:r>
          </a:p>
          <a:p>
            <a:pPr marL="84138" lvl="2" indent="-84138" fontAlgn="base">
              <a:spcAft>
                <a:spcPct val="0"/>
              </a:spcAft>
              <a:buFontTx/>
              <a:buChar char="•"/>
            </a:pPr>
            <a:r>
              <a:rPr lang="en-US" altLang="en-US" sz="1100" kern="0" dirty="0">
                <a:solidFill>
                  <a:srgbClr val="008000"/>
                </a:solidFill>
              </a:rPr>
              <a:t>Vector A – available resources</a:t>
            </a:r>
          </a:p>
          <a:p>
            <a:pPr marL="84138" lvl="2" indent="-84138" fontAlgn="base">
              <a:spcAft>
                <a:spcPct val="0"/>
              </a:spcAft>
              <a:buFontTx/>
              <a:buChar char="•"/>
            </a:pPr>
            <a:r>
              <a:rPr lang="en-US" altLang="en-US" sz="1100" kern="0" dirty="0">
                <a:solidFill>
                  <a:srgbClr val="008000"/>
                </a:solidFill>
              </a:rPr>
              <a:t>Matrix C – current allocation of resources</a:t>
            </a:r>
          </a:p>
          <a:p>
            <a:pPr marL="84138" lvl="2" indent="-84138" fontAlgn="base">
              <a:spcAft>
                <a:spcPct val="0"/>
              </a:spcAft>
              <a:buFontTx/>
              <a:buChar char="•"/>
            </a:pPr>
            <a:r>
              <a:rPr lang="en-US" altLang="en-US" sz="1100" kern="0" dirty="0">
                <a:solidFill>
                  <a:srgbClr val="008000"/>
                </a:solidFill>
              </a:rPr>
              <a:t>Matrix R – maximum resources that may be needed</a:t>
            </a:r>
          </a:p>
        </p:txBody>
      </p:sp>
      <p:sp>
        <p:nvSpPr>
          <p:cNvPr id="6" name="TextBox 5">
            <a:extLst>
              <a:ext uri="{FF2B5EF4-FFF2-40B4-BE49-F238E27FC236}">
                <a16:creationId xmlns="" xmlns:a16="http://schemas.microsoft.com/office/drawing/2014/main" id="{7E5B67CA-EB04-4866-BB38-F75582DC8E62}"/>
              </a:ext>
            </a:extLst>
          </p:cNvPr>
          <p:cNvSpPr txBox="1"/>
          <p:nvPr/>
        </p:nvSpPr>
        <p:spPr>
          <a:xfrm>
            <a:off x="2051720" y="6301859"/>
            <a:ext cx="407484" cy="461665"/>
          </a:xfrm>
          <a:prstGeom prst="rect">
            <a:avLst/>
          </a:prstGeom>
          <a:noFill/>
        </p:spPr>
        <p:txBody>
          <a:bodyPr wrap="none" rtlCol="0">
            <a:spAutoFit/>
          </a:bodyPr>
          <a:lstStyle/>
          <a:p>
            <a:r>
              <a:rPr lang="en-CA" sz="2400" dirty="0">
                <a:latin typeface="Arial" panose="020B0604020202020204" pitchFamily="34" charset="0"/>
                <a:cs typeface="Arial" panose="020B0604020202020204" pitchFamily="34" charset="0"/>
              </a:rPr>
              <a:t>C</a:t>
            </a:r>
          </a:p>
        </p:txBody>
      </p:sp>
      <p:sp>
        <p:nvSpPr>
          <p:cNvPr id="10" name="TextBox 9">
            <a:extLst>
              <a:ext uri="{FF2B5EF4-FFF2-40B4-BE49-F238E27FC236}">
                <a16:creationId xmlns="" xmlns:a16="http://schemas.microsoft.com/office/drawing/2014/main" id="{FFEDDCA0-CA69-4C4B-B213-4251CA774C82}"/>
              </a:ext>
            </a:extLst>
          </p:cNvPr>
          <p:cNvSpPr txBox="1"/>
          <p:nvPr/>
        </p:nvSpPr>
        <p:spPr>
          <a:xfrm>
            <a:off x="5436096" y="6324600"/>
            <a:ext cx="407484" cy="461665"/>
          </a:xfrm>
          <a:prstGeom prst="rect">
            <a:avLst/>
          </a:prstGeom>
          <a:noFill/>
        </p:spPr>
        <p:txBody>
          <a:bodyPr wrap="none" rtlCol="0">
            <a:spAutoFit/>
          </a:bodyPr>
          <a:lstStyle/>
          <a:p>
            <a:r>
              <a:rPr lang="en-CA" sz="2400" dirty="0">
                <a:latin typeface="Arial" panose="020B0604020202020204" pitchFamily="34" charset="0"/>
                <a:cs typeface="Arial" panose="020B0604020202020204" pitchFamily="34" charset="0"/>
              </a:rPr>
              <a:t>R</a:t>
            </a:r>
          </a:p>
        </p:txBody>
      </p:sp>
    </p:spTree>
    <p:extLst>
      <p:ext uri="{BB962C8B-B14F-4D97-AF65-F5344CB8AC3E}">
        <p14:creationId xmlns:p14="http://schemas.microsoft.com/office/powerpoint/2010/main" val="3422276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ltLang="en-US"/>
              <a:t>Deadlock Avoidance</a:t>
            </a:r>
          </a:p>
        </p:txBody>
      </p:sp>
      <p:sp>
        <p:nvSpPr>
          <p:cNvPr id="16389" name="Rectangle 3"/>
          <p:cNvSpPr>
            <a:spLocks noGrp="1" noChangeArrowheads="1"/>
          </p:cNvSpPr>
          <p:nvPr>
            <p:ph type="body" idx="1"/>
          </p:nvPr>
        </p:nvSpPr>
        <p:spPr/>
        <p:txBody>
          <a:bodyPr/>
          <a:lstStyle/>
          <a:p>
            <a:pPr eaLnBrk="1" hangingPunct="1"/>
            <a:r>
              <a:rPr lang="en-US" altLang="en-US" dirty="0"/>
              <a:t>Is avoiding deadlocks through careful allocation practical?</a:t>
            </a:r>
          </a:p>
          <a:p>
            <a:pPr lvl="1" eaLnBrk="1" hangingPunct="1"/>
            <a:r>
              <a:rPr lang="en-US" altLang="en-US" dirty="0"/>
              <a:t>Disadvantages: </a:t>
            </a:r>
          </a:p>
          <a:p>
            <a:pPr marL="1371600" lvl="2" indent="-457200">
              <a:buFont typeface="+mj-lt"/>
              <a:buAutoNum type="arabicParenR"/>
            </a:pPr>
            <a:r>
              <a:rPr lang="en-US" altLang="en-US" dirty="0"/>
              <a:t>checking for every request adds overhead</a:t>
            </a:r>
          </a:p>
          <a:p>
            <a:pPr marL="1371600" lvl="2" indent="-457200">
              <a:buFont typeface="+mj-lt"/>
              <a:buAutoNum type="arabicParenR"/>
            </a:pPr>
            <a:r>
              <a:rPr lang="en-US" altLang="en-US" dirty="0"/>
              <a:t>processes must know all the resources they will ever possibly need in advance</a:t>
            </a:r>
          </a:p>
          <a:p>
            <a:pPr marL="1371600" lvl="2" indent="-457200">
              <a:buFont typeface="+mj-lt"/>
              <a:buAutoNum type="arabicParenR"/>
            </a:pPr>
            <a:r>
              <a:rPr lang="en-US" altLang="en-US" dirty="0"/>
              <a:t>processes on the system may change, further complicating the algorithm</a:t>
            </a:r>
          </a:p>
          <a:p>
            <a:pPr lvl="1" eaLnBrk="1" hangingPunct="1"/>
            <a:r>
              <a:rPr lang="en-US" altLang="en-US" dirty="0"/>
              <a:t>Answer</a:t>
            </a:r>
          </a:p>
          <a:p>
            <a:pPr lvl="2"/>
            <a:r>
              <a:rPr lang="en-US" altLang="en-US" dirty="0"/>
              <a:t>Few, if any, existing systems use the Banker’s Algorithm for avoiding deadlocks</a:t>
            </a:r>
          </a:p>
        </p:txBody>
      </p:sp>
    </p:spTree>
    <p:extLst>
      <p:ext uri="{BB962C8B-B14F-4D97-AF65-F5344CB8AC3E}">
        <p14:creationId xmlns:p14="http://schemas.microsoft.com/office/powerpoint/2010/main" val="688725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a:t>Deadlock Prevention</a:t>
            </a:r>
          </a:p>
        </p:txBody>
      </p:sp>
      <p:sp>
        <p:nvSpPr>
          <p:cNvPr id="17413" name="Rectangle 3"/>
          <p:cNvSpPr>
            <a:spLocks noGrp="1" noChangeArrowheads="1"/>
          </p:cNvSpPr>
          <p:nvPr>
            <p:ph type="body" idx="1"/>
          </p:nvPr>
        </p:nvSpPr>
        <p:spPr/>
        <p:txBody>
          <a:bodyPr/>
          <a:lstStyle/>
          <a:p>
            <a:pPr eaLnBrk="1" hangingPunct="1"/>
            <a:r>
              <a:rPr lang="en-US" altLang="en-US"/>
              <a:t>If we can break one of the four conditions for deadlock then they will never happen</a:t>
            </a:r>
          </a:p>
          <a:p>
            <a:pPr lvl="1" eaLnBrk="1" hangingPunct="1"/>
            <a:r>
              <a:rPr lang="en-US" altLang="en-US"/>
              <a:t>Attacking the Mutual Exclusion Condition</a:t>
            </a:r>
          </a:p>
          <a:p>
            <a:pPr lvl="2" eaLnBrk="1" hangingPunct="1"/>
            <a:r>
              <a:rPr lang="en-US" altLang="en-US"/>
              <a:t>This is almost impossible to remove.  Instead of having deadlocks, we will have race conditions and corrupted data on CD-ROMs that accepted burn information from two processes simultaneously</a:t>
            </a:r>
          </a:p>
          <a:p>
            <a:pPr lvl="2" eaLnBrk="1" hangingPunct="1"/>
            <a:r>
              <a:rPr lang="en-US" altLang="en-US"/>
              <a:t>Nevertheless, sometimes resources can be abstracted.  Instead of writing to the printer, in Windows you write to a print spooler and your job comes out in its turn</a:t>
            </a:r>
          </a:p>
          <a:p>
            <a:pPr lvl="2" eaLnBrk="1" hangingPunct="1"/>
            <a:endParaRPr lang="en-US" altLang="en-US"/>
          </a:p>
        </p:txBody>
      </p:sp>
    </p:spTree>
    <p:extLst>
      <p:ext uri="{BB962C8B-B14F-4D97-AF65-F5344CB8AC3E}">
        <p14:creationId xmlns:p14="http://schemas.microsoft.com/office/powerpoint/2010/main" val="2098516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a:t>Deadlock Prevention</a:t>
            </a:r>
          </a:p>
        </p:txBody>
      </p:sp>
      <p:sp>
        <p:nvSpPr>
          <p:cNvPr id="18437" name="Rectangle 3"/>
          <p:cNvSpPr>
            <a:spLocks noGrp="1" noChangeArrowheads="1"/>
          </p:cNvSpPr>
          <p:nvPr>
            <p:ph type="body" idx="1"/>
          </p:nvPr>
        </p:nvSpPr>
        <p:spPr>
          <a:xfrm>
            <a:off x="381000" y="1615008"/>
            <a:ext cx="8763000" cy="4550296"/>
          </a:xfrm>
        </p:spPr>
        <p:txBody>
          <a:bodyPr/>
          <a:lstStyle/>
          <a:p>
            <a:pPr eaLnBrk="1" hangingPunct="1">
              <a:lnSpc>
                <a:spcPct val="90000"/>
              </a:lnSpc>
            </a:pPr>
            <a:r>
              <a:rPr lang="en-US" altLang="en-US" dirty="0"/>
              <a:t>Attacking the Hold and Wait Condition</a:t>
            </a:r>
          </a:p>
          <a:p>
            <a:pPr lvl="1" eaLnBrk="1" hangingPunct="1">
              <a:lnSpc>
                <a:spcPct val="90000"/>
              </a:lnSpc>
            </a:pPr>
            <a:r>
              <a:rPr lang="en-US" altLang="en-US" dirty="0"/>
              <a:t>Require all processes to request all resources before beginning execution.  This works (and is sometimes used) but it has problems</a:t>
            </a:r>
          </a:p>
          <a:p>
            <a:pPr lvl="2" eaLnBrk="1" hangingPunct="1">
              <a:lnSpc>
                <a:spcPct val="90000"/>
              </a:lnSpc>
            </a:pPr>
            <a:r>
              <a:rPr lang="en-US" altLang="en-US" dirty="0"/>
              <a:t>Problem: usually processes don’t know what resources they’ll need.  If they always did, we could use the Banker’s algorithm without problem</a:t>
            </a:r>
          </a:p>
          <a:p>
            <a:pPr lvl="2" eaLnBrk="1" hangingPunct="1">
              <a:lnSpc>
                <a:spcPct val="90000"/>
              </a:lnSpc>
            </a:pPr>
            <a:r>
              <a:rPr lang="en-US" altLang="en-US" dirty="0"/>
              <a:t>Problem: if the processing of data takes a long time before the output device is used.  Resources are not used optimally.</a:t>
            </a:r>
          </a:p>
          <a:p>
            <a:pPr lvl="1" eaLnBrk="1" hangingPunct="1">
              <a:lnSpc>
                <a:spcPct val="90000"/>
              </a:lnSpc>
            </a:pPr>
            <a:r>
              <a:rPr lang="en-US" altLang="en-US" dirty="0"/>
              <a:t>Alternative: require a process to release all of its resources before requesting new resources</a:t>
            </a:r>
          </a:p>
        </p:txBody>
      </p:sp>
    </p:spTree>
    <p:extLst>
      <p:ext uri="{BB962C8B-B14F-4D97-AF65-F5344CB8AC3E}">
        <p14:creationId xmlns:p14="http://schemas.microsoft.com/office/powerpoint/2010/main" val="2803974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en-US"/>
              <a:t>Deadlock Prevention (side note)</a:t>
            </a:r>
          </a:p>
        </p:txBody>
      </p:sp>
      <p:sp>
        <p:nvSpPr>
          <p:cNvPr id="19461" name="Rectangle 3"/>
          <p:cNvSpPr>
            <a:spLocks noGrp="1" noChangeArrowheads="1"/>
          </p:cNvSpPr>
          <p:nvPr>
            <p:ph type="body" idx="1"/>
          </p:nvPr>
        </p:nvSpPr>
        <p:spPr>
          <a:xfrm>
            <a:off x="381000" y="1627584"/>
            <a:ext cx="8763000" cy="5257800"/>
          </a:xfrm>
        </p:spPr>
        <p:txBody>
          <a:bodyPr/>
          <a:lstStyle/>
          <a:p>
            <a:pPr eaLnBrk="1" hangingPunct="1"/>
            <a:r>
              <a:rPr lang="en-US" altLang="en-US" dirty="0"/>
              <a:t>Two-Phase Locking</a:t>
            </a:r>
          </a:p>
          <a:p>
            <a:pPr lvl="1" eaLnBrk="1" hangingPunct="1"/>
            <a:r>
              <a:rPr lang="en-US" altLang="en-US" dirty="0"/>
              <a:t>An avoidance method that breaks the Hold and Wait condition used in the real world with databases</a:t>
            </a:r>
          </a:p>
          <a:p>
            <a:pPr lvl="1" eaLnBrk="1" hangingPunct="1"/>
            <a:r>
              <a:rPr lang="en-US" altLang="en-US" dirty="0"/>
              <a:t>A process wishing to update a number of related records tries to lock them all.  If any of the records are locked, it unlocks all previously locked records and tries again</a:t>
            </a:r>
          </a:p>
          <a:p>
            <a:pPr lvl="1" eaLnBrk="1" hangingPunct="1"/>
            <a:r>
              <a:rPr lang="en-US" altLang="en-US" dirty="0"/>
              <a:t>If it succeeds, it updates the records and releases the locks</a:t>
            </a:r>
          </a:p>
          <a:p>
            <a:pPr lvl="2" eaLnBrk="1" hangingPunct="1"/>
            <a:r>
              <a:rPr lang="en-US" altLang="en-US" dirty="0"/>
              <a:t>Not a healthy choice for a real-time system though...</a:t>
            </a:r>
          </a:p>
        </p:txBody>
      </p:sp>
    </p:spTree>
    <p:extLst>
      <p:ext uri="{BB962C8B-B14F-4D97-AF65-F5344CB8AC3E}">
        <p14:creationId xmlns:p14="http://schemas.microsoft.com/office/powerpoint/2010/main" val="3380945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en-US" dirty="0"/>
              <a:t>Deadlock Prevention</a:t>
            </a:r>
          </a:p>
        </p:txBody>
      </p:sp>
      <p:sp>
        <p:nvSpPr>
          <p:cNvPr id="20485" name="Rectangle 3"/>
          <p:cNvSpPr>
            <a:spLocks noGrp="1" noChangeArrowheads="1"/>
          </p:cNvSpPr>
          <p:nvPr>
            <p:ph type="body" idx="1"/>
          </p:nvPr>
        </p:nvSpPr>
        <p:spPr/>
        <p:txBody>
          <a:bodyPr/>
          <a:lstStyle/>
          <a:p>
            <a:pPr eaLnBrk="1" hangingPunct="1"/>
            <a:r>
              <a:rPr lang="en-US" altLang="en-US" dirty="0"/>
              <a:t>Attacking the No Preemption Condition</a:t>
            </a:r>
          </a:p>
          <a:p>
            <a:pPr lvl="1" eaLnBrk="1" hangingPunct="1"/>
            <a:r>
              <a:rPr lang="en-US" altLang="en-US" dirty="0"/>
              <a:t>This is essentially not possible.  Very few devices can stand being preempted during use and it would require a large amount of hardware change to allow it (if it is possible at all!)</a:t>
            </a:r>
          </a:p>
          <a:p>
            <a:pPr lvl="1" eaLnBrk="1" hangingPunct="1"/>
            <a:endParaRPr lang="en-US" altLang="en-US" dirty="0"/>
          </a:p>
          <a:p>
            <a:pPr lvl="1" eaLnBrk="1" hangingPunct="1"/>
            <a:r>
              <a:rPr lang="en-US" altLang="en-US" dirty="0"/>
              <a:t>It's the same for virtual resources. It is very difficult to preempt the databases without doing a lot of work.</a:t>
            </a:r>
          </a:p>
        </p:txBody>
      </p:sp>
    </p:spTree>
    <p:extLst>
      <p:ext uri="{BB962C8B-B14F-4D97-AF65-F5344CB8AC3E}">
        <p14:creationId xmlns:p14="http://schemas.microsoft.com/office/powerpoint/2010/main" val="2937033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a:t>Deadlock Prevention</a:t>
            </a:r>
          </a:p>
        </p:txBody>
      </p:sp>
      <p:sp>
        <p:nvSpPr>
          <p:cNvPr id="21509" name="Rectangle 3"/>
          <p:cNvSpPr>
            <a:spLocks noGrp="1" noChangeArrowheads="1"/>
          </p:cNvSpPr>
          <p:nvPr>
            <p:ph type="body" idx="1"/>
          </p:nvPr>
        </p:nvSpPr>
        <p:spPr>
          <a:xfrm>
            <a:off x="381000" y="1627584"/>
            <a:ext cx="8439472" cy="4465712"/>
          </a:xfrm>
        </p:spPr>
        <p:txBody>
          <a:bodyPr/>
          <a:lstStyle/>
          <a:p>
            <a:pPr eaLnBrk="1" hangingPunct="1"/>
            <a:r>
              <a:rPr lang="en-US" altLang="en-US" dirty="0"/>
              <a:t>Attacking the Circular Wait Condition</a:t>
            </a:r>
          </a:p>
          <a:p>
            <a:pPr lvl="1" eaLnBrk="1" hangingPunct="1"/>
            <a:r>
              <a:rPr lang="en-US" altLang="en-US" dirty="0"/>
              <a:t>Allow processes to hold only 1 resource at a time</a:t>
            </a:r>
          </a:p>
          <a:p>
            <a:pPr lvl="2" eaLnBrk="1" hangingPunct="1"/>
            <a:r>
              <a:rPr lang="en-US" altLang="en-US" dirty="0"/>
              <a:t>Plainly </a:t>
            </a:r>
            <a:r>
              <a:rPr lang="en-US" altLang="en-US" dirty="0" smtClean="0"/>
              <a:t>infeasible</a:t>
            </a:r>
            <a:r>
              <a:rPr lang="en-US" altLang="en-US" dirty="0"/>
              <a:t>.  Why?</a:t>
            </a:r>
          </a:p>
          <a:p>
            <a:pPr lvl="1" eaLnBrk="1" hangingPunct="1"/>
            <a:r>
              <a:rPr lang="en-US" altLang="en-US" dirty="0"/>
              <a:t>Provide a global numbering of resources; require all programs to request resources in that order</a:t>
            </a:r>
          </a:p>
          <a:p>
            <a:pPr lvl="2" eaLnBrk="1" hangingPunct="1"/>
            <a:r>
              <a:rPr lang="en-US" altLang="en-US" dirty="0"/>
              <a:t>This way a cycle can never occur...one process will always request another resource that has already been allocated and go to sleep</a:t>
            </a:r>
          </a:p>
          <a:p>
            <a:pPr lvl="2" eaLnBrk="1" hangingPunct="1"/>
            <a:r>
              <a:rPr lang="en-US" altLang="en-US" dirty="0"/>
              <a:t>Problem: it may be difficult to find an ordering that suits all processes.  </a:t>
            </a:r>
          </a:p>
        </p:txBody>
      </p:sp>
    </p:spTree>
    <p:extLst>
      <p:ext uri="{BB962C8B-B14F-4D97-AF65-F5344CB8AC3E}">
        <p14:creationId xmlns:p14="http://schemas.microsoft.com/office/powerpoint/2010/main" val="1881454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a:t>Quick Review</a:t>
            </a:r>
          </a:p>
        </p:txBody>
      </p:sp>
      <p:sp>
        <p:nvSpPr>
          <p:cNvPr id="8197" name="Rectangle 3"/>
          <p:cNvSpPr>
            <a:spLocks noGrp="1" noChangeArrowheads="1"/>
          </p:cNvSpPr>
          <p:nvPr>
            <p:ph type="body" idx="1"/>
          </p:nvPr>
        </p:nvSpPr>
        <p:spPr/>
        <p:txBody>
          <a:bodyPr/>
          <a:lstStyle/>
          <a:p>
            <a:pPr eaLnBrk="1" hangingPunct="1"/>
            <a:r>
              <a:rPr lang="en-US" altLang="en-US"/>
              <a:t>How do we detect deadlocks with multiple instances of each resource?</a:t>
            </a:r>
          </a:p>
          <a:p>
            <a:pPr eaLnBrk="1" hangingPunct="1"/>
            <a:r>
              <a:rPr lang="en-US" altLang="en-US"/>
              <a:t>What are our four conditions for deadlock?</a:t>
            </a:r>
          </a:p>
        </p:txBody>
      </p:sp>
    </p:spTree>
    <p:extLst>
      <p:ext uri="{BB962C8B-B14F-4D97-AF65-F5344CB8AC3E}">
        <p14:creationId xmlns:p14="http://schemas.microsoft.com/office/powerpoint/2010/main" val="2281247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en-US"/>
              <a:t>Deadlock Prevention</a:t>
            </a:r>
          </a:p>
        </p:txBody>
      </p:sp>
      <p:sp>
        <p:nvSpPr>
          <p:cNvPr id="22533" name="Rectangle 3"/>
          <p:cNvSpPr>
            <a:spLocks noGrp="1" noChangeArrowheads="1"/>
          </p:cNvSpPr>
          <p:nvPr>
            <p:ph type="body" idx="1"/>
          </p:nvPr>
        </p:nvSpPr>
        <p:spPr>
          <a:xfrm>
            <a:off x="381000" y="1916832"/>
            <a:ext cx="8382000" cy="2065784"/>
          </a:xfrm>
        </p:spPr>
        <p:txBody>
          <a:bodyPr/>
          <a:lstStyle/>
          <a:p>
            <a:pPr eaLnBrk="1" hangingPunct="1"/>
            <a:r>
              <a:rPr lang="en-US" altLang="en-US" dirty="0"/>
              <a:t>Summary</a:t>
            </a:r>
          </a:p>
          <a:p>
            <a:pPr lvl="1" eaLnBrk="1" hangingPunct="1"/>
            <a:r>
              <a:rPr lang="en-US" altLang="en-US" dirty="0"/>
              <a:t>The following methods are available to us to try and prevent deadlocks.  Most are difficult, if not totally impractical.  Most systems will opt for the Ostrich algorithm instead...</a:t>
            </a:r>
          </a:p>
        </p:txBody>
      </p:sp>
      <p:graphicFrame>
        <p:nvGraphicFramePr>
          <p:cNvPr id="90157" name="Group 45"/>
          <p:cNvGraphicFramePr>
            <a:graphicFrameLocks noGrp="1"/>
          </p:cNvGraphicFramePr>
          <p:nvPr>
            <p:extLst>
              <p:ext uri="{D42A27DB-BD31-4B8C-83A1-F6EECF244321}">
                <p14:modId xmlns:p14="http://schemas.microsoft.com/office/powerpoint/2010/main" val="3582751813"/>
              </p:ext>
            </p:extLst>
          </p:nvPr>
        </p:nvGraphicFramePr>
        <p:xfrm>
          <a:off x="914400" y="3736975"/>
          <a:ext cx="7848600" cy="1997710"/>
        </p:xfrm>
        <a:graphic>
          <a:graphicData uri="http://schemas.openxmlformats.org/drawingml/2006/table">
            <a:tbl>
              <a:tblPr/>
              <a:tblGrid>
                <a:gridCol w="3048000">
                  <a:extLst>
                    <a:ext uri="{9D8B030D-6E8A-4147-A177-3AD203B41FA5}">
                      <a16:colId xmlns="" xmlns:a16="http://schemas.microsoft.com/office/drawing/2014/main" val="20000"/>
                    </a:ext>
                  </a:extLst>
                </a:gridCol>
                <a:gridCol w="4800600">
                  <a:extLst>
                    <a:ext uri="{9D8B030D-6E8A-4147-A177-3AD203B41FA5}">
                      <a16:colId xmlns="" xmlns:a16="http://schemas.microsoft.com/office/drawing/2014/main" val="20001"/>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1" i="0" u="none" strike="noStrike" cap="none" normalizeH="0" baseline="0" dirty="0">
                          <a:ln>
                            <a:noFill/>
                          </a:ln>
                          <a:solidFill>
                            <a:schemeClr val="tx1"/>
                          </a:solidFill>
                          <a:effectLst/>
                          <a:latin typeface="+mn-lt"/>
                        </a:rPr>
                        <a:t>Condition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1" i="0" u="none" strike="noStrike" cap="none" normalizeH="0" baseline="0">
                          <a:ln>
                            <a:noFill/>
                          </a:ln>
                          <a:solidFill>
                            <a:schemeClr val="tx1"/>
                          </a:solidFill>
                          <a:effectLst/>
                          <a:latin typeface="+mn-lt"/>
                        </a:rPr>
                        <a:t>Approach</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206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a:ln>
                            <a:noFill/>
                          </a:ln>
                          <a:solidFill>
                            <a:schemeClr val="tx1"/>
                          </a:solidFill>
                          <a:effectLst/>
                          <a:latin typeface="+mn-lt"/>
                        </a:rPr>
                        <a:t>Mutual Exclusion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a:ln>
                            <a:noFill/>
                          </a:ln>
                          <a:solidFill>
                            <a:schemeClr val="tx1"/>
                          </a:solidFill>
                          <a:effectLst/>
                          <a:latin typeface="+mn-lt"/>
                        </a:rPr>
                        <a:t>Spool Everything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a:ln>
                            <a:noFill/>
                          </a:ln>
                          <a:solidFill>
                            <a:schemeClr val="tx1"/>
                          </a:solidFill>
                          <a:effectLst/>
                          <a:latin typeface="+mn-lt"/>
                        </a:rPr>
                        <a:t>Hold and Wait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a:ln>
                            <a:noFill/>
                          </a:ln>
                          <a:solidFill>
                            <a:schemeClr val="tx1"/>
                          </a:solidFill>
                          <a:effectLst/>
                          <a:latin typeface="+mn-lt"/>
                        </a:rPr>
                        <a:t>Request all resources initially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a:ln>
                            <a:noFill/>
                          </a:ln>
                          <a:solidFill>
                            <a:schemeClr val="tx1"/>
                          </a:solidFill>
                          <a:effectLst/>
                          <a:latin typeface="+mn-lt"/>
                        </a:rPr>
                        <a:t>No Preemption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a:ln>
                            <a:noFill/>
                          </a:ln>
                          <a:solidFill>
                            <a:schemeClr val="tx1"/>
                          </a:solidFill>
                          <a:effectLst/>
                          <a:latin typeface="+mn-lt"/>
                        </a:rPr>
                        <a:t>Take resources away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a:ln>
                            <a:noFill/>
                          </a:ln>
                          <a:solidFill>
                            <a:schemeClr val="tx1"/>
                          </a:solidFill>
                          <a:effectLst/>
                          <a:latin typeface="+mn-lt"/>
                        </a:rPr>
                        <a:t>Circular Wait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000" b="0" i="0" u="none" strike="noStrike" cap="none" normalizeH="0" baseline="0" dirty="0">
                          <a:ln>
                            <a:noFill/>
                          </a:ln>
                          <a:solidFill>
                            <a:schemeClr val="tx1"/>
                          </a:solidFill>
                          <a:effectLst/>
                          <a:latin typeface="+mn-lt"/>
                        </a:rPr>
                        <a:t>Order resources numerically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21007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1026"/>
          <p:cNvSpPr>
            <a:spLocks noGrp="1" noChangeArrowheads="1"/>
          </p:cNvSpPr>
          <p:nvPr>
            <p:ph type="title"/>
          </p:nvPr>
        </p:nvSpPr>
        <p:spPr/>
        <p:txBody>
          <a:bodyPr/>
          <a:lstStyle/>
          <a:p>
            <a:pPr eaLnBrk="1" hangingPunct="1"/>
            <a:r>
              <a:rPr lang="en-US" altLang="en-US"/>
              <a:t>Outline</a:t>
            </a:r>
          </a:p>
        </p:txBody>
      </p:sp>
      <p:sp>
        <p:nvSpPr>
          <p:cNvPr id="9221" name="Rectangle 1027"/>
          <p:cNvSpPr>
            <a:spLocks noGrp="1" noChangeArrowheads="1"/>
          </p:cNvSpPr>
          <p:nvPr>
            <p:ph type="body" idx="1"/>
          </p:nvPr>
        </p:nvSpPr>
        <p:spPr/>
        <p:txBody>
          <a:bodyPr/>
          <a:lstStyle/>
          <a:p>
            <a:pPr eaLnBrk="1" hangingPunct="1"/>
            <a:r>
              <a:rPr lang="en-US" altLang="en-US"/>
              <a:t>Deadlock Avoidance</a:t>
            </a:r>
          </a:p>
          <a:p>
            <a:pPr eaLnBrk="1" hangingPunct="1"/>
            <a:r>
              <a:rPr lang="en-US" altLang="en-US"/>
              <a:t>Deadlock Prevention</a:t>
            </a:r>
          </a:p>
        </p:txBody>
      </p:sp>
    </p:spTree>
    <p:extLst>
      <p:ext uri="{BB962C8B-B14F-4D97-AF65-F5344CB8AC3E}">
        <p14:creationId xmlns:p14="http://schemas.microsoft.com/office/powerpoint/2010/main" val="167182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a:t>Deadlock Avoidance</a:t>
            </a:r>
          </a:p>
        </p:txBody>
      </p:sp>
      <p:sp>
        <p:nvSpPr>
          <p:cNvPr id="10245" name="Rectangle 3"/>
          <p:cNvSpPr>
            <a:spLocks noGrp="1" noChangeArrowheads="1"/>
          </p:cNvSpPr>
          <p:nvPr>
            <p:ph type="body" idx="1"/>
          </p:nvPr>
        </p:nvSpPr>
        <p:spPr/>
        <p:txBody>
          <a:bodyPr/>
          <a:lstStyle/>
          <a:p>
            <a:pPr eaLnBrk="1" hangingPunct="1"/>
            <a:r>
              <a:rPr lang="en-US" altLang="en-US" dirty="0"/>
              <a:t>So far we have seen two solutions to our deadlock problem: ignoring them and recovering from them</a:t>
            </a:r>
          </a:p>
          <a:p>
            <a:pPr eaLnBrk="1" hangingPunct="1"/>
            <a:r>
              <a:rPr lang="en-US" altLang="en-US" dirty="0"/>
              <a:t>Wouldn’t it be better if, through </a:t>
            </a:r>
            <a:r>
              <a:rPr lang="en-US" altLang="en-US" b="1" dirty="0"/>
              <a:t>careful allocation of resources</a:t>
            </a:r>
            <a:r>
              <a:rPr lang="en-US" altLang="en-US" dirty="0"/>
              <a:t>, we could </a:t>
            </a:r>
            <a:r>
              <a:rPr lang="en-US" altLang="en-US" b="1" dirty="0"/>
              <a:t>prevent</a:t>
            </a:r>
            <a:r>
              <a:rPr lang="en-US" altLang="en-US" dirty="0"/>
              <a:t> deadlocks from happening?</a:t>
            </a:r>
          </a:p>
          <a:p>
            <a:pPr eaLnBrk="1" hangingPunct="1"/>
            <a:r>
              <a:rPr lang="en-US" altLang="en-US" dirty="0"/>
              <a:t>This is known as </a:t>
            </a:r>
            <a:r>
              <a:rPr lang="en-US" altLang="en-US" b="1" dirty="0">
                <a:solidFill>
                  <a:srgbClr val="0000FF"/>
                </a:solidFill>
              </a:rPr>
              <a:t>Deadlock Avoidance</a:t>
            </a:r>
            <a:endParaRPr lang="en-US" altLang="en-US" dirty="0">
              <a:solidFill>
                <a:srgbClr val="0000FF"/>
              </a:solidFill>
            </a:endParaRPr>
          </a:p>
        </p:txBody>
      </p:sp>
    </p:spTree>
    <p:extLst>
      <p:ext uri="{BB962C8B-B14F-4D97-AF65-F5344CB8AC3E}">
        <p14:creationId xmlns:p14="http://schemas.microsoft.com/office/powerpoint/2010/main" val="344816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en-US"/>
              <a:t>Deadlock Avoidance</a:t>
            </a:r>
          </a:p>
        </p:txBody>
      </p:sp>
      <p:sp>
        <p:nvSpPr>
          <p:cNvPr id="11269" name="Rectangle 3"/>
          <p:cNvSpPr>
            <a:spLocks noGrp="1" noChangeArrowheads="1"/>
          </p:cNvSpPr>
          <p:nvPr>
            <p:ph type="body" idx="1"/>
          </p:nvPr>
        </p:nvSpPr>
        <p:spPr/>
        <p:txBody>
          <a:bodyPr/>
          <a:lstStyle/>
          <a:p>
            <a:pPr eaLnBrk="1" hangingPunct="1"/>
            <a:r>
              <a:rPr lang="en-US" altLang="en-US" dirty="0"/>
              <a:t>To avoid deadlocks, it is important not to proceed to a state that is unsafe</a:t>
            </a:r>
          </a:p>
          <a:p>
            <a:pPr lvl="1" eaLnBrk="1" hangingPunct="1"/>
            <a:r>
              <a:rPr lang="en-US" altLang="en-US" dirty="0"/>
              <a:t>A state is said to be </a:t>
            </a:r>
            <a:r>
              <a:rPr lang="en-US" altLang="en-US" b="1" dirty="0">
                <a:solidFill>
                  <a:srgbClr val="0000FF"/>
                </a:solidFill>
              </a:rPr>
              <a:t>safe</a:t>
            </a:r>
            <a:r>
              <a:rPr lang="en-US" altLang="en-US" dirty="0"/>
              <a:t> if there is some scheduling order in which every process can run to completion even if all of the processes were to immediately require their maximum number of resources to complete their work</a:t>
            </a:r>
          </a:p>
        </p:txBody>
      </p:sp>
    </p:spTree>
    <p:extLst>
      <p:ext uri="{BB962C8B-B14F-4D97-AF65-F5344CB8AC3E}">
        <p14:creationId xmlns:p14="http://schemas.microsoft.com/office/powerpoint/2010/main" val="819250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2"/>
          <p:cNvSpPr>
            <a:spLocks noGrp="1" noChangeArrowheads="1"/>
          </p:cNvSpPr>
          <p:nvPr>
            <p:ph type="title"/>
          </p:nvPr>
        </p:nvSpPr>
        <p:spPr>
          <a:xfrm>
            <a:off x="685800" y="260648"/>
            <a:ext cx="7772400" cy="1143000"/>
          </a:xfrm>
        </p:spPr>
        <p:txBody>
          <a:bodyPr/>
          <a:lstStyle/>
          <a:p>
            <a:pPr eaLnBrk="1" hangingPunct="1"/>
            <a:r>
              <a:rPr lang="en-US" altLang="en-US" dirty="0"/>
              <a:t>Deadlock Avoidance</a:t>
            </a:r>
          </a:p>
        </p:txBody>
      </p:sp>
      <p:sp>
        <p:nvSpPr>
          <p:cNvPr id="3082" name="Rectangle 3"/>
          <p:cNvSpPr>
            <a:spLocks noGrp="1" noChangeArrowheads="1"/>
          </p:cNvSpPr>
          <p:nvPr>
            <p:ph type="body" idx="1"/>
          </p:nvPr>
        </p:nvSpPr>
        <p:spPr>
          <a:xfrm>
            <a:off x="381000" y="1219200"/>
            <a:ext cx="8763000" cy="1219200"/>
          </a:xfrm>
        </p:spPr>
        <p:txBody>
          <a:bodyPr/>
          <a:lstStyle/>
          <a:p>
            <a:pPr eaLnBrk="1" hangingPunct="1"/>
            <a:r>
              <a:rPr lang="en-US" altLang="en-US" dirty="0"/>
              <a:t>If every process requests their maximum resources, is the starting state safe?</a:t>
            </a:r>
          </a:p>
          <a:p>
            <a:pPr lvl="1"/>
            <a:r>
              <a:rPr lang="en-US" altLang="en-US" dirty="0"/>
              <a:t>Consider the following situation:</a:t>
            </a:r>
          </a:p>
          <a:p>
            <a:pPr lvl="2"/>
            <a:r>
              <a:rPr lang="en-US" altLang="en-US" dirty="0"/>
              <a:t>Three processes – A, B and C</a:t>
            </a:r>
          </a:p>
          <a:p>
            <a:pPr lvl="2"/>
            <a:r>
              <a:rPr lang="en-US" altLang="en-US" dirty="0"/>
              <a:t>A total of 10 resources (of the same type) exist</a:t>
            </a:r>
          </a:p>
          <a:p>
            <a:pPr lvl="2"/>
            <a:endParaRPr lang="en-US" altLang="en-US" dirty="0"/>
          </a:p>
        </p:txBody>
      </p:sp>
      <p:graphicFrame>
        <p:nvGraphicFramePr>
          <p:cNvPr id="3074" name="Object 4"/>
          <p:cNvGraphicFramePr>
            <a:graphicFrameLocks noChangeAspect="1"/>
          </p:cNvGraphicFramePr>
          <p:nvPr>
            <p:extLst>
              <p:ext uri="{D42A27DB-BD31-4B8C-83A1-F6EECF244321}">
                <p14:modId xmlns:p14="http://schemas.microsoft.com/office/powerpoint/2010/main" val="3652065857"/>
              </p:ext>
            </p:extLst>
          </p:nvPr>
        </p:nvGraphicFramePr>
        <p:xfrm>
          <a:off x="190500" y="3661767"/>
          <a:ext cx="1409700" cy="1495425"/>
        </p:xfrm>
        <a:graphic>
          <a:graphicData uri="http://schemas.openxmlformats.org/presentationml/2006/ole">
            <mc:AlternateContent xmlns:mc="http://schemas.openxmlformats.org/markup-compatibility/2006">
              <mc:Choice xmlns:v="urn:schemas-microsoft-com:vml" Requires="v">
                <p:oleObj spid="_x0000_s4219" name="Bitmap Image" r:id="rId4" imgW="1409897" imgH="1495634" progId="PBrush">
                  <p:embed/>
                </p:oleObj>
              </mc:Choice>
              <mc:Fallback>
                <p:oleObj name="Bitmap Image" r:id="rId4" imgW="1409897" imgH="1495634" progId="PBrush">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3661767"/>
                        <a:ext cx="1409700" cy="1495425"/>
                      </a:xfrm>
                      <a:prstGeom prst="rect">
                        <a:avLst/>
                      </a:prstGeom>
                      <a:noFill/>
                      <a:ln w="38100" cmpd="dbl">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9637" name="Object 5"/>
          <p:cNvGraphicFramePr>
            <a:graphicFrameLocks noChangeAspect="1"/>
          </p:cNvGraphicFramePr>
          <p:nvPr>
            <p:extLst>
              <p:ext uri="{D42A27DB-BD31-4B8C-83A1-F6EECF244321}">
                <p14:modId xmlns:p14="http://schemas.microsoft.com/office/powerpoint/2010/main" val="3001324085"/>
              </p:ext>
            </p:extLst>
          </p:nvPr>
        </p:nvGraphicFramePr>
        <p:xfrm>
          <a:off x="2019300" y="3661767"/>
          <a:ext cx="1390650" cy="1476375"/>
        </p:xfrm>
        <a:graphic>
          <a:graphicData uri="http://schemas.openxmlformats.org/presentationml/2006/ole">
            <mc:AlternateContent xmlns:mc="http://schemas.openxmlformats.org/markup-compatibility/2006">
              <mc:Choice xmlns:v="urn:schemas-microsoft-com:vml" Requires="v">
                <p:oleObj spid="_x0000_s4220" name="Bitmap Image" r:id="rId6" imgW="1390844" imgH="1476190" progId="PBrush">
                  <p:embed/>
                </p:oleObj>
              </mc:Choice>
              <mc:Fallback>
                <p:oleObj name="Bitmap Image" r:id="rId6" imgW="1390844" imgH="1476190" progId="PBrush">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9300" y="3661767"/>
                        <a:ext cx="1390650" cy="1476375"/>
                      </a:xfrm>
                      <a:prstGeom prst="rect">
                        <a:avLst/>
                      </a:prstGeom>
                      <a:noFill/>
                      <a:ln w="38100" cmpd="dbl">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9638" name="Object 6"/>
          <p:cNvGraphicFramePr>
            <a:graphicFrameLocks noChangeAspect="1"/>
          </p:cNvGraphicFramePr>
          <p:nvPr>
            <p:extLst>
              <p:ext uri="{D42A27DB-BD31-4B8C-83A1-F6EECF244321}">
                <p14:modId xmlns:p14="http://schemas.microsoft.com/office/powerpoint/2010/main" val="2503982278"/>
              </p:ext>
            </p:extLst>
          </p:nvPr>
        </p:nvGraphicFramePr>
        <p:xfrm>
          <a:off x="3848100" y="3661767"/>
          <a:ext cx="1400175" cy="1466850"/>
        </p:xfrm>
        <a:graphic>
          <a:graphicData uri="http://schemas.openxmlformats.org/presentationml/2006/ole">
            <mc:AlternateContent xmlns:mc="http://schemas.openxmlformats.org/markup-compatibility/2006">
              <mc:Choice xmlns:v="urn:schemas-microsoft-com:vml" Requires="v">
                <p:oleObj spid="_x0000_s4221" name="Bitmap Image" r:id="rId8" imgW="1400000" imgH="1467055" progId="PBrush">
                  <p:embed/>
                </p:oleObj>
              </mc:Choice>
              <mc:Fallback>
                <p:oleObj name="Bitmap Image" r:id="rId8" imgW="1400000" imgH="1467055" progId="PBrush">
                  <p:embed/>
                  <p:pic>
                    <p:nvPicPr>
                      <p:cNvPr id="0"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8100" y="3661767"/>
                        <a:ext cx="1400175" cy="1466850"/>
                      </a:xfrm>
                      <a:prstGeom prst="rect">
                        <a:avLst/>
                      </a:prstGeom>
                      <a:noFill/>
                      <a:ln w="38100" cmpd="dbl">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9639" name="Object 7"/>
          <p:cNvGraphicFramePr>
            <a:graphicFrameLocks noChangeAspect="1"/>
          </p:cNvGraphicFramePr>
          <p:nvPr>
            <p:extLst>
              <p:ext uri="{D42A27DB-BD31-4B8C-83A1-F6EECF244321}">
                <p14:modId xmlns:p14="http://schemas.microsoft.com/office/powerpoint/2010/main" val="4011718787"/>
              </p:ext>
            </p:extLst>
          </p:nvPr>
        </p:nvGraphicFramePr>
        <p:xfrm>
          <a:off x="5676900" y="3661767"/>
          <a:ext cx="1400175" cy="1495425"/>
        </p:xfrm>
        <a:graphic>
          <a:graphicData uri="http://schemas.openxmlformats.org/presentationml/2006/ole">
            <mc:AlternateContent xmlns:mc="http://schemas.openxmlformats.org/markup-compatibility/2006">
              <mc:Choice xmlns:v="urn:schemas-microsoft-com:vml" Requires="v">
                <p:oleObj spid="_x0000_s4222" name="Bitmap Image" r:id="rId10" imgW="1400000" imgH="1495634" progId="PBrush">
                  <p:embed/>
                </p:oleObj>
              </mc:Choice>
              <mc:Fallback>
                <p:oleObj name="Bitmap Image" r:id="rId10" imgW="1400000" imgH="1495634" progId="PBrush">
                  <p:embed/>
                  <p:pic>
                    <p:nvPicPr>
                      <p:cNvPr id="0"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76900" y="3661767"/>
                        <a:ext cx="1400175" cy="1495425"/>
                      </a:xfrm>
                      <a:prstGeom prst="rect">
                        <a:avLst/>
                      </a:prstGeom>
                      <a:noFill/>
                      <a:ln w="38100" cmpd="dbl">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69640" name="Object 8"/>
          <p:cNvGraphicFramePr>
            <a:graphicFrameLocks noChangeAspect="1"/>
          </p:cNvGraphicFramePr>
          <p:nvPr>
            <p:extLst>
              <p:ext uri="{D42A27DB-BD31-4B8C-83A1-F6EECF244321}">
                <p14:modId xmlns:p14="http://schemas.microsoft.com/office/powerpoint/2010/main" val="2321590324"/>
              </p:ext>
            </p:extLst>
          </p:nvPr>
        </p:nvGraphicFramePr>
        <p:xfrm>
          <a:off x="7518400" y="3661767"/>
          <a:ext cx="1438275" cy="1485900"/>
        </p:xfrm>
        <a:graphic>
          <a:graphicData uri="http://schemas.openxmlformats.org/presentationml/2006/ole">
            <mc:AlternateContent xmlns:mc="http://schemas.openxmlformats.org/markup-compatibility/2006">
              <mc:Choice xmlns:v="urn:schemas-microsoft-com:vml" Requires="v">
                <p:oleObj spid="_x0000_s4223" name="Bitmap Image" r:id="rId12" imgW="1438095" imgH="1486107" progId="PBrush">
                  <p:embed/>
                </p:oleObj>
              </mc:Choice>
              <mc:Fallback>
                <p:oleObj name="Bitmap Image" r:id="rId12" imgW="1438095" imgH="1486107" progId="PBrush">
                  <p:embed/>
                  <p:pic>
                    <p:nvPicPr>
                      <p:cNvPr id="0" name="Picture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18400" y="3661767"/>
                        <a:ext cx="1438275" cy="1485900"/>
                      </a:xfrm>
                      <a:prstGeom prst="rect">
                        <a:avLst/>
                      </a:prstGeom>
                      <a:noFill/>
                      <a:ln w="38100" cmpd="dbl">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9641" name="Line 9"/>
          <p:cNvSpPr>
            <a:spLocks noChangeShapeType="1"/>
          </p:cNvSpPr>
          <p:nvPr/>
        </p:nvSpPr>
        <p:spPr bwMode="auto">
          <a:xfrm>
            <a:off x="1625600" y="4423767"/>
            <a:ext cx="381000"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CA"/>
          </a:p>
        </p:txBody>
      </p:sp>
      <p:sp>
        <p:nvSpPr>
          <p:cNvPr id="69642" name="Line 10"/>
          <p:cNvSpPr>
            <a:spLocks noChangeShapeType="1"/>
          </p:cNvSpPr>
          <p:nvPr/>
        </p:nvSpPr>
        <p:spPr bwMode="auto">
          <a:xfrm>
            <a:off x="3441700" y="4423767"/>
            <a:ext cx="381000"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CA"/>
          </a:p>
        </p:txBody>
      </p:sp>
      <p:sp>
        <p:nvSpPr>
          <p:cNvPr id="69643" name="Line 11"/>
          <p:cNvSpPr>
            <a:spLocks noChangeShapeType="1"/>
          </p:cNvSpPr>
          <p:nvPr/>
        </p:nvSpPr>
        <p:spPr bwMode="auto">
          <a:xfrm>
            <a:off x="5270500" y="4423767"/>
            <a:ext cx="381000"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CA"/>
          </a:p>
        </p:txBody>
      </p:sp>
      <p:sp>
        <p:nvSpPr>
          <p:cNvPr id="69644" name="Line 12"/>
          <p:cNvSpPr>
            <a:spLocks noChangeShapeType="1"/>
          </p:cNvSpPr>
          <p:nvPr/>
        </p:nvSpPr>
        <p:spPr bwMode="auto">
          <a:xfrm>
            <a:off x="7099300" y="4423767"/>
            <a:ext cx="381000"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CA"/>
          </a:p>
        </p:txBody>
      </p:sp>
      <p:sp>
        <p:nvSpPr>
          <p:cNvPr id="69645" name="Text Box 13"/>
          <p:cNvSpPr txBox="1">
            <a:spLocks noChangeArrowheads="1"/>
          </p:cNvSpPr>
          <p:nvPr/>
        </p:nvSpPr>
        <p:spPr bwMode="auto">
          <a:xfrm>
            <a:off x="1143000" y="5302250"/>
            <a:ext cx="6858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2800" dirty="0">
                <a:latin typeface="Arial" charset="0"/>
              </a:rPr>
              <a:t>Since every process could run to completion, the initial state was safe</a:t>
            </a:r>
          </a:p>
        </p:txBody>
      </p:sp>
    </p:spTree>
    <p:extLst>
      <p:ext uri="{BB962C8B-B14F-4D97-AF65-F5344CB8AC3E}">
        <p14:creationId xmlns:p14="http://schemas.microsoft.com/office/powerpoint/2010/main" val="1536161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41"/>
                                        </p:tgtEl>
                                        <p:attrNameLst>
                                          <p:attrName>style.visibility</p:attrName>
                                        </p:attrNameLst>
                                      </p:cBhvr>
                                      <p:to>
                                        <p:strVal val="visible"/>
                                      </p:to>
                                    </p:set>
                                    <p:anim calcmode="lin" valueType="num">
                                      <p:cBhvr additive="base">
                                        <p:cTn id="7" dur="500" fill="hold"/>
                                        <p:tgtEl>
                                          <p:spTgt spid="69641"/>
                                        </p:tgtEl>
                                        <p:attrNameLst>
                                          <p:attrName>ppt_x</p:attrName>
                                        </p:attrNameLst>
                                      </p:cBhvr>
                                      <p:tavLst>
                                        <p:tav tm="0">
                                          <p:val>
                                            <p:strVal val="0-#ppt_w/2"/>
                                          </p:val>
                                        </p:tav>
                                        <p:tav tm="100000">
                                          <p:val>
                                            <p:strVal val="#ppt_x"/>
                                          </p:val>
                                        </p:tav>
                                      </p:tavLst>
                                    </p:anim>
                                    <p:anim calcmode="lin" valueType="num">
                                      <p:cBhvr additive="base">
                                        <p:cTn id="8" dur="500" fill="hold"/>
                                        <p:tgtEl>
                                          <p:spTgt spid="6964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6963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69642"/>
                                        </p:tgtEl>
                                        <p:attrNameLst>
                                          <p:attrName>style.visibility</p:attrName>
                                        </p:attrNameLst>
                                      </p:cBhvr>
                                      <p:to>
                                        <p:strVal val="visible"/>
                                      </p:to>
                                    </p:set>
                                    <p:anim calcmode="lin" valueType="num">
                                      <p:cBhvr additive="base">
                                        <p:cTn id="16" dur="500" fill="hold"/>
                                        <p:tgtEl>
                                          <p:spTgt spid="69642"/>
                                        </p:tgtEl>
                                        <p:attrNameLst>
                                          <p:attrName>ppt_x</p:attrName>
                                        </p:attrNameLst>
                                      </p:cBhvr>
                                      <p:tavLst>
                                        <p:tav tm="0">
                                          <p:val>
                                            <p:strVal val="0-#ppt_w/2"/>
                                          </p:val>
                                        </p:tav>
                                        <p:tav tm="100000">
                                          <p:val>
                                            <p:strVal val="#ppt_x"/>
                                          </p:val>
                                        </p:tav>
                                      </p:tavLst>
                                    </p:anim>
                                    <p:anim calcmode="lin" valueType="num">
                                      <p:cBhvr additive="base">
                                        <p:cTn id="17" dur="500" fill="hold"/>
                                        <p:tgtEl>
                                          <p:spTgt spid="69642"/>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499"/>
                                          </p:stCondLst>
                                        </p:cTn>
                                        <p:tgtEl>
                                          <p:spTgt spid="6963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9643"/>
                                        </p:tgtEl>
                                        <p:attrNameLst>
                                          <p:attrName>style.visibility</p:attrName>
                                        </p:attrNameLst>
                                      </p:cBhvr>
                                      <p:to>
                                        <p:strVal val="visible"/>
                                      </p:to>
                                    </p:set>
                                    <p:anim calcmode="lin" valueType="num">
                                      <p:cBhvr additive="base">
                                        <p:cTn id="25" dur="500" fill="hold"/>
                                        <p:tgtEl>
                                          <p:spTgt spid="69643"/>
                                        </p:tgtEl>
                                        <p:attrNameLst>
                                          <p:attrName>ppt_x</p:attrName>
                                        </p:attrNameLst>
                                      </p:cBhvr>
                                      <p:tavLst>
                                        <p:tav tm="0">
                                          <p:val>
                                            <p:strVal val="0-#ppt_w/2"/>
                                          </p:val>
                                        </p:tav>
                                        <p:tav tm="100000">
                                          <p:val>
                                            <p:strVal val="#ppt_x"/>
                                          </p:val>
                                        </p:tav>
                                      </p:tavLst>
                                    </p:anim>
                                    <p:anim calcmode="lin" valueType="num">
                                      <p:cBhvr additive="base">
                                        <p:cTn id="26" dur="500" fill="hold"/>
                                        <p:tgtEl>
                                          <p:spTgt spid="69643"/>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1" presetClass="entr" presetSubtype="0" fill="hold" nodeType="afterEffect">
                                  <p:stCondLst>
                                    <p:cond delay="0"/>
                                  </p:stCondLst>
                                  <p:childTnLst>
                                    <p:set>
                                      <p:cBhvr>
                                        <p:cTn id="29" dur="1" fill="hold">
                                          <p:stCondLst>
                                            <p:cond delay="499"/>
                                          </p:stCondLst>
                                        </p:cTn>
                                        <p:tgtEl>
                                          <p:spTgt spid="6963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69644"/>
                                        </p:tgtEl>
                                        <p:attrNameLst>
                                          <p:attrName>style.visibility</p:attrName>
                                        </p:attrNameLst>
                                      </p:cBhvr>
                                      <p:to>
                                        <p:strVal val="visible"/>
                                      </p:to>
                                    </p:set>
                                    <p:anim calcmode="lin" valueType="num">
                                      <p:cBhvr additive="base">
                                        <p:cTn id="34" dur="500" fill="hold"/>
                                        <p:tgtEl>
                                          <p:spTgt spid="69644"/>
                                        </p:tgtEl>
                                        <p:attrNameLst>
                                          <p:attrName>ppt_x</p:attrName>
                                        </p:attrNameLst>
                                      </p:cBhvr>
                                      <p:tavLst>
                                        <p:tav tm="0">
                                          <p:val>
                                            <p:strVal val="0-#ppt_w/2"/>
                                          </p:val>
                                        </p:tav>
                                        <p:tav tm="100000">
                                          <p:val>
                                            <p:strVal val="#ppt_x"/>
                                          </p:val>
                                        </p:tav>
                                      </p:tavLst>
                                    </p:anim>
                                    <p:anim calcmode="lin" valueType="num">
                                      <p:cBhvr additive="base">
                                        <p:cTn id="35" dur="500" fill="hold"/>
                                        <p:tgtEl>
                                          <p:spTgt spid="69644"/>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499"/>
                                          </p:stCondLst>
                                        </p:cTn>
                                        <p:tgtEl>
                                          <p:spTgt spid="6964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96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1" grpId="0" animBg="1"/>
      <p:bldP spid="69642" grpId="0" animBg="1"/>
      <p:bldP spid="69643" grpId="0" animBg="1"/>
      <p:bldP spid="69644" grpId="0" animBg="1"/>
      <p:bldP spid="6964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2"/>
          <p:cNvSpPr>
            <a:spLocks noGrp="1" noChangeArrowheads="1"/>
          </p:cNvSpPr>
          <p:nvPr>
            <p:ph type="title"/>
          </p:nvPr>
        </p:nvSpPr>
        <p:spPr>
          <a:xfrm>
            <a:off x="685800" y="188640"/>
            <a:ext cx="7772400" cy="1143000"/>
          </a:xfrm>
        </p:spPr>
        <p:txBody>
          <a:bodyPr/>
          <a:lstStyle/>
          <a:p>
            <a:pPr eaLnBrk="1" hangingPunct="1"/>
            <a:r>
              <a:rPr lang="en-US" altLang="en-US" dirty="0"/>
              <a:t>Deadlock Avoidance</a:t>
            </a:r>
          </a:p>
        </p:txBody>
      </p:sp>
      <p:sp>
        <p:nvSpPr>
          <p:cNvPr id="4105" name="Rectangle 3"/>
          <p:cNvSpPr>
            <a:spLocks noGrp="1" noChangeArrowheads="1"/>
          </p:cNvSpPr>
          <p:nvPr>
            <p:ph type="body" idx="1"/>
          </p:nvPr>
        </p:nvSpPr>
        <p:spPr>
          <a:xfrm>
            <a:off x="381000" y="1219200"/>
            <a:ext cx="8763000" cy="1143000"/>
          </a:xfrm>
        </p:spPr>
        <p:txBody>
          <a:bodyPr/>
          <a:lstStyle/>
          <a:p>
            <a:pPr eaLnBrk="1" hangingPunct="1"/>
            <a:r>
              <a:rPr lang="en-US" altLang="en-US" dirty="0"/>
              <a:t>What if process A requested a single resource first and it was granted?</a:t>
            </a:r>
          </a:p>
        </p:txBody>
      </p:sp>
      <p:graphicFrame>
        <p:nvGraphicFramePr>
          <p:cNvPr id="4098" name="Object 4"/>
          <p:cNvGraphicFramePr>
            <a:graphicFrameLocks noChangeAspect="1"/>
          </p:cNvGraphicFramePr>
          <p:nvPr/>
        </p:nvGraphicFramePr>
        <p:xfrm>
          <a:off x="457200" y="2451100"/>
          <a:ext cx="1554163" cy="1619250"/>
        </p:xfrm>
        <a:graphic>
          <a:graphicData uri="http://schemas.openxmlformats.org/presentationml/2006/ole">
            <mc:AlternateContent xmlns:mc="http://schemas.openxmlformats.org/markup-compatibility/2006">
              <mc:Choice xmlns:v="urn:schemas-microsoft-com:vml" Requires="v">
                <p:oleObj spid="_x0000_s5223" name="Bitmap Image" r:id="rId4" imgW="1552792" imgH="1619476" progId="PBrush">
                  <p:embed/>
                </p:oleObj>
              </mc:Choice>
              <mc:Fallback>
                <p:oleObj name="Bitmap Image" r:id="rId4" imgW="1552792" imgH="1619476" progId="PBrush">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451100"/>
                        <a:ext cx="1554163" cy="1619250"/>
                      </a:xfrm>
                      <a:prstGeom prst="rect">
                        <a:avLst/>
                      </a:prstGeom>
                      <a:noFill/>
                      <a:ln w="38100" cmpd="dbl">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1685" name="Object 5"/>
          <p:cNvGraphicFramePr>
            <a:graphicFrameLocks noChangeAspect="1"/>
          </p:cNvGraphicFramePr>
          <p:nvPr/>
        </p:nvGraphicFramePr>
        <p:xfrm>
          <a:off x="2713038" y="2451100"/>
          <a:ext cx="1554162" cy="1628775"/>
        </p:xfrm>
        <a:graphic>
          <a:graphicData uri="http://schemas.openxmlformats.org/presentationml/2006/ole">
            <mc:AlternateContent xmlns:mc="http://schemas.openxmlformats.org/markup-compatibility/2006">
              <mc:Choice xmlns:v="urn:schemas-microsoft-com:vml" Requires="v">
                <p:oleObj spid="_x0000_s5224" name="Bitmap Image" r:id="rId6" imgW="1552792" imgH="1628571" progId="PBrush">
                  <p:embed/>
                </p:oleObj>
              </mc:Choice>
              <mc:Fallback>
                <p:oleObj name="Bitmap Image" r:id="rId6" imgW="1552792" imgH="1628571" progId="PBrush">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3038" y="2451100"/>
                        <a:ext cx="1554162" cy="1628775"/>
                      </a:xfrm>
                      <a:prstGeom prst="rect">
                        <a:avLst/>
                      </a:prstGeom>
                      <a:noFill/>
                      <a:ln w="38100" cmpd="dbl">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1686" name="Object 6"/>
          <p:cNvGraphicFramePr>
            <a:graphicFrameLocks noChangeAspect="1"/>
          </p:cNvGraphicFramePr>
          <p:nvPr/>
        </p:nvGraphicFramePr>
        <p:xfrm>
          <a:off x="4905375" y="2451100"/>
          <a:ext cx="1647825" cy="1628775"/>
        </p:xfrm>
        <a:graphic>
          <a:graphicData uri="http://schemas.openxmlformats.org/presentationml/2006/ole">
            <mc:AlternateContent xmlns:mc="http://schemas.openxmlformats.org/markup-compatibility/2006">
              <mc:Choice xmlns:v="urn:schemas-microsoft-com:vml" Requires="v">
                <p:oleObj spid="_x0000_s5225" name="Bitmap Image" r:id="rId8" imgW="1647619" imgH="1628571" progId="PBrush">
                  <p:embed/>
                </p:oleObj>
              </mc:Choice>
              <mc:Fallback>
                <p:oleObj name="Bitmap Image" r:id="rId8" imgW="1647619" imgH="1628571" progId="PBrush">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05375" y="2451100"/>
                        <a:ext cx="1647825" cy="1628775"/>
                      </a:xfrm>
                      <a:prstGeom prst="rect">
                        <a:avLst/>
                      </a:prstGeom>
                      <a:noFill/>
                      <a:ln w="38100" cmpd="dbl">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1687" name="Object 7"/>
          <p:cNvGraphicFramePr>
            <a:graphicFrameLocks noChangeAspect="1"/>
          </p:cNvGraphicFramePr>
          <p:nvPr/>
        </p:nvGraphicFramePr>
        <p:xfrm>
          <a:off x="7181850" y="2425700"/>
          <a:ext cx="1581150" cy="1676400"/>
        </p:xfrm>
        <a:graphic>
          <a:graphicData uri="http://schemas.openxmlformats.org/presentationml/2006/ole">
            <mc:AlternateContent xmlns:mc="http://schemas.openxmlformats.org/markup-compatibility/2006">
              <mc:Choice xmlns:v="urn:schemas-microsoft-com:vml" Requires="v">
                <p:oleObj spid="_x0000_s5226" name="Bitmap Image" r:id="rId10" imgW="1580952" imgH="1676634" progId="PBrush">
                  <p:embed/>
                </p:oleObj>
              </mc:Choice>
              <mc:Fallback>
                <p:oleObj name="Bitmap Image" r:id="rId10" imgW="1580952" imgH="1676634" progId="PBrush">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1850" y="2425700"/>
                        <a:ext cx="1581150" cy="1676400"/>
                      </a:xfrm>
                      <a:prstGeom prst="rect">
                        <a:avLst/>
                      </a:prstGeom>
                      <a:noFill/>
                      <a:ln w="38100" cmpd="dbl">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cxnSp>
        <p:nvCxnSpPr>
          <p:cNvPr id="71689" name="AutoShape 9"/>
          <p:cNvCxnSpPr>
            <a:cxnSpLocks noChangeShapeType="1"/>
          </p:cNvCxnSpPr>
          <p:nvPr/>
        </p:nvCxnSpPr>
        <p:spPr bwMode="auto">
          <a:xfrm>
            <a:off x="2030413" y="3260725"/>
            <a:ext cx="663575" cy="4763"/>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690" name="AutoShape 10"/>
          <p:cNvCxnSpPr>
            <a:cxnSpLocks noChangeShapeType="1"/>
          </p:cNvCxnSpPr>
          <p:nvPr/>
        </p:nvCxnSpPr>
        <p:spPr bwMode="auto">
          <a:xfrm>
            <a:off x="4286250" y="3265488"/>
            <a:ext cx="600075" cy="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691" name="AutoShape 11"/>
          <p:cNvCxnSpPr>
            <a:cxnSpLocks noChangeShapeType="1"/>
          </p:cNvCxnSpPr>
          <p:nvPr/>
        </p:nvCxnSpPr>
        <p:spPr bwMode="auto">
          <a:xfrm flipV="1">
            <a:off x="6572250" y="3263900"/>
            <a:ext cx="590550" cy="1588"/>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10" name="Freeform 13"/>
          <p:cNvSpPr>
            <a:spLocks/>
          </p:cNvSpPr>
          <p:nvPr/>
        </p:nvSpPr>
        <p:spPr bwMode="auto">
          <a:xfrm>
            <a:off x="1314812" y="2196032"/>
            <a:ext cx="1316470" cy="731838"/>
          </a:xfrm>
          <a:custGeom>
            <a:avLst/>
            <a:gdLst>
              <a:gd name="T0" fmla="*/ 814 w 814"/>
              <a:gd name="T1" fmla="*/ 0 h 461"/>
              <a:gd name="T2" fmla="*/ 576 w 814"/>
              <a:gd name="T3" fmla="*/ 236 h 461"/>
              <a:gd name="T4" fmla="*/ 0 w 814"/>
              <a:gd name="T5" fmla="*/ 461 h 461"/>
              <a:gd name="T6" fmla="*/ 0 60000 65536"/>
              <a:gd name="T7" fmla="*/ 0 60000 65536"/>
              <a:gd name="T8" fmla="*/ 0 60000 65536"/>
              <a:gd name="T9" fmla="*/ 0 w 814"/>
              <a:gd name="T10" fmla="*/ 0 h 461"/>
              <a:gd name="T11" fmla="*/ 814 w 814"/>
              <a:gd name="T12" fmla="*/ 461 h 461"/>
            </a:gdLst>
            <a:ahLst/>
            <a:cxnLst>
              <a:cxn ang="T6">
                <a:pos x="T0" y="T1"/>
              </a:cxn>
              <a:cxn ang="T7">
                <a:pos x="T2" y="T3"/>
              </a:cxn>
              <a:cxn ang="T8">
                <a:pos x="T4" y="T5"/>
              </a:cxn>
            </a:cxnLst>
            <a:rect l="T9" t="T10" r="T11" b="T12"/>
            <a:pathLst>
              <a:path w="814" h="461">
                <a:moveTo>
                  <a:pt x="814" y="0"/>
                </a:moveTo>
                <a:lnTo>
                  <a:pt x="576" y="236"/>
                </a:lnTo>
                <a:lnTo>
                  <a:pt x="0" y="461"/>
                </a:lnTo>
              </a:path>
            </a:pathLst>
          </a:custGeom>
          <a:noFill/>
          <a:ln w="25400">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CA"/>
          </a:p>
        </p:txBody>
      </p:sp>
      <p:sp>
        <p:nvSpPr>
          <p:cNvPr id="13" name="Rectangle 3">
            <a:extLst>
              <a:ext uri="{FF2B5EF4-FFF2-40B4-BE49-F238E27FC236}">
                <a16:creationId xmlns="" xmlns:a16="http://schemas.microsoft.com/office/drawing/2014/main" id="{B3BC1548-8E62-42D4-8E27-B933FE56E346}"/>
              </a:ext>
            </a:extLst>
          </p:cNvPr>
          <p:cNvSpPr txBox="1">
            <a:spLocks noChangeArrowheads="1"/>
          </p:cNvSpPr>
          <p:nvPr/>
        </p:nvSpPr>
        <p:spPr bwMode="auto">
          <a:xfrm>
            <a:off x="245963" y="4533393"/>
            <a:ext cx="835848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400">
                <a:solidFill>
                  <a:srgbClr val="000099"/>
                </a:solidFill>
                <a:latin typeface="+mn-lt"/>
              </a:defRPr>
            </a:lvl2pPr>
            <a:lvl3pPr marL="1143000" indent="-228600" algn="l" rtl="0" fontAlgn="base">
              <a:spcBef>
                <a:spcPct val="20000"/>
              </a:spcBef>
              <a:spcAft>
                <a:spcPct val="0"/>
              </a:spcAft>
              <a:buChar char="•"/>
              <a:defRPr sz="2000">
                <a:solidFill>
                  <a:srgbClr val="008000"/>
                </a:solidFill>
                <a:latin typeface="+mn-lt"/>
              </a:defRPr>
            </a:lvl3pPr>
            <a:lvl4pPr marL="1600200" indent="-228600" algn="l" rtl="0" fontAlgn="base">
              <a:spcBef>
                <a:spcPct val="20000"/>
              </a:spcBef>
              <a:spcAft>
                <a:spcPct val="0"/>
              </a:spcAft>
              <a:buFont typeface="Wingdings" pitchFamily="2" charset="2"/>
              <a:buChar char="Ø"/>
              <a:defRPr sz="2000">
                <a:solidFill>
                  <a:srgbClr val="008000"/>
                </a:solidFill>
                <a:latin typeface="+mn-lt"/>
              </a:defRPr>
            </a:lvl4pPr>
            <a:lvl5pPr marL="2057400" indent="-228600" algn="l" rtl="0" fontAlgn="base">
              <a:spcBef>
                <a:spcPct val="20000"/>
              </a:spcBef>
              <a:spcAft>
                <a:spcPct val="0"/>
              </a:spcAft>
              <a:buChar char="•"/>
              <a:defRPr sz="2000">
                <a:solidFill>
                  <a:srgbClr val="008000"/>
                </a:solidFill>
                <a:latin typeface="+mn-lt"/>
              </a:defRPr>
            </a:lvl5pPr>
            <a:lvl6pPr marL="2514600" indent="-228600" algn="l" rtl="0" fontAlgn="base">
              <a:spcBef>
                <a:spcPct val="20000"/>
              </a:spcBef>
              <a:spcAft>
                <a:spcPct val="0"/>
              </a:spcAft>
              <a:buChar char="•"/>
              <a:defRPr sz="2000">
                <a:solidFill>
                  <a:srgbClr val="008000"/>
                </a:solidFill>
                <a:latin typeface="+mn-lt"/>
              </a:defRPr>
            </a:lvl6pPr>
            <a:lvl7pPr marL="2971800" indent="-228600" algn="l" rtl="0" fontAlgn="base">
              <a:spcBef>
                <a:spcPct val="20000"/>
              </a:spcBef>
              <a:spcAft>
                <a:spcPct val="0"/>
              </a:spcAft>
              <a:buChar char="•"/>
              <a:defRPr sz="2000">
                <a:solidFill>
                  <a:srgbClr val="008000"/>
                </a:solidFill>
                <a:latin typeface="+mn-lt"/>
              </a:defRPr>
            </a:lvl7pPr>
            <a:lvl8pPr marL="3429000" indent="-228600" algn="l" rtl="0" fontAlgn="base">
              <a:spcBef>
                <a:spcPct val="20000"/>
              </a:spcBef>
              <a:spcAft>
                <a:spcPct val="0"/>
              </a:spcAft>
              <a:buChar char="•"/>
              <a:defRPr sz="2000">
                <a:solidFill>
                  <a:srgbClr val="008000"/>
                </a:solidFill>
                <a:latin typeface="+mn-lt"/>
              </a:defRPr>
            </a:lvl8pPr>
            <a:lvl9pPr marL="3886200" indent="-228600" algn="l" rtl="0" fontAlgn="base">
              <a:spcBef>
                <a:spcPct val="20000"/>
              </a:spcBef>
              <a:spcAft>
                <a:spcPct val="0"/>
              </a:spcAft>
              <a:buChar char="•"/>
              <a:defRPr sz="2000">
                <a:solidFill>
                  <a:srgbClr val="008000"/>
                </a:solidFill>
                <a:latin typeface="+mn-lt"/>
              </a:defRPr>
            </a:lvl9pPr>
          </a:lstStyle>
          <a:p>
            <a:pPr lvl="1"/>
            <a:r>
              <a:rPr lang="en-US" altLang="en-US" kern="0" dirty="0"/>
              <a:t>Since not all processes could complete, the state created by allocating that single resource to Process A, was not safe</a:t>
            </a:r>
          </a:p>
          <a:p>
            <a:pPr lvl="1"/>
            <a:r>
              <a:rPr lang="en-US" altLang="en-US" kern="0" dirty="0"/>
              <a:t>It is that move to an unsafe state that needs to be determined in advance if it is to be avoided</a:t>
            </a:r>
          </a:p>
        </p:txBody>
      </p:sp>
    </p:spTree>
    <p:extLst>
      <p:ext uri="{BB962C8B-B14F-4D97-AF65-F5344CB8AC3E}">
        <p14:creationId xmlns:p14="http://schemas.microsoft.com/office/powerpoint/2010/main" val="2221061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1689"/>
                                        </p:tgtEl>
                                        <p:attrNameLst>
                                          <p:attrName>style.visibility</p:attrName>
                                        </p:attrNameLst>
                                      </p:cBhvr>
                                      <p:to>
                                        <p:strVal val="visible"/>
                                      </p:to>
                                    </p:set>
                                    <p:anim calcmode="lin" valueType="num">
                                      <p:cBhvr additive="base">
                                        <p:cTn id="7" dur="500" fill="hold"/>
                                        <p:tgtEl>
                                          <p:spTgt spid="71689"/>
                                        </p:tgtEl>
                                        <p:attrNameLst>
                                          <p:attrName>ppt_x</p:attrName>
                                        </p:attrNameLst>
                                      </p:cBhvr>
                                      <p:tavLst>
                                        <p:tav tm="0">
                                          <p:val>
                                            <p:strVal val="0-#ppt_w/2"/>
                                          </p:val>
                                        </p:tav>
                                        <p:tav tm="100000">
                                          <p:val>
                                            <p:strVal val="#ppt_x"/>
                                          </p:val>
                                        </p:tav>
                                      </p:tavLst>
                                    </p:anim>
                                    <p:anim calcmode="lin" valueType="num">
                                      <p:cBhvr additive="base">
                                        <p:cTn id="8" dur="500" fill="hold"/>
                                        <p:tgtEl>
                                          <p:spTgt spid="7168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7168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nodeType="clickEffect">
                                  <p:stCondLst>
                                    <p:cond delay="0"/>
                                  </p:stCondLst>
                                  <p:childTnLst>
                                    <p:set>
                                      <p:cBhvr>
                                        <p:cTn id="15" dur="1" fill="hold">
                                          <p:stCondLst>
                                            <p:cond delay="0"/>
                                          </p:stCondLst>
                                        </p:cTn>
                                        <p:tgtEl>
                                          <p:spTgt spid="71690"/>
                                        </p:tgtEl>
                                        <p:attrNameLst>
                                          <p:attrName>style.visibility</p:attrName>
                                        </p:attrNameLst>
                                      </p:cBhvr>
                                      <p:to>
                                        <p:strVal val="visible"/>
                                      </p:to>
                                    </p:set>
                                    <p:anim calcmode="lin" valueType="num">
                                      <p:cBhvr additive="base">
                                        <p:cTn id="16" dur="500" fill="hold"/>
                                        <p:tgtEl>
                                          <p:spTgt spid="71690"/>
                                        </p:tgtEl>
                                        <p:attrNameLst>
                                          <p:attrName>ppt_x</p:attrName>
                                        </p:attrNameLst>
                                      </p:cBhvr>
                                      <p:tavLst>
                                        <p:tav tm="0">
                                          <p:val>
                                            <p:strVal val="0-#ppt_w/2"/>
                                          </p:val>
                                        </p:tav>
                                        <p:tav tm="100000">
                                          <p:val>
                                            <p:strVal val="#ppt_x"/>
                                          </p:val>
                                        </p:tav>
                                      </p:tavLst>
                                    </p:anim>
                                    <p:anim calcmode="lin" valueType="num">
                                      <p:cBhvr additive="base">
                                        <p:cTn id="17" dur="500" fill="hold"/>
                                        <p:tgtEl>
                                          <p:spTgt spid="71690"/>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499"/>
                                          </p:stCondLst>
                                        </p:cTn>
                                        <p:tgtEl>
                                          <p:spTgt spid="7168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1691"/>
                                        </p:tgtEl>
                                        <p:attrNameLst>
                                          <p:attrName>style.visibility</p:attrName>
                                        </p:attrNameLst>
                                      </p:cBhvr>
                                      <p:to>
                                        <p:strVal val="visible"/>
                                      </p:to>
                                    </p:set>
                                    <p:anim calcmode="lin" valueType="num">
                                      <p:cBhvr additive="base">
                                        <p:cTn id="25" dur="500" fill="hold"/>
                                        <p:tgtEl>
                                          <p:spTgt spid="71691"/>
                                        </p:tgtEl>
                                        <p:attrNameLst>
                                          <p:attrName>ppt_x</p:attrName>
                                        </p:attrNameLst>
                                      </p:cBhvr>
                                      <p:tavLst>
                                        <p:tav tm="0">
                                          <p:val>
                                            <p:strVal val="0-#ppt_w/2"/>
                                          </p:val>
                                        </p:tav>
                                        <p:tav tm="100000">
                                          <p:val>
                                            <p:strVal val="#ppt_x"/>
                                          </p:val>
                                        </p:tav>
                                      </p:tavLst>
                                    </p:anim>
                                    <p:anim calcmode="lin" valueType="num">
                                      <p:cBhvr additive="base">
                                        <p:cTn id="26" dur="500" fill="hold"/>
                                        <p:tgtEl>
                                          <p:spTgt spid="71691"/>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1" presetClass="entr" presetSubtype="0" fill="hold" nodeType="afterEffect">
                                  <p:stCondLst>
                                    <p:cond delay="0"/>
                                  </p:stCondLst>
                                  <p:childTnLst>
                                    <p:set>
                                      <p:cBhvr>
                                        <p:cTn id="29" dur="1" fill="hold">
                                          <p:stCondLst>
                                            <p:cond delay="499"/>
                                          </p:stCondLst>
                                        </p:cTn>
                                        <p:tgtEl>
                                          <p:spTgt spid="7168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685800" y="188640"/>
            <a:ext cx="7772400" cy="1143000"/>
          </a:xfrm>
        </p:spPr>
        <p:txBody>
          <a:bodyPr/>
          <a:lstStyle/>
          <a:p>
            <a:pPr eaLnBrk="1" hangingPunct="1"/>
            <a:r>
              <a:rPr lang="en-US" altLang="en-US" dirty="0"/>
              <a:t>Deadlock Avoidance</a:t>
            </a:r>
          </a:p>
        </p:txBody>
      </p:sp>
      <p:sp>
        <p:nvSpPr>
          <p:cNvPr id="12293" name="Rectangle 3"/>
          <p:cNvSpPr>
            <a:spLocks noGrp="1" noChangeArrowheads="1"/>
          </p:cNvSpPr>
          <p:nvPr>
            <p:ph type="body" idx="1"/>
          </p:nvPr>
        </p:nvSpPr>
        <p:spPr>
          <a:xfrm>
            <a:off x="381000" y="1219200"/>
            <a:ext cx="8077200" cy="5334000"/>
          </a:xfrm>
        </p:spPr>
        <p:txBody>
          <a:bodyPr/>
          <a:lstStyle/>
          <a:p>
            <a:pPr eaLnBrk="1" hangingPunct="1"/>
            <a:r>
              <a:rPr lang="en-US" altLang="en-US" dirty="0"/>
              <a:t>One way to avoid deadlocks for single instances of multiple resources is the </a:t>
            </a:r>
            <a:r>
              <a:rPr lang="en-US" altLang="en-US" b="1" dirty="0">
                <a:solidFill>
                  <a:srgbClr val="0000FF"/>
                </a:solidFill>
              </a:rPr>
              <a:t>Banker’s Algorithm</a:t>
            </a:r>
            <a:endParaRPr lang="en-US" altLang="en-US" dirty="0">
              <a:solidFill>
                <a:srgbClr val="0000FF"/>
              </a:solidFill>
            </a:endParaRPr>
          </a:p>
          <a:p>
            <a:pPr lvl="1" eaLnBrk="1" hangingPunct="1"/>
            <a:r>
              <a:rPr lang="en-US" altLang="en-US" dirty="0"/>
              <a:t>Based on a single resource type, in this analogy, money</a:t>
            </a:r>
          </a:p>
          <a:p>
            <a:pPr lvl="1" eaLnBrk="1" hangingPunct="1"/>
            <a:r>
              <a:rPr lang="en-US" altLang="en-US" dirty="0"/>
              <a:t>Modeled on the way a Banker might grant loan requests from his customers</a:t>
            </a:r>
          </a:p>
          <a:p>
            <a:pPr lvl="1" eaLnBrk="1" hangingPunct="1"/>
            <a:r>
              <a:rPr lang="en-US" altLang="en-US" dirty="0"/>
              <a:t>Idea is that the customers have a maximum amount of credit which is set</a:t>
            </a:r>
          </a:p>
          <a:p>
            <a:pPr lvl="1" eaLnBrk="1" hangingPunct="1"/>
            <a:r>
              <a:rPr lang="en-US" altLang="en-US" dirty="0"/>
              <a:t>It is guaranteed that if they were allocated their maximum amount of credit that they will be able to complete the work for which the loan was needed and subsequently repay the bank</a:t>
            </a:r>
          </a:p>
        </p:txBody>
      </p:sp>
    </p:spTree>
    <p:extLst>
      <p:ext uri="{BB962C8B-B14F-4D97-AF65-F5344CB8AC3E}">
        <p14:creationId xmlns:p14="http://schemas.microsoft.com/office/powerpoint/2010/main" val="2694149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2"/>
          <p:cNvSpPr>
            <a:spLocks noGrp="1" noChangeArrowheads="1"/>
          </p:cNvSpPr>
          <p:nvPr>
            <p:ph type="title"/>
          </p:nvPr>
        </p:nvSpPr>
        <p:spPr/>
        <p:txBody>
          <a:bodyPr/>
          <a:lstStyle/>
          <a:p>
            <a:pPr eaLnBrk="1" hangingPunct="1"/>
            <a:r>
              <a:rPr lang="en-US" altLang="en-US" dirty="0"/>
              <a:t>Deadlock Avoidance</a:t>
            </a:r>
          </a:p>
        </p:txBody>
      </p:sp>
      <p:sp>
        <p:nvSpPr>
          <p:cNvPr id="5128" name="Rectangle 3"/>
          <p:cNvSpPr>
            <a:spLocks noGrp="1" noChangeArrowheads="1"/>
          </p:cNvSpPr>
          <p:nvPr>
            <p:ph type="body" idx="1"/>
          </p:nvPr>
        </p:nvSpPr>
        <p:spPr>
          <a:xfrm>
            <a:off x="685800" y="1556792"/>
            <a:ext cx="7772400" cy="4114800"/>
          </a:xfrm>
        </p:spPr>
        <p:txBody>
          <a:bodyPr/>
          <a:lstStyle/>
          <a:p>
            <a:pPr eaLnBrk="1" hangingPunct="1"/>
            <a:r>
              <a:rPr lang="en-US" altLang="en-US" dirty="0"/>
              <a:t>Banker’s algorithm:</a:t>
            </a:r>
          </a:p>
          <a:p>
            <a:pPr lvl="1" eaLnBrk="1" hangingPunct="1"/>
            <a:r>
              <a:rPr lang="en-US" altLang="en-US" sz="2000" dirty="0"/>
              <a:t>When a request for money from a customer is made, the algorithm checks if that would lead to an unsafe state, and if so, the request is denied</a:t>
            </a:r>
          </a:p>
          <a:p>
            <a:pPr lvl="2" eaLnBrk="1" hangingPunct="1"/>
            <a:r>
              <a:rPr lang="en-US" altLang="en-US" dirty="0"/>
              <a:t>Units are in $1K, banker has $10K on hand knowing that each customer will not ask for their full amount right away</a:t>
            </a:r>
          </a:p>
        </p:txBody>
      </p:sp>
      <p:graphicFrame>
        <p:nvGraphicFramePr>
          <p:cNvPr id="5122" name="Object 4"/>
          <p:cNvGraphicFramePr>
            <a:graphicFrameLocks noChangeAspect="1"/>
          </p:cNvGraphicFramePr>
          <p:nvPr/>
        </p:nvGraphicFramePr>
        <p:xfrm>
          <a:off x="819150" y="3860800"/>
          <a:ext cx="1847850" cy="2447925"/>
        </p:xfrm>
        <a:graphic>
          <a:graphicData uri="http://schemas.openxmlformats.org/presentationml/2006/ole">
            <mc:AlternateContent xmlns:mc="http://schemas.openxmlformats.org/markup-compatibility/2006">
              <mc:Choice xmlns:v="urn:schemas-microsoft-com:vml" Requires="v">
                <p:oleObj spid="_x0000_s6222" name="Bitmap Image" r:id="rId4" imgW="1848108" imgH="2448267" progId="PBrush">
                  <p:embed/>
                </p:oleObj>
              </mc:Choice>
              <mc:Fallback>
                <p:oleObj name="Bitmap Image" r:id="rId4" imgW="1848108" imgH="2448267" progId="PBrush">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150" y="3860800"/>
                        <a:ext cx="1847850" cy="2447925"/>
                      </a:xfrm>
                      <a:prstGeom prst="rect">
                        <a:avLst/>
                      </a:prstGeom>
                      <a:noFill/>
                      <a:ln w="38100" cmpd="dbl">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4757" name="Object 5"/>
          <p:cNvGraphicFramePr>
            <a:graphicFrameLocks noChangeAspect="1"/>
          </p:cNvGraphicFramePr>
          <p:nvPr/>
        </p:nvGraphicFramePr>
        <p:xfrm>
          <a:off x="3581400" y="3860800"/>
          <a:ext cx="1847850" cy="2457450"/>
        </p:xfrm>
        <a:graphic>
          <a:graphicData uri="http://schemas.openxmlformats.org/presentationml/2006/ole">
            <mc:AlternateContent xmlns:mc="http://schemas.openxmlformats.org/markup-compatibility/2006">
              <mc:Choice xmlns:v="urn:schemas-microsoft-com:vml" Requires="v">
                <p:oleObj spid="_x0000_s6223" name="Bitmap Image" r:id="rId6" imgW="1848108" imgH="2457143" progId="PBrush">
                  <p:embed/>
                </p:oleObj>
              </mc:Choice>
              <mc:Fallback>
                <p:oleObj name="Bitmap Image" r:id="rId6" imgW="1848108" imgH="2457143" progId="PBrush">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3860800"/>
                        <a:ext cx="1847850" cy="2457450"/>
                      </a:xfrm>
                      <a:prstGeom prst="rect">
                        <a:avLst/>
                      </a:prstGeom>
                      <a:noFill/>
                      <a:ln w="38100" cmpd="dbl">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4758" name="Object 6"/>
          <p:cNvGraphicFramePr>
            <a:graphicFrameLocks noChangeAspect="1"/>
          </p:cNvGraphicFramePr>
          <p:nvPr/>
        </p:nvGraphicFramePr>
        <p:xfrm>
          <a:off x="6429375" y="3841750"/>
          <a:ext cx="1800225" cy="2457450"/>
        </p:xfrm>
        <a:graphic>
          <a:graphicData uri="http://schemas.openxmlformats.org/presentationml/2006/ole">
            <mc:AlternateContent xmlns:mc="http://schemas.openxmlformats.org/markup-compatibility/2006">
              <mc:Choice xmlns:v="urn:schemas-microsoft-com:vml" Requires="v">
                <p:oleObj spid="_x0000_s6224" name="Bitmap Image" r:id="rId8" imgW="1800476" imgH="2457143" progId="PBrush">
                  <p:embed/>
                </p:oleObj>
              </mc:Choice>
              <mc:Fallback>
                <p:oleObj name="Bitmap Image" r:id="rId8" imgW="1800476" imgH="2457143" progId="PBrush">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29375" y="3841750"/>
                        <a:ext cx="1800225" cy="2457450"/>
                      </a:xfrm>
                      <a:prstGeom prst="rect">
                        <a:avLst/>
                      </a:prstGeom>
                      <a:noFill/>
                      <a:ln w="38100" cmpd="dbl">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4759" name="Text Box 7"/>
          <p:cNvSpPr txBox="1">
            <a:spLocks noChangeArrowheads="1"/>
          </p:cNvSpPr>
          <p:nvPr/>
        </p:nvSpPr>
        <p:spPr bwMode="auto">
          <a:xfrm>
            <a:off x="3536950" y="6286789"/>
            <a:ext cx="1892300" cy="523220"/>
          </a:xfrm>
          <a:prstGeom prst="rect">
            <a:avLst/>
          </a:prstGeom>
          <a:noFill/>
          <a:ln w="9525">
            <a:noFill/>
            <a:miter lim="800000"/>
            <a:headEnd/>
            <a:tailEnd/>
          </a:ln>
          <a:effectLst/>
        </p:spPr>
        <p:txBody>
          <a:bodyPr wrap="square">
            <a:spAutoFit/>
          </a:bodyPr>
          <a:lstStyle/>
          <a:p>
            <a:pPr algn="ctr">
              <a:spcBef>
                <a:spcPct val="50000"/>
              </a:spcBef>
              <a:defRPr/>
            </a:pPr>
            <a:r>
              <a:rPr lang="en-US" sz="2800" b="1" dirty="0">
                <a:solidFill>
                  <a:srgbClr val="FF0000"/>
                </a:solidFill>
                <a:effectLst>
                  <a:outerShdw blurRad="38100" dist="38100" dir="2700000" algn="tl">
                    <a:srgbClr val="000000"/>
                  </a:outerShdw>
                </a:effectLst>
                <a:latin typeface="Arial" charset="0"/>
              </a:rPr>
              <a:t>SAFE</a:t>
            </a:r>
          </a:p>
        </p:txBody>
      </p:sp>
      <p:sp>
        <p:nvSpPr>
          <p:cNvPr id="74760" name="Text Box 8"/>
          <p:cNvSpPr txBox="1">
            <a:spLocks noChangeArrowheads="1"/>
          </p:cNvSpPr>
          <p:nvPr/>
        </p:nvSpPr>
        <p:spPr bwMode="auto">
          <a:xfrm>
            <a:off x="6430465" y="6318250"/>
            <a:ext cx="1885951" cy="523220"/>
          </a:xfrm>
          <a:prstGeom prst="rect">
            <a:avLst/>
          </a:prstGeom>
          <a:noFill/>
          <a:ln w="9525">
            <a:noFill/>
            <a:miter lim="800000"/>
            <a:headEnd/>
            <a:tailEnd/>
          </a:ln>
          <a:effectLst/>
        </p:spPr>
        <p:txBody>
          <a:bodyPr wrap="square">
            <a:spAutoFit/>
          </a:bodyPr>
          <a:lstStyle/>
          <a:p>
            <a:pPr algn="ctr">
              <a:spcBef>
                <a:spcPct val="50000"/>
              </a:spcBef>
              <a:defRPr/>
            </a:pPr>
            <a:r>
              <a:rPr lang="en-US" sz="2800" b="1" dirty="0">
                <a:solidFill>
                  <a:srgbClr val="FF0000"/>
                </a:solidFill>
                <a:effectLst>
                  <a:outerShdw blurRad="38100" dist="38100" dir="2700000" algn="tl">
                    <a:srgbClr val="000000"/>
                  </a:outerShdw>
                </a:effectLst>
                <a:latin typeface="Arial" charset="0"/>
              </a:rPr>
              <a:t>UNSAFE</a:t>
            </a:r>
          </a:p>
        </p:txBody>
      </p:sp>
      <p:sp>
        <p:nvSpPr>
          <p:cNvPr id="74761" name="Freeform 9"/>
          <p:cNvSpPr>
            <a:spLocks/>
          </p:cNvSpPr>
          <p:nvPr/>
        </p:nvSpPr>
        <p:spPr bwMode="auto">
          <a:xfrm>
            <a:off x="5459413" y="4137025"/>
            <a:ext cx="941387" cy="1230313"/>
          </a:xfrm>
          <a:custGeom>
            <a:avLst/>
            <a:gdLst>
              <a:gd name="T0" fmla="*/ 0 w 593"/>
              <a:gd name="T1" fmla="*/ 775 h 775"/>
              <a:gd name="T2" fmla="*/ 234 w 593"/>
              <a:gd name="T3" fmla="*/ 124 h 775"/>
              <a:gd name="T4" fmla="*/ 593 w 593"/>
              <a:gd name="T5" fmla="*/ 31 h 775"/>
              <a:gd name="T6" fmla="*/ 0 60000 65536"/>
              <a:gd name="T7" fmla="*/ 0 60000 65536"/>
              <a:gd name="T8" fmla="*/ 0 60000 65536"/>
              <a:gd name="T9" fmla="*/ 0 w 593"/>
              <a:gd name="T10" fmla="*/ 0 h 775"/>
              <a:gd name="T11" fmla="*/ 593 w 593"/>
              <a:gd name="T12" fmla="*/ 775 h 775"/>
            </a:gdLst>
            <a:ahLst/>
            <a:cxnLst>
              <a:cxn ang="T6">
                <a:pos x="T0" y="T1"/>
              </a:cxn>
              <a:cxn ang="T7">
                <a:pos x="T2" y="T3"/>
              </a:cxn>
              <a:cxn ang="T8">
                <a:pos x="T4" y="T5"/>
              </a:cxn>
            </a:cxnLst>
            <a:rect l="T9" t="T10" r="T11" b="T12"/>
            <a:pathLst>
              <a:path w="593" h="775">
                <a:moveTo>
                  <a:pt x="0" y="775"/>
                </a:moveTo>
                <a:cubicBezTo>
                  <a:pt x="39" y="667"/>
                  <a:pt x="135" y="248"/>
                  <a:pt x="234" y="124"/>
                </a:cubicBezTo>
                <a:cubicBezTo>
                  <a:pt x="333" y="0"/>
                  <a:pt x="518" y="50"/>
                  <a:pt x="593" y="31"/>
                </a:cubicBezTo>
              </a:path>
            </a:pathLst>
          </a:custGeom>
          <a:noFill/>
          <a:ln w="254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CA"/>
          </a:p>
        </p:txBody>
      </p:sp>
      <p:sp>
        <p:nvSpPr>
          <p:cNvPr id="74762" name="Freeform 10"/>
          <p:cNvSpPr>
            <a:spLocks/>
          </p:cNvSpPr>
          <p:nvPr/>
        </p:nvSpPr>
        <p:spPr bwMode="auto">
          <a:xfrm>
            <a:off x="2692400" y="4589463"/>
            <a:ext cx="844550" cy="1023937"/>
          </a:xfrm>
          <a:custGeom>
            <a:avLst/>
            <a:gdLst>
              <a:gd name="T0" fmla="*/ 0 w 532"/>
              <a:gd name="T1" fmla="*/ 645 h 645"/>
              <a:gd name="T2" fmla="*/ 207 w 532"/>
              <a:gd name="T3" fmla="*/ 106 h 645"/>
              <a:gd name="T4" fmla="*/ 532 w 532"/>
              <a:gd name="T5" fmla="*/ 6 h 645"/>
              <a:gd name="T6" fmla="*/ 0 60000 65536"/>
              <a:gd name="T7" fmla="*/ 0 60000 65536"/>
              <a:gd name="T8" fmla="*/ 0 60000 65536"/>
              <a:gd name="T9" fmla="*/ 0 w 532"/>
              <a:gd name="T10" fmla="*/ 0 h 645"/>
              <a:gd name="T11" fmla="*/ 532 w 532"/>
              <a:gd name="T12" fmla="*/ 645 h 645"/>
            </a:gdLst>
            <a:ahLst/>
            <a:cxnLst>
              <a:cxn ang="T6">
                <a:pos x="T0" y="T1"/>
              </a:cxn>
              <a:cxn ang="T7">
                <a:pos x="T2" y="T3"/>
              </a:cxn>
              <a:cxn ang="T8">
                <a:pos x="T4" y="T5"/>
              </a:cxn>
            </a:cxnLst>
            <a:rect l="T9" t="T10" r="T11" b="T12"/>
            <a:pathLst>
              <a:path w="532" h="645">
                <a:moveTo>
                  <a:pt x="0" y="645"/>
                </a:moveTo>
                <a:cubicBezTo>
                  <a:pt x="34" y="555"/>
                  <a:pt x="118" y="212"/>
                  <a:pt x="207" y="106"/>
                </a:cubicBezTo>
                <a:cubicBezTo>
                  <a:pt x="296" y="0"/>
                  <a:pt x="464" y="27"/>
                  <a:pt x="532" y="6"/>
                </a:cubicBezTo>
              </a:path>
            </a:pathLst>
          </a:custGeom>
          <a:noFill/>
          <a:ln w="25400">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CA" dirty="0"/>
          </a:p>
        </p:txBody>
      </p:sp>
    </p:spTree>
    <p:extLst>
      <p:ext uri="{BB962C8B-B14F-4D97-AF65-F5344CB8AC3E}">
        <p14:creationId xmlns:p14="http://schemas.microsoft.com/office/powerpoint/2010/main" val="1260244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76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74757"/>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74759"/>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74761"/>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499"/>
                                          </p:stCondLst>
                                        </p:cTn>
                                        <p:tgtEl>
                                          <p:spTgt spid="7475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4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9" grpId="0" autoUpdateAnimBg="0"/>
      <p:bldP spid="74760" grpId="0" autoUpdateAnimBg="0"/>
      <p:bldP spid="74761" grpId="0" animBg="1"/>
      <p:bldP spid="74762"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92D05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TotalTime>
  <Words>1956</Words>
  <Application>Microsoft Office PowerPoint</Application>
  <PresentationFormat>On-screen Show (4:3)</PresentationFormat>
  <Paragraphs>198</Paragraphs>
  <Slides>20</Slides>
  <Notes>12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23" baseType="lpstr">
      <vt:lpstr>Default Design</vt:lpstr>
      <vt:lpstr>1_Default Design</vt:lpstr>
      <vt:lpstr>Bitmap Image</vt:lpstr>
      <vt:lpstr>EEE 335 Principles of Operating Systems</vt:lpstr>
      <vt:lpstr>Quick Review</vt:lpstr>
      <vt:lpstr>Outline</vt:lpstr>
      <vt:lpstr>Deadlock Avoidance</vt:lpstr>
      <vt:lpstr>Deadlock Avoidance</vt:lpstr>
      <vt:lpstr>Deadlock Avoidance</vt:lpstr>
      <vt:lpstr>Deadlock Avoidance</vt:lpstr>
      <vt:lpstr>Deadlock Avoidance</vt:lpstr>
      <vt:lpstr>Deadlock Avoidance</vt:lpstr>
      <vt:lpstr>Deadlock Avoidance</vt:lpstr>
      <vt:lpstr>Deadlock Avoidance</vt:lpstr>
      <vt:lpstr>Deadlock Avoidance</vt:lpstr>
      <vt:lpstr>Deadlock Avoidance</vt:lpstr>
      <vt:lpstr>Deadlock Avoidance</vt:lpstr>
      <vt:lpstr>Deadlock Prevention</vt:lpstr>
      <vt:lpstr>Deadlock Prevention</vt:lpstr>
      <vt:lpstr>Deadlock Prevention (side note)</vt:lpstr>
      <vt:lpstr>Deadlock Prevention</vt:lpstr>
      <vt:lpstr>Deadlock Prevention</vt:lpstr>
      <vt:lpstr>Deadlock Prevention</vt:lpstr>
    </vt:vector>
  </TitlesOfParts>
  <Company>Royal Military College of Canada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435 Principles of Operating Systems</dc:title>
  <dc:creator>Alain Beaulieu</dc:creator>
  <cp:lastModifiedBy>user</cp:lastModifiedBy>
  <cp:revision>34</cp:revision>
  <cp:lastPrinted>2014-10-20T12:12:42Z</cp:lastPrinted>
  <dcterms:created xsi:type="dcterms:W3CDTF">2014-07-07T15:33:24Z</dcterms:created>
  <dcterms:modified xsi:type="dcterms:W3CDTF">2020-02-26T14:55:17Z</dcterms:modified>
</cp:coreProperties>
</file>