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32"/>
  </p:notesMasterIdLst>
  <p:handoutMasterIdLst>
    <p:handoutMasterId r:id="rId33"/>
  </p:handoutMasterIdLst>
  <p:sldIdLst>
    <p:sldId id="307" r:id="rId3"/>
    <p:sldId id="259" r:id="rId4"/>
    <p:sldId id="304" r:id="rId5"/>
    <p:sldId id="305" r:id="rId6"/>
    <p:sldId id="260" r:id="rId7"/>
    <p:sldId id="261" r:id="rId8"/>
    <p:sldId id="262" r:id="rId9"/>
    <p:sldId id="265" r:id="rId10"/>
    <p:sldId id="266" r:id="rId11"/>
    <p:sldId id="267" r:id="rId12"/>
    <p:sldId id="268" r:id="rId13"/>
    <p:sldId id="269" r:id="rId14"/>
    <p:sldId id="270" r:id="rId15"/>
    <p:sldId id="30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8"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autoAdjust="0"/>
    <p:restoredTop sz="62184" autoAdjust="0"/>
  </p:normalViewPr>
  <p:slideViewPr>
    <p:cSldViewPr>
      <p:cViewPr varScale="1">
        <p:scale>
          <a:sx n="71" d="100"/>
          <a:sy n="71" d="100"/>
        </p:scale>
        <p:origin x="-27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2E45C08-C808-403B-B968-6D89593FCABB}" type="datetimeFigureOut">
              <a:rPr lang="en-CA" smtClean="0"/>
              <a:t>04/03/2020</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6D1B084-1EDF-444B-A8D1-092598670406}" type="slidenum">
              <a:rPr lang="en-CA" smtClean="0"/>
              <a:t>‹#›</a:t>
            </a:fld>
            <a:endParaRPr lang="en-CA"/>
          </a:p>
        </p:txBody>
      </p:sp>
    </p:spTree>
    <p:extLst>
      <p:ext uri="{BB962C8B-B14F-4D97-AF65-F5344CB8AC3E}">
        <p14:creationId xmlns:p14="http://schemas.microsoft.com/office/powerpoint/2010/main" val="1541877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2465427-C871-42CC-B650-A0C6692BA7BD}" type="datetimeFigureOut">
              <a:rPr lang="en-CA" smtClean="0"/>
              <a:t>04/03/2020</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864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41CB069D-E4DB-424A-BD2E-C4C09301E40E}" type="slidenum">
              <a:rPr lang="en-US" altLang="en-US" sz="1200"/>
              <a:pPr eaLnBrk="1" hangingPunct="1"/>
              <a:t>15</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US" altLang="en-US"/>
              <a:t>One solution we’ll see today is called swapping because we’ll be moving entire processes into and out of memory.</a:t>
            </a:r>
          </a:p>
          <a:p>
            <a:r>
              <a:rPr lang="en-US" altLang="en-US"/>
              <a:t>Next class we’ll see virtual memory, which will solve the problem in a superior, but more complicated, way.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038CE498-3ED5-49B4-8E80-84EE6718F823}" type="slidenum">
              <a:rPr lang="en-US" altLang="en-US" sz="1200"/>
              <a:pPr eaLnBrk="1" hangingPunct="1"/>
              <a:t>16</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marL="171450" indent="-171450">
              <a:buFont typeface="Arial" panose="020B0604020202020204" pitchFamily="34" charset="0"/>
              <a:buChar char="•"/>
            </a:pPr>
            <a:r>
              <a:rPr lang="en-US" altLang="en-US" dirty="0"/>
              <a:t>Initially, only process A is in memory. </a:t>
            </a:r>
          </a:p>
          <a:p>
            <a:pPr marL="171450" indent="-171450">
              <a:buFont typeface="Arial" panose="020B0604020202020204" pitchFamily="34" charset="0"/>
              <a:buChar char="•"/>
            </a:pPr>
            <a:r>
              <a:rPr lang="en-US" altLang="en-US" dirty="0"/>
              <a:t>Then processes B and C are created or swapped in from disk. </a:t>
            </a:r>
          </a:p>
          <a:p>
            <a:pPr marL="171450" indent="-171450">
              <a:buFont typeface="Arial" panose="020B0604020202020204" pitchFamily="34" charset="0"/>
              <a:buChar char="•"/>
            </a:pPr>
            <a:r>
              <a:rPr lang="en-US" altLang="en-US" dirty="0"/>
              <a:t>In Fig. 3-4(d) A is swapped out to disk. Then D comes in and B goes out.</a:t>
            </a:r>
          </a:p>
          <a:p>
            <a:pPr marL="171450" indent="-171450">
              <a:buFont typeface="Arial" panose="020B0604020202020204" pitchFamily="34" charset="0"/>
              <a:buChar char="•"/>
            </a:pPr>
            <a:r>
              <a:rPr lang="en-US" altLang="en-US" dirty="0"/>
              <a:t>Finally A comes in again. Since A is now at a different location, addresses contained in it must be relocated, either by software when it is swapped in or (more likely) by hardware during program execution.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EAAF77B3-94DE-489A-9CAC-8E39021CCA29}" type="slidenum">
              <a:rPr lang="en-US" altLang="en-US" sz="1200"/>
              <a:pPr eaLnBrk="1" hangingPunct="1"/>
              <a:t>17</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r>
              <a:rPr lang="en-US" altLang="en-US" dirty="0"/>
              <a:t>Note about the compaction: on a machine with 256MB that can copy 4 Bytes in 40ns, it would require about 2.7s to compact the memory</a:t>
            </a:r>
          </a:p>
          <a:p>
            <a:r>
              <a:rPr lang="en-US" altLang="en-US" dirty="0"/>
              <a:t>We will not study how holes are dealt with in this course.</a:t>
            </a:r>
          </a:p>
          <a:p>
            <a:endParaRPr lang="en-US" altLang="en-US" dirty="0"/>
          </a:p>
          <a:p>
            <a:r>
              <a:rPr lang="en-US" altLang="en-US" dirty="0"/>
              <a:t>Compaction – moving the holes downward as far as possible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83920406-30C1-4286-BF6D-EE9460F46F84}" type="slidenum">
              <a:rPr lang="en-US" altLang="en-US" sz="1200"/>
              <a:pPr eaLnBrk="1" hangingPunct="1"/>
              <a:t>19</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r>
              <a:rPr lang="en-US" altLang="en-US" dirty="0"/>
              <a:t>Recall from week one, the 3 main segments: </a:t>
            </a:r>
          </a:p>
          <a:p>
            <a:endParaRPr lang="en-US" altLang="en-US" dirty="0"/>
          </a:p>
          <a:p>
            <a:r>
              <a:rPr lang="en-US" altLang="en-US" dirty="0"/>
              <a:t>Text – executable instructions</a:t>
            </a:r>
          </a:p>
          <a:p>
            <a:r>
              <a:rPr lang="en-US" altLang="en-US" dirty="0"/>
              <a:t>Data – variables</a:t>
            </a:r>
          </a:p>
          <a:p>
            <a:r>
              <a:rPr lang="en-US" altLang="en-US" dirty="0"/>
              <a:t>Stack – normal local variables, return addresses, </a:t>
            </a:r>
            <a:r>
              <a:rPr lang="en-US" altLang="en-US" dirty="0" err="1"/>
              <a:t>etc</a:t>
            </a:r>
            <a:endParaRPr lang="en-US" altLang="en-US" dirty="0"/>
          </a:p>
          <a:p>
            <a:r>
              <a:rPr lang="en-US" altLang="en-US" dirty="0"/>
              <a:t>Then we had the heap – dynamically allocated and released memory</a:t>
            </a:r>
          </a:p>
          <a:p>
            <a:endParaRPr lang="en-US" altLang="en-US" dirty="0"/>
          </a:p>
          <a:p>
            <a:r>
              <a:rPr lang="en-US" altLang="en-US" dirty="0"/>
              <a:t>Note that if the growth area runs out then the process will have to swapped to another location in memory or to the disk until a large enough space can be created.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D9581572-37A5-4BDA-A916-67DC26DEB340}" type="slidenum">
              <a:rPr lang="en-US" altLang="en-US" sz="1200"/>
              <a:pPr eaLnBrk="1" hangingPunct="1"/>
              <a:t>24</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altLang="en-US"/>
              <a:t>Note how the list is sorted by the address at which the segment begins (“Starts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t>27</a:t>
            </a:fld>
            <a:endParaRPr lang="en-CA"/>
          </a:p>
        </p:txBody>
      </p:sp>
    </p:spTree>
    <p:extLst>
      <p:ext uri="{BB962C8B-B14F-4D97-AF65-F5344CB8AC3E}">
        <p14:creationId xmlns:p14="http://schemas.microsoft.com/office/powerpoint/2010/main" val="27413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E5543034-6860-46D2-9185-C1CFE38A0EE3}" type="slidenum">
              <a:rPr lang="en-US" altLang="en-US" sz="1200"/>
              <a:pPr eaLnBrk="1" hangingPunct="1"/>
              <a:t>2</a:t>
            </a:fld>
            <a:endParaRPr lang="en-US" altLang="en-US" sz="1200"/>
          </a:p>
        </p:txBody>
      </p:sp>
      <p:sp>
        <p:nvSpPr>
          <p:cNvPr id="32771" name="Rectangle 1026"/>
          <p:cNvSpPr>
            <a:spLocks noGrp="1" noRot="1" noChangeAspect="1" noChangeArrowheads="1" noTextEdit="1"/>
          </p:cNvSpPr>
          <p:nvPr>
            <p:ph type="sldImg"/>
          </p:nvPr>
        </p:nvSpPr>
        <p:spPr>
          <a:ln/>
        </p:spPr>
      </p:sp>
      <p:sp>
        <p:nvSpPr>
          <p:cNvPr id="32772" name="Rectangle 1027"/>
          <p:cNvSpPr>
            <a:spLocks noGrp="1" noChangeArrowheads="1"/>
          </p:cNvSpPr>
          <p:nvPr>
            <p:ph type="body" idx="1"/>
          </p:nvPr>
        </p:nvSpPr>
        <p:spPr>
          <a:noFill/>
        </p:spPr>
        <p:txBody>
          <a:bodyPr/>
          <a:lstStyle/>
          <a:p>
            <a:r>
              <a:rPr lang="en-US" altLang="en-US" dirty="0"/>
              <a:t>A safe state is one in which all processes can request their maximum resources and no deadlock will occur</a:t>
            </a:r>
          </a:p>
          <a:p>
            <a:r>
              <a:rPr lang="en-US" altLang="en-US" dirty="0"/>
              <a:t>The difference: in avoidance you allocate resources carefully so as to avoid a dangerous state.  In prevention you try and design a system such that you break one of the four conditions required for deadlock:</a:t>
            </a:r>
          </a:p>
          <a:p>
            <a:pPr>
              <a:buFontTx/>
              <a:buChar char="•"/>
            </a:pPr>
            <a:r>
              <a:rPr lang="en-US" altLang="en-US" dirty="0"/>
              <a:t>mutual exclusion</a:t>
            </a:r>
          </a:p>
          <a:p>
            <a:pPr>
              <a:buFontTx/>
              <a:buChar char="•"/>
            </a:pPr>
            <a:r>
              <a:rPr lang="en-US" altLang="en-US" dirty="0"/>
              <a:t>hold and wait</a:t>
            </a:r>
          </a:p>
          <a:p>
            <a:pPr>
              <a:buFontTx/>
              <a:buChar char="•"/>
            </a:pPr>
            <a:r>
              <a:rPr lang="en-US" altLang="en-US" dirty="0"/>
              <a:t>no preemption</a:t>
            </a:r>
          </a:p>
          <a:p>
            <a:pPr>
              <a:buFontTx/>
              <a:buChar char="•"/>
            </a:pPr>
            <a:r>
              <a:rPr lang="en-US" altLang="en-US" dirty="0"/>
              <a:t>circular wait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spcBef>
                <a:spcPct val="30000"/>
              </a:spcBef>
              <a:defRPr kumimoji="1" sz="1200">
                <a:solidFill>
                  <a:schemeClr val="tx1"/>
                </a:solidFill>
                <a:latin typeface="Times New Roman" charset="0"/>
              </a:defRPr>
            </a:lvl1pPr>
            <a:lvl2pPr marL="729057" indent="-280406" defTabSz="914437" eaLnBrk="0" hangingPunct="0">
              <a:spcBef>
                <a:spcPct val="30000"/>
              </a:spcBef>
              <a:defRPr kumimoji="1" sz="1200">
                <a:solidFill>
                  <a:schemeClr val="tx1"/>
                </a:solidFill>
                <a:latin typeface="Times New Roman" charset="0"/>
              </a:defRPr>
            </a:lvl2pPr>
            <a:lvl3pPr marL="1121626" indent="-224325" defTabSz="914437" eaLnBrk="0" hangingPunct="0">
              <a:spcBef>
                <a:spcPct val="30000"/>
              </a:spcBef>
              <a:defRPr kumimoji="1" sz="1200">
                <a:solidFill>
                  <a:schemeClr val="tx1"/>
                </a:solidFill>
                <a:latin typeface="Times New Roman" charset="0"/>
              </a:defRPr>
            </a:lvl3pPr>
            <a:lvl4pPr marL="1570276" indent="-224325" defTabSz="914437" eaLnBrk="0" hangingPunct="0">
              <a:spcBef>
                <a:spcPct val="30000"/>
              </a:spcBef>
              <a:defRPr kumimoji="1" sz="1200">
                <a:solidFill>
                  <a:schemeClr val="tx1"/>
                </a:solidFill>
                <a:latin typeface="Times New Roman" charset="0"/>
              </a:defRPr>
            </a:lvl4pPr>
            <a:lvl5pPr marL="2018927" indent="-224325" defTabSz="914437" eaLnBrk="0" hangingPunct="0">
              <a:spcBef>
                <a:spcPct val="30000"/>
              </a:spcBef>
              <a:defRPr kumimoji="1" sz="1200">
                <a:solidFill>
                  <a:schemeClr val="tx1"/>
                </a:solidFill>
                <a:latin typeface="Times New Roman" charset="0"/>
              </a:defRPr>
            </a:lvl5pPr>
            <a:lvl6pPr marL="2467577" indent="-224325" defTabSz="914437" eaLnBrk="0" fontAlgn="base" hangingPunct="0">
              <a:spcBef>
                <a:spcPct val="30000"/>
              </a:spcBef>
              <a:spcAft>
                <a:spcPct val="0"/>
              </a:spcAft>
              <a:defRPr kumimoji="1" sz="1200">
                <a:solidFill>
                  <a:schemeClr val="tx1"/>
                </a:solidFill>
                <a:latin typeface="Times New Roman" charset="0"/>
              </a:defRPr>
            </a:lvl6pPr>
            <a:lvl7pPr marL="2916227" indent="-224325" defTabSz="914437" eaLnBrk="0" fontAlgn="base" hangingPunct="0">
              <a:spcBef>
                <a:spcPct val="30000"/>
              </a:spcBef>
              <a:spcAft>
                <a:spcPct val="0"/>
              </a:spcAft>
              <a:defRPr kumimoji="1" sz="1200">
                <a:solidFill>
                  <a:schemeClr val="tx1"/>
                </a:solidFill>
                <a:latin typeface="Times New Roman" charset="0"/>
              </a:defRPr>
            </a:lvl7pPr>
            <a:lvl8pPr marL="3364878" indent="-224325" defTabSz="914437" eaLnBrk="0" fontAlgn="base" hangingPunct="0">
              <a:spcBef>
                <a:spcPct val="30000"/>
              </a:spcBef>
              <a:spcAft>
                <a:spcPct val="0"/>
              </a:spcAft>
              <a:defRPr kumimoji="1" sz="1200">
                <a:solidFill>
                  <a:schemeClr val="tx1"/>
                </a:solidFill>
                <a:latin typeface="Times New Roman" charset="0"/>
              </a:defRPr>
            </a:lvl8pPr>
            <a:lvl9pPr marL="3813528" indent="-224325" defTabSz="914437" eaLnBrk="0" fontAlgn="base" hangingPunct="0">
              <a:spcBef>
                <a:spcPct val="30000"/>
              </a:spcBef>
              <a:spcAft>
                <a:spcPct val="0"/>
              </a:spcAft>
              <a:defRPr kumimoji="1" sz="1200">
                <a:solidFill>
                  <a:schemeClr val="tx1"/>
                </a:solidFill>
                <a:latin typeface="Times New Roman" charset="0"/>
              </a:defRPr>
            </a:lvl9pPr>
          </a:lstStyle>
          <a:p>
            <a:pPr marL="0" marR="0" lvl="0" indent="0" algn="r" defTabSz="914437" rtl="0" eaLnBrk="1" fontAlgn="auto" latinLnBrk="0" hangingPunct="1">
              <a:lnSpc>
                <a:spcPct val="100000"/>
              </a:lnSpc>
              <a:spcBef>
                <a:spcPct val="0"/>
              </a:spcBef>
              <a:spcAft>
                <a:spcPts val="0"/>
              </a:spcAft>
              <a:buClrTx/>
              <a:buSzTx/>
              <a:buFontTx/>
              <a:buNone/>
              <a:tabLst/>
              <a:defRPr/>
            </a:pPr>
            <a:fld id="{F6B8BE8E-AF53-4F75-9D72-F65F79BCC2FE}" type="slidenum">
              <a:rPr kumimoji="0" lang="en-US" altLang="en-US" sz="1200" b="0" i="0" u="none" strike="noStrike" kern="1200" cap="none" spc="0" normalizeH="0" baseline="0" noProof="0" smtClean="0">
                <a:ln>
                  <a:noFill/>
                </a:ln>
                <a:solidFill>
                  <a:prstClr val="black"/>
                </a:solidFill>
                <a:effectLst/>
                <a:uLnTx/>
                <a:uFillTx/>
                <a:latin typeface="Times New Roman" charset="0"/>
                <a:ea typeface="+mn-ea"/>
                <a:cs typeface="+mn-cs"/>
              </a:rPr>
              <a:pPr marL="0" marR="0" lvl="0" indent="0" algn="r" defTabSz="914437" rtl="0" eaLnBrk="1" fontAlgn="auto" latinLnBrk="0" hangingPunct="1">
                <a:lnSpc>
                  <a:spcPct val="100000"/>
                </a:lnSpc>
                <a:spcBef>
                  <a:spcPct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noProof="0" dirty="0"/>
              <a:t>L1 cache typically goes up to 256KB</a:t>
            </a:r>
          </a:p>
          <a:p>
            <a:pPr eaLnBrk="1" hangingPunct="1"/>
            <a:r>
              <a:rPr lang="en-US" altLang="en-US" noProof="0" dirty="0"/>
              <a:t>L2 (Level 2) cache is slower than L1 cache, but bigger in size ~256KB to 8MB,</a:t>
            </a:r>
          </a:p>
          <a:p>
            <a:pPr eaLnBrk="1" hangingPunct="1"/>
            <a:r>
              <a:rPr lang="en-US" altLang="en-US" noProof="0" dirty="0"/>
              <a:t>L3 can range between 4MB to upwards of 50MB</a:t>
            </a:r>
          </a:p>
          <a:p>
            <a:pPr eaLnBrk="1" hangingPunct="1"/>
            <a:r>
              <a:rPr lang="en-US" altLang="en-US" noProof="0" dirty="0"/>
              <a:t>Some </a:t>
            </a:r>
            <a:endParaRPr lang="en-CA" altLang="en-US" noProof="0" dirty="0"/>
          </a:p>
          <a:p>
            <a:pPr eaLnBrk="1" hangingPunct="1"/>
            <a:r>
              <a:rPr lang="en-CA" altLang="en-US" noProof="0" dirty="0"/>
              <a:t>Here is an abstract view</a:t>
            </a:r>
            <a:r>
              <a:rPr lang="en-CA" altLang="en-US" baseline="0" noProof="0" dirty="0"/>
              <a:t> of a memory hierarchy. You do not see mass storage devices or USB sticks or multi-level caches. It is the concept of hierarchy that counts here. The concepts covered here can actually be applied on the web. Think about the cache for your web browser and think that there is not only one layer of computers serving you on the internet, there is also a hierarchy of memory. </a:t>
            </a:r>
            <a:endParaRPr lang="en-CA" altLang="en-US" noProof="0" dirty="0"/>
          </a:p>
          <a:p>
            <a:pPr eaLnBrk="1" hangingPunct="1"/>
            <a:endParaRPr lang="en-CA" altLang="en-US" noProof="0" dirty="0"/>
          </a:p>
          <a:p>
            <a:pPr eaLnBrk="1" hangingPunct="1"/>
            <a:r>
              <a:rPr lang="en-CA" altLang="en-US" noProof="0" dirty="0"/>
              <a:t>Registers</a:t>
            </a:r>
          </a:p>
          <a:p>
            <a:pPr lvl="1" eaLnBrk="1" hangingPunct="1"/>
            <a:r>
              <a:rPr lang="en-CA" altLang="en-US" noProof="0" dirty="0"/>
              <a:t>Are embedded into the CPU and are typically just as fast</a:t>
            </a:r>
          </a:p>
          <a:p>
            <a:pPr lvl="1" eaLnBrk="1" hangingPunct="1"/>
            <a:r>
              <a:rPr lang="en-CA" altLang="en-US" noProof="0" dirty="0"/>
              <a:t>Registers are managed by the program (even if the compiler made the final decisions)</a:t>
            </a:r>
          </a:p>
          <a:p>
            <a:pPr eaLnBrk="1" hangingPunct="1"/>
            <a:r>
              <a:rPr lang="en-CA" altLang="en-US" noProof="0" dirty="0"/>
              <a:t>Cache</a:t>
            </a:r>
          </a:p>
          <a:p>
            <a:pPr marL="628650" lvl="1" indent="-171450" eaLnBrk="1" hangingPunct="1">
              <a:buFont typeface="Arial" panose="020B0604020202020204" pitchFamily="34" charset="0"/>
              <a:buChar char="•"/>
            </a:pPr>
            <a:r>
              <a:rPr lang="en-CA" altLang="en-US" noProof="0" dirty="0"/>
              <a:t>Very fast but expensive memory</a:t>
            </a:r>
          </a:p>
          <a:p>
            <a:pPr marL="628650" lvl="1" indent="-171450" eaLnBrk="1" hangingPunct="1">
              <a:buFont typeface="Arial" panose="020B0604020202020204" pitchFamily="34" charset="0"/>
              <a:buChar char="•"/>
            </a:pPr>
            <a:r>
              <a:rPr lang="en-CA" altLang="en-US" noProof="0" dirty="0"/>
              <a:t>Potentially many “levels” of cache</a:t>
            </a:r>
          </a:p>
          <a:p>
            <a:pPr marL="628650" lvl="1" indent="-171450" eaLnBrk="1" hangingPunct="1">
              <a:buFont typeface="Arial" panose="020B0604020202020204" pitchFamily="34" charset="0"/>
              <a:buChar char="•"/>
            </a:pPr>
            <a:r>
              <a:rPr lang="en-CA" altLang="en-US" noProof="0" dirty="0"/>
              <a:t>Lives “near” CPU</a:t>
            </a:r>
          </a:p>
          <a:p>
            <a:pPr marL="628650" lvl="1" indent="-171450" eaLnBrk="1" hangingPunct="1">
              <a:buFont typeface="Arial" panose="020B0604020202020204" pitchFamily="34" charset="0"/>
              <a:buChar char="•"/>
            </a:pPr>
            <a:r>
              <a:rPr lang="en-CA" altLang="en-US" noProof="0" dirty="0"/>
              <a:t>Usually hardware controlled</a:t>
            </a:r>
          </a:p>
          <a:p>
            <a:pPr lvl="2">
              <a:buFontTx/>
              <a:buChar char="•"/>
            </a:pPr>
            <a:r>
              <a:rPr lang="en-CA" altLang="en-US" noProof="0" dirty="0"/>
              <a:t>Main memory is divided into cache lines (</a:t>
            </a:r>
            <a:r>
              <a:rPr lang="en-CA" altLang="en-US" noProof="0" dirty="0" err="1"/>
              <a:t>eg</a:t>
            </a:r>
            <a:r>
              <a:rPr lang="en-CA" altLang="en-US" noProof="0" dirty="0"/>
              <a:t>: 0-63; 64-127; </a:t>
            </a:r>
            <a:r>
              <a:rPr lang="en-CA" altLang="en-US" noProof="0" dirty="0" err="1"/>
              <a:t>etc</a:t>
            </a:r>
            <a:r>
              <a:rPr lang="en-CA" altLang="en-US" noProof="0" dirty="0"/>
              <a:t>)</a:t>
            </a:r>
          </a:p>
          <a:p>
            <a:pPr lvl="2">
              <a:buFontTx/>
              <a:buChar char="•"/>
            </a:pPr>
            <a:r>
              <a:rPr lang="en-CA" altLang="en-US" noProof="0" dirty="0"/>
              <a:t>Draw an example</a:t>
            </a:r>
          </a:p>
          <a:p>
            <a:pPr lvl="2">
              <a:buFontTx/>
              <a:buChar char="•"/>
            </a:pPr>
            <a:r>
              <a:rPr lang="en-CA" altLang="en-US" noProof="0" dirty="0"/>
              <a:t>When a program needs a bit of memory it looks to the cache first</a:t>
            </a:r>
          </a:p>
          <a:p>
            <a:pPr lvl="3">
              <a:buFontTx/>
              <a:buChar char="•"/>
            </a:pPr>
            <a:r>
              <a:rPr lang="en-CA" altLang="en-US" noProof="0" dirty="0"/>
              <a:t>If there, a cache hit!</a:t>
            </a:r>
          </a:p>
          <a:p>
            <a:pPr lvl="3">
              <a:buFontTx/>
              <a:buChar char="•"/>
            </a:pPr>
            <a:r>
              <a:rPr lang="en-CA" altLang="en-US" noProof="0" dirty="0"/>
              <a:t>If not, a miss-&gt; Go to main memory</a:t>
            </a:r>
          </a:p>
          <a:p>
            <a:pPr lvl="3">
              <a:buFontTx/>
              <a:buNone/>
            </a:pPr>
            <a:endParaRPr lang="en-CA" altLang="en-US" noProof="0" dirty="0"/>
          </a:p>
          <a:p>
            <a:pPr lvl="3">
              <a:buFontTx/>
              <a:buNone/>
            </a:pPr>
            <a:r>
              <a:rPr lang="en-CA" altLang="en-US" noProof="0" dirty="0"/>
              <a:t>L1</a:t>
            </a:r>
            <a:r>
              <a:rPr lang="en-CA" altLang="en-US" baseline="0" noProof="0" dirty="0"/>
              <a:t> – inside CPU 16 or 32 KB</a:t>
            </a:r>
          </a:p>
          <a:p>
            <a:pPr lvl="3">
              <a:buFontTx/>
              <a:buNone/>
            </a:pPr>
            <a:r>
              <a:rPr lang="en-CA" altLang="en-US" baseline="0" noProof="0" dirty="0"/>
              <a:t>L2 – 1 MB, may be built in or shared between multi-core systems</a:t>
            </a:r>
            <a:endParaRPr lang="en-CA" altLang="en-US" noProof="0" dirty="0"/>
          </a:p>
          <a:p>
            <a:pPr lvl="0">
              <a:buFontTx/>
              <a:buNone/>
            </a:pPr>
            <a:endParaRPr lang="en-CA" altLang="en-US" noProof="0" dirty="0"/>
          </a:p>
          <a:p>
            <a:pPr lvl="0">
              <a:buFontTx/>
              <a:buNone/>
            </a:pPr>
            <a:r>
              <a:rPr lang="en-CA" altLang="en-US" noProof="0" dirty="0"/>
              <a:t>RAM</a:t>
            </a:r>
          </a:p>
          <a:p>
            <a:pPr lvl="1" eaLnBrk="1" hangingPunct="1"/>
            <a:r>
              <a:rPr lang="en-CA" altLang="en-US" noProof="0" dirty="0"/>
              <a:t>The work horse of the computer</a:t>
            </a:r>
          </a:p>
          <a:p>
            <a:pPr lvl="1" eaLnBrk="1" hangingPunct="1"/>
            <a:r>
              <a:rPr lang="en-CA" altLang="en-US" noProof="0" dirty="0"/>
              <a:t>Capacity</a:t>
            </a:r>
            <a:r>
              <a:rPr lang="en-CA" altLang="en-US" baseline="0" noProof="0" dirty="0"/>
              <a:t> is increasing very fast and cost is going down. </a:t>
            </a:r>
          </a:p>
          <a:p>
            <a:pPr marL="1085850" lvl="2" indent="-171450" eaLnBrk="1" hangingPunct="1">
              <a:buFont typeface="Arial" panose="020B0604020202020204" pitchFamily="34" charset="0"/>
              <a:buChar char="•"/>
            </a:pPr>
            <a:r>
              <a:rPr lang="en-CA" altLang="en-US" noProof="0" dirty="0"/>
              <a:t>1990 $200 would buy</a:t>
            </a:r>
            <a:r>
              <a:rPr lang="en-CA" altLang="en-US" baseline="0" noProof="0" dirty="0"/>
              <a:t> </a:t>
            </a:r>
            <a:r>
              <a:rPr lang="en-CA" altLang="en-US" noProof="0" dirty="0"/>
              <a:t>1-4Meg </a:t>
            </a:r>
          </a:p>
          <a:p>
            <a:pPr marL="1085850" lvl="2" indent="-171450" eaLnBrk="1" hangingPunct="1">
              <a:buFont typeface="Arial" panose="020B0604020202020204" pitchFamily="34" charset="0"/>
              <a:buChar char="•"/>
            </a:pPr>
            <a:r>
              <a:rPr lang="en-CA" altLang="en-US" noProof="0" dirty="0"/>
              <a:t>Now  - </a:t>
            </a:r>
            <a:r>
              <a:rPr lang="en-CA" altLang="en-US" baseline="0" noProof="0" dirty="0"/>
              <a:t> 1</a:t>
            </a:r>
            <a:r>
              <a:rPr lang="en-CA" altLang="en-US" noProof="0" dirty="0"/>
              <a:t>6GB for less then $150</a:t>
            </a:r>
          </a:p>
          <a:p>
            <a:pPr eaLnBrk="1" hangingPunct="1"/>
            <a:r>
              <a:rPr lang="en-US" altLang="en-US" dirty="0"/>
              <a:t>Magnetic Tape</a:t>
            </a:r>
          </a:p>
          <a:p>
            <a:pPr lvl="1" eaLnBrk="1" hangingPunct="1"/>
            <a:r>
              <a:rPr lang="en-US" altLang="en-US" dirty="0"/>
              <a:t>Used for backup storage/large data sets</a:t>
            </a:r>
          </a:p>
          <a:p>
            <a:pPr lvl="1" eaLnBrk="1" hangingPunct="1"/>
            <a:r>
              <a:rPr lang="en-US" altLang="en-US" dirty="0"/>
              <a:t>Since usually in storage, it must be loaded into a reader before access (human or robot performed)</a:t>
            </a:r>
          </a:p>
          <a:p>
            <a:pPr lvl="1" eaLnBrk="1" hangingPunct="1"/>
            <a:r>
              <a:rPr lang="en-US" altLang="en-US" dirty="0"/>
              <a:t>Very slow but exceedingly cheap! (sequential</a:t>
            </a:r>
            <a:r>
              <a:rPr lang="en-US" altLang="en-US" baseline="0" dirty="0"/>
              <a:t> access no seek).</a:t>
            </a:r>
          </a:p>
          <a:p>
            <a:pPr lvl="1" eaLnBrk="1" hangingPunct="1"/>
            <a:r>
              <a:rPr lang="en-US" altLang="en-US" baseline="0" dirty="0"/>
              <a:t>Although the slide says 800 GB they now make tapes that are 4 TB. Many organization use tape backups</a:t>
            </a:r>
            <a:endParaRPr lang="en-CA" altLang="en-US" noProof="0" dirty="0"/>
          </a:p>
          <a:p>
            <a:pPr lvl="0">
              <a:buFontTx/>
              <a:buNone/>
            </a:pPr>
            <a:endParaRPr lang="en-CA" altLang="en-US" noProof="0" dirty="0"/>
          </a:p>
          <a:p>
            <a:pPr>
              <a:buFontTx/>
              <a:buNone/>
            </a:pPr>
            <a:endParaRPr lang="en-CA" altLang="en-US" noProof="0" dirty="0"/>
          </a:p>
        </p:txBody>
      </p:sp>
    </p:spTree>
    <p:extLst>
      <p:ext uri="{BB962C8B-B14F-4D97-AF65-F5344CB8AC3E}">
        <p14:creationId xmlns:p14="http://schemas.microsoft.com/office/powerpoint/2010/main" val="223402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BA55CCDE-15E4-4587-ACC9-0FAC5B751F4A}" type="slidenum">
              <a:rPr lang="en-US" altLang="en-US" sz="1200"/>
              <a:pPr eaLnBrk="1" hangingPunct="1"/>
              <a:t>4</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Briefly</a:t>
            </a:r>
            <a:r>
              <a:rPr lang="en-US" altLang="en-US" baseline="0" dirty="0"/>
              <a:t> describe main memory unit </a:t>
            </a:r>
            <a:endParaRPr lang="en-US" altLang="en-US" dirty="0"/>
          </a:p>
        </p:txBody>
      </p:sp>
    </p:spTree>
    <p:extLst>
      <p:ext uri="{BB962C8B-B14F-4D97-AF65-F5344CB8AC3E}">
        <p14:creationId xmlns:p14="http://schemas.microsoft.com/office/powerpoint/2010/main" val="217844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Keep in mind that mono programming is not a common term, you won’t find it in the text. </a:t>
            </a:r>
          </a:p>
          <a:p>
            <a:r>
              <a:rPr lang="en-US" dirty="0"/>
              <a:t>Running a single program at a time within a single address space</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t>5</a:t>
            </a:fld>
            <a:endParaRPr lang="en-CA"/>
          </a:p>
        </p:txBody>
      </p:sp>
    </p:spTree>
    <p:extLst>
      <p:ext uri="{BB962C8B-B14F-4D97-AF65-F5344CB8AC3E}">
        <p14:creationId xmlns:p14="http://schemas.microsoft.com/office/powerpoint/2010/main" val="270930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the common intel chip has 39 addressable bits (out of the 64) – but common boards may max out at 32 GB</a:t>
            </a:r>
          </a:p>
          <a:p>
            <a:endParaRPr lang="en-CA" dirty="0"/>
          </a:p>
          <a:p>
            <a:r>
              <a:rPr lang="en-CA" dirty="0"/>
              <a:t>2^39 </a:t>
            </a:r>
            <a:r>
              <a:rPr lang="en-CA"/>
              <a:t>= 549,755,813,888</a:t>
            </a:r>
            <a:endParaRPr lang="en-CA" dirty="0"/>
          </a:p>
          <a:p>
            <a:r>
              <a:rPr lang="en-CA" dirty="0"/>
              <a:t>1 Gb = 2^20</a:t>
            </a:r>
          </a:p>
          <a:p>
            <a:r>
              <a:rPr lang="en-CA" dirty="0"/>
              <a:t>Divide and you get 2^9 or 512 Gb or 512/8 = 64 GB</a:t>
            </a:r>
          </a:p>
          <a:p>
            <a:endParaRPr lang="en-CA" dirty="0"/>
          </a:p>
          <a:p>
            <a:r>
              <a:rPr lang="en-CA" dirty="0"/>
              <a:t>Parkinson’s Law:  </a:t>
            </a:r>
            <a:r>
              <a:rPr lang="en-US" dirty="0"/>
              <a:t>The adage that "work expands so as to fill the time available for its completion".   It is sometimes applied to the growth of bureaucracy in an organization.</a:t>
            </a:r>
          </a:p>
          <a:p>
            <a:endParaRPr lang="en-US" dirty="0"/>
          </a:p>
          <a:p>
            <a:r>
              <a:rPr lang="en-US" dirty="0"/>
              <a:t>It has numerous corollaries to apply to various situations like (some may be recognizable to your approach to academics): If you wait until the last minute, it only takes a minute to do.  There  are several such corollaries that are applicable to computer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Applications tend to consume all available bandwidth.</a:t>
            </a:r>
          </a:p>
          <a:p>
            <a:r>
              <a:rPr lang="en-US" dirty="0"/>
              <a:t>The volume of data tends to grow to fill storage capacity (one type of memory)</a:t>
            </a:r>
          </a:p>
          <a:p>
            <a:r>
              <a:rPr lang="en-US" dirty="0"/>
              <a:t>Software expands to use up system memory (relevant to our discussion here)</a:t>
            </a:r>
          </a:p>
          <a:p>
            <a:r>
              <a:rPr lang="en-US" dirty="0"/>
              <a:t>.</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t>6</a:t>
            </a:fld>
            <a:endParaRPr lang="en-CA"/>
          </a:p>
        </p:txBody>
      </p:sp>
    </p:spTree>
    <p:extLst>
      <p:ext uri="{BB962C8B-B14F-4D97-AF65-F5344CB8AC3E}">
        <p14:creationId xmlns:p14="http://schemas.microsoft.com/office/powerpoint/2010/main" val="3739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t>8</a:t>
            </a:fld>
            <a:endParaRPr lang="en-CA"/>
          </a:p>
        </p:txBody>
      </p:sp>
    </p:spTree>
    <p:extLst>
      <p:ext uri="{BB962C8B-B14F-4D97-AF65-F5344CB8AC3E}">
        <p14:creationId xmlns:p14="http://schemas.microsoft.com/office/powerpoint/2010/main" val="1722990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790009CB-D28D-4E93-8875-D1559F211AB3}" type="slidenum">
              <a:rPr lang="en-US" altLang="en-US" sz="1200"/>
              <a:pPr eaLnBrk="1" hangingPunct="1"/>
              <a:t>10</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r>
              <a:rPr lang="en-US" altLang="en-US" dirty="0"/>
              <a:t>Windows 3.1 was very much to DOS like my custom scheduler is to </a:t>
            </a:r>
            <a:r>
              <a:rPr lang="en-US" altLang="en-US" dirty="0" err="1"/>
              <a:t>uC</a:t>
            </a:r>
            <a:r>
              <a:rPr lang="en-US" altLang="en-US" dirty="0"/>
              <a:t>/OS-II</a:t>
            </a:r>
          </a:p>
          <a:p>
            <a:r>
              <a:rPr lang="en-US" altLang="en-US" dirty="0"/>
              <a:t>Note that for (c) that the device drivers in ROM is the BIOS (Basic Input Output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31811" eaLnBrk="0" hangingPunct="0">
              <a:defRPr sz="2400">
                <a:solidFill>
                  <a:schemeClr val="tx1"/>
                </a:solidFill>
                <a:latin typeface="Times New Roman" charset="0"/>
              </a:defRPr>
            </a:lvl1pPr>
            <a:lvl2pPr marL="742909" indent="-285734" defTabSz="931811" eaLnBrk="0" hangingPunct="0">
              <a:defRPr sz="2400">
                <a:solidFill>
                  <a:schemeClr val="tx1"/>
                </a:solidFill>
                <a:latin typeface="Times New Roman" charset="0"/>
              </a:defRPr>
            </a:lvl2pPr>
            <a:lvl3pPr marL="1142937" indent="-228587" defTabSz="931811" eaLnBrk="0" hangingPunct="0">
              <a:defRPr sz="2400">
                <a:solidFill>
                  <a:schemeClr val="tx1"/>
                </a:solidFill>
                <a:latin typeface="Times New Roman" charset="0"/>
              </a:defRPr>
            </a:lvl3pPr>
            <a:lvl4pPr marL="1600111" indent="-228587" defTabSz="931811" eaLnBrk="0" hangingPunct="0">
              <a:defRPr sz="2400">
                <a:solidFill>
                  <a:schemeClr val="tx1"/>
                </a:solidFill>
                <a:latin typeface="Times New Roman" charset="0"/>
              </a:defRPr>
            </a:lvl4pPr>
            <a:lvl5pPr marL="2057287" indent="-228587" defTabSz="931811" eaLnBrk="0" hangingPunct="0">
              <a:defRPr sz="2400">
                <a:solidFill>
                  <a:schemeClr val="tx1"/>
                </a:solidFill>
                <a:latin typeface="Times New Roman" charset="0"/>
              </a:defRPr>
            </a:lvl5pPr>
            <a:lvl6pPr marL="2514461" indent="-228587" defTabSz="931811" eaLnBrk="0" fontAlgn="base" hangingPunct="0">
              <a:spcBef>
                <a:spcPct val="0"/>
              </a:spcBef>
              <a:spcAft>
                <a:spcPct val="0"/>
              </a:spcAft>
              <a:defRPr sz="2400">
                <a:solidFill>
                  <a:schemeClr val="tx1"/>
                </a:solidFill>
                <a:latin typeface="Times New Roman" charset="0"/>
              </a:defRPr>
            </a:lvl6pPr>
            <a:lvl7pPr marL="2971635" indent="-228587" defTabSz="931811" eaLnBrk="0" fontAlgn="base" hangingPunct="0">
              <a:spcBef>
                <a:spcPct val="0"/>
              </a:spcBef>
              <a:spcAft>
                <a:spcPct val="0"/>
              </a:spcAft>
              <a:defRPr sz="2400">
                <a:solidFill>
                  <a:schemeClr val="tx1"/>
                </a:solidFill>
                <a:latin typeface="Times New Roman" charset="0"/>
              </a:defRPr>
            </a:lvl7pPr>
            <a:lvl8pPr marL="3428811" indent="-228587" defTabSz="931811" eaLnBrk="0" fontAlgn="base" hangingPunct="0">
              <a:spcBef>
                <a:spcPct val="0"/>
              </a:spcBef>
              <a:spcAft>
                <a:spcPct val="0"/>
              </a:spcAft>
              <a:defRPr sz="2400">
                <a:solidFill>
                  <a:schemeClr val="tx1"/>
                </a:solidFill>
                <a:latin typeface="Times New Roman" charset="0"/>
              </a:defRPr>
            </a:lvl8pPr>
            <a:lvl9pPr marL="3885985" indent="-228587" defTabSz="931811" eaLnBrk="0" fontAlgn="base" hangingPunct="0">
              <a:spcBef>
                <a:spcPct val="0"/>
              </a:spcBef>
              <a:spcAft>
                <a:spcPct val="0"/>
              </a:spcAft>
              <a:defRPr sz="2400">
                <a:solidFill>
                  <a:schemeClr val="tx1"/>
                </a:solidFill>
                <a:latin typeface="Times New Roman" charset="0"/>
              </a:defRPr>
            </a:lvl9pPr>
          </a:lstStyle>
          <a:p>
            <a:pPr eaLnBrk="1" hangingPunct="1"/>
            <a:fld id="{B83707D2-C831-4AFB-8A8B-C804FC269A2E}" type="slidenum">
              <a:rPr lang="en-US" altLang="en-US" sz="1200"/>
              <a:pPr eaLnBrk="1" hangingPunct="1"/>
              <a:t>13</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r>
              <a:rPr lang="en-US" altLang="en-US"/>
              <a:t>That last point is important: if you always that the largest job that fits then you are discriminating against the smaller jobs....they may NEVER get to run.</a:t>
            </a:r>
          </a:p>
          <a:p>
            <a:r>
              <a:rPr lang="en-US" altLang="en-US"/>
              <a:t>Another way out of the situation would be to allow a process to be skipped over only k times and mark it each time it is skipped.</a:t>
            </a:r>
          </a:p>
          <a:p>
            <a:r>
              <a:rPr lang="en-US" altLang="en-US"/>
              <a:t>Few, if any OSs use this model for multiprogramming anymore.</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png"/><Relationship Id="rId2" Type="http://schemas.openxmlformats.org/officeDocument/2006/relationships/slideMaster" Target="../slideMasters/slideMaster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8.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oleObject" Target="../embeddings/oleObject9.bin"/><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10.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BE1A3B75-BD9A-424E-8D7F-9598EA068C54}" type="datetime1">
              <a:rPr lang="en-US" altLang="en-US" smtClean="0">
                <a:solidFill>
                  <a:srgbClr val="000000"/>
                </a:solidFill>
              </a:rPr>
              <a:t>3/4/2020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96" name="Bitmap Image" r:id="rId3" imgW="733333" imgH="838095" progId="PBrush">
                  <p:embed/>
                </p:oleObj>
              </mc:Choice>
              <mc:Fallback>
                <p:oleObj name="Bitmap Image" r:id="rId3" imgW="733333" imgH="838095" progId="PBrush">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97" name="Bitmap Image" r:id="rId5" imgW="2381582" imgH="571731" progId="PBrush">
                  <p:embed/>
                </p:oleObj>
              </mc:Choice>
              <mc:Fallback>
                <p:oleObj name="Bitmap Image" r:id="rId5" imgW="2381582" imgH="571731" progId="PBrush">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98" name="Bitmap Image" r:id="rId7" imgW="2333333" imgH="581106" progId="PBrush">
                  <p:embed/>
                </p:oleObj>
              </mc:Choice>
              <mc:Fallback>
                <p:oleObj name="Bitmap Image" r:id="rId7" imgW="2333333" imgH="581106" progId="PBrush">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99" name="Bitmap Image" r:id="rId9" imgW="1523810" imgH="476316" progId="PBrush">
                  <p:embed/>
                </p:oleObj>
              </mc:Choice>
              <mc:Fallback>
                <p:oleObj name="Bitmap Image" r:id="rId9" imgW="1523810" imgH="476316" progId="PBrush">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300" name="Bitmap Image" r:id="rId11" imgW="828791" imgH="428798" progId="PBrush">
                  <p:embed/>
                </p:oleObj>
              </mc:Choice>
              <mc:Fallback>
                <p:oleObj name="Bitmap Image" r:id="rId11" imgW="828791" imgH="428798" progId="PBrush">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301" name="Bitmap Image" r:id="rId13" imgW="2381582" imgH="428798" progId="PBrush">
                  <p:embed/>
                </p:oleObj>
              </mc:Choice>
              <mc:Fallback>
                <p:oleObj name="Bitmap Image" r:id="rId13" imgW="2381582" imgH="428798" progId="PBrush">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302" name="Bitmap Image" r:id="rId15" imgW="1771429" imgH="1181265" progId="PBrush">
                  <p:embed/>
                </p:oleObj>
              </mc:Choice>
              <mc:Fallback>
                <p:oleObj name="Bitmap Image" r:id="rId15" imgW="1771429" imgH="1181265" progId="PBrush">
                  <p:embed/>
                  <p:pic>
                    <p:nvPicPr>
                      <p:cNvPr id="0" name="Object 103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2CCA5134-0E76-4827-AE9C-04F41242C3A3}" type="datetime1">
              <a:rPr lang="en-US" altLang="en-US" smtClean="0">
                <a:solidFill>
                  <a:srgbClr val="000000"/>
                </a:solidFill>
              </a:rPr>
              <a:t>3/4/2020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62627F75-CCD2-4B9E-AB59-3B7DF4721F13}" type="datetime1">
              <a:rPr lang="en-US" altLang="en-US" smtClean="0">
                <a:solidFill>
                  <a:srgbClr val="000000"/>
                </a:solidFill>
              </a:rPr>
              <a:t>3/4/2020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3337"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069030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4361"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90561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5364"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65168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50DF8284-DDDE-4B18-A7E3-050907F97340}" type="datetime1">
              <a:rPr lang="en-US" altLang="en-US" smtClean="0">
                <a:solidFill>
                  <a:srgbClr val="000000"/>
                </a:solidFill>
              </a:rPr>
              <a:t>3/4/2020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2885051-A56F-40A9-B5E4-7C3D83857464}" type="datetime1">
              <a:rPr lang="en-US" altLang="en-US" smtClean="0">
                <a:solidFill>
                  <a:srgbClr val="000000"/>
                </a:solidFill>
              </a:rPr>
              <a:t>3/4/2020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EBBAA594-B86A-4382-AE1A-1693830CE563}" type="datetime1">
              <a:rPr lang="en-US" altLang="en-US" smtClean="0">
                <a:solidFill>
                  <a:srgbClr val="000000"/>
                </a:solidFill>
              </a:rPr>
              <a:t>3/4/2020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6596E964-1638-486F-9CC6-AD0D53D41B19}" type="datetime1">
              <a:rPr lang="en-US" altLang="en-US" smtClean="0">
                <a:solidFill>
                  <a:srgbClr val="000000"/>
                </a:solidFill>
              </a:rPr>
              <a:t>3/4/2020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79CD5F74-A3E1-4D02-8071-ABCF6C190B35}" type="datetime1">
              <a:rPr lang="en-US" altLang="en-US" smtClean="0">
                <a:solidFill>
                  <a:srgbClr val="000000"/>
                </a:solidFill>
              </a:rPr>
              <a:t>3/4/2020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4624E1D-8F38-45F1-B130-03B78A22AE94}" type="datetime1">
              <a:rPr lang="en-US" altLang="en-US" smtClean="0">
                <a:solidFill>
                  <a:srgbClr val="000000"/>
                </a:solidFill>
              </a:rPr>
              <a:t>3/4/2020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4BC6BEA-61B8-40E8-8123-EBC167FC6398}" type="datetime1">
              <a:rPr lang="en-US" altLang="en-US" smtClean="0">
                <a:solidFill>
                  <a:srgbClr val="000000"/>
                </a:solidFill>
              </a:rPr>
              <a:t>3/4/2020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E6CE3AA-9255-4338-8F9C-6283A60C6B79}" type="datetime1">
              <a:rPr lang="en-US" altLang="en-US" smtClean="0">
                <a:solidFill>
                  <a:srgbClr val="000000"/>
                </a:solidFill>
              </a:rPr>
              <a:t>3/4/2020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CA6E9FA8-F171-4537-82FD-EAAD1F8ECF5B}" type="datetime1">
              <a:rPr lang="en-US" altLang="en-US" smtClean="0">
                <a:solidFill>
                  <a:srgbClr val="000000"/>
                </a:solidFill>
              </a:rPr>
              <a:t>3/4/2020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576" y="1166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40917A-A489-4E74-B474-80595E59A7CA}"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57018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5" name="Subtitle 2">
            <a:extLst>
              <a:ext uri="{FF2B5EF4-FFF2-40B4-BE49-F238E27FC236}">
                <a16:creationId xmlns="" xmlns:a16="http://schemas.microsoft.com/office/drawing/2014/main" id="{423C724A-8901-6D41-9637-A1D95A0A9D71}"/>
              </a:ext>
            </a:extLst>
          </p:cNvPr>
          <p:cNvSpPr>
            <a:spLocks noGrp="1"/>
          </p:cNvSpPr>
          <p:nvPr>
            <p:ph type="subTitle" idx="1"/>
          </p:nvPr>
        </p:nvSpPr>
        <p:spPr>
          <a:xfrm>
            <a:off x="1287000" y="4854198"/>
            <a:ext cx="6400800" cy="1752600"/>
          </a:xfrm>
        </p:spPr>
        <p:txBody>
          <a:bodyPr/>
          <a:lstStyle/>
          <a:p>
            <a:r>
              <a:rPr lang="en-CA" dirty="0"/>
              <a:t>Basic Memory Management and Swapping</a:t>
            </a:r>
          </a:p>
          <a:p>
            <a:r>
              <a:rPr lang="en-CA" sz="2000" dirty="0"/>
              <a:t>(Modern Operating Systems 3.1 &amp; 3.2)</a:t>
            </a:r>
            <a:endParaRPr lang="en-CA" sz="2000" dirty="0"/>
          </a:p>
        </p:txBody>
      </p:sp>
    </p:spTree>
    <p:extLst>
      <p:ext uri="{BB962C8B-B14F-4D97-AF65-F5344CB8AC3E}">
        <p14:creationId xmlns:p14="http://schemas.microsoft.com/office/powerpoint/2010/main" val="1253399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188640"/>
            <a:ext cx="7772400" cy="1143000"/>
          </a:xfrm>
        </p:spPr>
        <p:txBody>
          <a:bodyPr/>
          <a:lstStyle/>
          <a:p>
            <a:pPr eaLnBrk="1" hangingPunct="1"/>
            <a:r>
              <a:rPr lang="en-US" altLang="en-US" dirty="0"/>
              <a:t>Basic Memory Management</a:t>
            </a:r>
          </a:p>
        </p:txBody>
      </p:sp>
      <p:sp>
        <p:nvSpPr>
          <p:cNvPr id="12293" name="Rectangle 3"/>
          <p:cNvSpPr>
            <a:spLocks noGrp="1" noChangeArrowheads="1"/>
          </p:cNvSpPr>
          <p:nvPr>
            <p:ph type="body" idx="1"/>
          </p:nvPr>
        </p:nvSpPr>
        <p:spPr>
          <a:xfrm>
            <a:off x="381000" y="4953000"/>
            <a:ext cx="8763000" cy="1524000"/>
          </a:xfrm>
        </p:spPr>
        <p:txBody>
          <a:bodyPr/>
          <a:lstStyle/>
          <a:p>
            <a:pPr eaLnBrk="1" hangingPunct="1">
              <a:lnSpc>
                <a:spcPct val="90000"/>
              </a:lnSpc>
              <a:buFont typeface="Wingdings" pitchFamily="2" charset="2"/>
              <a:buNone/>
            </a:pPr>
            <a:r>
              <a:rPr lang="en-US" altLang="en-US" sz="2400" dirty="0"/>
              <a:t>a) is rarely used anymore</a:t>
            </a:r>
          </a:p>
          <a:p>
            <a:pPr eaLnBrk="1" hangingPunct="1">
              <a:lnSpc>
                <a:spcPct val="90000"/>
              </a:lnSpc>
              <a:buFont typeface="Wingdings" pitchFamily="2" charset="2"/>
              <a:buNone/>
            </a:pPr>
            <a:r>
              <a:rPr lang="en-US" altLang="en-US" sz="2400" dirty="0"/>
              <a:t>b) is in use by handheld computers, embedded devices</a:t>
            </a:r>
          </a:p>
          <a:p>
            <a:pPr eaLnBrk="1" hangingPunct="1">
              <a:lnSpc>
                <a:spcPct val="90000"/>
              </a:lnSpc>
              <a:buFont typeface="Wingdings" pitchFamily="2" charset="2"/>
              <a:buNone/>
            </a:pPr>
            <a:r>
              <a:rPr lang="en-US" altLang="en-US" sz="2400" dirty="0"/>
              <a:t>c) was the model of early PCs (e.g. DOS)</a:t>
            </a:r>
          </a:p>
        </p:txBody>
      </p:sp>
      <p:graphicFrame>
        <p:nvGraphicFramePr>
          <p:cNvPr id="12294" name="Object 1024"/>
          <p:cNvGraphicFramePr>
            <a:graphicFrameLocks noChangeAspect="1"/>
          </p:cNvGraphicFramePr>
          <p:nvPr/>
        </p:nvGraphicFramePr>
        <p:xfrm>
          <a:off x="838200" y="1219200"/>
          <a:ext cx="7373938" cy="3619500"/>
        </p:xfrm>
        <a:graphic>
          <a:graphicData uri="http://schemas.openxmlformats.org/presentationml/2006/ole">
            <mc:AlternateContent xmlns:mc="http://schemas.openxmlformats.org/markup-compatibility/2006">
              <mc:Choice xmlns:v="urn:schemas-microsoft-com:vml" Requires="v">
                <p:oleObj spid="_x0000_s5157" name="Bitmap Image" r:id="rId4" imgW="7373379" imgH="3619048" progId="Paint.Picture">
                  <p:embed/>
                </p:oleObj>
              </mc:Choice>
              <mc:Fallback>
                <p:oleObj name="Bitmap Image" r:id="rId4" imgW="7373379" imgH="36190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219200"/>
                        <a:ext cx="7373938" cy="361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E0F52C0-BF1E-4725-B9F4-43A2008D469B}" type="slidenum">
              <a:rPr lang="en-US" altLang="en-US" sz="1400" smtClean="0"/>
              <a:pPr eaLnBrk="1" hangingPunct="1"/>
              <a:t>10</a:t>
            </a:fld>
            <a:endParaRPr lang="en-US" altLang="en-US" sz="1400"/>
          </a:p>
        </p:txBody>
      </p:sp>
      <p:pic>
        <p:nvPicPr>
          <p:cNvPr id="9" name="Picture 8">
            <a:extLst>
              <a:ext uri="{FF2B5EF4-FFF2-40B4-BE49-F238E27FC236}">
                <a16:creationId xmlns:a16="http://schemas.microsoft.com/office/drawing/2014/main" xmlns="" id="{2EDFEF23-262C-4CDA-9AFB-2E37F5B17742}"/>
              </a:ext>
            </a:extLst>
          </p:cNvPr>
          <p:cNvPicPr>
            <a:picLocks noChangeAspect="1"/>
          </p:cNvPicPr>
          <p:nvPr/>
        </p:nvPicPr>
        <p:blipFill>
          <a:blip r:embed="rId6"/>
          <a:stretch>
            <a:fillRect/>
          </a:stretch>
        </p:blipFill>
        <p:spPr>
          <a:xfrm>
            <a:off x="755576" y="268128"/>
            <a:ext cx="2167136" cy="225743"/>
          </a:xfrm>
          <a:prstGeom prst="rect">
            <a:avLst/>
          </a:prstGeom>
        </p:spPr>
      </p:pic>
    </p:spTree>
    <p:extLst>
      <p:ext uri="{BB962C8B-B14F-4D97-AF65-F5344CB8AC3E}">
        <p14:creationId xmlns:p14="http://schemas.microsoft.com/office/powerpoint/2010/main" val="277740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Basic Memory Management</a:t>
            </a:r>
          </a:p>
        </p:txBody>
      </p:sp>
      <p:sp>
        <p:nvSpPr>
          <p:cNvPr id="13317" name="Rectangle 3"/>
          <p:cNvSpPr>
            <a:spLocks noGrp="1" noChangeArrowheads="1"/>
          </p:cNvSpPr>
          <p:nvPr>
            <p:ph type="body" idx="1"/>
          </p:nvPr>
        </p:nvSpPr>
        <p:spPr/>
        <p:txBody>
          <a:bodyPr/>
          <a:lstStyle/>
          <a:p>
            <a:pPr eaLnBrk="1" hangingPunct="1"/>
            <a:r>
              <a:rPr lang="en-US" altLang="en-US" dirty="0"/>
              <a:t>Multiprogramming with fixed partitions</a:t>
            </a:r>
          </a:p>
          <a:p>
            <a:pPr lvl="1" eaLnBrk="1" hangingPunct="1"/>
            <a:r>
              <a:rPr lang="en-US" altLang="en-US" dirty="0"/>
              <a:t>To get the benefits of multiprogramming we need to be able to have more than one program in memory at a time</a:t>
            </a:r>
          </a:p>
          <a:p>
            <a:pPr lvl="1" eaLnBrk="1" hangingPunct="1"/>
            <a:r>
              <a:rPr lang="en-US" altLang="en-US" dirty="0"/>
              <a:t>Simple solution (for batch systems): divide memory into </a:t>
            </a:r>
            <a:r>
              <a:rPr lang="en-US" altLang="en-US" i="1" dirty="0"/>
              <a:t>n</a:t>
            </a:r>
            <a:r>
              <a:rPr lang="en-US" altLang="en-US" dirty="0"/>
              <a:t> (possibly unequal) partitions, and put arriving jobs into the smallest partition that will hold them (or in line for that partition)</a:t>
            </a:r>
          </a:p>
          <a:p>
            <a:pPr lvl="1" eaLnBrk="1" hangingPunct="1"/>
            <a:r>
              <a:rPr lang="en-US" altLang="en-US" dirty="0"/>
              <a:t>Disadvantage: since partitions are fixed, any space not used by a process is a wasted resource</a:t>
            </a: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A7DF3FF-10E7-438B-B430-1554F0105A99}" type="slidenum">
              <a:rPr lang="en-US" altLang="en-US" sz="1400" smtClean="0"/>
              <a:pPr eaLnBrk="1" hangingPunct="1"/>
              <a:t>11</a:t>
            </a:fld>
            <a:endParaRPr lang="en-US" altLang="en-US" sz="1400"/>
          </a:p>
        </p:txBody>
      </p:sp>
      <p:pic>
        <p:nvPicPr>
          <p:cNvPr id="7" name="Picture 6">
            <a:extLst>
              <a:ext uri="{FF2B5EF4-FFF2-40B4-BE49-F238E27FC236}">
                <a16:creationId xmlns:a16="http://schemas.microsoft.com/office/drawing/2014/main" xmlns="" id="{6FE34338-3C61-4BB9-9E1A-0BBD834DAD07}"/>
              </a:ext>
            </a:extLst>
          </p:cNvPr>
          <p:cNvPicPr>
            <a:picLocks noChangeAspect="1"/>
          </p:cNvPicPr>
          <p:nvPr/>
        </p:nvPicPr>
        <p:blipFill>
          <a:blip r:embed="rId2"/>
          <a:stretch>
            <a:fillRect/>
          </a:stretch>
        </p:blipFill>
        <p:spPr>
          <a:xfrm>
            <a:off x="755576" y="268128"/>
            <a:ext cx="2167136" cy="225743"/>
          </a:xfrm>
          <a:prstGeom prst="rect">
            <a:avLst/>
          </a:prstGeom>
        </p:spPr>
      </p:pic>
    </p:spTree>
    <p:extLst>
      <p:ext uri="{BB962C8B-B14F-4D97-AF65-F5344CB8AC3E}">
        <p14:creationId xmlns:p14="http://schemas.microsoft.com/office/powerpoint/2010/main" val="339089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188640"/>
            <a:ext cx="7772400" cy="1143000"/>
          </a:xfrm>
        </p:spPr>
        <p:txBody>
          <a:bodyPr/>
          <a:lstStyle/>
          <a:p>
            <a:pPr eaLnBrk="1" hangingPunct="1"/>
            <a:r>
              <a:rPr lang="en-US" altLang="en-US" dirty="0"/>
              <a:t>Basic Memory Management</a:t>
            </a:r>
          </a:p>
        </p:txBody>
      </p:sp>
      <p:sp>
        <p:nvSpPr>
          <p:cNvPr id="14341" name="Rectangle 3"/>
          <p:cNvSpPr>
            <a:spLocks noGrp="1" noChangeArrowheads="1"/>
          </p:cNvSpPr>
          <p:nvPr>
            <p:ph type="body" idx="1"/>
          </p:nvPr>
        </p:nvSpPr>
        <p:spPr>
          <a:xfrm>
            <a:off x="381000" y="1219200"/>
            <a:ext cx="4876800" cy="5105400"/>
          </a:xfrm>
        </p:spPr>
        <p:txBody>
          <a:bodyPr/>
          <a:lstStyle/>
          <a:p>
            <a:pPr eaLnBrk="1" hangingPunct="1"/>
            <a:r>
              <a:rPr lang="en-US" altLang="en-US" dirty="0"/>
              <a:t>Image shows another disadvantage:</a:t>
            </a:r>
          </a:p>
          <a:p>
            <a:pPr lvl="1" eaLnBrk="1" hangingPunct="1"/>
            <a:r>
              <a:rPr lang="en-US" altLang="en-US" dirty="0"/>
              <a:t>Since we use multiple queues</a:t>
            </a:r>
          </a:p>
          <a:p>
            <a:pPr lvl="2"/>
            <a:r>
              <a:rPr lang="en-US" altLang="en-US" dirty="0"/>
              <a:t>There may be lineups for some partitions, and</a:t>
            </a:r>
          </a:p>
          <a:p>
            <a:pPr lvl="2"/>
            <a:r>
              <a:rPr lang="en-US" altLang="en-US" dirty="0"/>
              <a:t>Some partitions may go unused</a:t>
            </a:r>
          </a:p>
          <a:p>
            <a:pPr lvl="1"/>
            <a:r>
              <a:rPr lang="en-US" altLang="en-US" dirty="0"/>
              <a:t>A single queue usually provides superior service</a:t>
            </a:r>
          </a:p>
        </p:txBody>
      </p:sp>
      <p:graphicFrame>
        <p:nvGraphicFramePr>
          <p:cNvPr id="14342" name="Object 1024"/>
          <p:cNvGraphicFramePr>
            <a:graphicFrameLocks noChangeAspect="1"/>
          </p:cNvGraphicFramePr>
          <p:nvPr/>
        </p:nvGraphicFramePr>
        <p:xfrm>
          <a:off x="5322888" y="1219200"/>
          <a:ext cx="3602037" cy="5105400"/>
        </p:xfrm>
        <a:graphic>
          <a:graphicData uri="http://schemas.openxmlformats.org/presentationml/2006/ole">
            <mc:AlternateContent xmlns:mc="http://schemas.openxmlformats.org/markup-compatibility/2006">
              <mc:Choice xmlns:v="urn:schemas-microsoft-com:vml" Requires="v">
                <p:oleObj spid="_x0000_s6181" name="Bitmap Image" r:id="rId3" imgW="2600000" imgH="3685714" progId="Paint.Picture">
                  <p:embed/>
                </p:oleObj>
              </mc:Choice>
              <mc:Fallback>
                <p:oleObj name="Bitmap Image" r:id="rId3" imgW="2600000" imgH="36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888" y="1219200"/>
                        <a:ext cx="3602037" cy="510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AD6797D-D7F9-4C11-93DA-2178A9C80CC9}" type="slidenum">
              <a:rPr lang="en-US" altLang="en-US" sz="1400" smtClean="0"/>
              <a:pPr eaLnBrk="1" hangingPunct="1"/>
              <a:t>12</a:t>
            </a:fld>
            <a:endParaRPr lang="en-US" altLang="en-US" sz="1400"/>
          </a:p>
        </p:txBody>
      </p:sp>
      <p:pic>
        <p:nvPicPr>
          <p:cNvPr id="8" name="Picture 7">
            <a:extLst>
              <a:ext uri="{FF2B5EF4-FFF2-40B4-BE49-F238E27FC236}">
                <a16:creationId xmlns:a16="http://schemas.microsoft.com/office/drawing/2014/main" xmlns="" id="{269724D5-00DC-46F1-B62B-65F308EFF919}"/>
              </a:ext>
            </a:extLst>
          </p:cNvPr>
          <p:cNvPicPr>
            <a:picLocks noChangeAspect="1"/>
          </p:cNvPicPr>
          <p:nvPr/>
        </p:nvPicPr>
        <p:blipFill>
          <a:blip r:embed="rId5"/>
          <a:stretch>
            <a:fillRect/>
          </a:stretch>
        </p:blipFill>
        <p:spPr>
          <a:xfrm>
            <a:off x="755576" y="268128"/>
            <a:ext cx="2167136" cy="225743"/>
          </a:xfrm>
          <a:prstGeom prst="rect">
            <a:avLst/>
          </a:prstGeom>
        </p:spPr>
      </p:pic>
    </p:spTree>
    <p:extLst>
      <p:ext uri="{BB962C8B-B14F-4D97-AF65-F5344CB8AC3E}">
        <p14:creationId xmlns:p14="http://schemas.microsoft.com/office/powerpoint/2010/main" val="177812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4" name="Object 1024"/>
          <p:cNvGraphicFramePr>
            <a:graphicFrameLocks noChangeAspect="1"/>
          </p:cNvGraphicFramePr>
          <p:nvPr/>
        </p:nvGraphicFramePr>
        <p:xfrm>
          <a:off x="4038600" y="1404938"/>
          <a:ext cx="5048250" cy="4843462"/>
        </p:xfrm>
        <a:graphic>
          <a:graphicData uri="http://schemas.openxmlformats.org/presentationml/2006/ole">
            <mc:AlternateContent xmlns:mc="http://schemas.openxmlformats.org/markup-compatibility/2006">
              <mc:Choice xmlns:v="urn:schemas-microsoft-com:vml" Requires="v">
                <p:oleObj spid="_x0000_s7204" name="Bitmap Image" r:id="rId4" imgW="3524742" imgH="3381847" progId="Paint.Picture">
                  <p:embed/>
                </p:oleObj>
              </mc:Choice>
              <mc:Fallback>
                <p:oleObj name="Bitmap Image" r:id="rId4" imgW="3524742" imgH="338184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404938"/>
                        <a:ext cx="5048250" cy="4843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Rectangle 2"/>
          <p:cNvSpPr>
            <a:spLocks noGrp="1" noChangeArrowheads="1"/>
          </p:cNvSpPr>
          <p:nvPr>
            <p:ph type="title"/>
          </p:nvPr>
        </p:nvSpPr>
        <p:spPr>
          <a:xfrm>
            <a:off x="685800" y="188640"/>
            <a:ext cx="7772400" cy="1143000"/>
          </a:xfrm>
        </p:spPr>
        <p:txBody>
          <a:bodyPr/>
          <a:lstStyle/>
          <a:p>
            <a:pPr eaLnBrk="1" hangingPunct="1"/>
            <a:r>
              <a:rPr lang="en-US" altLang="en-US" dirty="0"/>
              <a:t>Basic Memory Management</a:t>
            </a:r>
          </a:p>
        </p:txBody>
      </p:sp>
      <p:sp>
        <p:nvSpPr>
          <p:cNvPr id="15366" name="Rectangle 3"/>
          <p:cNvSpPr>
            <a:spLocks noGrp="1" noChangeArrowheads="1"/>
          </p:cNvSpPr>
          <p:nvPr>
            <p:ph type="body" idx="1"/>
          </p:nvPr>
        </p:nvSpPr>
        <p:spPr>
          <a:xfrm>
            <a:off x="304800" y="1028700"/>
            <a:ext cx="3810000" cy="5486400"/>
          </a:xfrm>
        </p:spPr>
        <p:txBody>
          <a:bodyPr/>
          <a:lstStyle/>
          <a:p>
            <a:pPr marL="171450" indent="-171450" eaLnBrk="1" hangingPunct="1"/>
            <a:r>
              <a:rPr lang="en-US" altLang="en-US" dirty="0"/>
              <a:t>Many strategies for choosing jobs:</a:t>
            </a:r>
          </a:p>
          <a:p>
            <a:pPr marL="515938" lvl="1" indent="-225425" eaLnBrk="1" hangingPunct="1"/>
            <a:r>
              <a:rPr lang="en-US" altLang="en-US" dirty="0"/>
              <a:t>Allow job closest to the front that can fit into the free partition to run</a:t>
            </a:r>
          </a:p>
          <a:p>
            <a:pPr marL="515938" lvl="1" indent="-225425" eaLnBrk="1" hangingPunct="1"/>
            <a:r>
              <a:rPr lang="en-US" altLang="en-US" dirty="0"/>
              <a:t>Search the whole input queue for the largest job that fits</a:t>
            </a:r>
          </a:p>
          <a:p>
            <a:pPr marL="793750" lvl="2" indent="-158750" eaLnBrk="1" hangingPunct="1"/>
            <a:r>
              <a:rPr lang="en-US" altLang="en-US" dirty="0"/>
              <a:t>Must keep one small partition so small jobs get to run</a:t>
            </a:r>
          </a:p>
        </p:txBody>
      </p:sp>
      <p:sp>
        <p:nvSpPr>
          <p:cNvPr id="153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2D43FFB4-8ABC-42DE-AEBB-7F85B7173CEF}" type="slidenum">
              <a:rPr lang="en-US" altLang="en-US" sz="1400" smtClean="0"/>
              <a:pPr eaLnBrk="1" hangingPunct="1"/>
              <a:t>13</a:t>
            </a:fld>
            <a:endParaRPr lang="en-US" altLang="en-US" sz="1400"/>
          </a:p>
        </p:txBody>
      </p:sp>
      <p:pic>
        <p:nvPicPr>
          <p:cNvPr id="8" name="Picture 7">
            <a:extLst>
              <a:ext uri="{FF2B5EF4-FFF2-40B4-BE49-F238E27FC236}">
                <a16:creationId xmlns:a16="http://schemas.microsoft.com/office/drawing/2014/main" xmlns="" id="{FEB29BA8-CCCA-4315-8913-962427E5D5A8}"/>
              </a:ext>
            </a:extLst>
          </p:cNvPr>
          <p:cNvPicPr>
            <a:picLocks noChangeAspect="1"/>
          </p:cNvPicPr>
          <p:nvPr/>
        </p:nvPicPr>
        <p:blipFill>
          <a:blip r:embed="rId6"/>
          <a:stretch>
            <a:fillRect/>
          </a:stretch>
        </p:blipFill>
        <p:spPr>
          <a:xfrm>
            <a:off x="755576" y="268128"/>
            <a:ext cx="2167136" cy="225743"/>
          </a:xfrm>
          <a:prstGeom prst="rect">
            <a:avLst/>
          </a:prstGeom>
        </p:spPr>
      </p:pic>
    </p:spTree>
    <p:extLst>
      <p:ext uri="{BB962C8B-B14F-4D97-AF65-F5344CB8AC3E}">
        <p14:creationId xmlns:p14="http://schemas.microsoft.com/office/powerpoint/2010/main" val="254052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48588-2AA6-4D8C-914A-79042095580F}"/>
              </a:ext>
            </a:extLst>
          </p:cNvPr>
          <p:cNvSpPr>
            <a:spLocks noGrp="1"/>
          </p:cNvSpPr>
          <p:nvPr>
            <p:ph type="title"/>
          </p:nvPr>
        </p:nvSpPr>
        <p:spPr/>
        <p:txBody>
          <a:bodyPr/>
          <a:lstStyle/>
          <a:p>
            <a:r>
              <a:rPr lang="en-CA" dirty="0"/>
              <a:t>Memory abstraction</a:t>
            </a:r>
          </a:p>
        </p:txBody>
      </p:sp>
      <p:sp>
        <p:nvSpPr>
          <p:cNvPr id="3" name="Content Placeholder 2">
            <a:extLst>
              <a:ext uri="{FF2B5EF4-FFF2-40B4-BE49-F238E27FC236}">
                <a16:creationId xmlns:a16="http://schemas.microsoft.com/office/drawing/2014/main" xmlns="" id="{8572015A-60C3-4B9E-9E51-015BE31234F7}"/>
              </a:ext>
            </a:extLst>
          </p:cNvPr>
          <p:cNvSpPr>
            <a:spLocks noGrp="1"/>
          </p:cNvSpPr>
          <p:nvPr>
            <p:ph idx="1"/>
          </p:nvPr>
        </p:nvSpPr>
        <p:spPr/>
        <p:txBody>
          <a:bodyPr/>
          <a:lstStyle/>
          <a:p>
            <a:r>
              <a:rPr lang="en-CA" dirty="0"/>
              <a:t>Exposing memory directly to program has several drawbacks</a:t>
            </a:r>
          </a:p>
          <a:p>
            <a:pPr lvl="1"/>
            <a:r>
              <a:rPr lang="en-CA" dirty="0"/>
              <a:t>Accidental or intentional damage to OS</a:t>
            </a:r>
          </a:p>
          <a:p>
            <a:pPr lvl="1"/>
            <a:r>
              <a:rPr lang="en-CA" dirty="0"/>
              <a:t>Lack of efficiency</a:t>
            </a:r>
          </a:p>
          <a:p>
            <a:r>
              <a:rPr lang="en-CA" dirty="0"/>
              <a:t>Notion of address space </a:t>
            </a:r>
          </a:p>
          <a:p>
            <a:pPr lvl="1"/>
            <a:r>
              <a:rPr lang="en-CA" dirty="0"/>
              <a:t>Processes view of memory is an abstract memory space</a:t>
            </a:r>
          </a:p>
          <a:p>
            <a:pPr lvl="1"/>
            <a:r>
              <a:rPr lang="en-CA" dirty="0"/>
              <a:t>Provides more flexibility for OS to manage memory across applications</a:t>
            </a:r>
          </a:p>
          <a:p>
            <a:pPr lvl="2"/>
            <a:r>
              <a:rPr lang="en-CA" dirty="0"/>
              <a:t>Swapping</a:t>
            </a:r>
          </a:p>
          <a:p>
            <a:pPr lvl="2"/>
            <a:r>
              <a:rPr lang="en-CA" dirty="0"/>
              <a:t>Virtual memory (next class)</a:t>
            </a:r>
          </a:p>
        </p:txBody>
      </p:sp>
      <p:sp>
        <p:nvSpPr>
          <p:cNvPr id="4" name="Slide Number Placeholder 3">
            <a:extLst>
              <a:ext uri="{FF2B5EF4-FFF2-40B4-BE49-F238E27FC236}">
                <a16:creationId xmlns:a16="http://schemas.microsoft.com/office/drawing/2014/main" xmlns="" id="{1CD7443B-0850-429F-88CC-1E59A5704C13}"/>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14</a:t>
            </a:fld>
            <a:endParaRPr lang="fr-CA" altLang="en-US" dirty="0">
              <a:solidFill>
                <a:srgbClr val="000000"/>
              </a:solidFill>
            </a:endParaRPr>
          </a:p>
        </p:txBody>
      </p:sp>
    </p:spTree>
    <p:extLst>
      <p:ext uri="{BB962C8B-B14F-4D97-AF65-F5344CB8AC3E}">
        <p14:creationId xmlns:p14="http://schemas.microsoft.com/office/powerpoint/2010/main" val="423913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85800" y="188640"/>
            <a:ext cx="7772400" cy="1143000"/>
          </a:xfrm>
        </p:spPr>
        <p:txBody>
          <a:bodyPr/>
          <a:lstStyle/>
          <a:p>
            <a:pPr eaLnBrk="1" hangingPunct="1"/>
            <a:r>
              <a:rPr lang="en-US" altLang="en-US" dirty="0"/>
              <a:t>Swapping</a:t>
            </a:r>
          </a:p>
        </p:txBody>
      </p:sp>
      <p:sp>
        <p:nvSpPr>
          <p:cNvPr id="16389" name="Rectangle 3"/>
          <p:cNvSpPr>
            <a:spLocks noGrp="1" noChangeArrowheads="1"/>
          </p:cNvSpPr>
          <p:nvPr>
            <p:ph type="body" idx="1"/>
          </p:nvPr>
        </p:nvSpPr>
        <p:spPr>
          <a:xfrm>
            <a:off x="381000" y="1219200"/>
            <a:ext cx="8763000" cy="5257800"/>
          </a:xfrm>
        </p:spPr>
        <p:txBody>
          <a:bodyPr/>
          <a:lstStyle/>
          <a:p>
            <a:pPr eaLnBrk="1" hangingPunct="1"/>
            <a:r>
              <a:rPr lang="en-US" altLang="en-US" dirty="0"/>
              <a:t>The previous systems were simpler because once programs were loaded into memory they were left to run to completion</a:t>
            </a:r>
          </a:p>
          <a:p>
            <a:pPr eaLnBrk="1" hangingPunct="1"/>
            <a:r>
              <a:rPr lang="en-US" altLang="en-US" dirty="0"/>
              <a:t>In a timesharing system we can’t choose how many processes we keep in memory to keep the CPU busy</a:t>
            </a:r>
          </a:p>
          <a:p>
            <a:pPr lvl="1"/>
            <a:r>
              <a:rPr lang="en-US" altLang="en-US" dirty="0"/>
              <a:t>users largely dictate the number of processes that are executing</a:t>
            </a:r>
          </a:p>
          <a:p>
            <a:pPr eaLnBrk="1" hangingPunct="1"/>
            <a:r>
              <a:rPr lang="en-US" altLang="en-US" dirty="0"/>
              <a:t>When not enough main memory exists to hold all the active processes we must swap them between the disk and main memory</a:t>
            </a: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5733BC30-D670-4135-B362-8302252A4644}" type="slidenum">
              <a:rPr lang="en-US" altLang="en-US" sz="1400" smtClean="0"/>
              <a:pPr eaLnBrk="1" hangingPunct="1"/>
              <a:t>15</a:t>
            </a:fld>
            <a:endParaRPr lang="en-US" altLang="en-US" sz="1400"/>
          </a:p>
        </p:txBody>
      </p:sp>
    </p:spTree>
    <p:extLst>
      <p:ext uri="{BB962C8B-B14F-4D97-AF65-F5344CB8AC3E}">
        <p14:creationId xmlns:p14="http://schemas.microsoft.com/office/powerpoint/2010/main" val="417956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85800" y="-99392"/>
            <a:ext cx="7772400" cy="1143000"/>
          </a:xfrm>
        </p:spPr>
        <p:txBody>
          <a:bodyPr/>
          <a:lstStyle/>
          <a:p>
            <a:pPr eaLnBrk="1" hangingPunct="1"/>
            <a:r>
              <a:rPr lang="en-US" altLang="en-US"/>
              <a:t>Swapping</a:t>
            </a:r>
          </a:p>
        </p:txBody>
      </p:sp>
      <p:sp>
        <p:nvSpPr>
          <p:cNvPr id="17413" name="Rectangle 3"/>
          <p:cNvSpPr>
            <a:spLocks noGrp="1" noChangeArrowheads="1"/>
          </p:cNvSpPr>
          <p:nvPr>
            <p:ph type="body" idx="1"/>
          </p:nvPr>
        </p:nvSpPr>
        <p:spPr>
          <a:xfrm>
            <a:off x="685800" y="1272208"/>
            <a:ext cx="7772400" cy="4114800"/>
          </a:xfrm>
        </p:spPr>
        <p:txBody>
          <a:bodyPr/>
          <a:lstStyle/>
          <a:p>
            <a:pPr eaLnBrk="1" hangingPunct="1"/>
            <a:r>
              <a:rPr lang="en-US" altLang="en-US" sz="2400" dirty="0"/>
              <a:t>Swapping a process consists of bringing the process into memory, from disk, in its entirety.  The process is executed for some time and then placed back on the disk</a:t>
            </a:r>
          </a:p>
        </p:txBody>
      </p:sp>
      <p:sp>
        <p:nvSpPr>
          <p:cNvPr id="174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7BA9BC40-C07A-4902-A8BE-13A3AA3FEFBA}" type="slidenum">
              <a:rPr lang="en-US" altLang="en-US" sz="1400" smtClean="0"/>
              <a:pPr eaLnBrk="1" hangingPunct="1"/>
              <a:t>16</a:t>
            </a:fld>
            <a:endParaRPr lang="en-US" altLang="en-US" sz="1400"/>
          </a:p>
        </p:txBody>
      </p:sp>
      <p:pic>
        <p:nvPicPr>
          <p:cNvPr id="2" name="Picture 1">
            <a:extLst>
              <a:ext uri="{FF2B5EF4-FFF2-40B4-BE49-F238E27FC236}">
                <a16:creationId xmlns:a16="http://schemas.microsoft.com/office/drawing/2014/main" xmlns="" id="{9DB2F378-0173-4EB2-8FC1-3EF6C78E452C}"/>
              </a:ext>
            </a:extLst>
          </p:cNvPr>
          <p:cNvPicPr>
            <a:picLocks noChangeAspect="1"/>
          </p:cNvPicPr>
          <p:nvPr/>
        </p:nvPicPr>
        <p:blipFill>
          <a:blip r:embed="rId3"/>
          <a:stretch>
            <a:fillRect/>
          </a:stretch>
        </p:blipFill>
        <p:spPr>
          <a:xfrm>
            <a:off x="697763" y="2564904"/>
            <a:ext cx="7772400" cy="3416589"/>
          </a:xfrm>
          <a:prstGeom prst="rect">
            <a:avLst/>
          </a:prstGeom>
        </p:spPr>
      </p:pic>
    </p:spTree>
    <p:extLst>
      <p:ext uri="{BB962C8B-B14F-4D97-AF65-F5344CB8AC3E}">
        <p14:creationId xmlns:p14="http://schemas.microsoft.com/office/powerpoint/2010/main" val="258996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Swapping</a:t>
            </a:r>
          </a:p>
        </p:txBody>
      </p:sp>
      <p:sp>
        <p:nvSpPr>
          <p:cNvPr id="18437" name="Rectangle 3"/>
          <p:cNvSpPr>
            <a:spLocks noGrp="1" noChangeArrowheads="1"/>
          </p:cNvSpPr>
          <p:nvPr>
            <p:ph type="body" idx="1"/>
          </p:nvPr>
        </p:nvSpPr>
        <p:spPr/>
        <p:txBody>
          <a:bodyPr/>
          <a:lstStyle/>
          <a:p>
            <a:pPr eaLnBrk="1" hangingPunct="1"/>
            <a:r>
              <a:rPr lang="en-US" altLang="en-US" dirty="0"/>
              <a:t>The difference between this system and fixed partitions is that the number, location, and size of the partitions vary dynamically</a:t>
            </a:r>
          </a:p>
          <a:p>
            <a:pPr lvl="1" eaLnBrk="1" hangingPunct="1"/>
            <a:r>
              <a:rPr lang="en-US" altLang="en-US" dirty="0"/>
              <a:t>Advantages:</a:t>
            </a:r>
          </a:p>
          <a:p>
            <a:pPr lvl="2" eaLnBrk="1" hangingPunct="1"/>
            <a:r>
              <a:rPr lang="en-US" altLang="en-US" dirty="0"/>
              <a:t>This is a much more flexible solution</a:t>
            </a:r>
          </a:p>
          <a:p>
            <a:pPr lvl="2" eaLnBrk="1" hangingPunct="1"/>
            <a:r>
              <a:rPr lang="en-US" altLang="en-US" dirty="0"/>
              <a:t>Memory can be better utilized</a:t>
            </a:r>
          </a:p>
          <a:p>
            <a:pPr lvl="1" eaLnBrk="1" hangingPunct="1"/>
            <a:r>
              <a:rPr lang="en-US" altLang="en-US" dirty="0"/>
              <a:t>Disadvantages:</a:t>
            </a:r>
          </a:p>
          <a:p>
            <a:pPr lvl="2" eaLnBrk="1" hangingPunct="1"/>
            <a:r>
              <a:rPr lang="en-US" altLang="en-US" dirty="0"/>
              <a:t>More complicated to implement</a:t>
            </a:r>
          </a:p>
          <a:p>
            <a:pPr lvl="2" eaLnBrk="1" hangingPunct="1"/>
            <a:r>
              <a:rPr lang="en-US" altLang="en-US" dirty="0"/>
              <a:t>“holes” can be left in memory which may need compacting to correct</a:t>
            </a:r>
          </a:p>
          <a:p>
            <a:pPr lvl="1" eaLnBrk="1" hangingPunct="1"/>
            <a:endParaRPr lang="en-US" altLang="en-US" dirty="0"/>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C5AE664-2B46-4AD8-A31A-37B5946A6570}" type="slidenum">
              <a:rPr lang="en-US" altLang="en-US" sz="1400" smtClean="0"/>
              <a:pPr eaLnBrk="1" hangingPunct="1"/>
              <a:t>17</a:t>
            </a:fld>
            <a:endParaRPr lang="en-US" altLang="en-US" sz="1400"/>
          </a:p>
        </p:txBody>
      </p:sp>
    </p:spTree>
    <p:extLst>
      <p:ext uri="{BB962C8B-B14F-4D97-AF65-F5344CB8AC3E}">
        <p14:creationId xmlns:p14="http://schemas.microsoft.com/office/powerpoint/2010/main" val="149263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Swapping – How much memory</a:t>
            </a:r>
          </a:p>
        </p:txBody>
      </p:sp>
      <p:sp>
        <p:nvSpPr>
          <p:cNvPr id="19461" name="Rectangle 3"/>
          <p:cNvSpPr>
            <a:spLocks noGrp="1" noChangeArrowheads="1"/>
          </p:cNvSpPr>
          <p:nvPr>
            <p:ph type="body" idx="1"/>
          </p:nvPr>
        </p:nvSpPr>
        <p:spPr/>
        <p:txBody>
          <a:bodyPr/>
          <a:lstStyle/>
          <a:p>
            <a:pPr eaLnBrk="1" hangingPunct="1"/>
            <a:r>
              <a:rPr lang="en-US" altLang="en-US" dirty="0"/>
              <a:t>How much memory should be assigned to a process when it’s swapped into memory?</a:t>
            </a:r>
          </a:p>
          <a:p>
            <a:pPr lvl="1" eaLnBrk="1" hangingPunct="1"/>
            <a:r>
              <a:rPr lang="en-US" altLang="en-US" dirty="0"/>
              <a:t>If a fixed data size can be determined, then exactly that much is used</a:t>
            </a:r>
          </a:p>
          <a:p>
            <a:pPr lvl="1" eaLnBrk="1" hangingPunct="1"/>
            <a:r>
              <a:rPr lang="en-US" altLang="en-US" dirty="0"/>
              <a:t>However, if the process has a growing stack and heap, then room for growth will be required to prevent having to continually move the program around in memory</a:t>
            </a:r>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74C15499-6B31-46D9-856B-405A1EDD6504}" type="slidenum">
              <a:rPr lang="en-US" altLang="en-US" sz="1400" smtClean="0"/>
              <a:pPr eaLnBrk="1" hangingPunct="1"/>
              <a:t>18</a:t>
            </a:fld>
            <a:endParaRPr lang="en-US" altLang="en-US" sz="1400"/>
          </a:p>
        </p:txBody>
      </p:sp>
    </p:spTree>
    <p:extLst>
      <p:ext uri="{BB962C8B-B14F-4D97-AF65-F5344CB8AC3E}">
        <p14:creationId xmlns:p14="http://schemas.microsoft.com/office/powerpoint/2010/main" val="242018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85800" y="116632"/>
            <a:ext cx="7772400" cy="1143000"/>
          </a:xfrm>
        </p:spPr>
        <p:txBody>
          <a:bodyPr/>
          <a:lstStyle/>
          <a:p>
            <a:pPr eaLnBrk="1" hangingPunct="1"/>
            <a:r>
              <a:rPr lang="en-US" altLang="en-US" dirty="0"/>
              <a:t>Swapping – How much memory</a:t>
            </a:r>
          </a:p>
        </p:txBody>
      </p:sp>
      <p:sp>
        <p:nvSpPr>
          <p:cNvPr id="20485" name="Rectangle 3"/>
          <p:cNvSpPr>
            <a:spLocks noGrp="1" noChangeArrowheads="1"/>
          </p:cNvSpPr>
          <p:nvPr>
            <p:ph type="body" idx="1"/>
          </p:nvPr>
        </p:nvSpPr>
        <p:spPr>
          <a:xfrm>
            <a:off x="971600" y="5548412"/>
            <a:ext cx="2590800" cy="687288"/>
          </a:xfrm>
        </p:spPr>
        <p:txBody>
          <a:bodyPr/>
          <a:lstStyle/>
          <a:p>
            <a:pPr marL="0" indent="0" algn="ctr" eaLnBrk="1" hangingPunct="1">
              <a:buFont typeface="Wingdings" pitchFamily="2" charset="2"/>
              <a:buNone/>
            </a:pPr>
            <a:r>
              <a:rPr lang="en-US" altLang="en-US" sz="1800" dirty="0"/>
              <a:t>Allocating growth for data segment</a:t>
            </a:r>
          </a:p>
        </p:txBody>
      </p:sp>
      <p:graphicFrame>
        <p:nvGraphicFramePr>
          <p:cNvPr id="20486" name="Object 1024"/>
          <p:cNvGraphicFramePr>
            <a:graphicFrameLocks noChangeAspect="1"/>
          </p:cNvGraphicFramePr>
          <p:nvPr/>
        </p:nvGraphicFramePr>
        <p:xfrm>
          <a:off x="1447800" y="1219200"/>
          <a:ext cx="6477000" cy="4140200"/>
        </p:xfrm>
        <a:graphic>
          <a:graphicData uri="http://schemas.openxmlformats.org/presentationml/2006/ole">
            <mc:AlternateContent xmlns:mc="http://schemas.openxmlformats.org/markup-compatibility/2006">
              <mc:Choice xmlns:v="urn:schemas-microsoft-com:vml" Requires="v">
                <p:oleObj spid="_x0000_s9253" name="Bitmap Image" r:id="rId4" imgW="5229955" imgH="3343742" progId="Paint.Picture">
                  <p:embed/>
                </p:oleObj>
              </mc:Choice>
              <mc:Fallback>
                <p:oleObj name="Bitmap Image" r:id="rId4" imgW="5229955" imgH="334374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19200"/>
                        <a:ext cx="6477000" cy="414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A4398F6-B6A6-4B4C-8A10-AB9F58E2DF6C}" type="slidenum">
              <a:rPr lang="en-US" altLang="en-US" sz="1400" smtClean="0"/>
              <a:pPr eaLnBrk="1" hangingPunct="1"/>
              <a:t>19</a:t>
            </a:fld>
            <a:endParaRPr lang="en-US" altLang="en-US" sz="1400"/>
          </a:p>
        </p:txBody>
      </p:sp>
      <p:sp>
        <p:nvSpPr>
          <p:cNvPr id="9" name="Rectangle 3">
            <a:extLst>
              <a:ext uri="{FF2B5EF4-FFF2-40B4-BE49-F238E27FC236}">
                <a16:creationId xmlns:a16="http://schemas.microsoft.com/office/drawing/2014/main" xmlns="" id="{1D22C5D0-0B1C-4F25-928F-DA312AF6CD9B}"/>
              </a:ext>
            </a:extLst>
          </p:cNvPr>
          <p:cNvSpPr txBox="1">
            <a:spLocks noChangeArrowheads="1"/>
          </p:cNvSpPr>
          <p:nvPr/>
        </p:nvSpPr>
        <p:spPr bwMode="auto">
          <a:xfrm>
            <a:off x="4355976" y="5548412"/>
            <a:ext cx="2880320" cy="68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lgn="ctr">
              <a:buFont typeface="Wingdings" pitchFamily="2" charset="2"/>
              <a:buNone/>
            </a:pPr>
            <a:r>
              <a:rPr lang="en-US" altLang="en-US" sz="1800" kern="0" dirty="0"/>
              <a:t>Allocating growth for stack and data segment (heap)</a:t>
            </a:r>
          </a:p>
        </p:txBody>
      </p:sp>
    </p:spTree>
    <p:extLst>
      <p:ext uri="{BB962C8B-B14F-4D97-AF65-F5344CB8AC3E}">
        <p14:creationId xmlns:p14="http://schemas.microsoft.com/office/powerpoint/2010/main" val="5156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Quick Review</a:t>
            </a:r>
          </a:p>
        </p:txBody>
      </p:sp>
      <p:sp>
        <p:nvSpPr>
          <p:cNvPr id="63491" name="Rectangle 3"/>
          <p:cNvSpPr>
            <a:spLocks noGrp="1" noChangeArrowheads="1"/>
          </p:cNvSpPr>
          <p:nvPr>
            <p:ph type="body" idx="1"/>
          </p:nvPr>
        </p:nvSpPr>
        <p:spPr/>
        <p:txBody>
          <a:bodyPr/>
          <a:lstStyle/>
          <a:p>
            <a:pPr eaLnBrk="1" hangingPunct="1"/>
            <a:r>
              <a:rPr lang="en-US" altLang="en-US"/>
              <a:t>What is a safe state?</a:t>
            </a:r>
          </a:p>
          <a:p>
            <a:pPr eaLnBrk="1" hangingPunct="1"/>
            <a:r>
              <a:rPr lang="en-US" altLang="en-US"/>
              <a:t>What is the difference between deadlock avoidance and prevention?</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6D4B7DFC-0BFB-48BE-9AAA-07A158760856}" type="slidenum">
              <a:rPr lang="en-US" altLang="en-US" sz="1400" smtClean="0"/>
              <a:pPr eaLnBrk="1" hangingPunct="1"/>
              <a:t>2</a:t>
            </a:fld>
            <a:endParaRPr lang="en-US" altLang="en-US" sz="1400"/>
          </a:p>
        </p:txBody>
      </p:sp>
    </p:spTree>
    <p:extLst>
      <p:ext uri="{BB962C8B-B14F-4D97-AF65-F5344CB8AC3E}">
        <p14:creationId xmlns:p14="http://schemas.microsoft.com/office/powerpoint/2010/main" val="4176277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a:t>Swapping - Management</a:t>
            </a:r>
          </a:p>
        </p:txBody>
      </p:sp>
      <p:sp>
        <p:nvSpPr>
          <p:cNvPr id="21509" name="Rectangle 3"/>
          <p:cNvSpPr>
            <a:spLocks noGrp="1" noChangeArrowheads="1"/>
          </p:cNvSpPr>
          <p:nvPr>
            <p:ph type="body" idx="1"/>
          </p:nvPr>
        </p:nvSpPr>
        <p:spPr/>
        <p:txBody>
          <a:bodyPr/>
          <a:lstStyle/>
          <a:p>
            <a:pPr eaLnBrk="1" hangingPunct="1"/>
            <a:r>
              <a:rPr lang="en-US" altLang="en-US" dirty="0"/>
              <a:t>How do we keep track of where processes are loaded and where space is available to load them?</a:t>
            </a:r>
          </a:p>
          <a:p>
            <a:pPr eaLnBrk="1" hangingPunct="1"/>
            <a:r>
              <a:rPr lang="en-US" altLang="en-US" dirty="0"/>
              <a:t>Two methods:</a:t>
            </a:r>
          </a:p>
          <a:p>
            <a:pPr marL="914400" lvl="1" indent="-457200">
              <a:buFont typeface="+mj-lt"/>
              <a:buAutoNum type="arabicPeriod"/>
            </a:pPr>
            <a:r>
              <a:rPr lang="en-US" altLang="en-US" dirty="0"/>
              <a:t>Bitmaps</a:t>
            </a:r>
          </a:p>
          <a:p>
            <a:pPr marL="914400" lvl="1" indent="-457200">
              <a:buFont typeface="+mj-lt"/>
              <a:buAutoNum type="arabicPeriod"/>
            </a:pPr>
            <a:r>
              <a:rPr lang="en-US" altLang="en-US" dirty="0"/>
              <a:t>Linked Lists</a:t>
            </a: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AD6D8C9F-4C6E-4A99-BEB3-9ACE87C9ABEA}" type="slidenum">
              <a:rPr lang="en-US" altLang="en-US" sz="1400" smtClean="0"/>
              <a:pPr eaLnBrk="1" hangingPunct="1"/>
              <a:t>20</a:t>
            </a:fld>
            <a:endParaRPr lang="en-US" altLang="en-US" sz="1400"/>
          </a:p>
        </p:txBody>
      </p:sp>
    </p:spTree>
    <p:extLst>
      <p:ext uri="{BB962C8B-B14F-4D97-AF65-F5344CB8AC3E}">
        <p14:creationId xmlns:p14="http://schemas.microsoft.com/office/powerpoint/2010/main" val="102478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116632"/>
            <a:ext cx="7772400" cy="1143000"/>
          </a:xfrm>
        </p:spPr>
        <p:txBody>
          <a:bodyPr/>
          <a:lstStyle/>
          <a:p>
            <a:pPr eaLnBrk="1" hangingPunct="1"/>
            <a:r>
              <a:rPr lang="en-US" altLang="en-US" dirty="0"/>
              <a:t>Swapping - Management</a:t>
            </a:r>
          </a:p>
        </p:txBody>
      </p:sp>
      <p:sp>
        <p:nvSpPr>
          <p:cNvPr id="225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452F12D-C845-4FA9-805B-2412F876F39C}" type="slidenum">
              <a:rPr lang="en-US" altLang="en-US" sz="1400" smtClean="0"/>
              <a:pPr eaLnBrk="1" hangingPunct="1"/>
              <a:t>21</a:t>
            </a:fld>
            <a:endParaRPr lang="en-US" altLang="en-US" sz="1400"/>
          </a:p>
        </p:txBody>
      </p:sp>
      <p:pic>
        <p:nvPicPr>
          <p:cNvPr id="4" name="Picture 3">
            <a:extLst>
              <a:ext uri="{FF2B5EF4-FFF2-40B4-BE49-F238E27FC236}">
                <a16:creationId xmlns:a16="http://schemas.microsoft.com/office/drawing/2014/main" xmlns="" id="{7B1421A9-2EC7-4B18-87F0-9120151E805F}"/>
              </a:ext>
            </a:extLst>
          </p:cNvPr>
          <p:cNvPicPr>
            <a:picLocks noChangeAspect="1"/>
          </p:cNvPicPr>
          <p:nvPr/>
        </p:nvPicPr>
        <p:blipFill>
          <a:blip r:embed="rId2"/>
          <a:stretch>
            <a:fillRect/>
          </a:stretch>
        </p:blipFill>
        <p:spPr>
          <a:xfrm>
            <a:off x="971600" y="1216440"/>
            <a:ext cx="7000875" cy="2724150"/>
          </a:xfrm>
          <a:prstGeom prst="rect">
            <a:avLst/>
          </a:prstGeom>
        </p:spPr>
      </p:pic>
      <p:sp>
        <p:nvSpPr>
          <p:cNvPr id="22533" name="Rectangle 3"/>
          <p:cNvSpPr>
            <a:spLocks noGrp="1" noChangeArrowheads="1"/>
          </p:cNvSpPr>
          <p:nvPr>
            <p:ph type="body" idx="1"/>
          </p:nvPr>
        </p:nvSpPr>
        <p:spPr>
          <a:xfrm>
            <a:off x="326087" y="4005064"/>
            <a:ext cx="8494385" cy="2584754"/>
          </a:xfrm>
        </p:spPr>
        <p:txBody>
          <a:bodyPr/>
          <a:lstStyle/>
          <a:p>
            <a:pPr eaLnBrk="1" hangingPunct="1"/>
            <a:r>
              <a:rPr lang="en-US" altLang="en-US" dirty="0"/>
              <a:t>Memory management with Bitmaps:</a:t>
            </a:r>
          </a:p>
          <a:p>
            <a:pPr lvl="1" eaLnBrk="1" hangingPunct="1"/>
            <a:r>
              <a:rPr lang="en-US" altLang="en-US" dirty="0"/>
              <a:t>Divide memory up into allocation “units” such as 4 bytes or up to many kilobytes</a:t>
            </a:r>
          </a:p>
          <a:p>
            <a:pPr lvl="1" eaLnBrk="1" hangingPunct="1"/>
            <a:r>
              <a:rPr lang="en-US" altLang="en-US" dirty="0"/>
              <a:t>Use a bitmap with 1s to designate an allocated area of memory and 0s to represent free space</a:t>
            </a:r>
          </a:p>
          <a:p>
            <a:pPr lvl="2"/>
            <a:r>
              <a:rPr lang="en-US" altLang="en-US" dirty="0"/>
              <a:t>Next question, what size do we make the allocation unit?</a:t>
            </a:r>
          </a:p>
        </p:txBody>
      </p:sp>
    </p:spTree>
    <p:extLst>
      <p:ext uri="{BB962C8B-B14F-4D97-AF65-F5344CB8AC3E}">
        <p14:creationId xmlns:p14="http://schemas.microsoft.com/office/powerpoint/2010/main" val="238088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a:t>Swapping - Management</a:t>
            </a:r>
          </a:p>
        </p:txBody>
      </p:sp>
      <p:sp>
        <p:nvSpPr>
          <p:cNvPr id="23557" name="Rectangle 3"/>
          <p:cNvSpPr>
            <a:spLocks noGrp="1" noChangeArrowheads="1"/>
          </p:cNvSpPr>
          <p:nvPr>
            <p:ph type="body" idx="1"/>
          </p:nvPr>
        </p:nvSpPr>
        <p:spPr/>
        <p:txBody>
          <a:bodyPr/>
          <a:lstStyle/>
          <a:p>
            <a:pPr eaLnBrk="1" hangingPunct="1"/>
            <a:r>
              <a:rPr lang="en-US" altLang="en-US" dirty="0"/>
              <a:t>Memory management with Bitmaps:</a:t>
            </a:r>
          </a:p>
          <a:p>
            <a:pPr lvl="1" eaLnBrk="1" hangingPunct="1"/>
            <a:r>
              <a:rPr lang="en-US" altLang="en-US" dirty="0"/>
              <a:t>The smaller the allocation unit, the larger the corresponding bitmap, consider a 32 bit allocation unit</a:t>
            </a:r>
          </a:p>
          <a:p>
            <a:pPr lvl="2"/>
            <a:r>
              <a:rPr lang="en-US" altLang="en-US" dirty="0"/>
              <a:t>Memory of 32n bits will use n map bits, so bit map will only use of 1/32 of the memory</a:t>
            </a:r>
          </a:p>
          <a:p>
            <a:pPr lvl="2"/>
            <a:r>
              <a:rPr lang="en-US" altLang="en-US" dirty="0"/>
              <a:t>Or – one bit in the bit map for every 32 bit allocation unit</a:t>
            </a:r>
          </a:p>
          <a:p>
            <a:pPr lvl="1" eaLnBrk="1" hangingPunct="1"/>
            <a:r>
              <a:rPr lang="en-US" altLang="en-US" dirty="0"/>
              <a:t>Larger units stand to waste the end of the last unit</a:t>
            </a:r>
          </a:p>
          <a:p>
            <a:pPr lvl="2"/>
            <a:r>
              <a:rPr lang="en-US" altLang="en-US" dirty="0"/>
              <a:t>Consider a 64KB unit, if we have a program that is 65KB, then we waste 63 kilobytes</a:t>
            </a:r>
          </a:p>
          <a:p>
            <a:pPr lvl="2" eaLnBrk="1" hangingPunct="1"/>
            <a:r>
              <a:rPr lang="en-US" altLang="en-US" dirty="0"/>
              <a:t>However, we greatly reduced the bitmap size</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6474C218-7AA1-4FA9-9E8A-D675303AA7CF}" type="slidenum">
              <a:rPr lang="en-US" altLang="en-US" sz="1400" smtClean="0"/>
              <a:pPr eaLnBrk="1" hangingPunct="1"/>
              <a:t>22</a:t>
            </a:fld>
            <a:endParaRPr lang="en-US" altLang="en-US" sz="1400"/>
          </a:p>
        </p:txBody>
      </p:sp>
    </p:spTree>
    <p:extLst>
      <p:ext uri="{BB962C8B-B14F-4D97-AF65-F5344CB8AC3E}">
        <p14:creationId xmlns:p14="http://schemas.microsoft.com/office/powerpoint/2010/main" val="455282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a:t>Swapping - Management</a:t>
            </a:r>
          </a:p>
        </p:txBody>
      </p:sp>
      <p:sp>
        <p:nvSpPr>
          <p:cNvPr id="24581" name="Rectangle 3"/>
          <p:cNvSpPr>
            <a:spLocks noGrp="1" noChangeArrowheads="1"/>
          </p:cNvSpPr>
          <p:nvPr>
            <p:ph type="body" idx="1"/>
          </p:nvPr>
        </p:nvSpPr>
        <p:spPr/>
        <p:txBody>
          <a:bodyPr/>
          <a:lstStyle/>
          <a:p>
            <a:pPr eaLnBrk="1" hangingPunct="1"/>
            <a:r>
              <a:rPr lang="en-US" altLang="en-US"/>
              <a:t>Memory management with Bitmaps:</a:t>
            </a:r>
          </a:p>
          <a:p>
            <a:pPr lvl="1" eaLnBrk="1" hangingPunct="1"/>
            <a:r>
              <a:rPr lang="en-US" altLang="en-US"/>
              <a:t>Advantages:</a:t>
            </a:r>
          </a:p>
          <a:p>
            <a:pPr lvl="2" eaLnBrk="1" hangingPunct="1"/>
            <a:r>
              <a:rPr lang="en-US" altLang="en-US"/>
              <a:t>Easy to implement</a:t>
            </a:r>
          </a:p>
          <a:p>
            <a:pPr lvl="2" eaLnBrk="1" hangingPunct="1"/>
            <a:r>
              <a:rPr lang="en-US" altLang="en-US"/>
              <a:t>Bitmap is a fixed size no matter how many programs are in memory</a:t>
            </a:r>
          </a:p>
          <a:p>
            <a:pPr lvl="1" eaLnBrk="1" hangingPunct="1"/>
            <a:r>
              <a:rPr lang="en-US" altLang="en-US"/>
              <a:t>Disadvantage</a:t>
            </a:r>
          </a:p>
          <a:p>
            <a:pPr lvl="2" eaLnBrk="1" hangingPunct="1"/>
            <a:r>
              <a:rPr lang="en-US" altLang="en-US"/>
              <a:t>can take a long time to search through the bitmap to find a consecutive series of 0’s in which to place a program</a:t>
            </a: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AB70B11B-F315-4D93-9716-3C68ACCBF19A}" type="slidenum">
              <a:rPr lang="en-US" altLang="en-US" sz="1400" smtClean="0"/>
              <a:pPr eaLnBrk="1" hangingPunct="1"/>
              <a:t>23</a:t>
            </a:fld>
            <a:endParaRPr lang="en-US" altLang="en-US" sz="1400"/>
          </a:p>
        </p:txBody>
      </p:sp>
    </p:spTree>
    <p:extLst>
      <p:ext uri="{BB962C8B-B14F-4D97-AF65-F5344CB8AC3E}">
        <p14:creationId xmlns:p14="http://schemas.microsoft.com/office/powerpoint/2010/main" val="390120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a:t>Swapping - Management</a:t>
            </a:r>
          </a:p>
        </p:txBody>
      </p:sp>
      <p:sp>
        <p:nvSpPr>
          <p:cNvPr id="25605" name="Rectangle 3"/>
          <p:cNvSpPr>
            <a:spLocks noGrp="1" noChangeArrowheads="1"/>
          </p:cNvSpPr>
          <p:nvPr>
            <p:ph type="body" idx="1"/>
          </p:nvPr>
        </p:nvSpPr>
        <p:spPr>
          <a:xfrm>
            <a:off x="214312" y="4486672"/>
            <a:ext cx="8715375" cy="2218928"/>
          </a:xfrm>
        </p:spPr>
        <p:txBody>
          <a:bodyPr/>
          <a:lstStyle/>
          <a:p>
            <a:pPr eaLnBrk="1" hangingPunct="1"/>
            <a:r>
              <a:rPr lang="en-US" altLang="en-US" dirty="0"/>
              <a:t>Memory management with linked lists:</a:t>
            </a:r>
          </a:p>
          <a:p>
            <a:pPr lvl="1" eaLnBrk="1" hangingPunct="1"/>
            <a:r>
              <a:rPr lang="en-US" altLang="en-US" dirty="0"/>
              <a:t>Use a linked list to keep track of “segments”</a:t>
            </a:r>
          </a:p>
          <a:p>
            <a:pPr lvl="2" eaLnBrk="1" hangingPunct="1"/>
            <a:r>
              <a:rPr lang="en-US" altLang="en-US" dirty="0"/>
              <a:t>Segments are either processes or a hole between two processes</a:t>
            </a:r>
          </a:p>
          <a:p>
            <a:pPr lvl="2" eaLnBrk="1" hangingPunct="1"/>
            <a:r>
              <a:rPr lang="en-US" altLang="en-US" dirty="0"/>
              <a:t>Convenient to sort by addresses</a:t>
            </a:r>
          </a:p>
          <a:p>
            <a:pPr lvl="1" eaLnBrk="1" hangingPunct="1"/>
            <a:r>
              <a:rPr lang="en-US" altLang="en-US" dirty="0"/>
              <a:t>Advantage: much less to search through</a:t>
            </a:r>
          </a:p>
        </p:txBody>
      </p:sp>
      <p:sp>
        <p:nvSpPr>
          <p:cNvPr id="256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0472E12-0A97-4DE3-91BF-B3A9FB4377DA}" type="slidenum">
              <a:rPr lang="en-US" altLang="en-US" sz="1400" smtClean="0"/>
              <a:pPr eaLnBrk="1" hangingPunct="1"/>
              <a:t>24</a:t>
            </a:fld>
            <a:endParaRPr lang="en-US" altLang="en-US" sz="1400"/>
          </a:p>
        </p:txBody>
      </p:sp>
      <p:pic>
        <p:nvPicPr>
          <p:cNvPr id="2" name="Picture 1">
            <a:extLst>
              <a:ext uri="{FF2B5EF4-FFF2-40B4-BE49-F238E27FC236}">
                <a16:creationId xmlns:a16="http://schemas.microsoft.com/office/drawing/2014/main" xmlns="" id="{1DAF24E3-DE3E-456A-B1DC-D885CBD2D7B4}"/>
              </a:ext>
            </a:extLst>
          </p:cNvPr>
          <p:cNvPicPr>
            <a:picLocks noChangeAspect="1"/>
          </p:cNvPicPr>
          <p:nvPr/>
        </p:nvPicPr>
        <p:blipFill>
          <a:blip r:embed="rId3"/>
          <a:stretch>
            <a:fillRect/>
          </a:stretch>
        </p:blipFill>
        <p:spPr>
          <a:xfrm>
            <a:off x="214312" y="1847850"/>
            <a:ext cx="8715375" cy="2571750"/>
          </a:xfrm>
          <a:prstGeom prst="rect">
            <a:avLst/>
          </a:prstGeom>
        </p:spPr>
      </p:pic>
    </p:spTree>
    <p:extLst>
      <p:ext uri="{BB962C8B-B14F-4D97-AF65-F5344CB8AC3E}">
        <p14:creationId xmlns:p14="http://schemas.microsoft.com/office/powerpoint/2010/main" val="3580911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a:t>Swapping - Management</a:t>
            </a:r>
          </a:p>
        </p:txBody>
      </p:sp>
      <p:sp>
        <p:nvSpPr>
          <p:cNvPr id="26629" name="Rectangle 3"/>
          <p:cNvSpPr>
            <a:spLocks noGrp="1" noChangeArrowheads="1"/>
          </p:cNvSpPr>
          <p:nvPr>
            <p:ph type="body" idx="1"/>
          </p:nvPr>
        </p:nvSpPr>
        <p:spPr>
          <a:xfrm>
            <a:off x="685800" y="1700808"/>
            <a:ext cx="7772400" cy="4114800"/>
          </a:xfrm>
        </p:spPr>
        <p:txBody>
          <a:bodyPr/>
          <a:lstStyle/>
          <a:p>
            <a:pPr eaLnBrk="1" hangingPunct="1"/>
            <a:r>
              <a:rPr lang="en-US" altLang="en-US" dirty="0"/>
              <a:t>How do we use the linked list to manage processes leaving memory?</a:t>
            </a:r>
          </a:p>
          <a:p>
            <a:pPr lvl="1" eaLnBrk="1" hangingPunct="1"/>
            <a:r>
              <a:rPr lang="en-US" altLang="en-US" dirty="0"/>
              <a:t>Simply combine the new hole with all adjacent holes:</a:t>
            </a:r>
          </a:p>
        </p:txBody>
      </p:sp>
      <p:sp>
        <p:nvSpPr>
          <p:cNvPr id="2663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4B7C4C95-81ED-4F15-AE0A-7F76BF9E18EF}" type="slidenum">
              <a:rPr lang="en-US" altLang="en-US" sz="1400" smtClean="0"/>
              <a:pPr eaLnBrk="1" hangingPunct="1"/>
              <a:t>25</a:t>
            </a:fld>
            <a:endParaRPr lang="en-US" altLang="en-US" sz="1400"/>
          </a:p>
        </p:txBody>
      </p:sp>
      <p:pic>
        <p:nvPicPr>
          <p:cNvPr id="2" name="Picture 1">
            <a:extLst>
              <a:ext uri="{FF2B5EF4-FFF2-40B4-BE49-F238E27FC236}">
                <a16:creationId xmlns:a16="http://schemas.microsoft.com/office/drawing/2014/main" xmlns="" id="{2B1318ED-84D9-4E91-8308-1398B5237EF7}"/>
              </a:ext>
            </a:extLst>
          </p:cNvPr>
          <p:cNvPicPr>
            <a:picLocks noChangeAspect="1"/>
          </p:cNvPicPr>
          <p:nvPr/>
        </p:nvPicPr>
        <p:blipFill>
          <a:blip r:embed="rId2"/>
          <a:stretch>
            <a:fillRect/>
          </a:stretch>
        </p:blipFill>
        <p:spPr>
          <a:xfrm>
            <a:off x="1475656" y="3582858"/>
            <a:ext cx="5796136" cy="2449146"/>
          </a:xfrm>
          <a:prstGeom prst="rect">
            <a:avLst/>
          </a:prstGeom>
        </p:spPr>
      </p:pic>
    </p:spTree>
    <p:extLst>
      <p:ext uri="{BB962C8B-B14F-4D97-AF65-F5344CB8AC3E}">
        <p14:creationId xmlns:p14="http://schemas.microsoft.com/office/powerpoint/2010/main" val="205552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52014" y="126545"/>
            <a:ext cx="7772400" cy="1143000"/>
          </a:xfrm>
        </p:spPr>
        <p:txBody>
          <a:bodyPr/>
          <a:lstStyle/>
          <a:p>
            <a:pPr eaLnBrk="1" hangingPunct="1"/>
            <a:r>
              <a:rPr lang="en-US" altLang="en-US" dirty="0"/>
              <a:t>Swapping - Management</a:t>
            </a:r>
          </a:p>
        </p:txBody>
      </p:sp>
      <p:sp>
        <p:nvSpPr>
          <p:cNvPr id="27653" name="Rectangle 3"/>
          <p:cNvSpPr>
            <a:spLocks noGrp="1" noChangeArrowheads="1"/>
          </p:cNvSpPr>
          <p:nvPr>
            <p:ph type="body" idx="1"/>
          </p:nvPr>
        </p:nvSpPr>
        <p:spPr>
          <a:xfrm>
            <a:off x="467544" y="1196752"/>
            <a:ext cx="8280920" cy="4114800"/>
          </a:xfrm>
        </p:spPr>
        <p:txBody>
          <a:bodyPr/>
          <a:lstStyle/>
          <a:p>
            <a:pPr eaLnBrk="1" hangingPunct="1"/>
            <a:r>
              <a:rPr lang="en-US" altLang="en-US" dirty="0"/>
              <a:t>How are new processes placed into memory?</a:t>
            </a:r>
          </a:p>
          <a:p>
            <a:pPr lvl="1" eaLnBrk="1" hangingPunct="1"/>
            <a:r>
              <a:rPr lang="en-US" altLang="en-US" b="1" dirty="0">
                <a:solidFill>
                  <a:srgbClr val="0000FF"/>
                </a:solidFill>
              </a:rPr>
              <a:t>First Fit</a:t>
            </a:r>
            <a:r>
              <a:rPr lang="en-US" altLang="en-US" dirty="0"/>
              <a:t> – Find the first empty segment that is large enough to hold the process and break it into a process segment and a new hole (smaller than the previous one)</a:t>
            </a:r>
          </a:p>
          <a:p>
            <a:pPr lvl="1" eaLnBrk="1" hangingPunct="1"/>
            <a:r>
              <a:rPr lang="en-US" altLang="en-US" b="1" dirty="0">
                <a:solidFill>
                  <a:srgbClr val="0000FF"/>
                </a:solidFill>
              </a:rPr>
              <a:t>Next fit</a:t>
            </a:r>
            <a:r>
              <a:rPr lang="en-US" altLang="en-US" dirty="0"/>
              <a:t> – Simple improvement on first fit.  Denote the place where the last program was inserted and start looking from there</a:t>
            </a:r>
          </a:p>
          <a:p>
            <a:pPr lvl="2" eaLnBrk="1" hangingPunct="1"/>
            <a:r>
              <a:rPr lang="en-US" altLang="en-US" dirty="0"/>
              <a:t>Research shows this gives slightly worse performance than first fit</a:t>
            </a:r>
          </a:p>
          <a:p>
            <a:pPr lvl="1" eaLnBrk="1" hangingPunct="1"/>
            <a:r>
              <a:rPr lang="en-US" altLang="en-US" b="1" dirty="0">
                <a:solidFill>
                  <a:srgbClr val="0000FF"/>
                </a:solidFill>
              </a:rPr>
              <a:t>Best Fit </a:t>
            </a:r>
            <a:r>
              <a:rPr lang="en-US" altLang="en-US" dirty="0"/>
              <a:t>-  Search entire list, find smallest hole that is adequate</a:t>
            </a:r>
          </a:p>
          <a:p>
            <a:pPr lvl="2"/>
            <a:r>
              <a:rPr lang="en-US" altLang="en-US" dirty="0"/>
              <a:t>Slower then first fit</a:t>
            </a:r>
          </a:p>
          <a:p>
            <a:pPr lvl="2"/>
            <a:r>
              <a:rPr lang="en-US" altLang="en-US" dirty="0"/>
              <a:t>Also wastes more space then First Fit and Next Fit as it creates numerous, tiny holes</a:t>
            </a: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CE37D26-BF56-44F9-A515-32FD0970CF5C}" type="slidenum">
              <a:rPr lang="en-US" altLang="en-US" sz="1400" smtClean="0"/>
              <a:pPr eaLnBrk="1" hangingPunct="1"/>
              <a:t>26</a:t>
            </a:fld>
            <a:endParaRPr lang="en-US" altLang="en-US" sz="1400"/>
          </a:p>
        </p:txBody>
      </p:sp>
    </p:spTree>
    <p:extLst>
      <p:ext uri="{BB962C8B-B14F-4D97-AF65-F5344CB8AC3E}">
        <p14:creationId xmlns:p14="http://schemas.microsoft.com/office/powerpoint/2010/main" val="3473678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1026"/>
          <p:cNvSpPr>
            <a:spLocks noGrp="1" noChangeArrowheads="1"/>
          </p:cNvSpPr>
          <p:nvPr>
            <p:ph type="title"/>
          </p:nvPr>
        </p:nvSpPr>
        <p:spPr/>
        <p:txBody>
          <a:bodyPr/>
          <a:lstStyle/>
          <a:p>
            <a:pPr eaLnBrk="1" hangingPunct="1"/>
            <a:r>
              <a:rPr lang="en-US" altLang="en-US"/>
              <a:t>Swapping - Management</a:t>
            </a:r>
          </a:p>
        </p:txBody>
      </p:sp>
      <p:sp>
        <p:nvSpPr>
          <p:cNvPr id="28677" name="Rectangle 1027"/>
          <p:cNvSpPr>
            <a:spLocks noGrp="1" noChangeArrowheads="1"/>
          </p:cNvSpPr>
          <p:nvPr>
            <p:ph type="body" idx="1"/>
          </p:nvPr>
        </p:nvSpPr>
        <p:spPr/>
        <p:txBody>
          <a:bodyPr/>
          <a:lstStyle/>
          <a:p>
            <a:pPr eaLnBrk="1" hangingPunct="1"/>
            <a:r>
              <a:rPr lang="en-US" altLang="en-US"/>
              <a:t>How are new processes placed into memory?</a:t>
            </a:r>
          </a:p>
          <a:p>
            <a:pPr lvl="1" eaLnBrk="1" hangingPunct="1"/>
            <a:r>
              <a:rPr lang="en-US" altLang="en-US" b="1">
                <a:solidFill>
                  <a:srgbClr val="0000FF"/>
                </a:solidFill>
              </a:rPr>
              <a:t>Worst fit</a:t>
            </a:r>
            <a:r>
              <a:rPr lang="en-US" altLang="en-US"/>
              <a:t> – Instead of taking a near fit and breaking it into a process segment and a very tiny, unusable hole, find the largest available hole to leave maximum space for other processes</a:t>
            </a:r>
          </a:p>
          <a:p>
            <a:pPr lvl="2" eaLnBrk="1" hangingPunct="1"/>
            <a:r>
              <a:rPr lang="en-US" altLang="en-US"/>
              <a:t>Simulation has shown this to be a truly awful choice</a:t>
            </a:r>
          </a:p>
          <a:p>
            <a:pPr lvl="1" eaLnBrk="1" hangingPunct="1"/>
            <a:r>
              <a:rPr lang="en-US" altLang="en-US" b="1">
                <a:solidFill>
                  <a:srgbClr val="0000FF"/>
                </a:solidFill>
              </a:rPr>
              <a:t>Quick fit</a:t>
            </a:r>
            <a:r>
              <a:rPr lang="en-US" altLang="en-US"/>
              <a:t> – Keep common entries such as 4KB, 8KB, etc in a separate table for easy hole location</a:t>
            </a:r>
          </a:p>
          <a:p>
            <a:pPr lvl="2" eaLnBrk="1" hangingPunct="1"/>
            <a:r>
              <a:rPr lang="en-US" altLang="en-US"/>
              <a:t>Good for allocation, but slower for de-allocation as multiple lists must be reconciled</a:t>
            </a: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D30358C9-E357-429E-A029-BA1AA48C94A1}" type="slidenum">
              <a:rPr lang="en-US" altLang="en-US" sz="1400" smtClean="0"/>
              <a:pPr eaLnBrk="1" hangingPunct="1"/>
              <a:t>27</a:t>
            </a:fld>
            <a:endParaRPr lang="en-US" altLang="en-US" sz="1400"/>
          </a:p>
        </p:txBody>
      </p:sp>
    </p:spTree>
    <p:extLst>
      <p:ext uri="{BB962C8B-B14F-4D97-AF65-F5344CB8AC3E}">
        <p14:creationId xmlns:p14="http://schemas.microsoft.com/office/powerpoint/2010/main" val="4033690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332656"/>
            <a:ext cx="7772400" cy="1143000"/>
          </a:xfrm>
        </p:spPr>
        <p:txBody>
          <a:bodyPr/>
          <a:lstStyle/>
          <a:p>
            <a:pPr eaLnBrk="1" hangingPunct="1"/>
            <a:r>
              <a:rPr lang="en-US" altLang="en-US" dirty="0"/>
              <a:t>Swapping - Management</a:t>
            </a:r>
          </a:p>
        </p:txBody>
      </p:sp>
      <p:sp>
        <p:nvSpPr>
          <p:cNvPr id="29701" name="Rectangle 3"/>
          <p:cNvSpPr>
            <a:spLocks noGrp="1" noChangeArrowheads="1"/>
          </p:cNvSpPr>
          <p:nvPr>
            <p:ph type="body" idx="1"/>
          </p:nvPr>
        </p:nvSpPr>
        <p:spPr>
          <a:xfrm>
            <a:off x="381000" y="1219200"/>
            <a:ext cx="8763000" cy="5257800"/>
          </a:xfrm>
        </p:spPr>
        <p:txBody>
          <a:bodyPr/>
          <a:lstStyle/>
          <a:p>
            <a:pPr eaLnBrk="1" hangingPunct="1"/>
            <a:r>
              <a:rPr lang="en-US" altLang="en-US" dirty="0"/>
              <a:t>Final note on lists: you could keep separate lists for processes and holes</a:t>
            </a:r>
          </a:p>
          <a:p>
            <a:pPr lvl="1" eaLnBrk="1" hangingPunct="1"/>
            <a:r>
              <a:rPr lang="en-US" altLang="en-US" dirty="0"/>
              <a:t>Speeds up looking for a hole</a:t>
            </a:r>
          </a:p>
          <a:p>
            <a:pPr lvl="1" eaLnBrk="1" hangingPunct="1"/>
            <a:r>
              <a:rPr lang="en-US" altLang="en-US" dirty="0"/>
              <a:t>Allows one to sort holes by size for even quicker allocation!!</a:t>
            </a:r>
          </a:p>
          <a:p>
            <a:pPr lvl="1" eaLnBrk="1" hangingPunct="1"/>
            <a:r>
              <a:rPr lang="en-US" altLang="en-US" dirty="0"/>
              <a:t>Lets one use the actual memory holes themselves to hold the pointer information from one hole to the next</a:t>
            </a:r>
          </a:p>
          <a:p>
            <a:pPr lvl="1" eaLnBrk="1" hangingPunct="1"/>
            <a:r>
              <a:rPr lang="en-US" altLang="en-US" dirty="0"/>
              <a:t>More complicated on de-allocation as your memory has to be placed in the correct spot on the other list</a:t>
            </a:r>
            <a:endParaRPr lang="en-US" altLang="en-US" dirty="0">
              <a:cs typeface="Courier New" pitchFamily="49" charset="0"/>
            </a:endParaRP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3C653AA6-E817-4DEF-BADA-666DF3761630}" type="slidenum">
              <a:rPr lang="en-US" altLang="en-US" sz="1400" smtClean="0"/>
              <a:pPr eaLnBrk="1" hangingPunct="1"/>
              <a:t>28</a:t>
            </a:fld>
            <a:endParaRPr lang="en-US" altLang="en-US" sz="1400"/>
          </a:p>
        </p:txBody>
      </p:sp>
    </p:spTree>
    <p:extLst>
      <p:ext uri="{BB962C8B-B14F-4D97-AF65-F5344CB8AC3E}">
        <p14:creationId xmlns:p14="http://schemas.microsoft.com/office/powerpoint/2010/main" val="234741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6FCAAC3-55A5-4EEF-B4A6-23F78F2FD65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
        <p:nvSpPr>
          <p:cNvPr id="3" name="Subtitle 2">
            <a:extLst>
              <a:ext uri="{FF2B5EF4-FFF2-40B4-BE49-F238E27FC236}">
                <a16:creationId xmlns:a16="http://schemas.microsoft.com/office/drawing/2014/main" xmlns="" id="{3101F315-DCD5-4A04-9A29-47540BA6BB6C}"/>
              </a:ext>
            </a:extLst>
          </p:cNvPr>
          <p:cNvSpPr>
            <a:spLocks noGrp="1"/>
          </p:cNvSpPr>
          <p:nvPr>
            <p:ph type="subTitle" idx="1"/>
          </p:nvPr>
        </p:nvSpPr>
        <p:spPr/>
        <p:txBody>
          <a:bodyPr/>
          <a:lstStyle/>
          <a:p>
            <a:r>
              <a:rPr lang="en-CA" dirty="0"/>
              <a:t>Virtual Memory I</a:t>
            </a:r>
          </a:p>
        </p:txBody>
      </p:sp>
    </p:spTree>
    <p:extLst>
      <p:ext uri="{BB962C8B-B14F-4D97-AF65-F5344CB8AC3E}">
        <p14:creationId xmlns:p14="http://schemas.microsoft.com/office/powerpoint/2010/main" val="34432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480616"/>
            <a:ext cx="7772400" cy="648677"/>
          </a:xfrm>
        </p:spPr>
        <p:txBody>
          <a:bodyPr/>
          <a:lstStyle/>
          <a:p>
            <a:pPr eaLnBrk="1" hangingPunct="1">
              <a:spcAft>
                <a:spcPts val="1200"/>
              </a:spcAft>
            </a:pPr>
            <a:r>
              <a:rPr lang="en-US" altLang="en-US" u="none" dirty="0"/>
              <a:t>Recall from week one:</a:t>
            </a:r>
            <a:endParaRPr lang="en-US" altLang="en-US" dirty="0"/>
          </a:p>
        </p:txBody>
      </p:sp>
      <p:sp>
        <p:nvSpPr>
          <p:cNvPr id="14341" name="Rectangle 3"/>
          <p:cNvSpPr>
            <a:spLocks noGrp="1" noChangeArrowheads="1"/>
          </p:cNvSpPr>
          <p:nvPr>
            <p:ph type="body" idx="1"/>
          </p:nvPr>
        </p:nvSpPr>
        <p:spPr>
          <a:xfrm>
            <a:off x="381000" y="5064968"/>
            <a:ext cx="8763000" cy="1388368"/>
          </a:xfrm>
        </p:spPr>
        <p:txBody>
          <a:bodyPr/>
          <a:lstStyle/>
          <a:p>
            <a:pPr eaLnBrk="1" hangingPunct="1"/>
            <a:r>
              <a:rPr lang="en-US" altLang="en-US" dirty="0"/>
              <a:t>Multiple memory types give balance of speed, size and cost but... adds to complexity</a:t>
            </a:r>
          </a:p>
        </p:txBody>
      </p:sp>
      <p:sp>
        <p:nvSpPr>
          <p:cNvPr id="1434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9185D331-92FB-4C1D-BA3C-34CCDA501829}" type="slidenum">
              <a:rPr kumimoji="0" lang="en-US" altLang="en-US" sz="1400" b="0" i="0" u="none" strike="noStrike" kern="1200" cap="none" spc="0" normalizeH="0" baseline="0" noProof="0" smtClean="0">
                <a:ln>
                  <a:noFill/>
                </a:ln>
                <a:solidFill>
                  <a:srgbClr val="000000"/>
                </a:solidFill>
                <a:effectLst/>
                <a:uLnTx/>
                <a:uFillTx/>
                <a:latin typeface="Times New Roman"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a:t>
            </a:fld>
            <a:endParaRPr kumimoji="0" lang="en-US" altLang="en-US" sz="1400" b="0"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00" y="1751355"/>
            <a:ext cx="7524000" cy="3022314"/>
          </a:xfrm>
          <a:prstGeom prst="rect">
            <a:avLst/>
          </a:prstGeom>
        </p:spPr>
      </p:pic>
      <p:sp>
        <p:nvSpPr>
          <p:cNvPr id="6" name="Rectangle 2">
            <a:extLst>
              <a:ext uri="{FF2B5EF4-FFF2-40B4-BE49-F238E27FC236}">
                <a16:creationId xmlns:a16="http://schemas.microsoft.com/office/drawing/2014/main" xmlns="" id="{51FB26AE-F68C-41C1-B081-12E2114DD4D3}"/>
              </a:ext>
            </a:extLst>
          </p:cNvPr>
          <p:cNvSpPr txBox="1">
            <a:spLocks noChangeArrowheads="1"/>
          </p:cNvSpPr>
          <p:nvPr/>
        </p:nvSpPr>
        <p:spPr bwMode="auto">
          <a:xfrm>
            <a:off x="611560" y="1541962"/>
            <a:ext cx="7772400" cy="41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spcAft>
                <a:spcPts val="1200"/>
              </a:spcAft>
            </a:pPr>
            <a:r>
              <a:rPr lang="en-US" altLang="en-US" sz="2400" kern="0" dirty="0"/>
              <a:t>Memory Types (and Hierarchy)</a:t>
            </a:r>
            <a:endParaRPr lang="en-US" altLang="en-US" kern="0" dirty="0"/>
          </a:p>
        </p:txBody>
      </p:sp>
      <p:sp>
        <p:nvSpPr>
          <p:cNvPr id="3" name="Rectangle 2">
            <a:extLst>
              <a:ext uri="{FF2B5EF4-FFF2-40B4-BE49-F238E27FC236}">
                <a16:creationId xmlns:a16="http://schemas.microsoft.com/office/drawing/2014/main" xmlns="" id="{894BC40E-D8DF-4F57-A67C-79C945ECF335}"/>
              </a:ext>
            </a:extLst>
          </p:cNvPr>
          <p:cNvSpPr/>
          <p:nvPr/>
        </p:nvSpPr>
        <p:spPr>
          <a:xfrm>
            <a:off x="2952000" y="3549600"/>
            <a:ext cx="2844000" cy="360000"/>
          </a:xfrm>
          <a:prstGeom prst="rect">
            <a:avLst/>
          </a:prstGeom>
          <a:solidFill>
            <a:srgbClr val="FFFF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4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1340984"/>
            <a:ext cx="7772400" cy="648678"/>
          </a:xfrm>
        </p:spPr>
        <p:txBody>
          <a:bodyPr/>
          <a:lstStyle/>
          <a:p>
            <a:pPr eaLnBrk="1" hangingPunct="1"/>
            <a:r>
              <a:rPr lang="en-US" altLang="en-US" sz="2400" dirty="0"/>
              <a:t>Main Memory Management</a:t>
            </a:r>
          </a:p>
        </p:txBody>
      </p:sp>
      <p:sp>
        <p:nvSpPr>
          <p:cNvPr id="10245" name="Rectangle 3"/>
          <p:cNvSpPr>
            <a:spLocks noGrp="1" noChangeArrowheads="1"/>
          </p:cNvSpPr>
          <p:nvPr>
            <p:ph type="body" idx="1"/>
          </p:nvPr>
        </p:nvSpPr>
        <p:spPr/>
        <p:txBody>
          <a:bodyPr/>
          <a:lstStyle/>
          <a:p>
            <a:pPr eaLnBrk="1" hangingPunct="1"/>
            <a:r>
              <a:rPr lang="en-US" altLang="en-US" dirty="0"/>
              <a:t>Multi-tasking implies multiple programs in memory simultaneously</a:t>
            </a:r>
          </a:p>
          <a:p>
            <a:pPr eaLnBrk="1" hangingPunct="1"/>
            <a:r>
              <a:rPr lang="en-US" altLang="en-US" dirty="0"/>
              <a:t>Problems:</a:t>
            </a:r>
          </a:p>
          <a:p>
            <a:pPr lvl="1" eaLnBrk="1" hangingPunct="1"/>
            <a:r>
              <a:rPr lang="en-US" altLang="en-US" dirty="0"/>
              <a:t>How to protect programs from one another</a:t>
            </a:r>
          </a:p>
          <a:p>
            <a:pPr lvl="1" eaLnBrk="1" hangingPunct="1"/>
            <a:r>
              <a:rPr lang="en-US" altLang="en-US" dirty="0"/>
              <a:t>How to protect the kernel from programs</a:t>
            </a:r>
          </a:p>
          <a:p>
            <a:pPr lvl="1" eaLnBrk="1" hangingPunct="1"/>
            <a:r>
              <a:rPr lang="en-US" altLang="en-US" dirty="0"/>
              <a:t>How to relocate programs</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6C10740-3267-4AD7-9E84-B98F5557CE7A}" type="slidenum">
              <a:rPr lang="en-US" altLang="en-US" sz="1400"/>
              <a:pPr eaLnBrk="1" hangingPunct="1"/>
              <a:t>4</a:t>
            </a:fld>
            <a:endParaRPr lang="en-US" altLang="en-US" sz="1400"/>
          </a:p>
        </p:txBody>
      </p:sp>
      <p:sp>
        <p:nvSpPr>
          <p:cNvPr id="5" name="Rectangle 2">
            <a:extLst>
              <a:ext uri="{FF2B5EF4-FFF2-40B4-BE49-F238E27FC236}">
                <a16:creationId xmlns:a16="http://schemas.microsoft.com/office/drawing/2014/main" xmlns="" id="{ED6EB4D4-47F1-4833-82C6-13DD08975743}"/>
              </a:ext>
            </a:extLst>
          </p:cNvPr>
          <p:cNvSpPr txBox="1">
            <a:spLocks noChangeArrowheads="1"/>
          </p:cNvSpPr>
          <p:nvPr/>
        </p:nvSpPr>
        <p:spPr bwMode="auto">
          <a:xfrm>
            <a:off x="685800" y="437661"/>
            <a:ext cx="7772400" cy="64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spcAft>
                <a:spcPts val="1200"/>
              </a:spcAft>
            </a:pPr>
            <a:r>
              <a:rPr lang="en-US" altLang="en-US" u="none" kern="0" dirty="0"/>
              <a:t>Recall from week one:</a:t>
            </a:r>
            <a:endParaRPr lang="en-US" altLang="en-US" kern="0" dirty="0"/>
          </a:p>
        </p:txBody>
      </p:sp>
    </p:spTree>
    <p:extLst>
      <p:ext uri="{BB962C8B-B14F-4D97-AF65-F5344CB8AC3E}">
        <p14:creationId xmlns:p14="http://schemas.microsoft.com/office/powerpoint/2010/main" val="203545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26"/>
          <p:cNvSpPr>
            <a:spLocks noGrp="1" noChangeArrowheads="1"/>
          </p:cNvSpPr>
          <p:nvPr>
            <p:ph type="title"/>
          </p:nvPr>
        </p:nvSpPr>
        <p:spPr/>
        <p:txBody>
          <a:bodyPr/>
          <a:lstStyle/>
          <a:p>
            <a:pPr eaLnBrk="1" hangingPunct="1"/>
            <a:r>
              <a:rPr lang="en-US" altLang="en-US"/>
              <a:t>Outline</a:t>
            </a:r>
          </a:p>
        </p:txBody>
      </p:sp>
      <p:sp>
        <p:nvSpPr>
          <p:cNvPr id="5125" name="Rectangle 1027"/>
          <p:cNvSpPr>
            <a:spLocks noGrp="1" noChangeArrowheads="1"/>
          </p:cNvSpPr>
          <p:nvPr>
            <p:ph type="body" idx="1"/>
          </p:nvPr>
        </p:nvSpPr>
        <p:spPr/>
        <p:txBody>
          <a:bodyPr/>
          <a:lstStyle/>
          <a:p>
            <a:pPr eaLnBrk="1" hangingPunct="1"/>
            <a:r>
              <a:rPr lang="en-US" altLang="en-US" dirty="0"/>
              <a:t>Memory Management Overview</a:t>
            </a:r>
          </a:p>
          <a:p>
            <a:pPr eaLnBrk="1" hangingPunct="1"/>
            <a:r>
              <a:rPr lang="en-US" altLang="en-US" dirty="0"/>
              <a:t>Basic Memory Management</a:t>
            </a:r>
          </a:p>
          <a:p>
            <a:pPr lvl="1" eaLnBrk="1" hangingPunct="1"/>
            <a:r>
              <a:rPr lang="en-US" altLang="en-US" dirty="0"/>
              <a:t>No memory abstraction</a:t>
            </a:r>
          </a:p>
          <a:p>
            <a:pPr lvl="2"/>
            <a:r>
              <a:rPr lang="en-US" altLang="en-US" dirty="0"/>
              <a:t>May be referred to as </a:t>
            </a:r>
            <a:r>
              <a:rPr lang="en-US" altLang="en-US" i="1" dirty="0"/>
              <a:t>Monoprogramming</a:t>
            </a:r>
          </a:p>
          <a:p>
            <a:pPr lvl="1" eaLnBrk="1" hangingPunct="1"/>
            <a:r>
              <a:rPr lang="en-US" altLang="en-US" dirty="0"/>
              <a:t>Memory abstraction</a:t>
            </a:r>
          </a:p>
          <a:p>
            <a:pPr lvl="2"/>
            <a:r>
              <a:rPr lang="en-US" altLang="en-US" dirty="0"/>
              <a:t>Multiprogramming with fixed partitions</a:t>
            </a:r>
          </a:p>
          <a:p>
            <a:pPr eaLnBrk="1" hangingPunct="1"/>
            <a:r>
              <a:rPr lang="en-US" altLang="en-US" dirty="0"/>
              <a:t>Swapping</a:t>
            </a:r>
          </a:p>
          <a:p>
            <a:pPr lvl="1" eaLnBrk="1" hangingPunct="1"/>
            <a:r>
              <a:rPr lang="en-US" altLang="en-US" dirty="0"/>
              <a:t>Management via</a:t>
            </a:r>
          </a:p>
          <a:p>
            <a:pPr lvl="2"/>
            <a:r>
              <a:rPr lang="en-US" altLang="en-US" dirty="0"/>
              <a:t>Bitmaps</a:t>
            </a:r>
          </a:p>
          <a:p>
            <a:pPr lvl="2"/>
            <a:r>
              <a:rPr lang="en-US" altLang="en-US" dirty="0"/>
              <a:t>Linked Lists</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AF465D2-566D-484F-9A3F-79CDC3F63AC8}" type="slidenum">
              <a:rPr lang="en-US" altLang="en-US" sz="1400" smtClean="0"/>
              <a:pPr eaLnBrk="1" hangingPunct="1"/>
              <a:t>5</a:t>
            </a:fld>
            <a:endParaRPr lang="en-US" altLang="en-US" sz="1400"/>
          </a:p>
        </p:txBody>
      </p:sp>
    </p:spTree>
    <p:extLst>
      <p:ext uri="{BB962C8B-B14F-4D97-AF65-F5344CB8AC3E}">
        <p14:creationId xmlns:p14="http://schemas.microsoft.com/office/powerpoint/2010/main" val="11942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dirty="0"/>
              <a:t>Memory Management Overview</a:t>
            </a:r>
          </a:p>
        </p:txBody>
      </p:sp>
      <p:sp>
        <p:nvSpPr>
          <p:cNvPr id="6149" name="Rectangle 3"/>
          <p:cNvSpPr>
            <a:spLocks noGrp="1" noChangeArrowheads="1"/>
          </p:cNvSpPr>
          <p:nvPr>
            <p:ph type="body" idx="1"/>
          </p:nvPr>
        </p:nvSpPr>
        <p:spPr>
          <a:xfrm>
            <a:off x="685800" y="4313686"/>
            <a:ext cx="7772400" cy="990599"/>
          </a:xfrm>
        </p:spPr>
        <p:txBody>
          <a:bodyPr/>
          <a:lstStyle/>
          <a:p>
            <a:pPr eaLnBrk="1" hangingPunct="1"/>
            <a:r>
              <a:rPr lang="en-US" altLang="en-US" dirty="0"/>
              <a:t>What do operating systems do when they are running programs with memory requirements that exceed their capacity?</a:t>
            </a:r>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F83AB335-7B0D-40B0-8378-0F66F4C8520F}" type="slidenum">
              <a:rPr lang="en-US" altLang="en-US" sz="1400" smtClean="0"/>
              <a:pPr eaLnBrk="1" hangingPunct="1"/>
              <a:t>6</a:t>
            </a:fld>
            <a:endParaRPr lang="en-US" altLang="en-US" sz="1400"/>
          </a:p>
        </p:txBody>
      </p:sp>
      <p:sp>
        <p:nvSpPr>
          <p:cNvPr id="7" name="Rectangle 3">
            <a:extLst>
              <a:ext uri="{FF2B5EF4-FFF2-40B4-BE49-F238E27FC236}">
                <a16:creationId xmlns:a16="http://schemas.microsoft.com/office/drawing/2014/main" xmlns="" id="{0DFFBF39-44DE-44D9-A922-427E92785882}"/>
              </a:ext>
            </a:extLst>
          </p:cNvPr>
          <p:cNvSpPr txBox="1">
            <a:spLocks noChangeArrowheads="1"/>
          </p:cNvSpPr>
          <p:nvPr/>
        </p:nvSpPr>
        <p:spPr bwMode="auto">
          <a:xfrm>
            <a:off x="685800" y="1981200"/>
            <a:ext cx="7772400" cy="72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Why do we need to manage memory?</a:t>
            </a:r>
          </a:p>
        </p:txBody>
      </p:sp>
      <p:sp>
        <p:nvSpPr>
          <p:cNvPr id="8" name="Rectangle 3">
            <a:extLst>
              <a:ext uri="{FF2B5EF4-FFF2-40B4-BE49-F238E27FC236}">
                <a16:creationId xmlns:a16="http://schemas.microsoft.com/office/drawing/2014/main" xmlns="" id="{34D3F284-EE92-489B-AC41-1B395786DBB2}"/>
              </a:ext>
            </a:extLst>
          </p:cNvPr>
          <p:cNvSpPr txBox="1">
            <a:spLocks noChangeArrowheads="1"/>
          </p:cNvSpPr>
          <p:nvPr/>
        </p:nvSpPr>
        <p:spPr bwMode="auto">
          <a:xfrm>
            <a:off x="685800" y="2526991"/>
            <a:ext cx="7772400" cy="51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How much memory is addressable for a program?</a:t>
            </a: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xmlns="" id="{D4D5611E-AA7B-443B-8216-4320AA1070EC}"/>
                  </a:ext>
                </a:extLst>
              </p:cNvPr>
              <p:cNvSpPr txBox="1">
                <a:spLocks noChangeArrowheads="1"/>
              </p:cNvSpPr>
              <p:nvPr/>
            </p:nvSpPr>
            <p:spPr bwMode="auto">
              <a:xfrm>
                <a:off x="611560" y="3043251"/>
                <a:ext cx="7772400" cy="93610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a:r>
                  <a:rPr lang="en-US" altLang="en-US" kern="0" dirty="0"/>
                  <a:t>32 bit architecture: 2</a:t>
                </a:r>
                <a:r>
                  <a:rPr lang="en-US" altLang="en-US" kern="0" baseline="30000" dirty="0"/>
                  <a:t>32</a:t>
                </a:r>
                <a:r>
                  <a:rPr lang="en-US" altLang="en-US" kern="0" dirty="0"/>
                  <a:t> </a:t>
                </a:r>
                <a14:m>
                  <m:oMath xmlns:m="http://schemas.openxmlformats.org/officeDocument/2006/math">
                    <m:r>
                      <a:rPr lang="en-US" altLang="en-US" i="1" kern="0" smtClean="0">
                        <a:latin typeface="Cambria Math" panose="02040503050406030204" pitchFamily="18" charset="0"/>
                        <a:ea typeface="Cambria Math" panose="02040503050406030204" pitchFamily="18" charset="0"/>
                      </a:rPr>
                      <m:t>≅</m:t>
                    </m:r>
                  </m:oMath>
                </a14:m>
                <a:r>
                  <a:rPr lang="en-US" altLang="en-US" kern="0" dirty="0"/>
                  <a:t> 4 GB </a:t>
                </a:r>
              </a:p>
              <a:p>
                <a:pPr lvl="1"/>
                <a:r>
                  <a:rPr lang="en-US" altLang="en-US" kern="0" dirty="0"/>
                  <a:t>64 bit architecture: 2</a:t>
                </a:r>
                <a:r>
                  <a:rPr lang="en-US" altLang="en-US" kern="0" baseline="30000" dirty="0"/>
                  <a:t>64</a:t>
                </a:r>
                <a:r>
                  <a:rPr lang="en-US" altLang="en-US" kern="0" dirty="0"/>
                  <a:t> </a:t>
                </a:r>
                <a14:m>
                  <m:oMath xmlns:m="http://schemas.openxmlformats.org/officeDocument/2006/math">
                    <m:r>
                      <a:rPr lang="en-US" altLang="en-US" i="1" kern="0">
                        <a:latin typeface="Cambria Math" panose="02040503050406030204" pitchFamily="18" charset="0"/>
                        <a:ea typeface="Cambria Math" panose="02040503050406030204" pitchFamily="18" charset="0"/>
                      </a:rPr>
                      <m:t>≅</m:t>
                    </m:r>
                  </m:oMath>
                </a14:m>
                <a:r>
                  <a:rPr lang="en-US" altLang="en-US" kern="0" dirty="0"/>
                  <a:t> 16 EB</a:t>
                </a:r>
              </a:p>
              <a:p>
                <a:pPr lvl="2"/>
                <a:r>
                  <a:rPr lang="en-US" altLang="en-US" kern="0" dirty="0"/>
                  <a:t>though smaller in reality due to HW/OS constraints</a:t>
                </a:r>
              </a:p>
            </p:txBody>
          </p:sp>
        </mc:Choice>
        <mc:Fallback xmlns="">
          <p:sp>
            <p:nvSpPr>
              <p:cNvPr id="9" name="Rectangle 3">
                <a:extLst>
                  <a:ext uri="{FF2B5EF4-FFF2-40B4-BE49-F238E27FC236}">
                    <a16:creationId xmlns:a16="http://schemas.microsoft.com/office/drawing/2014/main" id="{D4D5611E-AA7B-443B-8216-4320AA1070EC}"/>
                  </a:ext>
                </a:extLst>
              </p:cNvPr>
              <p:cNvSpPr txBox="1">
                <a:spLocks noRot="1" noChangeAspect="1" noMove="1" noResize="1" noEditPoints="1" noAdjustHandles="1" noChangeArrowheads="1" noChangeShapeType="1" noTextEdit="1"/>
              </p:cNvSpPr>
              <p:nvPr/>
            </p:nvSpPr>
            <p:spPr bwMode="auto">
              <a:xfrm>
                <a:off x="611560" y="3043251"/>
                <a:ext cx="7772400" cy="936104"/>
              </a:xfrm>
              <a:prstGeom prst="rect">
                <a:avLst/>
              </a:prstGeom>
              <a:blipFill>
                <a:blip r:embed="rId3"/>
                <a:stretch>
                  <a:fillRect t="-5195" b="-461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10" name="Rectangle 3">
            <a:extLst>
              <a:ext uri="{FF2B5EF4-FFF2-40B4-BE49-F238E27FC236}">
                <a16:creationId xmlns:a16="http://schemas.microsoft.com/office/drawing/2014/main" xmlns="" id="{771880D9-D3A7-4BA8-9F4B-100616F20BDC}"/>
              </a:ext>
            </a:extLst>
          </p:cNvPr>
          <p:cNvSpPr txBox="1">
            <a:spLocks noChangeArrowheads="1"/>
          </p:cNvSpPr>
          <p:nvPr/>
        </p:nvSpPr>
        <p:spPr bwMode="auto">
          <a:xfrm>
            <a:off x="611560" y="564717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a:r>
              <a:rPr lang="en-US" altLang="en-US" kern="0"/>
              <a:t>Part or all of the programs are swapped to disk</a:t>
            </a:r>
            <a:endParaRPr lang="en-US" altLang="en-US" kern="0" dirty="0"/>
          </a:p>
        </p:txBody>
      </p:sp>
    </p:spTree>
    <p:extLst>
      <p:ext uri="{BB962C8B-B14F-4D97-AF65-F5344CB8AC3E}">
        <p14:creationId xmlns:p14="http://schemas.microsoft.com/office/powerpoint/2010/main" val="241413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Memory Management Overview</a:t>
            </a:r>
          </a:p>
        </p:txBody>
      </p:sp>
      <p:sp>
        <p:nvSpPr>
          <p:cNvPr id="7173" name="Rectangle 3"/>
          <p:cNvSpPr>
            <a:spLocks noGrp="1" noChangeArrowheads="1"/>
          </p:cNvSpPr>
          <p:nvPr>
            <p:ph type="body" idx="1"/>
          </p:nvPr>
        </p:nvSpPr>
        <p:spPr/>
        <p:txBody>
          <a:bodyPr/>
          <a:lstStyle/>
          <a:p>
            <a:pPr eaLnBrk="1" hangingPunct="1"/>
            <a:r>
              <a:rPr lang="en-US" altLang="en-US" dirty="0"/>
              <a:t>Something is needed to manage the movement of programs between disk and memory (or, in general: to manage the memory hierarchy).  </a:t>
            </a:r>
          </a:p>
          <a:p>
            <a:pPr eaLnBrk="1" hangingPunct="1"/>
            <a:r>
              <a:rPr lang="en-US" altLang="en-US" dirty="0"/>
              <a:t>The part of the operating system that does this is known as the </a:t>
            </a:r>
            <a:r>
              <a:rPr lang="en-US" altLang="en-US" b="1" dirty="0">
                <a:solidFill>
                  <a:srgbClr val="0000FF"/>
                </a:solidFill>
              </a:rPr>
              <a:t>memory manager</a:t>
            </a:r>
          </a:p>
          <a:p>
            <a:pPr eaLnBrk="1" hangingPunct="1"/>
            <a:endParaRPr lang="en-US" altLang="en-US" dirty="0"/>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95345C42-8165-4E81-A938-78D75CB1FF35}" type="slidenum">
              <a:rPr lang="en-US" altLang="en-US" sz="1400" smtClean="0"/>
              <a:pPr eaLnBrk="1" hangingPunct="1"/>
              <a:t>7</a:t>
            </a:fld>
            <a:endParaRPr lang="en-US" altLang="en-US" sz="1400"/>
          </a:p>
        </p:txBody>
      </p:sp>
    </p:spTree>
    <p:extLst>
      <p:ext uri="{BB962C8B-B14F-4D97-AF65-F5344CB8AC3E}">
        <p14:creationId xmlns:p14="http://schemas.microsoft.com/office/powerpoint/2010/main" val="126780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Basic Memory Management</a:t>
            </a:r>
          </a:p>
        </p:txBody>
      </p:sp>
      <p:sp>
        <p:nvSpPr>
          <p:cNvPr id="10245" name="Rectangle 3"/>
          <p:cNvSpPr>
            <a:spLocks noGrp="1" noChangeArrowheads="1"/>
          </p:cNvSpPr>
          <p:nvPr>
            <p:ph type="body" idx="1"/>
          </p:nvPr>
        </p:nvSpPr>
        <p:spPr/>
        <p:txBody>
          <a:bodyPr/>
          <a:lstStyle/>
          <a:p>
            <a:pPr eaLnBrk="1" hangingPunct="1"/>
            <a:r>
              <a:rPr lang="en-US" altLang="en-US" dirty="0"/>
              <a:t>First consider two simple systems:</a:t>
            </a:r>
          </a:p>
          <a:p>
            <a:pPr lvl="1" eaLnBrk="1" hangingPunct="1"/>
            <a:r>
              <a:rPr lang="en-US" altLang="en-US" dirty="0"/>
              <a:t>Monoprogramming</a:t>
            </a:r>
          </a:p>
          <a:p>
            <a:pPr lvl="1" eaLnBrk="1" hangingPunct="1"/>
            <a:r>
              <a:rPr lang="en-US" altLang="en-US" dirty="0"/>
              <a:t>Multi-Programming with Fixed partitions</a:t>
            </a:r>
          </a:p>
          <a:p>
            <a:pPr eaLnBrk="1" hangingPunct="1"/>
            <a:r>
              <a:rPr lang="en-US" altLang="en-US" dirty="0"/>
              <a:t>Once processes are loaded into memory they are run to completion</a:t>
            </a:r>
          </a:p>
          <a:p>
            <a:pPr eaLnBrk="1" hangingPunct="1"/>
            <a:r>
              <a:rPr lang="en-US" altLang="en-US" dirty="0"/>
              <a:t>These methods do not involve memory abstraction</a:t>
            </a:r>
          </a:p>
          <a:p>
            <a:pPr lvl="1"/>
            <a:r>
              <a:rPr lang="en-US" altLang="en-US" dirty="0"/>
              <a:t>Physical memory is exposed</a:t>
            </a:r>
          </a:p>
          <a:p>
            <a:pPr lvl="1"/>
            <a:r>
              <a:rPr lang="en-US" altLang="en-US" dirty="0"/>
              <a:t>Programs address memory directly</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A9F2017-B21E-4FFD-A948-39C0211D4B6F}" type="slidenum">
              <a:rPr lang="en-US" altLang="en-US" sz="1400" smtClean="0"/>
              <a:pPr eaLnBrk="1" hangingPunct="1"/>
              <a:t>8</a:t>
            </a:fld>
            <a:endParaRPr lang="en-US" altLang="en-US" sz="1400"/>
          </a:p>
        </p:txBody>
      </p:sp>
    </p:spTree>
    <p:extLst>
      <p:ext uri="{BB962C8B-B14F-4D97-AF65-F5344CB8AC3E}">
        <p14:creationId xmlns:p14="http://schemas.microsoft.com/office/powerpoint/2010/main" val="367790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Basic Memory Management</a:t>
            </a:r>
          </a:p>
        </p:txBody>
      </p:sp>
      <p:sp>
        <p:nvSpPr>
          <p:cNvPr id="11269" name="Rectangle 3"/>
          <p:cNvSpPr>
            <a:spLocks noGrp="1" noChangeArrowheads="1"/>
          </p:cNvSpPr>
          <p:nvPr>
            <p:ph type="body" idx="1"/>
          </p:nvPr>
        </p:nvSpPr>
        <p:spPr/>
        <p:txBody>
          <a:bodyPr/>
          <a:lstStyle/>
          <a:p>
            <a:pPr eaLnBrk="1" hangingPunct="1"/>
            <a:r>
              <a:rPr lang="en-US" altLang="en-US"/>
              <a:t>Monoprogramming without swapping or paging</a:t>
            </a:r>
          </a:p>
          <a:p>
            <a:pPr lvl="1" eaLnBrk="1" hangingPunct="1"/>
            <a:r>
              <a:rPr lang="en-US" altLang="en-US"/>
              <a:t>Simplest scheme possible</a:t>
            </a:r>
          </a:p>
          <a:p>
            <a:pPr lvl="1" eaLnBrk="1" hangingPunct="1"/>
            <a:r>
              <a:rPr lang="en-US" altLang="en-US"/>
              <a:t>Only one program will be executed at a time</a:t>
            </a:r>
          </a:p>
          <a:p>
            <a:pPr lvl="1" eaLnBrk="1" hangingPunct="1"/>
            <a:r>
              <a:rPr lang="en-US" altLang="en-US"/>
              <a:t>The OS copies the program from disk to memory and executes it.  Once finished, the OS is ready to accept a new command from the user</a:t>
            </a:r>
          </a:p>
          <a:p>
            <a:pPr lvl="1" eaLnBrk="1" hangingPunct="1"/>
            <a:r>
              <a:rPr lang="en-US" altLang="en-US"/>
              <a:t>New commands overwrite the old program in memory with the new</a:t>
            </a:r>
          </a:p>
          <a:p>
            <a:pPr lvl="1" eaLnBrk="1" hangingPunct="1"/>
            <a:r>
              <a:rPr lang="en-US" altLang="en-US"/>
              <a:t>Three configurations, see next slide</a:t>
            </a:r>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DCD04C8A-612E-4A1C-87EE-08B4782094B9}" type="slidenum">
              <a:rPr lang="en-US" altLang="en-US" sz="1400" smtClean="0"/>
              <a:pPr eaLnBrk="1" hangingPunct="1"/>
              <a:t>9</a:t>
            </a:fld>
            <a:endParaRPr lang="en-US" altLang="en-US" sz="1400"/>
          </a:p>
        </p:txBody>
      </p:sp>
      <p:pic>
        <p:nvPicPr>
          <p:cNvPr id="2" name="Picture 1">
            <a:extLst>
              <a:ext uri="{FF2B5EF4-FFF2-40B4-BE49-F238E27FC236}">
                <a16:creationId xmlns:a16="http://schemas.microsoft.com/office/drawing/2014/main" xmlns="" id="{BED0CC68-9087-4C19-8001-A88AD0FFEB2D}"/>
              </a:ext>
            </a:extLst>
          </p:cNvPr>
          <p:cNvPicPr>
            <a:picLocks noChangeAspect="1"/>
          </p:cNvPicPr>
          <p:nvPr/>
        </p:nvPicPr>
        <p:blipFill>
          <a:blip r:embed="rId2"/>
          <a:stretch>
            <a:fillRect/>
          </a:stretch>
        </p:blipFill>
        <p:spPr>
          <a:xfrm>
            <a:off x="755576" y="268128"/>
            <a:ext cx="2167136" cy="225743"/>
          </a:xfrm>
          <a:prstGeom prst="rect">
            <a:avLst/>
          </a:prstGeom>
        </p:spPr>
      </p:pic>
    </p:spTree>
    <p:extLst>
      <p:ext uri="{BB962C8B-B14F-4D97-AF65-F5344CB8AC3E}">
        <p14:creationId xmlns:p14="http://schemas.microsoft.com/office/powerpoint/2010/main" val="22105838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2005</TotalTime>
  <Words>2432</Words>
  <Application>Microsoft Office PowerPoint</Application>
  <PresentationFormat>On-screen Show (4:3)</PresentationFormat>
  <Paragraphs>282</Paragraphs>
  <Slides>29</Slides>
  <Notes>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Default Design</vt:lpstr>
      <vt:lpstr>1_Default Design</vt:lpstr>
      <vt:lpstr>Bitmap Image</vt:lpstr>
      <vt:lpstr>EEE 335 Principles of Operating Systems</vt:lpstr>
      <vt:lpstr>Quick Review</vt:lpstr>
      <vt:lpstr>Recall from week one:</vt:lpstr>
      <vt:lpstr>Main Memory Management</vt:lpstr>
      <vt:lpstr>Outline</vt:lpstr>
      <vt:lpstr>Memory Management Overview</vt:lpstr>
      <vt:lpstr>Memory Management Overview</vt:lpstr>
      <vt:lpstr>Basic Memory Management</vt:lpstr>
      <vt:lpstr>Basic Memory Management</vt:lpstr>
      <vt:lpstr>Basic Memory Management</vt:lpstr>
      <vt:lpstr>Basic Memory Management</vt:lpstr>
      <vt:lpstr>Basic Memory Management</vt:lpstr>
      <vt:lpstr>Basic Memory Management</vt:lpstr>
      <vt:lpstr>Memory abstraction</vt:lpstr>
      <vt:lpstr>Swapping</vt:lpstr>
      <vt:lpstr>Swapping</vt:lpstr>
      <vt:lpstr>Swapping</vt:lpstr>
      <vt:lpstr>Swapping – How much memory</vt:lpstr>
      <vt:lpstr>Swapping – How much memory</vt:lpstr>
      <vt:lpstr>Swapping - Management</vt:lpstr>
      <vt:lpstr>Swapping - Management</vt:lpstr>
      <vt:lpstr>Swapping - Management</vt:lpstr>
      <vt:lpstr>Swapping - Management</vt:lpstr>
      <vt:lpstr>Swapping - Management</vt:lpstr>
      <vt:lpstr>Swapping - Management</vt:lpstr>
      <vt:lpstr>Swapping - Management</vt:lpstr>
      <vt:lpstr>Swapping - Management</vt:lpstr>
      <vt:lpstr>Swapping - Management</vt:lpstr>
      <vt:lpstr>PowerPoint Presentation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user</cp:lastModifiedBy>
  <cp:revision>45</cp:revision>
  <cp:lastPrinted>2016-10-28T19:01:58Z</cp:lastPrinted>
  <dcterms:created xsi:type="dcterms:W3CDTF">2014-07-07T15:33:24Z</dcterms:created>
  <dcterms:modified xsi:type="dcterms:W3CDTF">2020-03-04T13:50:14Z</dcterms:modified>
</cp:coreProperties>
</file>