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21"/>
  </p:notesMasterIdLst>
  <p:handoutMasterIdLst>
    <p:handoutMasterId r:id="rId22"/>
  </p:handoutMasterIdLst>
  <p:sldIdLst>
    <p:sldId id="285" r:id="rId3"/>
    <p:sldId id="259" r:id="rId4"/>
    <p:sldId id="260" r:id="rId5"/>
    <p:sldId id="262" r:id="rId6"/>
    <p:sldId id="263" r:id="rId7"/>
    <p:sldId id="261" r:id="rId8"/>
    <p:sldId id="264" r:id="rId9"/>
    <p:sldId id="265" r:id="rId10"/>
    <p:sldId id="266" r:id="rId11"/>
    <p:sldId id="267" r:id="rId12"/>
    <p:sldId id="269" r:id="rId13"/>
    <p:sldId id="270" r:id="rId14"/>
    <p:sldId id="279" r:id="rId15"/>
    <p:sldId id="273" r:id="rId16"/>
    <p:sldId id="281" r:id="rId17"/>
    <p:sldId id="284" r:id="rId18"/>
    <p:sldId id="275" r:id="rId19"/>
    <p:sldId id="283" r:id="rId2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5" autoAdjust="0"/>
    <p:restoredTop sz="54847" autoAdjust="0"/>
  </p:normalViewPr>
  <p:slideViewPr>
    <p:cSldViewPr>
      <p:cViewPr varScale="1">
        <p:scale>
          <a:sx n="62" d="100"/>
          <a:sy n="62" d="100"/>
        </p:scale>
        <p:origin x="-302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3F27FC01-F7F5-CB47-BDB7-9B90B8475630}" type="datetimeFigureOut">
              <a:rPr lang="en-US" smtClean="0"/>
              <a:t>3/4/2020</a:t>
            </a:fld>
            <a:endParaRPr lang="en-CA"/>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92F39C97-6414-8E4A-8788-68175E846B0A}" type="slidenum">
              <a:rPr lang="en-CA" smtClean="0"/>
              <a:t>‹#›</a:t>
            </a:fld>
            <a:endParaRPr lang="en-CA"/>
          </a:p>
        </p:txBody>
      </p:sp>
    </p:spTree>
    <p:extLst>
      <p:ext uri="{BB962C8B-B14F-4D97-AF65-F5344CB8AC3E}">
        <p14:creationId xmlns:p14="http://schemas.microsoft.com/office/powerpoint/2010/main" val="895509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02465427-C871-42CC-B650-A0C6692BA7BD}" type="datetimeFigureOut">
              <a:rPr lang="en-CA" smtClean="0"/>
              <a:pPr/>
              <a:t>04/03/2020</a:t>
            </a:fld>
            <a:endParaRPr lang="en-CA"/>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37F2B54-A66B-4779-906C-F879CC221B89}" type="slidenum">
              <a:rPr lang="en-CA" smtClean="0"/>
              <a:pPr/>
              <a:t>‹#›</a:t>
            </a:fld>
            <a:endParaRPr lang="en-CA"/>
          </a:p>
        </p:txBody>
      </p:sp>
    </p:spTree>
    <p:extLst>
      <p:ext uri="{BB962C8B-B14F-4D97-AF65-F5344CB8AC3E}">
        <p14:creationId xmlns:p14="http://schemas.microsoft.com/office/powerpoint/2010/main" val="346263745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baseline="0" dirty="0"/>
          </a:p>
        </p:txBody>
      </p:sp>
      <p:sp>
        <p:nvSpPr>
          <p:cNvPr id="4" name="Slide Number Placeholder 3"/>
          <p:cNvSpPr>
            <a:spLocks noGrp="1"/>
          </p:cNvSpPr>
          <p:nvPr>
            <p:ph type="sldNum" sz="quarter" idx="10"/>
          </p:nvPr>
        </p:nvSpPr>
        <p:spPr/>
        <p:txBody>
          <a:bodyPr/>
          <a:lstStyle/>
          <a:p>
            <a:pPr defTabSz="948507">
              <a:defRPr/>
            </a:pPr>
            <a:fld id="{E37F2B54-A66B-4779-906C-F879CC221B89}" type="slidenum">
              <a:rPr lang="en-CA" sz="1200">
                <a:solidFill>
                  <a:prstClr val="black"/>
                </a:solidFill>
                <a:latin typeface="Calibri"/>
              </a:rPr>
              <a:pPr defTabSz="948507">
                <a:defRPr/>
              </a:pPr>
              <a:t>1</a:t>
            </a:fld>
            <a:endParaRPr lang="en-CA" sz="1200">
              <a:solidFill>
                <a:prstClr val="black"/>
              </a:solidFill>
              <a:latin typeface="Calibri"/>
            </a:endParaRPr>
          </a:p>
        </p:txBody>
      </p:sp>
    </p:spTree>
    <p:extLst>
      <p:ext uri="{BB962C8B-B14F-4D97-AF65-F5344CB8AC3E}">
        <p14:creationId xmlns:p14="http://schemas.microsoft.com/office/powerpoint/2010/main" val="2928645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purpose of the page table is to map virtual pages to page frames.  Before getting to the example a key point about virtual addresses is that it is split into:</a:t>
            </a:r>
          </a:p>
          <a:p>
            <a:endParaRPr lang="en-CA" dirty="0"/>
          </a:p>
          <a:p>
            <a:pPr marL="228600" indent="-228600">
              <a:buAutoNum type="arabicPeriod"/>
            </a:pPr>
            <a:r>
              <a:rPr lang="en-CA" dirty="0"/>
              <a:t>Virtual address (higher order bits)</a:t>
            </a:r>
          </a:p>
          <a:p>
            <a:pPr marL="228600" indent="-228600">
              <a:buAutoNum type="arabicPeriod"/>
            </a:pPr>
            <a:r>
              <a:rPr lang="en-CA" dirty="0"/>
              <a:t>Offset (lower order bits)</a:t>
            </a:r>
          </a:p>
          <a:p>
            <a:pPr marL="228600" indent="-228600">
              <a:buAutoNum type="arabicPeriod"/>
            </a:pPr>
            <a:endParaRPr lang="en-CA" dirty="0"/>
          </a:p>
          <a:p>
            <a:pPr marL="0" indent="0">
              <a:buNone/>
            </a:pPr>
            <a:r>
              <a:rPr lang="en-CA" dirty="0"/>
              <a:t>So how many bits do we need to specify 16 different pages?    4, that leaves us 12 bits for the offset.  Is that a useful number?  2^12 =4096, the size of our page and lets us address offsets from 0 to 4095 bytes.</a:t>
            </a:r>
          </a:p>
          <a:p>
            <a:endParaRPr lang="en-CA" dirty="0"/>
          </a:p>
          <a:p>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pPr/>
              <a:t>10</a:t>
            </a:fld>
            <a:endParaRPr lang="en-CA"/>
          </a:p>
        </p:txBody>
      </p:sp>
    </p:spTree>
    <p:extLst>
      <p:ext uri="{BB962C8B-B14F-4D97-AF65-F5344CB8AC3E}">
        <p14:creationId xmlns:p14="http://schemas.microsoft.com/office/powerpoint/2010/main" val="1892454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1973D395-AF4D-4832-983C-602DBC8081E1}" type="slidenum">
              <a:rPr lang="en-US" altLang="en-US" sz="1300"/>
              <a:pPr eaLnBrk="1" hangingPunct="1"/>
              <a:t>11</a:t>
            </a:fld>
            <a:endParaRPr lang="en-US" altLang="en-US" sz="1300" dirty="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In more details, let’s see how 8196 is transformed into physical 15 bit</a:t>
            </a:r>
            <a:r>
              <a:rPr lang="en-US" altLang="en-US" baseline="0" dirty="0">
                <a:latin typeface="Times New Roman" panose="02020603050405020304" pitchFamily="18" charset="0"/>
              </a:rPr>
              <a:t> address.</a:t>
            </a:r>
            <a:endParaRPr lang="en-US" altLang="en-US" dirty="0">
              <a:latin typeface="Times New Roman" panose="02020603050405020304" pitchFamily="18" charset="0"/>
            </a:endParaRPr>
          </a:p>
          <a:p>
            <a:r>
              <a:rPr lang="en-US" altLang="en-US" dirty="0">
                <a:latin typeface="Times New Roman" panose="02020603050405020304" pitchFamily="18" charset="0"/>
              </a:rPr>
              <a:t>Note how it works.  They won’t have the important numbers filled in on their slides.  Get them to follow the steps. Explain the Present bit, which is a good intro to the next slide on what is in a page table entry.</a:t>
            </a:r>
          </a:p>
          <a:p>
            <a:endParaRPr lang="en-US" altLang="en-US" dirty="0">
              <a:latin typeface="Times New Roman" panose="02020603050405020304" pitchFamily="18" charset="0"/>
            </a:endParaRPr>
          </a:p>
          <a:p>
            <a:endParaRPr lang="en-US" altLang="en-US" dirty="0">
              <a:latin typeface="Times New Roman" panose="02020603050405020304" pitchFamily="18" charset="0"/>
            </a:endParaRPr>
          </a:p>
          <a:p>
            <a:r>
              <a:rPr lang="en-US" altLang="en-US" dirty="0">
                <a:latin typeface="Times New Roman" panose="02020603050405020304" pitchFamily="18" charset="0"/>
              </a:rPr>
              <a:t>Refer back to the original diagram on page 8:</a:t>
            </a:r>
          </a:p>
          <a:p>
            <a:endParaRPr lang="en-US" altLang="en-US" dirty="0">
              <a:latin typeface="Times New Roman" panose="02020603050405020304" pitchFamily="18" charset="0"/>
            </a:endParaRPr>
          </a:p>
          <a:p>
            <a:pPr marL="171450" indent="-171450">
              <a:buFontTx/>
              <a:buChar char="-"/>
            </a:pPr>
            <a:r>
              <a:rPr lang="en-US" altLang="en-US" dirty="0">
                <a:latin typeface="Times New Roman" panose="02020603050405020304" pitchFamily="18" charset="0"/>
              </a:rPr>
              <a:t>How big was the virtual address space:  64KB or 2^16</a:t>
            </a:r>
          </a:p>
          <a:p>
            <a:pPr marL="171450" indent="-171450">
              <a:buFontTx/>
              <a:buChar char="-"/>
            </a:pPr>
            <a:r>
              <a:rPr lang="en-US" altLang="en-US" dirty="0">
                <a:latin typeface="Times New Roman" panose="02020603050405020304" pitchFamily="18" charset="0"/>
              </a:rPr>
              <a:t>How big was the physical memory space:  32KB or 2^15 </a:t>
            </a:r>
          </a:p>
          <a:p>
            <a:endParaRPr lang="en-US" altLang="en-US" dirty="0">
              <a:latin typeface="Times New Roman" panose="02020603050405020304" pitchFamily="18" charset="0"/>
            </a:endParaRPr>
          </a:p>
          <a:p>
            <a:r>
              <a:rPr lang="en-US" altLang="en-US" dirty="0">
                <a:latin typeface="Times New Roman" panose="02020603050405020304" pitchFamily="18" charset="0"/>
              </a:rPr>
              <a:t>Note that the example in the book is upside down relative to this.</a:t>
            </a:r>
          </a:p>
          <a:p>
            <a:endParaRPr lang="en-US" altLang="en-US" dirty="0">
              <a:latin typeface="Times New Roman" panose="02020603050405020304" pitchFamily="18" charset="0"/>
            </a:endParaRPr>
          </a:p>
          <a:p>
            <a:r>
              <a:rPr lang="en-US" altLang="en-US" dirty="0">
                <a:latin typeface="Times New Roman" panose="02020603050405020304" pitchFamily="18" charset="0"/>
              </a:rPr>
              <a:t>Page Number:  With 4 bits, how many pages numbers can be have?  16 -&gt; good, because we have 16 virtual pages that we need to map</a:t>
            </a:r>
          </a:p>
          <a:p>
            <a:r>
              <a:rPr lang="en-US" altLang="en-US" dirty="0">
                <a:latin typeface="Times New Roman" panose="02020603050405020304" pitchFamily="18" charset="0"/>
              </a:rPr>
              <a:t>Offset:  12 bits, how many bytes can we address in the page</a:t>
            </a:r>
          </a:p>
        </p:txBody>
      </p:sp>
    </p:spTree>
    <p:extLst>
      <p:ext uri="{BB962C8B-B14F-4D97-AF65-F5344CB8AC3E}">
        <p14:creationId xmlns:p14="http://schemas.microsoft.com/office/powerpoint/2010/main" val="2086338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Entry Structure of</a:t>
            </a:r>
            <a:r>
              <a:rPr lang="en-CA" baseline="0" dirty="0"/>
              <a:t> Page Tables</a:t>
            </a:r>
          </a:p>
          <a:p>
            <a:r>
              <a:rPr lang="en-CA" baseline="0" dirty="0"/>
              <a:t>-page frame number</a:t>
            </a:r>
          </a:p>
          <a:p>
            <a:r>
              <a:rPr lang="en-CA" baseline="0" dirty="0"/>
              <a:t>-present / absent</a:t>
            </a:r>
          </a:p>
          <a:p>
            <a:r>
              <a:rPr lang="en-CA" baseline="0" dirty="0"/>
              <a:t>	1 means the entry is valid and can be used</a:t>
            </a:r>
          </a:p>
          <a:p>
            <a:r>
              <a:rPr lang="en-CA" baseline="0" dirty="0"/>
              <a:t>	0 means the virtual page to which the entry belongs is currently not in physical memory -&gt; results in a page fault</a:t>
            </a:r>
          </a:p>
          <a:p>
            <a:endParaRPr lang="en-CA" baseline="0" dirty="0"/>
          </a:p>
          <a:p>
            <a:r>
              <a:rPr lang="en-CA" baseline="0" dirty="0"/>
              <a:t>-Modified (written to before) – this is to reflect changes to HD when swapping </a:t>
            </a:r>
          </a:p>
          <a:p>
            <a:r>
              <a:rPr lang="en-CA" baseline="0" dirty="0"/>
              <a:t>-Used (referenced),, if nobody needs it, it can be evicted</a:t>
            </a:r>
          </a:p>
          <a:p>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pPr/>
              <a:t>12</a:t>
            </a:fld>
            <a:endParaRPr lang="en-CA"/>
          </a:p>
        </p:txBody>
      </p:sp>
    </p:spTree>
    <p:extLst>
      <p:ext uri="{BB962C8B-B14F-4D97-AF65-F5344CB8AC3E}">
        <p14:creationId xmlns:p14="http://schemas.microsoft.com/office/powerpoint/2010/main" val="2127840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Entry Structure of</a:t>
            </a:r>
            <a:r>
              <a:rPr lang="en-CA" baseline="0" dirty="0"/>
              <a:t> Page Tables</a:t>
            </a:r>
          </a:p>
          <a:p>
            <a:r>
              <a:rPr lang="en-CA" baseline="0" dirty="0"/>
              <a:t>-page frame number</a:t>
            </a:r>
          </a:p>
          <a:p>
            <a:r>
              <a:rPr lang="en-CA" baseline="0" dirty="0"/>
              <a:t>-present / absent</a:t>
            </a:r>
          </a:p>
          <a:p>
            <a:r>
              <a:rPr lang="en-CA" baseline="0" dirty="0"/>
              <a:t>-Modified (written to before) – this is to reflect changes to HD when swapping </a:t>
            </a:r>
          </a:p>
          <a:p>
            <a:r>
              <a:rPr lang="en-CA" baseline="0" dirty="0"/>
              <a:t>-Used (referenced),, if nobody needs it, it can be evicted</a:t>
            </a:r>
          </a:p>
          <a:p>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pPr/>
              <a:t>13</a:t>
            </a:fld>
            <a:endParaRPr lang="en-CA"/>
          </a:p>
        </p:txBody>
      </p:sp>
    </p:spTree>
    <p:extLst>
      <p:ext uri="{BB962C8B-B14F-4D97-AF65-F5344CB8AC3E}">
        <p14:creationId xmlns:p14="http://schemas.microsoft.com/office/powerpoint/2010/main" val="2127840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BCC783C9-313F-4D04-A000-729EC9802C9C}" type="slidenum">
              <a:rPr lang="en-US" altLang="en-US" sz="1300"/>
              <a:pPr eaLnBrk="1" hangingPunct="1"/>
              <a:t>14</a:t>
            </a:fld>
            <a:endParaRPr lang="en-US" altLang="en-US" sz="1300" dirty="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Page Table can be extremely large if the virtual</a:t>
            </a:r>
            <a:r>
              <a:rPr lang="en-US" altLang="en-US" baseline="0" dirty="0">
                <a:latin typeface="Times New Roman" panose="02020603050405020304" pitchFamily="18" charset="0"/>
              </a:rPr>
              <a:t> address is large</a:t>
            </a:r>
            <a:endParaRPr lang="en-US" altLang="en-US" dirty="0">
              <a:latin typeface="Times New Roman" panose="02020603050405020304" pitchFamily="18" charset="0"/>
            </a:endParaRPr>
          </a:p>
          <a:p>
            <a:r>
              <a:rPr lang="en-US" altLang="en-US" dirty="0">
                <a:latin typeface="Times New Roman" panose="02020603050405020304" pitchFamily="18" charset="0"/>
              </a:rPr>
              <a:t>Example: 32-bit virtual address space with 4KB page size, we have 2</a:t>
            </a:r>
            <a:r>
              <a:rPr lang="en-US" altLang="en-US" baseline="30000" dirty="0">
                <a:latin typeface="Times New Roman" panose="02020603050405020304" pitchFamily="18" charset="0"/>
              </a:rPr>
              <a:t>32</a:t>
            </a:r>
            <a:r>
              <a:rPr lang="en-US" altLang="en-US" dirty="0">
                <a:latin typeface="Times New Roman" panose="02020603050405020304" pitchFamily="18" charset="0"/>
              </a:rPr>
              <a:t> divided by 2</a:t>
            </a:r>
            <a:r>
              <a:rPr lang="en-US" altLang="en-US" baseline="30000" dirty="0">
                <a:latin typeface="Times New Roman" panose="02020603050405020304" pitchFamily="18" charset="0"/>
              </a:rPr>
              <a:t>12</a:t>
            </a:r>
            <a:r>
              <a:rPr lang="en-US" altLang="en-US" dirty="0">
                <a:latin typeface="Times New Roman" panose="02020603050405020304" pitchFamily="18" charset="0"/>
              </a:rPr>
              <a:t> = 2</a:t>
            </a:r>
            <a:r>
              <a:rPr lang="en-US" altLang="en-US" baseline="30000" dirty="0">
                <a:latin typeface="Times New Roman" panose="02020603050405020304" pitchFamily="18" charset="0"/>
              </a:rPr>
              <a:t>20 </a:t>
            </a:r>
            <a:r>
              <a:rPr lang="en-US" altLang="en-US" baseline="0" dirty="0">
                <a:latin typeface="Times New Roman" panose="02020603050405020304" pitchFamily="18" charset="0"/>
              </a:rPr>
              <a:t>almost one million entries.</a:t>
            </a:r>
          </a:p>
          <a:p>
            <a:r>
              <a:rPr lang="en-US" altLang="en-US" baseline="0" dirty="0">
                <a:latin typeface="Times New Roman" panose="02020603050405020304" pitchFamily="18" charset="0"/>
              </a:rPr>
              <a:t>MMU inside the CPU is fast but space is limited</a:t>
            </a:r>
          </a:p>
        </p:txBody>
      </p:sp>
    </p:spTree>
    <p:extLst>
      <p:ext uri="{BB962C8B-B14F-4D97-AF65-F5344CB8AC3E}">
        <p14:creationId xmlns:p14="http://schemas.microsoft.com/office/powerpoint/2010/main" val="553051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FF5A016-9EBC-2B48-8338-8EEE8F153CAB}" type="slidenum">
              <a:rPr lang="en-US"/>
              <a:pPr>
                <a:defRPr/>
              </a:pPr>
              <a:t>15</a:t>
            </a:fld>
            <a:endParaRPr lang="en-US"/>
          </a:p>
        </p:txBody>
      </p:sp>
      <p:sp>
        <p:nvSpPr>
          <p:cNvPr id="481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8131" name="Rectangle 3"/>
          <p:cNvSpPr>
            <a:spLocks noGrp="1" noChangeArrowheads="1"/>
          </p:cNvSpPr>
          <p:nvPr>
            <p:ph type="body" idx="1"/>
          </p:nvPr>
        </p:nvSpPr>
        <p:spPr/>
        <p:txBody>
          <a:bodyPr/>
          <a:lstStyle/>
          <a:p>
            <a:pPr eaLnBrk="1" hangingPunct="1">
              <a:defRPr/>
            </a:pPr>
            <a:r>
              <a:rPr lang="en-US" dirty="0">
                <a:cs typeface="+mn-cs"/>
              </a:rPr>
              <a:t>1 kb = 2^10 bytes</a:t>
            </a:r>
          </a:p>
          <a:p>
            <a:pPr eaLnBrk="1" hangingPunct="1">
              <a:defRPr/>
            </a:pPr>
            <a:r>
              <a:rPr lang="en-US" dirty="0">
                <a:cs typeface="+mn-cs"/>
              </a:rPr>
              <a:t>4 kb =2^2*2^10=2^12 bytes</a:t>
            </a:r>
          </a:p>
          <a:p>
            <a:pPr eaLnBrk="1" hangingPunct="1">
              <a:defRPr/>
            </a:pPr>
            <a:r>
              <a:rPr lang="en-US" dirty="0">
                <a:cs typeface="+mn-cs"/>
              </a:rPr>
              <a:t>32 bits= 2^32 memory entry (4 Go)</a:t>
            </a:r>
          </a:p>
          <a:p>
            <a:pPr eaLnBrk="1" hangingPunct="1">
              <a:defRPr/>
            </a:pPr>
            <a:r>
              <a:rPr lang="en-US" dirty="0">
                <a:cs typeface="+mn-cs"/>
              </a:rPr>
              <a:t>2^32 </a:t>
            </a:r>
            <a:r>
              <a:rPr lang="en-US" dirty="0" err="1">
                <a:cs typeface="+mn-cs"/>
              </a:rPr>
              <a:t>mem</a:t>
            </a:r>
            <a:r>
              <a:rPr lang="en-US" dirty="0">
                <a:cs typeface="+mn-cs"/>
              </a:rPr>
              <a:t> entry/ 4 kb = 2^32/2^12=2^20 = 1,048,576 page table entry</a:t>
            </a:r>
          </a:p>
          <a:p>
            <a:pPr eaLnBrk="1" hangingPunct="1">
              <a:defRPr/>
            </a:pPr>
            <a:endParaRPr lang="en-US" dirty="0">
              <a:cs typeface="+mn-cs"/>
            </a:endParaRPr>
          </a:p>
          <a:p>
            <a:pPr eaLnBrk="1" hangingPunct="1">
              <a:defRPr/>
            </a:pPr>
            <a:r>
              <a:rPr lang="en-US" dirty="0">
                <a:cs typeface="+mn-cs"/>
              </a:rPr>
              <a:t>show how this is calculated: 2</a:t>
            </a:r>
            <a:r>
              <a:rPr lang="en-US" baseline="30000" dirty="0">
                <a:cs typeface="+mn-cs"/>
              </a:rPr>
              <a:t>32</a:t>
            </a:r>
            <a:r>
              <a:rPr lang="en-US" dirty="0">
                <a:cs typeface="+mn-cs"/>
              </a:rPr>
              <a:t> divided by 2</a:t>
            </a:r>
            <a:r>
              <a:rPr lang="en-US" baseline="30000" dirty="0">
                <a:cs typeface="+mn-cs"/>
              </a:rPr>
              <a:t>12</a:t>
            </a:r>
            <a:r>
              <a:rPr lang="en-US" dirty="0">
                <a:cs typeface="+mn-cs"/>
              </a:rPr>
              <a:t> to give 2</a:t>
            </a:r>
            <a:r>
              <a:rPr lang="en-US" baseline="30000" dirty="0">
                <a:cs typeface="+mn-cs"/>
              </a:rPr>
              <a:t>20</a:t>
            </a:r>
            <a:endParaRPr lang="en-US" dirty="0">
              <a:cs typeface="+mn-cs"/>
            </a:endParaRPr>
          </a:p>
          <a:p>
            <a:pPr eaLnBrk="1" hangingPunct="1">
              <a:defRPr/>
            </a:pPr>
            <a:r>
              <a:rPr lang="en-US" dirty="0">
                <a:cs typeface="+mn-cs"/>
              </a:rPr>
              <a:t>Now show them how large an entry is with what was drawn on the blackboard as a guide.  20 bits for the page in memory.  5 other bits for information.  Plus some for the disk address (if required) puts it from 32 to 64 bits for each entry!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Text – readable and executable, makes</a:t>
            </a:r>
            <a:r>
              <a:rPr lang="en-CA" baseline="0" dirty="0"/>
              <a:t> sense</a:t>
            </a:r>
            <a:endParaRPr lang="en-CA" dirty="0"/>
          </a:p>
          <a:p>
            <a:r>
              <a:rPr lang="en-CA" dirty="0"/>
              <a:t>Data – data is readable</a:t>
            </a:r>
          </a:p>
          <a:p>
            <a:r>
              <a:rPr lang="en-CA" dirty="0" err="1"/>
              <a:t>bss</a:t>
            </a:r>
            <a:r>
              <a:rPr lang="en-CA" dirty="0"/>
              <a:t> – </a:t>
            </a:r>
            <a:r>
              <a:rPr lang="en-CA" dirty="0" err="1"/>
              <a:t>rw</a:t>
            </a:r>
            <a:r>
              <a:rPr lang="en-CA" dirty="0"/>
              <a:t> - </a:t>
            </a: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BSS segment</a:t>
            </a:r>
            <a:r>
              <a:rPr lang="en-US" sz="1200" b="0" i="0" kern="1200" dirty="0">
                <a:solidFill>
                  <a:schemeClr val="tx1"/>
                </a:solidFill>
                <a:effectLst/>
                <a:latin typeface="+mn-lt"/>
                <a:ea typeface="+mn-ea"/>
                <a:cs typeface="+mn-cs"/>
              </a:rPr>
              <a:t>, also known as uninitialized data, is usually adjacent to the data </a:t>
            </a:r>
            <a:r>
              <a:rPr lang="en-US" sz="1200" b="1" i="0" kern="1200" dirty="0">
                <a:solidFill>
                  <a:schemeClr val="tx1"/>
                </a:solidFill>
                <a:effectLst/>
                <a:latin typeface="+mn-lt"/>
                <a:ea typeface="+mn-ea"/>
                <a:cs typeface="+mn-cs"/>
              </a:rPr>
              <a:t>segment</a:t>
            </a:r>
            <a:r>
              <a:rPr lang="en-US" sz="1200" b="0" i="0" kern="1200" dirty="0">
                <a:solidFill>
                  <a:schemeClr val="tx1"/>
                </a:solidFill>
                <a:effectLst/>
                <a:latin typeface="+mn-lt"/>
                <a:ea typeface="+mn-ea"/>
                <a:cs typeface="+mn-cs"/>
              </a:rPr>
              <a:t>. The </a:t>
            </a:r>
            <a:r>
              <a:rPr lang="en-US" sz="1200" b="1" i="0" kern="1200" dirty="0">
                <a:solidFill>
                  <a:schemeClr val="tx1"/>
                </a:solidFill>
                <a:effectLst/>
                <a:latin typeface="+mn-lt"/>
                <a:ea typeface="+mn-ea"/>
                <a:cs typeface="+mn-cs"/>
              </a:rPr>
              <a:t>BSS segment</a:t>
            </a:r>
            <a:r>
              <a:rPr lang="en-US" sz="1200" b="0" i="0" kern="1200" dirty="0">
                <a:solidFill>
                  <a:schemeClr val="tx1"/>
                </a:solidFill>
                <a:effectLst/>
                <a:latin typeface="+mn-lt"/>
                <a:ea typeface="+mn-ea"/>
                <a:cs typeface="+mn-cs"/>
              </a:rPr>
              <a:t> contains all global variables and static variables that are initialized to zero or do not have explicit initialization in source code.</a:t>
            </a:r>
            <a:endParaRPr lang="en-CA" dirty="0"/>
          </a:p>
          <a:p>
            <a:endParaRPr lang="en-CA" dirty="0"/>
          </a:p>
          <a:p>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pPr/>
              <a:t>16</a:t>
            </a:fld>
            <a:endParaRPr lang="en-CA"/>
          </a:p>
        </p:txBody>
      </p:sp>
    </p:spTree>
    <p:extLst>
      <p:ext uri="{BB962C8B-B14F-4D97-AF65-F5344CB8AC3E}">
        <p14:creationId xmlns:p14="http://schemas.microsoft.com/office/powerpoint/2010/main" val="1560605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A00ADF77-E58D-406E-8C41-81E6AD8BB678}" type="slidenum">
              <a:rPr lang="en-US" altLang="en-US" sz="1300"/>
              <a:pPr eaLnBrk="1" hangingPunct="1"/>
              <a:t>17</a:t>
            </a:fld>
            <a:endParaRPr lang="en-US" altLang="en-US" sz="1300" dirty="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dirty="0">
                <a:latin typeface="Times New Roman" panose="02020603050405020304" pitchFamily="18" charset="0"/>
              </a:rPr>
              <a:t>What information do we need to store in a page table entry?</a:t>
            </a:r>
          </a:p>
          <a:p>
            <a:pPr lvl="1">
              <a:buFontTx/>
              <a:buChar char="•"/>
            </a:pPr>
            <a:r>
              <a:rPr lang="en-US" altLang="en-US" dirty="0">
                <a:latin typeface="Times New Roman" panose="02020603050405020304" pitchFamily="18" charset="0"/>
              </a:rPr>
              <a:t>The page frame in memory where it’s located</a:t>
            </a:r>
          </a:p>
          <a:p>
            <a:pPr lvl="1">
              <a:buFontTx/>
              <a:buChar char="•"/>
            </a:pPr>
            <a:r>
              <a:rPr lang="en-US" altLang="en-US" dirty="0">
                <a:latin typeface="Times New Roman" panose="02020603050405020304" pitchFamily="18" charset="0"/>
              </a:rPr>
              <a:t>Bits: Present, Dirty, Used, Caching disabled, protection</a:t>
            </a:r>
          </a:p>
          <a:p>
            <a:pPr>
              <a:buFontTx/>
              <a:buChar char="•"/>
            </a:pPr>
            <a:endParaRPr lang="en-US" altLang="en-US" dirty="0">
              <a:latin typeface="Times New Roman" panose="02020603050405020304" pitchFamily="18" charset="0"/>
            </a:endParaRPr>
          </a:p>
          <a:p>
            <a:pPr>
              <a:buFontTx/>
              <a:buChar char="•"/>
            </a:pPr>
            <a:r>
              <a:rPr lang="en-US" altLang="en-US" dirty="0">
                <a:latin typeface="Times New Roman" panose="02020603050405020304" pitchFamily="18" charset="0"/>
              </a:rPr>
              <a:t>For a 16 bit system with 512Byte pages, how many entries do we have in the page table?</a:t>
            </a:r>
          </a:p>
          <a:p>
            <a:pPr lvl="1">
              <a:buFontTx/>
              <a:buChar char="•"/>
            </a:pPr>
            <a:r>
              <a:rPr lang="en-US" altLang="en-US" dirty="0">
                <a:latin typeface="Times New Roman" panose="02020603050405020304" pitchFamily="18" charset="0"/>
              </a:rPr>
              <a:t>512 is 2</a:t>
            </a:r>
            <a:r>
              <a:rPr lang="en-US" altLang="en-US" baseline="30000" dirty="0">
                <a:latin typeface="Times New Roman" panose="02020603050405020304" pitchFamily="18" charset="0"/>
              </a:rPr>
              <a:t>9</a:t>
            </a:r>
            <a:endParaRPr lang="en-US" altLang="en-US" dirty="0">
              <a:latin typeface="Times New Roman" panose="02020603050405020304" pitchFamily="18" charset="0"/>
            </a:endParaRPr>
          </a:p>
          <a:p>
            <a:pPr lvl="1">
              <a:buFontTx/>
              <a:buChar char="•"/>
            </a:pPr>
            <a:r>
              <a:rPr lang="en-US" altLang="en-US" dirty="0">
                <a:latin typeface="Times New Roman" panose="02020603050405020304" pitchFamily="18" charset="0"/>
              </a:rPr>
              <a:t>So, 2</a:t>
            </a:r>
            <a:r>
              <a:rPr lang="en-US" altLang="en-US" baseline="30000" dirty="0">
                <a:latin typeface="Times New Roman" panose="02020603050405020304" pitchFamily="18" charset="0"/>
              </a:rPr>
              <a:t>16</a:t>
            </a:r>
            <a:r>
              <a:rPr lang="en-US" altLang="en-US" dirty="0">
                <a:latin typeface="Times New Roman" panose="02020603050405020304" pitchFamily="18" charset="0"/>
              </a:rPr>
              <a:t> divided by 2</a:t>
            </a:r>
            <a:r>
              <a:rPr lang="en-US" altLang="en-US" baseline="30000" dirty="0">
                <a:latin typeface="Times New Roman" panose="02020603050405020304" pitchFamily="18" charset="0"/>
              </a:rPr>
              <a:t>9</a:t>
            </a:r>
            <a:r>
              <a:rPr lang="en-US" altLang="en-US" dirty="0">
                <a:latin typeface="Times New Roman" panose="02020603050405020304" pitchFamily="18" charset="0"/>
              </a:rPr>
              <a:t> is 2</a:t>
            </a:r>
            <a:r>
              <a:rPr lang="en-US" altLang="en-US" baseline="30000" dirty="0">
                <a:latin typeface="Times New Roman" panose="02020603050405020304" pitchFamily="18" charset="0"/>
              </a:rPr>
              <a:t>7</a:t>
            </a:r>
            <a:r>
              <a:rPr lang="en-US" altLang="en-US" dirty="0">
                <a:latin typeface="Times New Roman" panose="02020603050405020304" pitchFamily="18" charset="0"/>
              </a:rPr>
              <a:t>=128</a:t>
            </a:r>
          </a:p>
          <a:p>
            <a:pPr lvl="1">
              <a:buFontTx/>
              <a:buChar char="•"/>
            </a:pPr>
            <a:endParaRPr lang="en-US" altLang="en-US"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2</a:t>
            </a:r>
            <a:r>
              <a:rPr kumimoji="0" lang="en-US" altLang="en-US" sz="1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mn-cs"/>
              </a:rPr>
              <a:t>10 </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- 1024 bytes  1 KB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2</a:t>
            </a:r>
            <a:r>
              <a:rPr kumimoji="0" lang="en-US" altLang="en-US" sz="1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mn-cs"/>
              </a:rPr>
              <a:t>12 </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- 4096 bytes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2</a:t>
            </a:r>
            <a:r>
              <a:rPr kumimoji="0" lang="en-US" altLang="en-US" sz="1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mn-cs"/>
              </a:rPr>
              <a:t>15 </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- 32768 bytes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2</a:t>
            </a:r>
            <a:r>
              <a:rPr kumimoji="0" lang="en-US" altLang="en-US" sz="12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mn-cs"/>
              </a:rPr>
              <a:t>20 </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- 1048576 bytes 1 MB</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228600" indent="-228600">
              <a:buFontTx/>
              <a:buAutoNum type="arabicPlain" startAt="210"/>
            </a:pPr>
            <a:endParaRPr lang="en-US" altLang="en-US" dirty="0">
              <a:latin typeface="Times New Roman" panose="02020603050405020304" pitchFamily="18" charset="0"/>
            </a:endParaRPr>
          </a:p>
          <a:p>
            <a:pPr>
              <a:buFontTx/>
              <a:buNone/>
            </a:pPr>
            <a:r>
              <a:rPr lang="en-US" altLang="en-US" dirty="0">
                <a:latin typeface="Times New Roman" panose="02020603050405020304" pitchFamily="18" charset="0"/>
              </a:rPr>
              <a:t>2</a:t>
            </a:r>
            <a:r>
              <a:rPr lang="en-US" altLang="en-US" baseline="30000" dirty="0">
                <a:latin typeface="Times New Roman" panose="02020603050405020304" pitchFamily="18" charset="0"/>
              </a:rPr>
              <a:t>20</a:t>
            </a:r>
            <a:r>
              <a:rPr lang="en-US" altLang="en-US" dirty="0">
                <a:latin typeface="Times New Roman" panose="02020603050405020304" pitchFamily="18" charset="0"/>
              </a:rPr>
              <a:t>?  Good numbers to know</a:t>
            </a:r>
          </a:p>
        </p:txBody>
      </p:sp>
    </p:spTree>
    <p:extLst>
      <p:ext uri="{BB962C8B-B14F-4D97-AF65-F5344CB8AC3E}">
        <p14:creationId xmlns:p14="http://schemas.microsoft.com/office/powerpoint/2010/main" val="3584913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41A81CDB-FA62-4552-A03E-B7BBA07BC57F}" type="slidenum">
              <a:rPr lang="en-US" altLang="en-US" sz="1300"/>
              <a:pPr eaLnBrk="1" hangingPunct="1"/>
              <a:t>2</a:t>
            </a:fld>
            <a:endParaRPr lang="en-US" altLang="en-US" sz="1300" dirty="0"/>
          </a:p>
        </p:txBody>
      </p:sp>
      <p:sp>
        <p:nvSpPr>
          <p:cNvPr id="22531" name="Rectangle 1026"/>
          <p:cNvSpPr>
            <a:spLocks noGrp="1" noRot="1" noChangeAspect="1" noChangeArrowheads="1" noTextEdit="1"/>
          </p:cNvSpPr>
          <p:nvPr>
            <p:ph type="sldImg"/>
          </p:nvPr>
        </p:nvSpPr>
        <p:spPr>
          <a:ln/>
        </p:spPr>
      </p:sp>
      <p:sp>
        <p:nvSpPr>
          <p:cNvPr id="2253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dirty="0">
                <a:latin typeface="Times New Roman" panose="02020603050405020304" pitchFamily="18" charset="0"/>
              </a:rPr>
              <a:t>How do we keep track:</a:t>
            </a:r>
          </a:p>
          <a:p>
            <a:pPr lvl="1">
              <a:buFontTx/>
              <a:buChar char="•"/>
            </a:pPr>
            <a:r>
              <a:rPr lang="en-US" altLang="en-US" dirty="0">
                <a:latin typeface="Times New Roman" panose="02020603050405020304" pitchFamily="18" charset="0"/>
              </a:rPr>
              <a:t>Bitmap for each “unit” of memory</a:t>
            </a:r>
          </a:p>
          <a:p>
            <a:pPr lvl="1">
              <a:buFontTx/>
              <a:buChar char="•"/>
            </a:pPr>
            <a:r>
              <a:rPr lang="en-US" altLang="en-US" dirty="0">
                <a:latin typeface="Times New Roman" panose="02020603050405020304" pitchFamily="18" charset="0"/>
              </a:rPr>
              <a:t>Linked list keeping track of each segment of used/free memory</a:t>
            </a:r>
          </a:p>
        </p:txBody>
      </p:sp>
    </p:spTree>
    <p:extLst>
      <p:ext uri="{BB962C8B-B14F-4D97-AF65-F5344CB8AC3E}">
        <p14:creationId xmlns:p14="http://schemas.microsoft.com/office/powerpoint/2010/main" val="2716926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Recall</a:t>
            </a:r>
            <a:r>
              <a:rPr lang="en-CA" baseline="0" dirty="0"/>
              <a:t> our previous discussion on Parkinson’s law and the corollary relevant to computer memory.</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pPr/>
              <a:t>3</a:t>
            </a:fld>
            <a:endParaRPr lang="en-CA"/>
          </a:p>
        </p:txBody>
      </p:sp>
    </p:spTree>
    <p:extLst>
      <p:ext uri="{BB962C8B-B14F-4D97-AF65-F5344CB8AC3E}">
        <p14:creationId xmlns:p14="http://schemas.microsoft.com/office/powerpoint/2010/main" val="3504148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Memory Management Unit maps 0-based local addresses inside processes</a:t>
            </a:r>
            <a:r>
              <a:rPr lang="en-CA" baseline="0" dirty="0"/>
              <a:t> to physical real addresses in RAM.</a:t>
            </a:r>
          </a:p>
          <a:p>
            <a:endParaRPr lang="en-CA" baseline="0" dirty="0"/>
          </a:p>
          <a:p>
            <a:r>
              <a:rPr lang="en-CA" baseline="0" dirty="0"/>
              <a:t>Recall from 420…..</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pPr/>
              <a:t>4</a:t>
            </a:fld>
            <a:endParaRPr lang="en-CA"/>
          </a:p>
        </p:txBody>
      </p:sp>
    </p:spTree>
    <p:extLst>
      <p:ext uri="{BB962C8B-B14F-4D97-AF65-F5344CB8AC3E}">
        <p14:creationId xmlns:p14="http://schemas.microsoft.com/office/powerpoint/2010/main" val="391172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68A8A551-EF25-4EF5-9714-4CF6059C7CBE}" type="slidenum">
              <a:rPr lang="en-US" altLang="en-US" sz="1300"/>
              <a:pPr eaLnBrk="1" hangingPunct="1"/>
              <a:t>5</a:t>
            </a:fld>
            <a:endParaRPr lang="en-US" altLang="en-US" sz="1300" dirty="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MMU is “part” of the CPU package.</a:t>
            </a:r>
          </a:p>
          <a:p>
            <a:r>
              <a:rPr lang="en-US" altLang="en-US" dirty="0">
                <a:latin typeface="Times New Roman" panose="02020603050405020304" pitchFamily="18" charset="0"/>
              </a:rPr>
              <a:t>MMU will decide which memory to access (RAM</a:t>
            </a:r>
            <a:r>
              <a:rPr lang="en-US" altLang="en-US" baseline="0" dirty="0">
                <a:latin typeface="Times New Roman" panose="02020603050405020304" pitchFamily="18" charset="0"/>
              </a:rPr>
              <a:t> or Hard drive).</a:t>
            </a:r>
            <a:endParaRPr lang="en-US" altLang="en-US" dirty="0">
              <a:latin typeface="Times New Roman" panose="02020603050405020304" pitchFamily="18" charset="0"/>
            </a:endParaRPr>
          </a:p>
          <a:p>
            <a:r>
              <a:rPr lang="en-US" altLang="en-US" dirty="0">
                <a:latin typeface="Times New Roman" panose="02020603050405020304" pitchFamily="18" charset="0"/>
              </a:rPr>
              <a:t>A request from the CPU (the processes</a:t>
            </a:r>
            <a:r>
              <a:rPr lang="en-US" altLang="en-US" baseline="0" dirty="0">
                <a:latin typeface="Times New Roman" panose="02020603050405020304" pitchFamily="18" charset="0"/>
              </a:rPr>
              <a:t> logical “virtual” address</a:t>
            </a:r>
            <a:r>
              <a:rPr lang="en-US" altLang="en-US" dirty="0">
                <a:latin typeface="Times New Roman" panose="02020603050405020304" pitchFamily="18" charset="0"/>
              </a:rPr>
              <a:t>) will result in a different physical address being put on the bus for access (either RAM or HD).</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615572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DE506049-3CC9-4B37-80A6-6E7A41DBB50A}" type="slidenum">
              <a:rPr lang="en-US" altLang="en-US" sz="1300"/>
              <a:pPr eaLnBrk="1" hangingPunct="1"/>
              <a:t>6</a:t>
            </a:fld>
            <a:endParaRPr lang="en-US" altLang="en-US" sz="1300" dirty="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The concept of the virtual</a:t>
            </a:r>
            <a:r>
              <a:rPr lang="en-US" altLang="en-US" baseline="0" dirty="0">
                <a:latin typeface="Times New Roman" panose="02020603050405020304" pitchFamily="18" charset="0"/>
              </a:rPr>
              <a:t> memory. Take part of the hard disk as a RAM. The program will be loaded partially in RAM and Hard Disk.</a:t>
            </a:r>
          </a:p>
          <a:p>
            <a:r>
              <a:rPr lang="en-US" altLang="en-US" baseline="0" dirty="0">
                <a:latin typeface="Times New Roman" panose="02020603050405020304" pitchFamily="18" charset="0"/>
              </a:rPr>
              <a:t>This will allow too large programs to run or too many simultaneous processes to run.</a:t>
            </a:r>
          </a:p>
        </p:txBody>
      </p:sp>
    </p:spTree>
    <p:extLst>
      <p:ext uri="{BB962C8B-B14F-4D97-AF65-F5344CB8AC3E}">
        <p14:creationId xmlns:p14="http://schemas.microsoft.com/office/powerpoint/2010/main" val="3299216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a:t>
            </a:r>
            <a:r>
              <a:rPr lang="en-CA" baseline="0" dirty="0"/>
              <a:t> concept of paging</a:t>
            </a:r>
          </a:p>
          <a:p>
            <a:r>
              <a:rPr lang="en-CA" dirty="0"/>
              <a:t>Virtual</a:t>
            </a:r>
            <a:r>
              <a:rPr lang="en-CA" baseline="0" dirty="0"/>
              <a:t> Pages (virtual address space) vs. Page Frames (real physical memory)</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pPr/>
              <a:t>7</a:t>
            </a:fld>
            <a:endParaRPr lang="en-CA"/>
          </a:p>
        </p:txBody>
      </p:sp>
    </p:spTree>
    <p:extLst>
      <p:ext uri="{BB962C8B-B14F-4D97-AF65-F5344CB8AC3E}">
        <p14:creationId xmlns:p14="http://schemas.microsoft.com/office/powerpoint/2010/main" val="3847196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08ADE03B-35C6-4661-A480-66CD1E133FB2}" type="slidenum">
              <a:rPr lang="en-US" altLang="en-US" sz="1300"/>
              <a:pPr eaLnBrk="1" hangingPunct="1"/>
              <a:t>8</a:t>
            </a:fld>
            <a:endParaRPr lang="en-US" altLang="en-US" sz="130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66612">
              <a:defRPr/>
            </a:pPr>
            <a:r>
              <a:rPr lang="en-US" altLang="en-US" dirty="0">
                <a:latin typeface="Times New Roman" panose="02020603050405020304" pitchFamily="18" charset="0"/>
              </a:rPr>
              <a:t>The pages are mapped as illustrated in this figure. </a:t>
            </a:r>
            <a:r>
              <a:rPr lang="en-CA" baseline="0" dirty="0"/>
              <a:t>This mapping is saved in “Page Table”</a:t>
            </a:r>
            <a:endParaRPr lang="en-US" altLang="en-US" dirty="0">
              <a:latin typeface="Times New Roman" panose="02020603050405020304" pitchFamily="18" charset="0"/>
            </a:endParaRPr>
          </a:p>
          <a:p>
            <a:r>
              <a:rPr lang="en-US" altLang="en-US" dirty="0">
                <a:latin typeface="Times New Roman" panose="02020603050405020304" pitchFamily="18" charset="0"/>
              </a:rPr>
              <a:t>So, a reference to address 8192 (the first byte in 8K-12K) is transformed into 24,576 (the first byte in the 24K-28K page frame)? How ?</a:t>
            </a:r>
          </a:p>
          <a:p>
            <a:endParaRPr lang="en-US" altLang="en-US" dirty="0">
              <a:latin typeface="Times New Roman" panose="02020603050405020304" pitchFamily="18" charset="0"/>
            </a:endParaRPr>
          </a:p>
          <a:p>
            <a:endParaRPr lang="en-US" altLang="en-US" dirty="0">
              <a:latin typeface="Times New Roman" panose="02020603050405020304" pitchFamily="18" charset="0"/>
            </a:endParaRPr>
          </a:p>
          <a:p>
            <a:pPr marL="171450" indent="-171450">
              <a:buFontTx/>
              <a:buChar char="-"/>
            </a:pPr>
            <a:r>
              <a:rPr lang="en-US" altLang="en-US" dirty="0">
                <a:latin typeface="Times New Roman" panose="02020603050405020304" pitchFamily="18" charset="0"/>
              </a:rPr>
              <a:t>How big was the virtual address space:  64KB or 2^16</a:t>
            </a:r>
          </a:p>
          <a:p>
            <a:pPr marL="171450" indent="-171450">
              <a:buFontTx/>
              <a:buChar char="-"/>
            </a:pPr>
            <a:r>
              <a:rPr lang="en-US" altLang="en-US" dirty="0">
                <a:latin typeface="Times New Roman" panose="02020603050405020304" pitchFamily="18" charset="0"/>
              </a:rPr>
              <a:t>How big was the physical memory space:  32KB or 2^15 </a:t>
            </a:r>
          </a:p>
          <a:p>
            <a:endParaRPr lang="en-US" altLang="en-US" dirty="0">
              <a:latin typeface="Times New Roman" panose="02020603050405020304" pitchFamily="18" charset="0"/>
            </a:endParaRPr>
          </a:p>
          <a:p>
            <a:r>
              <a:rPr lang="en-CA" sz="1200" b="0" i="0" u="none" strike="noStrike" kern="1200" baseline="0" dirty="0">
                <a:solidFill>
                  <a:schemeClr val="tx1"/>
                </a:solidFill>
                <a:latin typeface="+mn-lt"/>
                <a:ea typeface="+mn-ea"/>
                <a:cs typeface="+mn-cs"/>
              </a:rPr>
              <a:t>0K–4K</a:t>
            </a:r>
            <a:r>
              <a:rPr lang="en-US" altLang="en-US" dirty="0">
                <a:latin typeface="Times New Roman" panose="02020603050405020304" pitchFamily="18" charset="0"/>
              </a:rPr>
              <a:t> -&gt;</a:t>
            </a:r>
            <a:r>
              <a:rPr lang="en-CA" sz="1200" b="0" i="0" u="none" strike="noStrike" kern="1200" baseline="0" dirty="0">
                <a:solidFill>
                  <a:schemeClr val="tx1"/>
                </a:solidFill>
                <a:latin typeface="+mn-lt"/>
                <a:ea typeface="+mn-ea"/>
                <a:cs typeface="+mn-cs"/>
              </a:rPr>
              <a:t>0 to 4095</a:t>
            </a:r>
          </a:p>
          <a:p>
            <a:r>
              <a:rPr lang="en-CA" sz="1200" b="0" i="0" u="none" strike="noStrike" kern="1200" baseline="0" dirty="0">
                <a:solidFill>
                  <a:schemeClr val="tx1"/>
                </a:solidFill>
                <a:latin typeface="+mn-lt"/>
                <a:ea typeface="+mn-ea"/>
                <a:cs typeface="+mn-cs"/>
              </a:rPr>
              <a:t>4K–8K -&gt;4096 to 8191</a:t>
            </a:r>
          </a:p>
          <a:p>
            <a:endParaRPr lang="en-US" altLang="en-US" dirty="0">
              <a:latin typeface="Times New Roman" panose="02020603050405020304" pitchFamily="18" charset="0"/>
            </a:endParaRPr>
          </a:p>
          <a:p>
            <a:endParaRPr lang="en-US" altLang="en-US" dirty="0">
              <a:latin typeface="Times New Roman" panose="02020603050405020304" pitchFamily="18" charset="0"/>
            </a:endParaRPr>
          </a:p>
          <a:p>
            <a:r>
              <a:rPr lang="en-US" altLang="en-US" dirty="0">
                <a:latin typeface="Times New Roman" panose="02020603050405020304" pitchFamily="18" charset="0"/>
              </a:rPr>
              <a:t>Example:</a:t>
            </a:r>
          </a:p>
          <a:p>
            <a:endParaRPr lang="en-US" altLang="en-US" dirty="0">
              <a:latin typeface="Times New Roman" panose="02020603050405020304" pitchFamily="18" charset="0"/>
            </a:endParaRPr>
          </a:p>
          <a:p>
            <a:r>
              <a:rPr lang="en-US" altLang="en-US" dirty="0">
                <a:latin typeface="Times New Roman" panose="02020603050405020304" pitchFamily="18" charset="0"/>
              </a:rPr>
              <a:t>mov, reg 8192  this is virtual page 2 </a:t>
            </a:r>
          </a:p>
          <a:p>
            <a:r>
              <a:rPr lang="en-US" altLang="en-US" dirty="0">
                <a:latin typeface="Times New Roman" panose="02020603050405020304" pitchFamily="18" charset="0"/>
              </a:rPr>
              <a:t>Maps to 24-28K, which is  </a:t>
            </a:r>
          </a:p>
        </p:txBody>
      </p:sp>
    </p:spTree>
    <p:extLst>
      <p:ext uri="{BB962C8B-B14F-4D97-AF65-F5344CB8AC3E}">
        <p14:creationId xmlns:p14="http://schemas.microsoft.com/office/powerpoint/2010/main" val="3492965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concept of page fault. It happens when the MMU finds</a:t>
            </a:r>
            <a:r>
              <a:rPr lang="en-CA" baseline="0" dirty="0"/>
              <a:t> that the virtual page is unmapped which means it does not exit in the RAM. It must be loaded. In this case, a TRAP will be executed and the page will be loaded to RAM.</a:t>
            </a:r>
          </a:p>
          <a:p>
            <a:r>
              <a:rPr lang="en-CA" baseline="0" dirty="0"/>
              <a:t>This mapping is saved in “Page Table”</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pPr/>
              <a:t>9</a:t>
            </a:fld>
            <a:endParaRPr lang="en-CA"/>
          </a:p>
        </p:txBody>
      </p:sp>
    </p:spTree>
    <p:extLst>
      <p:ext uri="{BB962C8B-B14F-4D97-AF65-F5344CB8AC3E}">
        <p14:creationId xmlns:p14="http://schemas.microsoft.com/office/powerpoint/2010/main" val="297564777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png"/><Relationship Id="rId2" Type="http://schemas.openxmlformats.org/officeDocument/2006/relationships/slideMaster" Target="../slideMasters/slideMaster1.xml"/><Relationship Id="rId16" Type="http://schemas.openxmlformats.org/officeDocument/2006/relationships/image" Target="../media/image7.png"/><Relationship Id="rId1" Type="http://schemas.openxmlformats.org/officeDocument/2006/relationships/vmlDrawing" Target="../drawings/vmlDrawing1.vml"/><Relationship Id="rId6" Type="http://schemas.openxmlformats.org/officeDocument/2006/relationships/image" Target="../media/image2.png"/><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oleObject" Target="../embeddings/oleObject4.bin"/><Relationship Id="rId1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slideMaster" Target="../slideMasters/slideMaster2.xml"/><Relationship Id="rId1" Type="http://schemas.openxmlformats.org/officeDocument/2006/relationships/vmlDrawing" Target="../drawings/vmlDrawing2.v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6.png"/><Relationship Id="rId10" Type="http://schemas.openxmlformats.org/officeDocument/2006/relationships/image" Target="../media/image13.png"/><Relationship Id="rId4" Type="http://schemas.openxmlformats.org/officeDocument/2006/relationships/oleObject" Target="../embeddings/oleObject8.bin"/><Relationship Id="rId9" Type="http://schemas.openxmlformats.org/officeDocument/2006/relationships/image" Target="../media/image12.png"/><Relationship Id="rId14"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slideMaster" Target="../slideMasters/slideMaster2.xml"/><Relationship Id="rId1" Type="http://schemas.openxmlformats.org/officeDocument/2006/relationships/vmlDrawing" Target="../drawings/vmlDrawing3.v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6.png"/><Relationship Id="rId10" Type="http://schemas.openxmlformats.org/officeDocument/2006/relationships/image" Target="../media/image14.png"/><Relationship Id="rId4" Type="http://schemas.openxmlformats.org/officeDocument/2006/relationships/oleObject" Target="../embeddings/oleObject9.bin"/><Relationship Id="rId9"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slideMaster" Target="../slideMasters/slideMaster2.xml"/><Relationship Id="rId1" Type="http://schemas.openxmlformats.org/officeDocument/2006/relationships/vmlDrawing" Target="../drawings/vmlDrawing4.v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6.png"/><Relationship Id="rId10" Type="http://schemas.openxmlformats.org/officeDocument/2006/relationships/image" Target="../media/image13.png"/><Relationship Id="rId4" Type="http://schemas.openxmlformats.org/officeDocument/2006/relationships/oleObject" Target="../embeddings/oleObject10.bin"/><Relationship Id="rId9" Type="http://schemas.openxmlformats.org/officeDocument/2006/relationships/image" Target="../media/image12.png"/><Relationship Id="rId14"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lvl1pPr>
              <a:defRPr/>
            </a:lvl1pPr>
          </a:lstStyle>
          <a:p>
            <a:endParaRPr lang="fr-CA"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fr-CA" alt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7" name="Object 6"/>
          <p:cNvGraphicFramePr>
            <a:graphicFrameLocks noChangeAspect="1"/>
          </p:cNvGraphicFramePr>
          <p:nvPr userDrawn="1"/>
        </p:nvGraphicFramePr>
        <p:xfrm>
          <a:off x="5029200" y="228600"/>
          <a:ext cx="733425" cy="838200"/>
        </p:xfrm>
        <a:graphic>
          <a:graphicData uri="http://schemas.openxmlformats.org/presentationml/2006/ole">
            <mc:AlternateContent xmlns:mc="http://schemas.openxmlformats.org/markup-compatibility/2006">
              <mc:Choice xmlns:v="urn:schemas-microsoft-com:vml" Requires="v">
                <p:oleObj spid="_x0000_s2450" name="Bitmap Image" r:id="rId3" imgW="733333" imgH="838095" progId="PBrush">
                  <p:embed/>
                </p:oleObj>
              </mc:Choice>
              <mc:Fallback>
                <p:oleObj name="Bitmap Image" r:id="rId3" imgW="733333" imgH="838095" progId="PBrush">
                  <p:embed/>
                  <p:pic>
                    <p:nvPicPr>
                      <p:cNvPr id="0" name="Picture 1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28600"/>
                        <a:ext cx="7334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 name="Object 7"/>
          <p:cNvGraphicFramePr>
            <a:graphicFrameLocks noChangeAspect="1"/>
          </p:cNvGraphicFramePr>
          <p:nvPr userDrawn="1"/>
        </p:nvGraphicFramePr>
        <p:xfrm>
          <a:off x="2514600" y="152400"/>
          <a:ext cx="2381250" cy="571500"/>
        </p:xfrm>
        <a:graphic>
          <a:graphicData uri="http://schemas.openxmlformats.org/presentationml/2006/ole">
            <mc:AlternateContent xmlns:mc="http://schemas.openxmlformats.org/markup-compatibility/2006">
              <mc:Choice xmlns:v="urn:schemas-microsoft-com:vml" Requires="v">
                <p:oleObj spid="_x0000_s2451" name="Bitmap Image" r:id="rId5" imgW="2381582" imgH="571731" progId="PBrush">
                  <p:embed/>
                </p:oleObj>
              </mc:Choice>
              <mc:Fallback>
                <p:oleObj name="Bitmap Image" r:id="rId5" imgW="2381582" imgH="571731" progId="PBrush">
                  <p:embed/>
                  <p:pic>
                    <p:nvPicPr>
                      <p:cNvPr id="0" name="Picture 18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52400"/>
                        <a:ext cx="23812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 name="Object 8"/>
          <p:cNvGraphicFramePr>
            <a:graphicFrameLocks noChangeAspect="1"/>
          </p:cNvGraphicFramePr>
          <p:nvPr userDrawn="1"/>
        </p:nvGraphicFramePr>
        <p:xfrm>
          <a:off x="6629400" y="152400"/>
          <a:ext cx="2333625" cy="581025"/>
        </p:xfrm>
        <a:graphic>
          <a:graphicData uri="http://schemas.openxmlformats.org/presentationml/2006/ole">
            <mc:AlternateContent xmlns:mc="http://schemas.openxmlformats.org/markup-compatibility/2006">
              <mc:Choice xmlns:v="urn:schemas-microsoft-com:vml" Requires="v">
                <p:oleObj spid="_x0000_s2452" name="Bitmap Image" r:id="rId7" imgW="2333333" imgH="581106" progId="PBrush">
                  <p:embed/>
                </p:oleObj>
              </mc:Choice>
              <mc:Fallback>
                <p:oleObj name="Bitmap Image" r:id="rId7" imgW="2333333" imgH="581106" progId="PBrush">
                  <p:embed/>
                  <p:pic>
                    <p:nvPicPr>
                      <p:cNvPr id="0" name="Picture 18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152400"/>
                        <a:ext cx="23336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 name="Object 9"/>
          <p:cNvGraphicFramePr>
            <a:graphicFrameLocks noChangeAspect="1"/>
          </p:cNvGraphicFramePr>
          <p:nvPr userDrawn="1"/>
        </p:nvGraphicFramePr>
        <p:xfrm>
          <a:off x="6781800" y="1219200"/>
          <a:ext cx="1524000" cy="476250"/>
        </p:xfrm>
        <a:graphic>
          <a:graphicData uri="http://schemas.openxmlformats.org/presentationml/2006/ole">
            <mc:AlternateContent xmlns:mc="http://schemas.openxmlformats.org/markup-compatibility/2006">
              <mc:Choice xmlns:v="urn:schemas-microsoft-com:vml" Requires="v">
                <p:oleObj spid="_x0000_s2453" name="Bitmap Image" r:id="rId9" imgW="1523810" imgH="476316" progId="PBrush">
                  <p:embed/>
                </p:oleObj>
              </mc:Choice>
              <mc:Fallback>
                <p:oleObj name="Bitmap Image" r:id="rId9" imgW="1523810" imgH="476316" progId="PBrush">
                  <p:embed/>
                  <p:pic>
                    <p:nvPicPr>
                      <p:cNvPr id="0" name="Picture 18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1219200"/>
                        <a:ext cx="1524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1" name="Object 10"/>
          <p:cNvGraphicFramePr>
            <a:graphicFrameLocks noChangeAspect="1"/>
          </p:cNvGraphicFramePr>
          <p:nvPr userDrawn="1"/>
        </p:nvGraphicFramePr>
        <p:xfrm>
          <a:off x="3124200" y="990600"/>
          <a:ext cx="828675" cy="428625"/>
        </p:xfrm>
        <a:graphic>
          <a:graphicData uri="http://schemas.openxmlformats.org/presentationml/2006/ole">
            <mc:AlternateContent xmlns:mc="http://schemas.openxmlformats.org/markup-compatibility/2006">
              <mc:Choice xmlns:v="urn:schemas-microsoft-com:vml" Requires="v">
                <p:oleObj spid="_x0000_s2454" name="Bitmap Image" r:id="rId11" imgW="828791" imgH="428798" progId="PBrush">
                  <p:embed/>
                </p:oleObj>
              </mc:Choice>
              <mc:Fallback>
                <p:oleObj name="Bitmap Image" r:id="rId11" imgW="828791" imgH="428798" progId="PBrush">
                  <p:embed/>
                  <p:pic>
                    <p:nvPicPr>
                      <p:cNvPr id="0" name="Picture 18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990600"/>
                        <a:ext cx="8286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2" name="Object 11"/>
          <p:cNvGraphicFramePr>
            <a:graphicFrameLocks noChangeAspect="1"/>
          </p:cNvGraphicFramePr>
          <p:nvPr userDrawn="1"/>
        </p:nvGraphicFramePr>
        <p:xfrm>
          <a:off x="4191000" y="1371600"/>
          <a:ext cx="2381250" cy="428625"/>
        </p:xfrm>
        <a:graphic>
          <a:graphicData uri="http://schemas.openxmlformats.org/presentationml/2006/ole">
            <mc:AlternateContent xmlns:mc="http://schemas.openxmlformats.org/markup-compatibility/2006">
              <mc:Choice xmlns:v="urn:schemas-microsoft-com:vml" Requires="v">
                <p:oleObj spid="_x0000_s2455" name="Bitmap Image" r:id="rId13" imgW="2381582" imgH="428798" progId="PBrush">
                  <p:embed/>
                </p:oleObj>
              </mc:Choice>
              <mc:Fallback>
                <p:oleObj name="Bitmap Image" r:id="rId13" imgW="2381582" imgH="428798" progId="PBrush">
                  <p:embed/>
                  <p:pic>
                    <p:nvPicPr>
                      <p:cNvPr id="0" name="Picture 18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1000" y="1371600"/>
                        <a:ext cx="23812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3" name="Object 12"/>
          <p:cNvGraphicFramePr>
            <a:graphicFrameLocks noChangeAspect="1"/>
          </p:cNvGraphicFramePr>
          <p:nvPr userDrawn="1"/>
        </p:nvGraphicFramePr>
        <p:xfrm>
          <a:off x="533400" y="457200"/>
          <a:ext cx="1771650" cy="1181100"/>
        </p:xfrm>
        <a:graphic>
          <a:graphicData uri="http://schemas.openxmlformats.org/presentationml/2006/ole">
            <mc:AlternateContent xmlns:mc="http://schemas.openxmlformats.org/markup-compatibility/2006">
              <mc:Choice xmlns:v="urn:schemas-microsoft-com:vml" Requires="v">
                <p:oleObj spid="_x0000_s2456" name="Bitmap Image" r:id="rId15" imgW="1771429" imgH="1181265" progId="PBrush">
                  <p:embed/>
                </p:oleObj>
              </mc:Choice>
              <mc:Fallback>
                <p:oleObj name="Bitmap Image" r:id="rId15" imgW="1771429" imgH="1181265" progId="PBrush">
                  <p:embed/>
                  <p:pic>
                    <p:nvPicPr>
                      <p:cNvPr id="0" name="Picture 190"/>
                      <p:cNvPicPr>
                        <a:picLocks noChangeAspect="1" noChangeArrowheads="1"/>
                      </p:cNvPicPr>
                      <p:nvPr/>
                    </p:nvPicPr>
                    <p:blipFill>
                      <a:blip r:embed="rId16">
                        <a:clrChange>
                          <a:clrFrom>
                            <a:srgbClr val="00FFFF"/>
                          </a:clrFrom>
                          <a:clrTo>
                            <a:srgbClr val="00FFFF">
                              <a:alpha val="0"/>
                            </a:srgbClr>
                          </a:clrTo>
                        </a:clrChange>
                        <a:extLst>
                          <a:ext uri="{28A0092B-C50C-407E-A947-70E740481C1C}">
                            <a14:useLocalDpi xmlns:a14="http://schemas.microsoft.com/office/drawing/2010/main" val="0"/>
                          </a:ext>
                        </a:extLst>
                      </a:blip>
                      <a:srcRect/>
                      <a:stretch>
                        <a:fillRect/>
                      </a:stretch>
                    </p:blipFill>
                    <p:spPr bwMode="auto">
                      <a:xfrm>
                        <a:off x="533400" y="457200"/>
                        <a:ext cx="17716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2705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fr-CA"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A4CA7CC-FC71-4FA2-830A-058514E55A4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479887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fr-CA"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EF1059D-90B5-434A-AABC-DAE2F1C97FA1}"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562509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a:ea typeface="MS PGothic" panose="020B0600070205080204" pitchFamily="34" charset="-128"/>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S PGothic" panose="020B0600070205080204" pitchFamily="34" charset="-128"/>
              <a:cs typeface="Arial" panose="020B0604020202020204" pitchFamily="34" charset="0"/>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07504" y="1445447"/>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a:ln>
                  <a:noFill/>
                </a:ln>
                <a:solidFill>
                  <a:srgbClr val="A50021"/>
                </a:solidFill>
                <a:effectLst/>
                <a:uLnTx/>
                <a:uFillTx/>
                <a:latin typeface="Times New Roman"/>
                <a:ea typeface="+mj-ea"/>
                <a:cs typeface="+mj-cs"/>
              </a:rPr>
              <a:t>EE435 Principles of Operating Systems</a:t>
            </a:r>
            <a:endParaRPr kumimoji="0" lang="en-CA" sz="3600" b="1" i="0" u="none" strike="noStrike" kern="0" cap="none" spc="0" normalizeH="0" baseline="0" noProof="0" dirty="0">
              <a:ln>
                <a:noFill/>
              </a:ln>
              <a:solidFill>
                <a:srgbClr val="A50021"/>
              </a:solidFill>
              <a:effectLst/>
              <a:uLnTx/>
              <a:uFillTx/>
              <a:latin typeface="Times New Roman"/>
              <a:ea typeface="+mj-ea"/>
              <a:cs typeface="+mj-cs"/>
            </a:endParaRP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5138"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18" name="Picture 17"/>
          <p:cNvPicPr>
            <a:picLocks noChangeAspect="1"/>
          </p:cNvPicPr>
          <p:nvPr userDrawn="1"/>
        </p:nvPicPr>
        <p:blipFill>
          <a:blip r:embed="rId7"/>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8"/>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9"/>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10"/>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1"/>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2"/>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3"/>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4"/>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287000" y="4854198"/>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Tree>
    <p:extLst>
      <p:ext uri="{BB962C8B-B14F-4D97-AF65-F5344CB8AC3E}">
        <p14:creationId xmlns:p14="http://schemas.microsoft.com/office/powerpoint/2010/main" val="869334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panose="020B0604020202020204" pitchFamily="34" charset="0"/>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6162"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1905813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3"/>
          <a:stretch>
            <a:fillRect/>
          </a:stretch>
        </p:blipFill>
        <p:spPr>
          <a:xfrm>
            <a:off x="0" y="0"/>
            <a:ext cx="9112803" cy="6858001"/>
          </a:xfrm>
          <a:prstGeom prst="rect">
            <a:avLst/>
          </a:prstGeom>
        </p:spPr>
      </p:pic>
      <p:sp>
        <p:nvSpPr>
          <p:cNvPr id="2" name="Title 1"/>
          <p:cNvSpPr>
            <a:spLocks noGrp="1"/>
          </p:cNvSpPr>
          <p:nvPr>
            <p:ph type="ctrTitle" hasCustomPrompt="1"/>
          </p:nvPr>
        </p:nvSpPr>
        <p:spPr>
          <a:xfrm>
            <a:off x="107504" y="1445447"/>
            <a:ext cx="8928992" cy="1470025"/>
          </a:xfrm>
        </p:spPr>
        <p:txBody>
          <a:bodyPr/>
          <a:lstStyle>
            <a:lvl1pPr>
              <a:defRPr u="none" baseline="0"/>
            </a:lvl1pPr>
          </a:lstStyle>
          <a:p>
            <a:r>
              <a:rPr lang="en-US" dirty="0"/>
              <a:t>EE435 Principles of Operating Systems</a:t>
            </a:r>
            <a:endParaRPr lang="en-CA" dirty="0"/>
          </a:p>
        </p:txBody>
      </p:sp>
      <p:sp>
        <p:nvSpPr>
          <p:cNvPr id="3" name="Subtitle 2"/>
          <p:cNvSpPr>
            <a:spLocks noGrp="1"/>
          </p:cNvSpPr>
          <p:nvPr>
            <p:ph type="subTitle" idx="1"/>
          </p:nvPr>
        </p:nvSpPr>
        <p:spPr>
          <a:xfrm>
            <a:off x="1371600" y="4657724"/>
            <a:ext cx="6400800" cy="159067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12" name="Object 11"/>
          <p:cNvGraphicFramePr>
            <a:graphicFrameLocks noChangeAspect="1"/>
          </p:cNvGraphicFramePr>
          <p:nvPr userDrawn="1">
            <p:extLst/>
          </p:nvPr>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7170" name="Bitmap Image" r:id="rId4" imgW="2381582" imgH="428798" progId="PBrush">
                  <p:embed/>
                </p:oleObj>
              </mc:Choice>
              <mc:Fallback>
                <p:oleObj name="Bitmap Image" r:id="rId4" imgW="2381582" imgH="428798"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4" name="Picture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4" name="Picture 3"/>
          <p:cNvPicPr>
            <a:picLocks noChangeAspect="1"/>
          </p:cNvPicPr>
          <p:nvPr userDrawn="1"/>
        </p:nvPicPr>
        <p:blipFill>
          <a:blip r:embed="rId7"/>
          <a:stretch>
            <a:fillRect/>
          </a:stretch>
        </p:blipFill>
        <p:spPr>
          <a:xfrm>
            <a:off x="8029028" y="271379"/>
            <a:ext cx="807882" cy="683136"/>
          </a:xfrm>
          <a:prstGeom prst="rect">
            <a:avLst/>
          </a:prstGeom>
        </p:spPr>
      </p:pic>
      <p:pic>
        <p:nvPicPr>
          <p:cNvPr id="5" name="Picture 4"/>
          <p:cNvPicPr>
            <a:picLocks noChangeAspect="1"/>
          </p:cNvPicPr>
          <p:nvPr userDrawn="1"/>
        </p:nvPicPr>
        <p:blipFill>
          <a:blip r:embed="rId8"/>
          <a:stretch>
            <a:fillRect/>
          </a:stretch>
        </p:blipFill>
        <p:spPr>
          <a:xfrm>
            <a:off x="364017" y="131463"/>
            <a:ext cx="1007406" cy="678457"/>
          </a:xfrm>
          <a:prstGeom prst="rect">
            <a:avLst/>
          </a:prstGeom>
        </p:spPr>
      </p:pic>
      <p:pic>
        <p:nvPicPr>
          <p:cNvPr id="15" name="Picture 14"/>
          <p:cNvPicPr>
            <a:picLocks noChangeAspect="1"/>
          </p:cNvPicPr>
          <p:nvPr userDrawn="1"/>
        </p:nvPicPr>
        <p:blipFill>
          <a:blip r:embed="rId9"/>
          <a:stretch>
            <a:fillRect/>
          </a:stretch>
        </p:blipFill>
        <p:spPr>
          <a:xfrm>
            <a:off x="2235331" y="147091"/>
            <a:ext cx="713673" cy="736151"/>
          </a:xfrm>
          <a:prstGeom prst="rect">
            <a:avLst/>
          </a:prstGeom>
        </p:spPr>
      </p:pic>
      <p:pic>
        <p:nvPicPr>
          <p:cNvPr id="16" name="Picture 15"/>
          <p:cNvPicPr>
            <a:picLocks noChangeAspect="1"/>
          </p:cNvPicPr>
          <p:nvPr userDrawn="1"/>
        </p:nvPicPr>
        <p:blipFill>
          <a:blip r:embed="rId10"/>
          <a:stretch>
            <a:fillRect/>
          </a:stretch>
        </p:blipFill>
        <p:spPr>
          <a:xfrm>
            <a:off x="3812912" y="304222"/>
            <a:ext cx="1348977" cy="436092"/>
          </a:xfrm>
          <a:prstGeom prst="rect">
            <a:avLst/>
          </a:prstGeom>
        </p:spPr>
      </p:pic>
      <p:pic>
        <p:nvPicPr>
          <p:cNvPr id="17" name="Picture 16"/>
          <p:cNvPicPr>
            <a:picLocks noChangeAspect="1"/>
          </p:cNvPicPr>
          <p:nvPr userDrawn="1"/>
        </p:nvPicPr>
        <p:blipFill>
          <a:blip r:embed="rId11"/>
          <a:stretch>
            <a:fillRect/>
          </a:stretch>
        </p:blipFill>
        <p:spPr>
          <a:xfrm>
            <a:off x="3066709" y="925439"/>
            <a:ext cx="850735" cy="542710"/>
          </a:xfrm>
          <a:prstGeom prst="rect">
            <a:avLst/>
          </a:prstGeom>
        </p:spPr>
      </p:pic>
      <p:pic>
        <p:nvPicPr>
          <p:cNvPr id="18" name="Picture 17"/>
          <p:cNvPicPr>
            <a:picLocks noChangeAspect="1"/>
          </p:cNvPicPr>
          <p:nvPr userDrawn="1"/>
        </p:nvPicPr>
        <p:blipFill>
          <a:blip r:embed="rId12"/>
          <a:stretch>
            <a:fillRect/>
          </a:stretch>
        </p:blipFill>
        <p:spPr>
          <a:xfrm>
            <a:off x="961422" y="1045302"/>
            <a:ext cx="1425604" cy="433272"/>
          </a:xfrm>
          <a:prstGeom prst="rect">
            <a:avLst/>
          </a:prstGeom>
        </p:spPr>
      </p:pic>
      <p:pic>
        <p:nvPicPr>
          <p:cNvPr id="21" name="Picture 20"/>
          <p:cNvPicPr>
            <a:picLocks noChangeAspect="1"/>
          </p:cNvPicPr>
          <p:nvPr userDrawn="1"/>
        </p:nvPicPr>
        <p:blipFill>
          <a:blip r:embed="rId13"/>
          <a:stretch>
            <a:fillRect/>
          </a:stretch>
        </p:blipFill>
        <p:spPr>
          <a:xfrm>
            <a:off x="4845050" y="945747"/>
            <a:ext cx="1216199" cy="575523"/>
          </a:xfrm>
          <a:prstGeom prst="rect">
            <a:avLst/>
          </a:prstGeom>
        </p:spPr>
      </p:pic>
      <p:pic>
        <p:nvPicPr>
          <p:cNvPr id="23" name="Picture 22"/>
          <p:cNvPicPr>
            <a:picLocks noChangeAspect="1"/>
          </p:cNvPicPr>
          <p:nvPr userDrawn="1"/>
        </p:nvPicPr>
        <p:blipFill>
          <a:blip r:embed="rId14"/>
          <a:stretch>
            <a:fillRect/>
          </a:stretch>
        </p:blipFill>
        <p:spPr>
          <a:xfrm>
            <a:off x="6144884" y="194923"/>
            <a:ext cx="643459" cy="730516"/>
          </a:xfrm>
          <a:prstGeom prst="rect">
            <a:avLst/>
          </a:prstGeom>
        </p:spPr>
      </p:pic>
    </p:spTree>
    <p:extLst>
      <p:ext uri="{BB962C8B-B14F-4D97-AF65-F5344CB8AC3E}">
        <p14:creationId xmlns:p14="http://schemas.microsoft.com/office/powerpoint/2010/main" val="1246919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10"/>
          </p:nvPr>
        </p:nvSpPr>
        <p:spPr/>
        <p:txBody>
          <a:bodyPr/>
          <a:lstStyle>
            <a:lvl1pPr>
              <a:defRPr/>
            </a:lvl1pPr>
          </a:lstStyle>
          <a:p>
            <a:endParaRPr lang="fr-CA"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fr-CA"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1921239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fr-CA"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CAE7068-9ECA-48C9-8654-D845786175C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878532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fr-CA"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FB7D47B-3958-45F7-8C35-F6D9FE580964}"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38677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endParaRPr lang="fr-CA"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fr-CA"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62A7CC5B-B510-4EC3-81D1-5DFCD586C9D5}"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707756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endParaRPr lang="fr-CA"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fr-CA"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DBBDA24B-8280-417D-A5C0-357762AE6CA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7119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fr-CA"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fr-CA"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91292362-F2FC-40F1-B1D3-6DA07A44A32F}"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388838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fr-CA"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7B598FD-97EE-4B80-BA99-5F47DB0CBCF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592748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fr-CA"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4DC79C7-1127-40A7-8536-9A7162F67CFD}"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579608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fr-CA" altLang="en-US" dirty="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fr-CA" altLang="en-US" dirty="0">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242B984-0FA7-4C5C-A1AF-397236A629D1}" type="slidenum">
              <a:rPr lang="fr-CA" altLang="en-US">
                <a:solidFill>
                  <a:srgbClr val="000000"/>
                </a:solidFill>
              </a:rPr>
              <a:pPr fontAlgn="base">
                <a:spcBef>
                  <a:spcPct val="0"/>
                </a:spcBef>
                <a:spcAft>
                  <a:spcPct val="0"/>
                </a:spcAft>
              </a:pPr>
              <a:t>‹#›</a:t>
            </a:fld>
            <a:endParaRPr lang="fr-CA" altLang="en-US">
              <a:solidFill>
                <a:srgbClr val="000000"/>
              </a:solidFill>
            </a:endParaRPr>
          </a:p>
        </p:txBody>
      </p:sp>
    </p:spTree>
    <p:extLst>
      <p:ext uri="{BB962C8B-B14F-4D97-AF65-F5344CB8AC3E}">
        <p14:creationId xmlns:p14="http://schemas.microsoft.com/office/powerpoint/2010/main" val="18258533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576" y="116632"/>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CA" altLang="en-US"/>
              <a:t>Click to edit Master text styles</a:t>
            </a:r>
          </a:p>
          <a:p>
            <a:pPr lvl="1"/>
            <a:r>
              <a:rPr lang="fr-CA" altLang="en-US"/>
              <a:t>Second level</a:t>
            </a:r>
          </a:p>
          <a:p>
            <a:pPr lvl="2"/>
            <a:r>
              <a:rPr lang="fr-CA" altLang="en-US"/>
              <a:t>Third level</a:t>
            </a:r>
          </a:p>
          <a:p>
            <a:pPr lvl="3"/>
            <a:r>
              <a:rPr lang="fr-CA" altLang="en-US"/>
              <a:t>Fourth level</a:t>
            </a:r>
          </a:p>
          <a:p>
            <a:pPr lvl="4"/>
            <a:r>
              <a:rPr lang="fr-CA" altLang="en-US"/>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solidFill>
                  <a:srgbClr val="000000"/>
                </a:solidFill>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D40917A-A489-4E74-B474-80595E59A7CA}" type="slidenum">
              <a:rPr kumimoji="0" lang="fr-CA" altLang="en-US" sz="1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panose="020B0604020202020204" pitchFamily="34" charset="0"/>
            </a:endParaRPr>
          </a:p>
        </p:txBody>
      </p:sp>
    </p:spTree>
    <p:extLst>
      <p:ext uri="{BB962C8B-B14F-4D97-AF65-F5344CB8AC3E}">
        <p14:creationId xmlns:p14="http://schemas.microsoft.com/office/powerpoint/2010/main" val="17242641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hdr="0" ftr="0" dt="0"/>
  <p:txStyles>
    <p:titleStyle>
      <a:lvl1pPr algn="ctr" rtl="0" eaLnBrk="0" fontAlgn="base" hangingPunct="0">
        <a:spcBef>
          <a:spcPct val="0"/>
        </a:spcBef>
        <a:spcAft>
          <a:spcPct val="0"/>
        </a:spcAft>
        <a:defRPr sz="3600" b="1" u="sng">
          <a:solidFill>
            <a:srgbClr val="A50021"/>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3600" b="1" u="sng">
          <a:solidFill>
            <a:srgbClr val="A50021"/>
          </a:solidFill>
          <a:latin typeface="Times New Roman" pitchFamily="18" charset="0"/>
          <a:ea typeface="MS PGothic" panose="020B0600070205080204" pitchFamily="34" charset="-128"/>
          <a:cs typeface="ＭＳ Ｐゴシック" charset="0"/>
        </a:defRPr>
      </a:lvl2pPr>
      <a:lvl3pPr algn="ctr" rtl="0" eaLnBrk="0" fontAlgn="base" hangingPunct="0">
        <a:spcBef>
          <a:spcPct val="0"/>
        </a:spcBef>
        <a:spcAft>
          <a:spcPct val="0"/>
        </a:spcAft>
        <a:defRPr sz="3600" b="1" u="sng">
          <a:solidFill>
            <a:srgbClr val="A50021"/>
          </a:solidFill>
          <a:latin typeface="Times New Roman" pitchFamily="18" charset="0"/>
          <a:ea typeface="MS PGothic" panose="020B0600070205080204" pitchFamily="34" charset="-128"/>
          <a:cs typeface="ＭＳ Ｐゴシック" charset="0"/>
        </a:defRPr>
      </a:lvl3pPr>
      <a:lvl4pPr algn="ctr" rtl="0" eaLnBrk="0" fontAlgn="base" hangingPunct="0">
        <a:spcBef>
          <a:spcPct val="0"/>
        </a:spcBef>
        <a:spcAft>
          <a:spcPct val="0"/>
        </a:spcAft>
        <a:defRPr sz="3600" b="1" u="sng">
          <a:solidFill>
            <a:srgbClr val="A50021"/>
          </a:solidFill>
          <a:latin typeface="Times New Roman" pitchFamily="18" charset="0"/>
          <a:ea typeface="MS PGothic" panose="020B0600070205080204" pitchFamily="34" charset="-128"/>
          <a:cs typeface="ＭＳ Ｐゴシック" charset="0"/>
        </a:defRPr>
      </a:lvl4pPr>
      <a:lvl5pPr algn="ctr" rtl="0" eaLnBrk="0" fontAlgn="base" hangingPunct="0">
        <a:spcBef>
          <a:spcPct val="0"/>
        </a:spcBef>
        <a:spcAft>
          <a:spcPct val="0"/>
        </a:spcAft>
        <a:defRPr sz="3600" b="1" u="sng">
          <a:solidFill>
            <a:srgbClr val="A50021"/>
          </a:solidFill>
          <a:latin typeface="Times New Roman" pitchFamily="18" charset="0"/>
          <a:ea typeface="MS PGothic" panose="020B0600070205080204" pitchFamily="34" charset="-128"/>
          <a:cs typeface="ＭＳ Ｐゴシック"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0099"/>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3pPr>
      <a:lvl4pPr marL="1600200" indent="-228600" algn="l" rtl="0" eaLnBrk="0" fontAlgn="base" hangingPunct="0">
        <a:spcBef>
          <a:spcPct val="20000"/>
        </a:spcBef>
        <a:spcAft>
          <a:spcPct val="0"/>
        </a:spcAft>
        <a:buFont typeface="Wingdings" panose="05000000000000000000" pitchFamily="2" charset="2"/>
        <a:buChar char="Ø"/>
        <a:defRPr sz="2000">
          <a:solidFill>
            <a:srgbClr val="008000"/>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eaLnBrk="1" hangingPunct="1"/>
            <a:r>
              <a:rPr lang="en-US" altLang="en-US" dirty="0"/>
              <a:t>EEE 335</a:t>
            </a:r>
            <a:br>
              <a:rPr lang="en-US" altLang="en-US" dirty="0"/>
            </a:br>
            <a:r>
              <a:rPr lang="en-US" altLang="en-US" sz="4000" dirty="0"/>
              <a:t>Principles of Operating Systems</a:t>
            </a:r>
          </a:p>
        </p:txBody>
      </p:sp>
      <p:sp>
        <p:nvSpPr>
          <p:cNvPr id="5" name="Subtitle 2">
            <a:extLst>
              <a:ext uri="{FF2B5EF4-FFF2-40B4-BE49-F238E27FC236}">
                <a16:creationId xmlns="" xmlns:a16="http://schemas.microsoft.com/office/drawing/2014/main" id="{423C724A-8901-6D41-9637-A1D95A0A9D71}"/>
              </a:ext>
            </a:extLst>
          </p:cNvPr>
          <p:cNvSpPr>
            <a:spLocks noGrp="1"/>
          </p:cNvSpPr>
          <p:nvPr>
            <p:ph type="subTitle" idx="1"/>
          </p:nvPr>
        </p:nvSpPr>
        <p:spPr>
          <a:xfrm>
            <a:off x="1287000" y="4854198"/>
            <a:ext cx="6400800" cy="1752600"/>
          </a:xfrm>
        </p:spPr>
        <p:txBody>
          <a:bodyPr/>
          <a:lstStyle/>
          <a:p>
            <a:r>
              <a:rPr lang="en-CA" dirty="0"/>
              <a:t>Virtual Memory I</a:t>
            </a:r>
          </a:p>
          <a:p>
            <a:r>
              <a:rPr lang="en-CA" dirty="0"/>
              <a:t>(Modern Operating Systems 3.3)</a:t>
            </a:r>
            <a:endParaRPr lang="en-CA" dirty="0"/>
          </a:p>
        </p:txBody>
      </p:sp>
    </p:spTree>
    <p:extLst>
      <p:ext uri="{BB962C8B-B14F-4D97-AF65-F5344CB8AC3E}">
        <p14:creationId xmlns:p14="http://schemas.microsoft.com/office/powerpoint/2010/main" val="34426941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689627" y="226541"/>
            <a:ext cx="7772400" cy="771872"/>
          </a:xfrm>
        </p:spPr>
        <p:txBody>
          <a:bodyPr/>
          <a:lstStyle/>
          <a:p>
            <a:pPr eaLnBrk="1" hangingPunct="1"/>
            <a:r>
              <a:rPr lang="en-US" altLang="en-US" dirty="0"/>
              <a:t>Page Tables</a:t>
            </a:r>
          </a:p>
        </p:txBody>
      </p:sp>
      <mc:AlternateContent xmlns:mc="http://schemas.openxmlformats.org/markup-compatibility/2006" xmlns:a14="http://schemas.microsoft.com/office/drawing/2010/main">
        <mc:Choice Requires="a14">
          <p:sp>
            <p:nvSpPr>
              <p:cNvPr id="12293" name="Rectangle 3"/>
              <p:cNvSpPr>
                <a:spLocks noGrp="1" noChangeArrowheads="1"/>
              </p:cNvSpPr>
              <p:nvPr>
                <p:ph type="body" idx="1"/>
              </p:nvPr>
            </p:nvSpPr>
            <p:spPr>
              <a:xfrm>
                <a:off x="702861" y="998413"/>
                <a:ext cx="8206680" cy="4114800"/>
              </a:xfrm>
            </p:spPr>
            <p:txBody>
              <a:bodyPr/>
              <a:lstStyle/>
              <a:p>
                <a:pPr eaLnBrk="1" hangingPunct="1"/>
                <a:r>
                  <a:rPr lang="en-US" altLang="en-US" dirty="0"/>
                  <a:t>The page table stores a number of entries</a:t>
                </a:r>
              </a:p>
              <a:p>
                <a:pPr lvl="1"/>
                <a:r>
                  <a:rPr lang="en-US" altLang="en-US" dirty="0"/>
                  <a:t>one for each page in virtual memory, indicating if and where that page is located in physical memory</a:t>
                </a:r>
              </a:p>
              <a:p>
                <a:pPr lvl="1"/>
                <a:r>
                  <a:rPr lang="en-US" altLang="en-US" dirty="0"/>
                  <a:t>one page table will be required for each process</a:t>
                </a:r>
              </a:p>
              <a:p>
                <a:r>
                  <a:rPr lang="en-US" altLang="en-US" dirty="0"/>
                  <a:t>Consider our 16-bit address space with 4KB pages</a:t>
                </a:r>
              </a:p>
              <a:p>
                <a:pPr lvl="1"/>
                <a:r>
                  <a:rPr lang="en-US" altLang="en-US" dirty="0"/>
                  <a:t>2</a:t>
                </a:r>
                <a:r>
                  <a:rPr lang="en-US" altLang="en-US" baseline="30000" dirty="0"/>
                  <a:t>16</a:t>
                </a:r>
                <a:r>
                  <a:rPr lang="en-US" altLang="en-US" dirty="0"/>
                  <a:t> = 64KB</a:t>
                </a:r>
              </a:p>
              <a:p>
                <a:pPr lvl="1" eaLnBrk="1" hangingPunct="1"/>
                <a:r>
                  <a:rPr lang="en-US" altLang="en-US" dirty="0"/>
                  <a:t>2</a:t>
                </a:r>
                <a:r>
                  <a:rPr lang="en-US" altLang="en-US" baseline="30000" dirty="0"/>
                  <a:t>12 </a:t>
                </a:r>
                <a:r>
                  <a:rPr lang="en-US" altLang="en-US" dirty="0"/>
                  <a:t>=   4KB, so that leaves 2</a:t>
                </a:r>
                <a:r>
                  <a:rPr lang="en-US" altLang="en-US" baseline="30000" dirty="0"/>
                  <a:t>4</a:t>
                </a:r>
                <a:r>
                  <a:rPr lang="en-US" altLang="en-US" dirty="0"/>
                  <a:t>=16 virtual pages to be mapped</a:t>
                </a:r>
              </a:p>
              <a:p>
                <a:pPr marL="914400" lvl="2" indent="0">
                  <a:buNone/>
                </a:pPr>
                <a14:m>
                  <m:oMath xmlns:m="http://schemas.openxmlformats.org/officeDocument/2006/math">
                    <m:f>
                      <m:fPr>
                        <m:ctrlPr>
                          <a:rPr lang="en-US" altLang="en-US" sz="2800" i="1" smtClean="0">
                            <a:latin typeface="Cambria Math"/>
                          </a:rPr>
                        </m:ctrlPr>
                      </m:fPr>
                      <m:num>
                        <m:sSup>
                          <m:sSupPr>
                            <m:ctrlPr>
                              <a:rPr lang="en-US" altLang="en-US" sz="2800" i="1" smtClean="0">
                                <a:latin typeface="Cambria Math"/>
                              </a:rPr>
                            </m:ctrlPr>
                          </m:sSupPr>
                          <m:e>
                            <m:r>
                              <a:rPr lang="en-CA" altLang="en-US" sz="2800" b="0" i="1" smtClean="0">
                                <a:latin typeface="Cambria Math" panose="02040503050406030204" pitchFamily="18" charset="0"/>
                              </a:rPr>
                              <m:t>2</m:t>
                            </m:r>
                          </m:e>
                          <m:sup>
                            <m:r>
                              <a:rPr lang="en-CA" altLang="en-US" sz="2800" b="0" i="1" smtClean="0">
                                <a:latin typeface="Cambria Math" panose="02040503050406030204" pitchFamily="18" charset="0"/>
                              </a:rPr>
                              <m:t>16</m:t>
                            </m:r>
                          </m:sup>
                        </m:sSup>
                      </m:num>
                      <m:den>
                        <m:sSup>
                          <m:sSupPr>
                            <m:ctrlPr>
                              <a:rPr lang="en-US" altLang="en-US" sz="2800" i="1" smtClean="0">
                                <a:latin typeface="Cambria Math"/>
                              </a:rPr>
                            </m:ctrlPr>
                          </m:sSupPr>
                          <m:e>
                            <m:r>
                              <a:rPr lang="en-CA" altLang="en-US" sz="2800" b="0" i="1" smtClean="0">
                                <a:latin typeface="Cambria Math" panose="02040503050406030204" pitchFamily="18" charset="0"/>
                              </a:rPr>
                              <m:t>2</m:t>
                            </m:r>
                          </m:e>
                          <m:sup>
                            <m:r>
                              <a:rPr lang="en-CA" altLang="en-US" sz="2800" b="0" i="1" smtClean="0">
                                <a:latin typeface="Cambria Math" panose="02040503050406030204" pitchFamily="18" charset="0"/>
                              </a:rPr>
                              <m:t>12</m:t>
                            </m:r>
                          </m:sup>
                        </m:sSup>
                      </m:den>
                    </m:f>
                    <m:r>
                      <a:rPr lang="en-CA" altLang="en-US" sz="2800" b="0" i="1" smtClean="0">
                        <a:latin typeface="Cambria Math" panose="02040503050406030204" pitchFamily="18" charset="0"/>
                      </a:rPr>
                      <m:t>=</m:t>
                    </m:r>
                    <m:sSup>
                      <m:sSupPr>
                        <m:ctrlPr>
                          <a:rPr lang="en-CA" altLang="en-US" sz="2800" b="0" i="1" smtClean="0">
                            <a:latin typeface="Cambria Math"/>
                          </a:rPr>
                        </m:ctrlPr>
                      </m:sSupPr>
                      <m:e>
                        <m:r>
                          <a:rPr lang="en-CA" altLang="en-US" sz="2800" b="0" i="1" smtClean="0">
                            <a:latin typeface="Cambria Math" panose="02040503050406030204" pitchFamily="18" charset="0"/>
                          </a:rPr>
                          <m:t>2</m:t>
                        </m:r>
                      </m:e>
                      <m:sup>
                        <m:r>
                          <a:rPr lang="en-CA" altLang="en-US" sz="2800" b="0" i="1" smtClean="0">
                            <a:latin typeface="Cambria Math" panose="02040503050406030204" pitchFamily="18" charset="0"/>
                          </a:rPr>
                          <m:t>4</m:t>
                        </m:r>
                      </m:sup>
                    </m:sSup>
                    <m:r>
                      <a:rPr lang="en-CA" altLang="en-US" sz="2800" b="0" i="1" smtClean="0">
                        <a:latin typeface="Cambria Math" panose="02040503050406030204" pitchFamily="18" charset="0"/>
                      </a:rPr>
                      <m:t>=16  </m:t>
                    </m:r>
                  </m:oMath>
                </a14:m>
                <a:r>
                  <a:rPr lang="en-US" altLang="en-US" sz="2800" dirty="0"/>
                  <a:t>or </a:t>
                </a:r>
                <a14:m>
                  <m:oMath xmlns:m="http://schemas.openxmlformats.org/officeDocument/2006/math">
                    <m:f>
                      <m:fPr>
                        <m:ctrlPr>
                          <a:rPr lang="en-US" altLang="en-US" sz="2800" i="1" smtClean="0">
                            <a:latin typeface="Cambria Math"/>
                          </a:rPr>
                        </m:ctrlPr>
                      </m:fPr>
                      <m:num>
                        <m:r>
                          <a:rPr lang="en-CA" altLang="en-US" sz="2800" b="0" i="1" smtClean="0">
                            <a:latin typeface="Cambria Math" panose="02040503050406030204" pitchFamily="18" charset="0"/>
                          </a:rPr>
                          <m:t>64</m:t>
                        </m:r>
                      </m:num>
                      <m:den>
                        <m:r>
                          <a:rPr lang="en-CA" altLang="en-US" sz="2800" b="0" i="1" smtClean="0">
                            <a:latin typeface="Cambria Math" panose="02040503050406030204" pitchFamily="18" charset="0"/>
                          </a:rPr>
                          <m:t>4</m:t>
                        </m:r>
                      </m:den>
                    </m:f>
                  </m:oMath>
                </a14:m>
                <a:r>
                  <a:rPr lang="en-US" altLang="en-US" sz="2800" dirty="0"/>
                  <a:t>  virtual pages</a:t>
                </a:r>
                <a:endParaRPr lang="en-US" altLang="en-US" dirty="0"/>
              </a:p>
            </p:txBody>
          </p:sp>
        </mc:Choice>
        <mc:Fallback xmlns="">
          <p:sp>
            <p:nvSpPr>
              <p:cNvPr id="12293" name="Rectangle 3"/>
              <p:cNvSpPr>
                <a:spLocks noGrp="1" noRot="1" noChangeAspect="1" noMove="1" noResize="1" noEditPoints="1" noAdjustHandles="1" noChangeArrowheads="1" noChangeShapeType="1" noTextEdit="1"/>
              </p:cNvSpPr>
              <p:nvPr>
                <p:ph type="body" idx="1"/>
              </p:nvPr>
            </p:nvSpPr>
            <p:spPr>
              <a:xfrm>
                <a:off x="702861" y="998413"/>
                <a:ext cx="8206680" cy="4114800"/>
              </a:xfrm>
              <a:blipFill>
                <a:blip r:embed="rId3"/>
                <a:stretch>
                  <a:fillRect l="-1336" t="-1630" b="-6667"/>
                </a:stretch>
              </a:blipFill>
            </p:spPr>
            <p:txBody>
              <a:bodyPr/>
              <a:lstStyle/>
              <a:p>
                <a:r>
                  <a:rPr lang="en-CA">
                    <a:noFill/>
                  </a:rPr>
                  <a:t> </a:t>
                </a:r>
              </a:p>
            </p:txBody>
          </p:sp>
        </mc:Fallback>
      </mc:AlternateContent>
      <p:sp>
        <p:nvSpPr>
          <p:cNvPr id="2" name="Slide Number Placeholder 1"/>
          <p:cNvSpPr>
            <a:spLocks noGrp="1"/>
          </p:cNvSpPr>
          <p:nvPr>
            <p:ph type="sldNum" sz="quarter" idx="12"/>
          </p:nvPr>
        </p:nvSpPr>
        <p:spPr/>
        <p:txBody>
          <a:bodyPr/>
          <a:lstStyle/>
          <a:p>
            <a:fld id="{0F291162-72CC-4A71-AE98-B818C231D57D}" type="slidenum">
              <a:rPr lang="fr-CA" altLang="en-US" smtClean="0">
                <a:solidFill>
                  <a:srgbClr val="000000"/>
                </a:solidFill>
              </a:rPr>
              <a:pPr/>
              <a:t>10</a:t>
            </a:fld>
            <a:endParaRPr lang="fr-CA" altLang="en-US" dirty="0">
              <a:solidFill>
                <a:srgbClr val="000000"/>
              </a:solidFill>
            </a:endParaRPr>
          </a:p>
        </p:txBody>
      </p:sp>
      <p:sp>
        <p:nvSpPr>
          <p:cNvPr id="4" name="Rectangle 3">
            <a:extLst>
              <a:ext uri="{FF2B5EF4-FFF2-40B4-BE49-F238E27FC236}">
                <a16:creationId xmlns:a16="http://schemas.microsoft.com/office/drawing/2014/main" xmlns="" id="{66151945-07D2-46F3-B7B0-47E355E7FC61}"/>
              </a:ext>
            </a:extLst>
          </p:cNvPr>
          <p:cNvSpPr/>
          <p:nvPr/>
        </p:nvSpPr>
        <p:spPr>
          <a:xfrm>
            <a:off x="702860" y="5382533"/>
            <a:ext cx="8206679" cy="1384995"/>
          </a:xfrm>
          <a:prstGeom prst="rect">
            <a:avLst/>
          </a:prstGeom>
        </p:spPr>
        <p:txBody>
          <a:bodyPr wrap="square">
            <a:spAutoFit/>
          </a:bodyPr>
          <a:lstStyle/>
          <a:p>
            <a:pPr marL="342900" lvl="0" indent="-342900" fontAlgn="base">
              <a:spcBef>
                <a:spcPct val="20000"/>
              </a:spcBef>
              <a:spcAft>
                <a:spcPct val="0"/>
              </a:spcAft>
              <a:buFontTx/>
              <a:buChar char="•"/>
            </a:pPr>
            <a:r>
              <a:rPr lang="en-US" altLang="en-US" sz="2800" kern="0" dirty="0">
                <a:solidFill>
                  <a:srgbClr val="000000"/>
                </a:solidFill>
              </a:rPr>
              <a:t>Now lets consider a specific virtual page address (</a:t>
            </a:r>
            <a:r>
              <a:rPr lang="en-US" altLang="en-US" sz="2800" kern="0" dirty="0">
                <a:solidFill>
                  <a:srgbClr val="000000"/>
                </a:solidFill>
                <a:latin typeface="Arial" panose="020B0604020202020204" pitchFamily="34" charset="0"/>
                <a:cs typeface="Arial" panose="020B0604020202020204" pitchFamily="34" charset="0"/>
              </a:rPr>
              <a:t>8196</a:t>
            </a:r>
            <a:r>
              <a:rPr lang="en-US" altLang="en-US" sz="2800" kern="0" dirty="0">
                <a:solidFill>
                  <a:srgbClr val="000000"/>
                </a:solidFill>
              </a:rPr>
              <a:t> or </a:t>
            </a:r>
            <a:r>
              <a:rPr lang="en-US" altLang="en-US" sz="2800" kern="0" dirty="0">
                <a:solidFill>
                  <a:srgbClr val="000000"/>
                </a:solidFill>
                <a:latin typeface="Arial" panose="020B0604020202020204" pitchFamily="34" charset="0"/>
                <a:cs typeface="Arial" panose="020B0604020202020204" pitchFamily="34" charset="0"/>
              </a:rPr>
              <a:t>0010000000000100</a:t>
            </a:r>
            <a:r>
              <a:rPr lang="en-US" altLang="en-US" sz="2800" kern="0" dirty="0">
                <a:solidFill>
                  <a:srgbClr val="000000"/>
                </a:solidFill>
              </a:rPr>
              <a:t>) and see how the page table maps this to a page frame</a:t>
            </a:r>
          </a:p>
        </p:txBody>
      </p:sp>
    </p:spTree>
    <p:extLst>
      <p:ext uri="{BB962C8B-B14F-4D97-AF65-F5344CB8AC3E}">
        <p14:creationId xmlns:p14="http://schemas.microsoft.com/office/powerpoint/2010/main" val="268854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685800" y="80662"/>
            <a:ext cx="7772400" cy="1143000"/>
          </a:xfrm>
        </p:spPr>
        <p:txBody>
          <a:bodyPr/>
          <a:lstStyle/>
          <a:p>
            <a:pPr eaLnBrk="1" hangingPunct="1"/>
            <a:r>
              <a:rPr lang="en-US" altLang="en-US" dirty="0"/>
              <a:t>Page Tables (Example)</a:t>
            </a:r>
          </a:p>
        </p:txBody>
      </p:sp>
      <p:sp>
        <p:nvSpPr>
          <p:cNvPr id="14341" name="Rectangle 3"/>
          <p:cNvSpPr>
            <a:spLocks noGrp="1" noChangeArrowheads="1"/>
          </p:cNvSpPr>
          <p:nvPr>
            <p:ph type="body" idx="1"/>
          </p:nvPr>
        </p:nvSpPr>
        <p:spPr>
          <a:xfrm>
            <a:off x="6972479" y="1547060"/>
            <a:ext cx="1790700" cy="914400"/>
          </a:xfrm>
        </p:spPr>
        <p:txBody>
          <a:bodyPr/>
          <a:lstStyle/>
          <a:p>
            <a:pPr marL="0" indent="0" algn="ctr" eaLnBrk="1" hangingPunct="1">
              <a:buFont typeface="Wingdings" panose="05000000000000000000" pitchFamily="2" charset="2"/>
              <a:buNone/>
            </a:pPr>
            <a:r>
              <a:rPr lang="en-US" altLang="en-US" sz="1600" b="1" dirty="0"/>
              <a:t>Incoming Virtual Address </a:t>
            </a:r>
          </a:p>
          <a:p>
            <a:pPr marL="0" indent="0" algn="ctr" eaLnBrk="1" hangingPunct="1">
              <a:buFont typeface="Wingdings" panose="05000000000000000000" pitchFamily="2" charset="2"/>
              <a:buNone/>
            </a:pPr>
            <a:r>
              <a:rPr lang="en-US" altLang="en-US" sz="1600" b="1" dirty="0">
                <a:latin typeface="Arial" panose="020B0604020202020204" pitchFamily="34" charset="0"/>
                <a:cs typeface="Arial" panose="020B0604020202020204" pitchFamily="34" charset="0"/>
              </a:rPr>
              <a:t>8,196 or 0x2004</a:t>
            </a:r>
          </a:p>
        </p:txBody>
      </p:sp>
      <p:graphicFrame>
        <p:nvGraphicFramePr>
          <p:cNvPr id="75855" name="Group 79"/>
          <p:cNvGraphicFramePr>
            <a:graphicFrameLocks noGrp="1"/>
          </p:cNvGraphicFramePr>
          <p:nvPr>
            <p:extLst>
              <p:ext uri="{D42A27DB-BD31-4B8C-83A1-F6EECF244321}">
                <p14:modId xmlns:p14="http://schemas.microsoft.com/office/powerpoint/2010/main" val="1024605524"/>
              </p:ext>
            </p:extLst>
          </p:nvPr>
        </p:nvGraphicFramePr>
        <p:xfrm>
          <a:off x="1996706" y="1462540"/>
          <a:ext cx="4724400" cy="609600"/>
        </p:xfrm>
        <a:graphic>
          <a:graphicData uri="http://schemas.openxmlformats.org/drawingml/2006/table">
            <a:tbl>
              <a:tblPr/>
              <a:tblGrid>
                <a:gridCol w="1600200">
                  <a:extLst>
                    <a:ext uri="{9D8B030D-6E8A-4147-A177-3AD203B41FA5}">
                      <a16:colId xmlns:a16="http://schemas.microsoft.com/office/drawing/2014/main" xmlns="" val="20000"/>
                    </a:ext>
                  </a:extLst>
                </a:gridCol>
                <a:gridCol w="3124200">
                  <a:extLst>
                    <a:ext uri="{9D8B030D-6E8A-4147-A177-3AD203B41FA5}">
                      <a16:colId xmlns:a16="http://schemas.microsoft.com/office/drawing/2014/main" xmlns="" val="20001"/>
                    </a:ext>
                  </a:extLst>
                </a:gridCol>
              </a:tblGrid>
              <a:tr h="304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charset="0"/>
                        </a:rPr>
                        <a:t>4 bits</a:t>
                      </a:r>
                    </a:p>
                  </a:txBody>
                  <a:tcPr marL="0" marR="0" marT="0" marB="0"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charset="0"/>
                        </a:rPr>
                        <a:t>12 bits</a:t>
                      </a:r>
                    </a:p>
                  </a:txBody>
                  <a:tcPr marL="0" marR="0" marT="0" marB="0"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14313">
                <a:tc>
                  <a:txBody>
                    <a:bodyPr/>
                    <a:lstStyle/>
                    <a:p>
                      <a:pPr marL="0" marR="0" lvl="0" indent="0" algn="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0010</a:t>
                      </a:r>
                    </a:p>
                  </a:txBody>
                  <a:tcPr marL="45720" marR="4572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000000000100</a:t>
                      </a:r>
                    </a:p>
                  </a:txBody>
                  <a:tcPr marL="45720" marR="4572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75945" name="Group 169"/>
          <p:cNvGraphicFramePr>
            <a:graphicFrameLocks noGrp="1"/>
          </p:cNvGraphicFramePr>
          <p:nvPr>
            <p:extLst>
              <p:ext uri="{D42A27DB-BD31-4B8C-83A1-F6EECF244321}">
                <p14:modId xmlns:p14="http://schemas.microsoft.com/office/powerpoint/2010/main" val="1840826012"/>
              </p:ext>
            </p:extLst>
          </p:nvPr>
        </p:nvGraphicFramePr>
        <p:xfrm>
          <a:off x="1276171" y="2256906"/>
          <a:ext cx="1676400" cy="3352800"/>
        </p:xfrm>
        <a:graphic>
          <a:graphicData uri="http://schemas.openxmlformats.org/drawingml/2006/table">
            <a:tbl>
              <a:tblPr/>
              <a:tblGrid>
                <a:gridCol w="228600">
                  <a:extLst>
                    <a:ext uri="{9D8B030D-6E8A-4147-A177-3AD203B41FA5}">
                      <a16:colId xmlns:a16="http://schemas.microsoft.com/office/drawing/2014/main" xmlns="" val="20000"/>
                    </a:ext>
                  </a:extLst>
                </a:gridCol>
                <a:gridCol w="990600">
                  <a:extLst>
                    <a:ext uri="{9D8B030D-6E8A-4147-A177-3AD203B41FA5}">
                      <a16:colId xmlns:a16="http://schemas.microsoft.com/office/drawing/2014/main" xmlns="" val="20001"/>
                    </a:ext>
                  </a:extLst>
                </a:gridCol>
                <a:gridCol w="457200">
                  <a:extLst>
                    <a:ext uri="{9D8B030D-6E8A-4147-A177-3AD203B41FA5}">
                      <a16:colId xmlns:a16="http://schemas.microsoft.com/office/drawing/2014/main" xmlns="" val="20002"/>
                    </a:ext>
                  </a:extLst>
                </a:gridCol>
              </a:tblGrid>
              <a:tr h="152400">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PAGE TABLE</a:t>
                      </a: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152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200" b="0" i="0" u="none" strike="noStrike" cap="none" normalizeH="0" baseline="0">
                          <a:ln>
                            <a:noFill/>
                          </a:ln>
                          <a:solidFill>
                            <a:schemeClr val="tx1"/>
                          </a:solidFill>
                          <a:effectLst/>
                          <a:latin typeface="Arial"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1200" b="0" i="0" u="none" strike="noStrike" cap="none" normalizeH="0" baseline="0">
                        <a:ln>
                          <a:noFill/>
                        </a:ln>
                        <a:solidFill>
                          <a:schemeClr val="tx1"/>
                        </a:solidFill>
                        <a:effectLst/>
                        <a:latin typeface="Arial"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52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200" b="0" i="0" u="none" strike="noStrike" cap="none" normalizeH="0" baseline="0">
                          <a:ln>
                            <a:noFill/>
                          </a:ln>
                          <a:solidFill>
                            <a:schemeClr val="tx1"/>
                          </a:solidFill>
                          <a:effectLst/>
                          <a:latin typeface="Arial"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1200" b="0" i="0" u="none" strike="noStrike" cap="none" normalizeH="0" baseline="0">
                        <a:ln>
                          <a:noFill/>
                        </a:ln>
                        <a:solidFill>
                          <a:schemeClr val="tx1"/>
                        </a:solidFill>
                        <a:effectLst/>
                        <a:latin typeface="Arial"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52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200" b="0" i="0" u="none" strike="noStrike" cap="none" normalizeH="0" baseline="0">
                          <a:ln>
                            <a:noFill/>
                          </a:ln>
                          <a:solidFill>
                            <a:schemeClr val="tx1"/>
                          </a:solidFill>
                          <a:effectLst/>
                          <a:latin typeface="Arial" charset="0"/>
                        </a:rPr>
                        <a:t>2</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152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200" b="0" i="0" u="none" strike="noStrike" cap="none" normalizeH="0" baseline="0">
                          <a:ln>
                            <a:noFill/>
                          </a:ln>
                          <a:solidFill>
                            <a:schemeClr val="tx1"/>
                          </a:solidFill>
                          <a:effectLst/>
                          <a:latin typeface="Arial" charset="0"/>
                        </a:rPr>
                        <a:t>3</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152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200" b="0" i="0" u="none" strike="noStrike" cap="none" normalizeH="0" baseline="0">
                          <a:ln>
                            <a:noFill/>
                          </a:ln>
                          <a:solidFill>
                            <a:schemeClr val="tx1"/>
                          </a:solidFill>
                          <a:effectLst/>
                          <a:latin typeface="Arial" charset="0"/>
                        </a:rPr>
                        <a:t>4</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152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200" b="0" i="0" u="none" strike="noStrike" cap="none" normalizeH="0" baseline="0">
                          <a:ln>
                            <a:noFill/>
                          </a:ln>
                          <a:solidFill>
                            <a:schemeClr val="tx1"/>
                          </a:solidFill>
                          <a:effectLst/>
                          <a:latin typeface="Arial" charset="0"/>
                        </a:rPr>
                        <a:t>5</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1200" b="0" i="0" u="none" strike="noStrike" cap="none" normalizeH="0" baseline="0">
                        <a:ln>
                          <a:noFill/>
                        </a:ln>
                        <a:solidFill>
                          <a:schemeClr val="tx1"/>
                        </a:solidFill>
                        <a:effectLst/>
                        <a:latin typeface="Arial"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152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200" b="0" i="0" u="none" strike="noStrike" cap="none" normalizeH="0" baseline="0">
                          <a:ln>
                            <a:noFill/>
                          </a:ln>
                          <a:solidFill>
                            <a:schemeClr val="tx1"/>
                          </a:solidFill>
                          <a:effectLst/>
                          <a:latin typeface="Arial" charset="0"/>
                        </a:rPr>
                        <a:t>6</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1200" b="0" i="0" u="none" strike="noStrike" cap="none" normalizeH="0" baseline="0">
                        <a:ln>
                          <a:noFill/>
                        </a:ln>
                        <a:solidFill>
                          <a:schemeClr val="tx1"/>
                        </a:solidFill>
                        <a:effectLst/>
                        <a:latin typeface="Arial"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152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200" b="0" i="0" u="none" strike="noStrike" cap="none" normalizeH="0" baseline="0">
                          <a:ln>
                            <a:noFill/>
                          </a:ln>
                          <a:solidFill>
                            <a:schemeClr val="tx1"/>
                          </a:solidFill>
                          <a:effectLst/>
                          <a:latin typeface="Arial" charset="0"/>
                        </a:rPr>
                        <a:t>7</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1200" b="0" i="0" u="none" strike="noStrike" cap="none" normalizeH="0" baseline="0">
                        <a:ln>
                          <a:noFill/>
                        </a:ln>
                        <a:solidFill>
                          <a:schemeClr val="tx1"/>
                        </a:solidFill>
                        <a:effectLst/>
                        <a:latin typeface="Arial"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152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200" b="0" i="0" u="none" strike="noStrike" cap="none" normalizeH="0" baseline="0">
                          <a:ln>
                            <a:noFill/>
                          </a:ln>
                          <a:solidFill>
                            <a:schemeClr val="tx1"/>
                          </a:solidFill>
                          <a:effectLst/>
                          <a:latin typeface="Arial" charset="0"/>
                        </a:rPr>
                        <a:t>8</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1200" b="0" i="0" u="none" strike="noStrike" cap="none" normalizeH="0" baseline="0">
                        <a:ln>
                          <a:noFill/>
                        </a:ln>
                        <a:solidFill>
                          <a:schemeClr val="tx1"/>
                        </a:solidFill>
                        <a:effectLst/>
                        <a:latin typeface="Arial"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9366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200" b="0" i="0" u="none" strike="noStrike" cap="none" normalizeH="0" baseline="0">
                          <a:ln>
                            <a:noFill/>
                          </a:ln>
                          <a:solidFill>
                            <a:schemeClr val="tx1"/>
                          </a:solidFill>
                          <a:effectLst/>
                          <a:latin typeface="Arial" charset="0"/>
                        </a:rPr>
                        <a:t>9</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1200" b="0" i="0" u="none" strike="noStrike" cap="none" normalizeH="0" baseline="0">
                        <a:ln>
                          <a:noFill/>
                        </a:ln>
                        <a:solidFill>
                          <a:schemeClr val="tx1"/>
                        </a:solidFill>
                        <a:effectLst/>
                        <a:latin typeface="Arial"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10636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200" b="0" i="0" u="none" strike="noStrike" cap="none" normalizeH="0" baseline="0">
                          <a:ln>
                            <a:noFill/>
                          </a:ln>
                          <a:solidFill>
                            <a:schemeClr val="tx1"/>
                          </a:solidFill>
                          <a:effectLst/>
                          <a:latin typeface="Arial" charset="0"/>
                        </a:rPr>
                        <a:t>A</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1200" b="0" i="0" u="none" strike="noStrike" cap="none" normalizeH="0" baseline="0">
                        <a:ln>
                          <a:noFill/>
                        </a:ln>
                        <a:solidFill>
                          <a:schemeClr val="tx1"/>
                        </a:solidFill>
                        <a:effectLst/>
                        <a:latin typeface="Arial"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r h="1365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200" b="0" i="0" u="none" strike="noStrike" cap="none" normalizeH="0" baseline="0">
                          <a:ln>
                            <a:noFill/>
                          </a:ln>
                          <a:solidFill>
                            <a:schemeClr val="tx1"/>
                          </a:solidFill>
                          <a:effectLst/>
                          <a:latin typeface="Arial" charset="0"/>
                        </a:rPr>
                        <a:t>B</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1200" b="0" i="0" u="none" strike="noStrike" cap="none" normalizeH="0" baseline="0">
                        <a:ln>
                          <a:noFill/>
                        </a:ln>
                        <a:solidFill>
                          <a:schemeClr val="tx1"/>
                        </a:solidFill>
                        <a:effectLst/>
                        <a:latin typeface="Arial"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2"/>
                  </a:ext>
                </a:extLst>
              </a:tr>
              <a:tr h="7778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200" b="0" i="0" u="none" strike="noStrike" cap="none" normalizeH="0" baseline="0">
                          <a:ln>
                            <a:noFill/>
                          </a:ln>
                          <a:solidFill>
                            <a:schemeClr val="tx1"/>
                          </a:solidFill>
                          <a:effectLst/>
                          <a:latin typeface="Arial" charset="0"/>
                        </a:rPr>
                        <a:t>C</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1200" b="0" i="0" u="none" strike="noStrike" cap="none" normalizeH="0" baseline="0">
                        <a:ln>
                          <a:noFill/>
                        </a:ln>
                        <a:solidFill>
                          <a:schemeClr val="tx1"/>
                        </a:solidFill>
                        <a:effectLst/>
                        <a:latin typeface="Arial"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3"/>
                  </a:ext>
                </a:extLst>
              </a:tr>
              <a:tr h="6191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200" b="0" i="0" u="none" strike="noStrike" cap="none" normalizeH="0" baseline="0">
                          <a:ln>
                            <a:noFill/>
                          </a:ln>
                          <a:solidFill>
                            <a:schemeClr val="tx1"/>
                          </a:solidFill>
                          <a:effectLst/>
                          <a:latin typeface="Arial" charset="0"/>
                        </a:rPr>
                        <a:t>D</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1200" b="0" i="0" u="none" strike="noStrike" cap="none" normalizeH="0" baseline="0">
                        <a:ln>
                          <a:noFill/>
                        </a:ln>
                        <a:solidFill>
                          <a:schemeClr val="tx1"/>
                        </a:solidFill>
                        <a:effectLst/>
                        <a:latin typeface="Arial"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4"/>
                  </a:ext>
                </a:extLst>
              </a:tr>
              <a:tr h="1587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200" b="0" i="0" u="none" strike="noStrike" cap="none" normalizeH="0" baseline="0">
                          <a:ln>
                            <a:noFill/>
                          </a:ln>
                          <a:solidFill>
                            <a:schemeClr val="tx1"/>
                          </a:solidFill>
                          <a:effectLst/>
                          <a:latin typeface="Arial" charset="0"/>
                        </a:rPr>
                        <a:t>E</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1200" b="0" i="0" u="none" strike="noStrike" cap="none" normalizeH="0" baseline="0">
                        <a:ln>
                          <a:noFill/>
                        </a:ln>
                        <a:solidFill>
                          <a:schemeClr val="tx1"/>
                        </a:solidFill>
                        <a:effectLst/>
                        <a:latin typeface="Arial"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5"/>
                  </a:ext>
                </a:extLst>
              </a:tr>
              <a:tr h="1333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200" b="0" i="0" u="none" strike="noStrike" cap="none" normalizeH="0" baseline="0">
                          <a:ln>
                            <a:noFill/>
                          </a:ln>
                          <a:solidFill>
                            <a:schemeClr val="tx1"/>
                          </a:solidFill>
                          <a:effectLst/>
                          <a:latin typeface="Arial" charset="0"/>
                        </a:rPr>
                        <a:t>F</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1200" b="0" i="0" u="none" strike="noStrike" cap="none" normalizeH="0" baseline="0">
                        <a:ln>
                          <a:noFill/>
                        </a:ln>
                        <a:solidFill>
                          <a:schemeClr val="tx1"/>
                        </a:solidFill>
                        <a:effectLst/>
                        <a:latin typeface="Arial"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1200" b="0" i="0" u="none" strike="noStrike" cap="none" normalizeH="0" baseline="0" dirty="0">
                        <a:ln>
                          <a:noFill/>
                        </a:ln>
                        <a:solidFill>
                          <a:schemeClr val="tx1"/>
                        </a:solidFill>
                        <a:effectLst/>
                        <a:latin typeface="Arial"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6"/>
                  </a:ext>
                </a:extLst>
              </a:tr>
            </a:tbl>
          </a:graphicData>
        </a:graphic>
      </p:graphicFrame>
      <p:graphicFrame>
        <p:nvGraphicFramePr>
          <p:cNvPr id="75856" name="Group 80"/>
          <p:cNvGraphicFramePr>
            <a:graphicFrameLocks noGrp="1"/>
          </p:cNvGraphicFramePr>
          <p:nvPr>
            <p:extLst>
              <p:ext uri="{D42A27DB-BD31-4B8C-83A1-F6EECF244321}">
                <p14:modId xmlns:p14="http://schemas.microsoft.com/office/powerpoint/2010/main" val="4254951891"/>
              </p:ext>
            </p:extLst>
          </p:nvPr>
        </p:nvGraphicFramePr>
        <p:xfrm>
          <a:off x="1992754" y="5810852"/>
          <a:ext cx="4724400" cy="609600"/>
        </p:xfrm>
        <a:graphic>
          <a:graphicData uri="http://schemas.openxmlformats.org/drawingml/2006/table">
            <a:tbl>
              <a:tblPr/>
              <a:tblGrid>
                <a:gridCol w="1600200">
                  <a:extLst>
                    <a:ext uri="{9D8B030D-6E8A-4147-A177-3AD203B41FA5}">
                      <a16:colId xmlns:a16="http://schemas.microsoft.com/office/drawing/2014/main" xmlns="" val="20000"/>
                    </a:ext>
                  </a:extLst>
                </a:gridCol>
                <a:gridCol w="3124200">
                  <a:extLst>
                    <a:ext uri="{9D8B030D-6E8A-4147-A177-3AD203B41FA5}">
                      <a16:colId xmlns:a16="http://schemas.microsoft.com/office/drawing/2014/main" xmlns="" val="20001"/>
                    </a:ext>
                  </a:extLst>
                </a:gridCol>
              </a:tblGrid>
              <a:tr h="304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3 bits</a:t>
                      </a:r>
                    </a:p>
                  </a:txBody>
                  <a:tcPr marL="0" marR="0" marT="0" marB="0"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12 bits</a:t>
                      </a:r>
                    </a:p>
                  </a:txBody>
                  <a:tcPr marL="0" marR="0" marT="0" marB="0"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14313">
                <a:tc>
                  <a:txBody>
                    <a:bodyPr/>
                    <a:lstStyle/>
                    <a:p>
                      <a:pPr marL="0" marR="0" lvl="0" indent="0" algn="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marL="45720" marR="4572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marL="45720" marR="4572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14437" name="Rectangle 76"/>
          <p:cNvSpPr>
            <a:spLocks noChangeArrowheads="1"/>
          </p:cNvSpPr>
          <p:nvPr/>
        </p:nvSpPr>
        <p:spPr bwMode="auto">
          <a:xfrm>
            <a:off x="6943517" y="5691100"/>
            <a:ext cx="18574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20000"/>
              </a:spcBef>
              <a:buClr>
                <a:schemeClr val="accent2"/>
              </a:buClr>
              <a:buSzPct val="75000"/>
              <a:buFont typeface="Wingdings" panose="05000000000000000000" pitchFamily="2" charset="2"/>
              <a:buNone/>
            </a:pPr>
            <a:r>
              <a:rPr lang="en-US" altLang="en-US" sz="1600" b="1" dirty="0">
                <a:latin typeface="+mn-lt"/>
              </a:rPr>
              <a:t>Outgoing Physical Address</a:t>
            </a:r>
          </a:p>
          <a:p>
            <a:pPr algn="ctr" eaLnBrk="1" hangingPunct="1">
              <a:spcBef>
                <a:spcPct val="20000"/>
              </a:spcBef>
              <a:buClr>
                <a:schemeClr val="accent2"/>
              </a:buClr>
              <a:buSzPct val="75000"/>
              <a:buFont typeface="Wingdings" panose="05000000000000000000" pitchFamily="2" charset="2"/>
              <a:buNone/>
            </a:pPr>
            <a:r>
              <a:rPr lang="en-US" altLang="en-US" sz="1600" b="1" dirty="0">
                <a:latin typeface="Arial" panose="020B0604020202020204" pitchFamily="34" charset="0"/>
                <a:cs typeface="Arial" panose="020B0604020202020204" pitchFamily="34" charset="0"/>
              </a:rPr>
              <a:t>24,580 or 0x6004</a:t>
            </a:r>
          </a:p>
        </p:txBody>
      </p:sp>
      <p:sp>
        <p:nvSpPr>
          <p:cNvPr id="2" name="Slide Number Placeholder 1"/>
          <p:cNvSpPr>
            <a:spLocks noGrp="1"/>
          </p:cNvSpPr>
          <p:nvPr>
            <p:ph type="sldNum" sz="quarter" idx="12"/>
          </p:nvPr>
        </p:nvSpPr>
        <p:spPr>
          <a:xfrm>
            <a:off x="8535843" y="6528328"/>
            <a:ext cx="574232" cy="171838"/>
          </a:xfrm>
        </p:spPr>
        <p:txBody>
          <a:bodyPr/>
          <a:lstStyle/>
          <a:p>
            <a:fld id="{0F291162-72CC-4A71-AE98-B818C231D57D}" type="slidenum">
              <a:rPr lang="fr-CA" altLang="en-US" smtClean="0">
                <a:solidFill>
                  <a:srgbClr val="000000"/>
                </a:solidFill>
              </a:rPr>
              <a:pPr/>
              <a:t>11</a:t>
            </a:fld>
            <a:endParaRPr lang="fr-CA" altLang="en-US" dirty="0">
              <a:solidFill>
                <a:srgbClr val="000000"/>
              </a:solidFill>
            </a:endParaRPr>
          </a:p>
        </p:txBody>
      </p:sp>
      <p:sp>
        <p:nvSpPr>
          <p:cNvPr id="12" name="Rectangle 3">
            <a:extLst>
              <a:ext uri="{FF2B5EF4-FFF2-40B4-BE49-F238E27FC236}">
                <a16:creationId xmlns:a16="http://schemas.microsoft.com/office/drawing/2014/main" xmlns="" id="{F603E1C9-E289-4870-A9D3-7920B8A25D5F}"/>
              </a:ext>
            </a:extLst>
          </p:cNvPr>
          <p:cNvSpPr txBox="1">
            <a:spLocks noChangeArrowheads="1"/>
          </p:cNvSpPr>
          <p:nvPr/>
        </p:nvSpPr>
        <p:spPr bwMode="auto">
          <a:xfrm>
            <a:off x="2139099" y="1083940"/>
            <a:ext cx="1408166" cy="29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0" indent="0">
              <a:buFont typeface="Wingdings" panose="05000000000000000000" pitchFamily="2" charset="2"/>
              <a:buNone/>
            </a:pPr>
            <a:r>
              <a:rPr lang="en-US" altLang="en-US" sz="1800" u="sng" kern="0" dirty="0"/>
              <a:t>page number</a:t>
            </a:r>
          </a:p>
        </p:txBody>
      </p:sp>
      <p:sp>
        <p:nvSpPr>
          <p:cNvPr id="13" name="Rectangle 3">
            <a:extLst>
              <a:ext uri="{FF2B5EF4-FFF2-40B4-BE49-F238E27FC236}">
                <a16:creationId xmlns:a16="http://schemas.microsoft.com/office/drawing/2014/main" xmlns="" id="{E2655881-3F1F-4C5E-B70E-2963E9FF0813}"/>
              </a:ext>
            </a:extLst>
          </p:cNvPr>
          <p:cNvSpPr txBox="1">
            <a:spLocks noChangeArrowheads="1"/>
          </p:cNvSpPr>
          <p:nvPr/>
        </p:nvSpPr>
        <p:spPr bwMode="auto">
          <a:xfrm>
            <a:off x="4497654" y="1083940"/>
            <a:ext cx="1408166" cy="317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0" indent="0" algn="ctr">
              <a:buFont typeface="Wingdings" panose="05000000000000000000" pitchFamily="2" charset="2"/>
              <a:buNone/>
            </a:pPr>
            <a:r>
              <a:rPr lang="en-US" altLang="en-US" sz="1800" u="sng" kern="0" dirty="0"/>
              <a:t>offset</a:t>
            </a:r>
          </a:p>
        </p:txBody>
      </p:sp>
      <p:grpSp>
        <p:nvGrpSpPr>
          <p:cNvPr id="75944" name="Group 75943">
            <a:extLst>
              <a:ext uri="{FF2B5EF4-FFF2-40B4-BE49-F238E27FC236}">
                <a16:creationId xmlns:a16="http://schemas.microsoft.com/office/drawing/2014/main" xmlns="" id="{4C41C06B-884F-434F-9B1A-2C9DF52CAE58}"/>
              </a:ext>
            </a:extLst>
          </p:cNvPr>
          <p:cNvGrpSpPr/>
          <p:nvPr/>
        </p:nvGrpSpPr>
        <p:grpSpPr>
          <a:xfrm>
            <a:off x="2461403" y="2740110"/>
            <a:ext cx="6638427" cy="493329"/>
            <a:chOff x="2461403" y="2740110"/>
            <a:chExt cx="6638427" cy="493329"/>
          </a:xfrm>
        </p:grpSpPr>
        <p:sp>
          <p:nvSpPr>
            <p:cNvPr id="6" name="Rectangle 5">
              <a:extLst>
                <a:ext uri="{FF2B5EF4-FFF2-40B4-BE49-F238E27FC236}">
                  <a16:creationId xmlns:a16="http://schemas.microsoft.com/office/drawing/2014/main" xmlns="" id="{7320CF61-BD0E-4441-A8B7-349748D7213E}"/>
                </a:ext>
              </a:extLst>
            </p:cNvPr>
            <p:cNvSpPr/>
            <p:nvPr/>
          </p:nvSpPr>
          <p:spPr>
            <a:xfrm>
              <a:off x="2461403" y="2909439"/>
              <a:ext cx="468000" cy="324000"/>
            </a:xfrm>
            <a:prstGeom prst="rect">
              <a:avLst/>
            </a:prstGeom>
            <a:solidFill>
              <a:schemeClr val="accent2">
                <a:lumMod val="60000"/>
                <a:lumOff val="4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xmlns="" id="{A6B533B6-B1D3-4214-8E18-8EB85E93A933}"/>
                </a:ext>
              </a:extLst>
            </p:cNvPr>
            <p:cNvSpPr/>
            <p:nvPr/>
          </p:nvSpPr>
          <p:spPr>
            <a:xfrm>
              <a:off x="7262493" y="2740110"/>
              <a:ext cx="1837337" cy="346390"/>
            </a:xfrm>
            <a:prstGeom prst="rect">
              <a:avLst/>
            </a:prstGeom>
            <a:solidFill>
              <a:schemeClr val="accent2">
                <a:lumMod val="60000"/>
                <a:lumOff val="4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present/absent bit</a:t>
              </a:r>
            </a:p>
          </p:txBody>
        </p:sp>
      </p:grpSp>
      <p:sp>
        <p:nvSpPr>
          <p:cNvPr id="20" name="Action Button: Return 19">
            <a:hlinkClick r:id="rId3" action="ppaction://hlinksldjump" highlightClick="1"/>
            <a:extLst>
              <a:ext uri="{FF2B5EF4-FFF2-40B4-BE49-F238E27FC236}">
                <a16:creationId xmlns:a16="http://schemas.microsoft.com/office/drawing/2014/main" xmlns="" id="{2BE7852E-28F9-44B7-856B-37EB11CAC67F}"/>
              </a:ext>
            </a:extLst>
          </p:cNvPr>
          <p:cNvSpPr/>
          <p:nvPr/>
        </p:nvSpPr>
        <p:spPr>
          <a:xfrm>
            <a:off x="18248" y="6385647"/>
            <a:ext cx="521208" cy="457200"/>
          </a:xfrm>
          <a:prstGeom prst="actionButtonReturn">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grpSp>
        <p:nvGrpSpPr>
          <p:cNvPr id="25" name="Group 24">
            <a:extLst>
              <a:ext uri="{FF2B5EF4-FFF2-40B4-BE49-F238E27FC236}">
                <a16:creationId xmlns:a16="http://schemas.microsoft.com/office/drawing/2014/main" xmlns="" id="{1BF03959-F786-4A44-96F2-C1F2364D4E73}"/>
              </a:ext>
            </a:extLst>
          </p:cNvPr>
          <p:cNvGrpSpPr/>
          <p:nvPr/>
        </p:nvGrpSpPr>
        <p:grpSpPr>
          <a:xfrm>
            <a:off x="757002" y="1767340"/>
            <a:ext cx="2827964" cy="1455423"/>
            <a:chOff x="757002" y="1767340"/>
            <a:chExt cx="2827964" cy="1455423"/>
          </a:xfrm>
        </p:grpSpPr>
        <p:sp>
          <p:nvSpPr>
            <p:cNvPr id="5" name="Rectangle 4">
              <a:extLst>
                <a:ext uri="{FF2B5EF4-FFF2-40B4-BE49-F238E27FC236}">
                  <a16:creationId xmlns:a16="http://schemas.microsoft.com/office/drawing/2014/main" xmlns="" id="{4B11C29E-8912-4BDA-80F5-441D35B5FBD1}"/>
                </a:ext>
              </a:extLst>
            </p:cNvPr>
            <p:cNvSpPr/>
            <p:nvPr/>
          </p:nvSpPr>
          <p:spPr>
            <a:xfrm>
              <a:off x="1276171" y="2934763"/>
              <a:ext cx="216000" cy="28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xmlns="" id="{DEDB25E4-1196-4D94-82E7-ABEA13823879}"/>
                </a:ext>
              </a:extLst>
            </p:cNvPr>
            <p:cNvSpPr/>
            <p:nvPr/>
          </p:nvSpPr>
          <p:spPr>
            <a:xfrm>
              <a:off x="2009816" y="1767340"/>
              <a:ext cx="1575150" cy="28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Freeform: Shape 23">
              <a:extLst>
                <a:ext uri="{FF2B5EF4-FFF2-40B4-BE49-F238E27FC236}">
                  <a16:creationId xmlns:a16="http://schemas.microsoft.com/office/drawing/2014/main" xmlns="" id="{FE4B20EC-DA54-430C-81F9-122F24B5030B}"/>
                </a:ext>
              </a:extLst>
            </p:cNvPr>
            <p:cNvSpPr/>
            <p:nvPr/>
          </p:nvSpPr>
          <p:spPr>
            <a:xfrm>
              <a:off x="757002" y="1929585"/>
              <a:ext cx="2195569" cy="1149178"/>
            </a:xfrm>
            <a:custGeom>
              <a:avLst/>
              <a:gdLst>
                <a:gd name="connsiteX0" fmla="*/ 2195569 w 2195569"/>
                <a:gd name="connsiteY0" fmla="*/ 0 h 1149178"/>
                <a:gd name="connsiteX1" fmla="*/ 107277 w 2195569"/>
                <a:gd name="connsiteY1" fmla="*/ 345989 h 1149178"/>
                <a:gd name="connsiteX2" fmla="*/ 490337 w 2195569"/>
                <a:gd name="connsiteY2" fmla="*/ 1149178 h 1149178"/>
              </a:gdLst>
              <a:ahLst/>
              <a:cxnLst>
                <a:cxn ang="0">
                  <a:pos x="connsiteX0" y="connsiteY0"/>
                </a:cxn>
                <a:cxn ang="0">
                  <a:pos x="connsiteX1" y="connsiteY1"/>
                </a:cxn>
                <a:cxn ang="0">
                  <a:pos x="connsiteX2" y="connsiteY2"/>
                </a:cxn>
              </a:cxnLst>
              <a:rect l="l" t="t" r="r" b="b"/>
              <a:pathLst>
                <a:path w="2195569" h="1149178">
                  <a:moveTo>
                    <a:pt x="2195569" y="0"/>
                  </a:moveTo>
                  <a:cubicBezTo>
                    <a:pt x="1293525" y="77229"/>
                    <a:pt x="391482" y="154459"/>
                    <a:pt x="107277" y="345989"/>
                  </a:cubicBezTo>
                  <a:cubicBezTo>
                    <a:pt x="-176928" y="537519"/>
                    <a:pt x="156704" y="843348"/>
                    <a:pt x="490337" y="1149178"/>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75946" name="Group 75945">
            <a:extLst>
              <a:ext uri="{FF2B5EF4-FFF2-40B4-BE49-F238E27FC236}">
                <a16:creationId xmlns:a16="http://schemas.microsoft.com/office/drawing/2014/main" xmlns="" id="{22F61B01-1E68-4A9B-8E2F-3C8583A28793}"/>
              </a:ext>
            </a:extLst>
          </p:cNvPr>
          <p:cNvGrpSpPr/>
          <p:nvPr/>
        </p:nvGrpSpPr>
        <p:grpSpPr>
          <a:xfrm>
            <a:off x="1506854" y="2921807"/>
            <a:ext cx="2101734" cy="3528033"/>
            <a:chOff x="1506854" y="2921807"/>
            <a:chExt cx="2101734" cy="3528033"/>
          </a:xfrm>
        </p:grpSpPr>
        <p:sp>
          <p:nvSpPr>
            <p:cNvPr id="26" name="Freeform: Shape 25">
              <a:extLst>
                <a:ext uri="{FF2B5EF4-FFF2-40B4-BE49-F238E27FC236}">
                  <a16:creationId xmlns:a16="http://schemas.microsoft.com/office/drawing/2014/main" xmlns="" id="{8753E659-7E5E-4D22-BFB4-05BEEA8D600C}"/>
                </a:ext>
              </a:extLst>
            </p:cNvPr>
            <p:cNvSpPr/>
            <p:nvPr/>
          </p:nvSpPr>
          <p:spPr>
            <a:xfrm>
              <a:off x="2981195" y="3068877"/>
              <a:ext cx="318271" cy="3031298"/>
            </a:xfrm>
            <a:custGeom>
              <a:avLst/>
              <a:gdLst>
                <a:gd name="connsiteX0" fmla="*/ 0 w 318271"/>
                <a:gd name="connsiteY0" fmla="*/ 0 h 3031298"/>
                <a:gd name="connsiteX1" fmla="*/ 275572 w 318271"/>
                <a:gd name="connsiteY1" fmla="*/ 814191 h 3031298"/>
                <a:gd name="connsiteX2" fmla="*/ 313150 w 318271"/>
                <a:gd name="connsiteY2" fmla="*/ 3031298 h 3031298"/>
              </a:gdLst>
              <a:ahLst/>
              <a:cxnLst>
                <a:cxn ang="0">
                  <a:pos x="connsiteX0" y="connsiteY0"/>
                </a:cxn>
                <a:cxn ang="0">
                  <a:pos x="connsiteX1" y="connsiteY1"/>
                </a:cxn>
                <a:cxn ang="0">
                  <a:pos x="connsiteX2" y="connsiteY2"/>
                </a:cxn>
              </a:cxnLst>
              <a:rect l="l" t="t" r="r" b="b"/>
              <a:pathLst>
                <a:path w="318271" h="3031298">
                  <a:moveTo>
                    <a:pt x="0" y="0"/>
                  </a:moveTo>
                  <a:cubicBezTo>
                    <a:pt x="111690" y="154487"/>
                    <a:pt x="223380" y="308975"/>
                    <a:pt x="275572" y="814191"/>
                  </a:cubicBezTo>
                  <a:cubicBezTo>
                    <a:pt x="327764" y="1319407"/>
                    <a:pt x="320457" y="2175352"/>
                    <a:pt x="313150" y="3031298"/>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a:extLst>
                <a:ext uri="{FF2B5EF4-FFF2-40B4-BE49-F238E27FC236}">
                  <a16:creationId xmlns:a16="http://schemas.microsoft.com/office/drawing/2014/main" xmlns="" id="{FFBD80E0-7669-4508-A843-FB0DE9A315A4}"/>
                </a:ext>
              </a:extLst>
            </p:cNvPr>
            <p:cNvSpPr/>
            <p:nvPr/>
          </p:nvSpPr>
          <p:spPr>
            <a:xfrm>
              <a:off x="1506854" y="2921807"/>
              <a:ext cx="971795" cy="330734"/>
            </a:xfrm>
            <a:prstGeom prst="rect">
              <a:avLst/>
            </a:prstGeom>
            <a:solidFill>
              <a:srgbClr val="FF33CC">
                <a:alpha val="4666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28" name="Group 27">
              <a:extLst>
                <a:ext uri="{FF2B5EF4-FFF2-40B4-BE49-F238E27FC236}">
                  <a16:creationId xmlns:a16="http://schemas.microsoft.com/office/drawing/2014/main" xmlns="" id="{3D75381F-E0B7-48D8-95FA-A0925E9BEE2B}"/>
                </a:ext>
              </a:extLst>
            </p:cNvPr>
            <p:cNvGrpSpPr/>
            <p:nvPr/>
          </p:nvGrpSpPr>
          <p:grpSpPr>
            <a:xfrm>
              <a:off x="1976787" y="6049730"/>
              <a:ext cx="1631801" cy="400110"/>
              <a:chOff x="1939086" y="6226322"/>
              <a:chExt cx="1631801" cy="400110"/>
            </a:xfrm>
          </p:grpSpPr>
          <p:sp>
            <p:nvSpPr>
              <p:cNvPr id="3" name="Rectangle 2">
                <a:extLst>
                  <a:ext uri="{FF2B5EF4-FFF2-40B4-BE49-F238E27FC236}">
                    <a16:creationId xmlns:a16="http://schemas.microsoft.com/office/drawing/2014/main" xmlns="" id="{EEB7EC5F-697B-48E6-BFDA-9AA220C18D81}"/>
                  </a:ext>
                </a:extLst>
              </p:cNvPr>
              <p:cNvSpPr/>
              <p:nvPr/>
            </p:nvSpPr>
            <p:spPr>
              <a:xfrm>
                <a:off x="2977263" y="6226322"/>
                <a:ext cx="593624" cy="400110"/>
              </a:xfrm>
              <a:prstGeom prst="rect">
                <a:avLst/>
              </a:prstGeom>
            </p:spPr>
            <p:txBody>
              <a:bodyPr wrap="none">
                <a:spAutoFit/>
              </a:bodyPr>
              <a:lstStyle/>
              <a:p>
                <a:pPr lvl="0" algn="ctr" fontAlgn="base">
                  <a:spcBef>
                    <a:spcPct val="20000"/>
                  </a:spcBef>
                  <a:spcAft>
                    <a:spcPct val="0"/>
                  </a:spcAft>
                  <a:buClr>
                    <a:srgbClr val="3333CC"/>
                  </a:buClr>
                  <a:buSzPct val="75000"/>
                </a:pPr>
                <a:r>
                  <a:rPr lang="en-US" sz="2000" dirty="0">
                    <a:solidFill>
                      <a:srgbClr val="000000"/>
                    </a:solidFill>
                    <a:latin typeface="Arial" charset="0"/>
                  </a:rPr>
                  <a:t>110</a:t>
                </a:r>
              </a:p>
            </p:txBody>
          </p:sp>
          <p:sp>
            <p:nvSpPr>
              <p:cNvPr id="34" name="Rectangle 33">
                <a:extLst>
                  <a:ext uri="{FF2B5EF4-FFF2-40B4-BE49-F238E27FC236}">
                    <a16:creationId xmlns:a16="http://schemas.microsoft.com/office/drawing/2014/main" xmlns="" id="{83DEE55A-971B-45A7-A48A-655A6A632BE1}"/>
                  </a:ext>
                </a:extLst>
              </p:cNvPr>
              <p:cNvSpPr/>
              <p:nvPr/>
            </p:nvSpPr>
            <p:spPr>
              <a:xfrm>
                <a:off x="1939086" y="6285045"/>
                <a:ext cx="1608179" cy="300956"/>
              </a:xfrm>
              <a:prstGeom prst="rect">
                <a:avLst/>
              </a:prstGeom>
              <a:solidFill>
                <a:srgbClr val="FF33CC">
                  <a:alpha val="4666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75939" name="Group 75938">
            <a:extLst>
              <a:ext uri="{FF2B5EF4-FFF2-40B4-BE49-F238E27FC236}">
                <a16:creationId xmlns:a16="http://schemas.microsoft.com/office/drawing/2014/main" xmlns="" id="{D145D4D7-3753-4BFC-AB55-1E8860D9E91F}"/>
              </a:ext>
            </a:extLst>
          </p:cNvPr>
          <p:cNvGrpSpPr/>
          <p:nvPr/>
        </p:nvGrpSpPr>
        <p:grpSpPr>
          <a:xfrm>
            <a:off x="3530102" y="1752638"/>
            <a:ext cx="3194859" cy="4713236"/>
            <a:chOff x="3530102" y="1752638"/>
            <a:chExt cx="3194859" cy="4713236"/>
          </a:xfrm>
        </p:grpSpPr>
        <p:grpSp>
          <p:nvGrpSpPr>
            <p:cNvPr id="75936" name="Group 75935">
              <a:extLst>
                <a:ext uri="{FF2B5EF4-FFF2-40B4-BE49-F238E27FC236}">
                  <a16:creationId xmlns:a16="http://schemas.microsoft.com/office/drawing/2014/main" xmlns="" id="{2C04B638-DF5F-47FC-A046-F079FDC95E48}"/>
                </a:ext>
              </a:extLst>
            </p:cNvPr>
            <p:cNvGrpSpPr/>
            <p:nvPr/>
          </p:nvGrpSpPr>
          <p:grpSpPr>
            <a:xfrm>
              <a:off x="3530102" y="1752638"/>
              <a:ext cx="3194859" cy="4713236"/>
              <a:chOff x="3667593" y="1961035"/>
              <a:chExt cx="3194859" cy="4713236"/>
            </a:xfrm>
          </p:grpSpPr>
          <p:sp>
            <p:nvSpPr>
              <p:cNvPr id="14" name="Rectangle 13">
                <a:extLst>
                  <a:ext uri="{FF2B5EF4-FFF2-40B4-BE49-F238E27FC236}">
                    <a16:creationId xmlns:a16="http://schemas.microsoft.com/office/drawing/2014/main" xmlns="" id="{FD2B4613-D5A6-4631-8297-3C7EB2E5F0D9}"/>
                  </a:ext>
                </a:extLst>
              </p:cNvPr>
              <p:cNvSpPr/>
              <p:nvPr/>
            </p:nvSpPr>
            <p:spPr>
              <a:xfrm>
                <a:off x="3667593" y="6274161"/>
                <a:ext cx="1896673" cy="400110"/>
              </a:xfrm>
              <a:prstGeom prst="rect">
                <a:avLst/>
              </a:prstGeom>
            </p:spPr>
            <p:txBody>
              <a:bodyPr wrap="none">
                <a:spAutoFit/>
              </a:bodyPr>
              <a:lstStyle/>
              <a:p>
                <a:pPr lvl="0" fontAlgn="base">
                  <a:spcBef>
                    <a:spcPct val="20000"/>
                  </a:spcBef>
                  <a:spcAft>
                    <a:spcPct val="0"/>
                  </a:spcAft>
                  <a:buClr>
                    <a:srgbClr val="3333CC"/>
                  </a:buClr>
                  <a:buSzPct val="75000"/>
                </a:pPr>
                <a:r>
                  <a:rPr lang="en-US" sz="2000" dirty="0">
                    <a:solidFill>
                      <a:srgbClr val="000000"/>
                    </a:solidFill>
                    <a:latin typeface="Arial" charset="0"/>
                  </a:rPr>
                  <a:t>000000000100</a:t>
                </a:r>
              </a:p>
            </p:txBody>
          </p:sp>
          <p:grpSp>
            <p:nvGrpSpPr>
              <p:cNvPr id="29" name="Group 28">
                <a:extLst>
                  <a:ext uri="{FF2B5EF4-FFF2-40B4-BE49-F238E27FC236}">
                    <a16:creationId xmlns:a16="http://schemas.microsoft.com/office/drawing/2014/main" xmlns="" id="{DB5470F5-0FCC-4E70-A048-5A084F1A95D1}"/>
                  </a:ext>
                </a:extLst>
              </p:cNvPr>
              <p:cNvGrpSpPr/>
              <p:nvPr/>
            </p:nvGrpSpPr>
            <p:grpSpPr>
              <a:xfrm>
                <a:off x="3727842" y="1961035"/>
                <a:ext cx="3134610" cy="4680949"/>
                <a:chOff x="3611080" y="1754197"/>
                <a:chExt cx="3134610" cy="4680949"/>
              </a:xfrm>
            </p:grpSpPr>
            <p:sp>
              <p:nvSpPr>
                <p:cNvPr id="27" name="Rectangle 26">
                  <a:extLst>
                    <a:ext uri="{FF2B5EF4-FFF2-40B4-BE49-F238E27FC236}">
                      <a16:creationId xmlns:a16="http://schemas.microsoft.com/office/drawing/2014/main" xmlns="" id="{32B59AF1-D695-4DCB-A833-A203C1C7089C}"/>
                    </a:ext>
                  </a:extLst>
                </p:cNvPr>
                <p:cNvSpPr/>
                <p:nvPr/>
              </p:nvSpPr>
              <p:spPr>
                <a:xfrm>
                  <a:off x="3623649" y="1754197"/>
                  <a:ext cx="3122041" cy="335536"/>
                </a:xfrm>
                <a:prstGeom prst="rect">
                  <a:avLst/>
                </a:prstGeom>
                <a:solidFill>
                  <a:srgbClr val="FFC0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35">
                  <a:extLst>
                    <a:ext uri="{FF2B5EF4-FFF2-40B4-BE49-F238E27FC236}">
                      <a16:creationId xmlns:a16="http://schemas.microsoft.com/office/drawing/2014/main" xmlns="" id="{3E5CD8E9-08AC-40B3-A727-17F398A5D47D}"/>
                    </a:ext>
                  </a:extLst>
                </p:cNvPr>
                <p:cNvSpPr/>
                <p:nvPr/>
              </p:nvSpPr>
              <p:spPr>
                <a:xfrm>
                  <a:off x="3611080" y="6099610"/>
                  <a:ext cx="3122041" cy="335536"/>
                </a:xfrm>
                <a:prstGeom prst="rect">
                  <a:avLst/>
                </a:prstGeom>
                <a:solidFill>
                  <a:srgbClr val="FFC0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cxnSp>
          <p:nvCxnSpPr>
            <p:cNvPr id="75938" name="Straight Arrow Connector 75937">
              <a:extLst>
                <a:ext uri="{FF2B5EF4-FFF2-40B4-BE49-F238E27FC236}">
                  <a16:creationId xmlns:a16="http://schemas.microsoft.com/office/drawing/2014/main" xmlns="" id="{63C7D692-3606-430B-B7B9-FC4BCD70771B}"/>
                </a:ext>
              </a:extLst>
            </p:cNvPr>
            <p:cNvCxnSpPr/>
            <p:nvPr/>
          </p:nvCxnSpPr>
          <p:spPr>
            <a:xfrm>
              <a:off x="5004048" y="2088174"/>
              <a:ext cx="0" cy="36820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5949" name="Group 75948">
            <a:extLst>
              <a:ext uri="{FF2B5EF4-FFF2-40B4-BE49-F238E27FC236}">
                <a16:creationId xmlns:a16="http://schemas.microsoft.com/office/drawing/2014/main" xmlns="" id="{ED5ED5D1-6BBF-467F-85D0-9A77C049A599}"/>
              </a:ext>
            </a:extLst>
          </p:cNvPr>
          <p:cNvGrpSpPr/>
          <p:nvPr/>
        </p:nvGrpSpPr>
        <p:grpSpPr>
          <a:xfrm>
            <a:off x="1640215" y="2882552"/>
            <a:ext cx="1194391" cy="407895"/>
            <a:chOff x="-472589" y="3046590"/>
            <a:chExt cx="1194391" cy="407895"/>
          </a:xfrm>
        </p:grpSpPr>
        <p:sp>
          <p:nvSpPr>
            <p:cNvPr id="75940" name="Rectangle 75939">
              <a:extLst>
                <a:ext uri="{FF2B5EF4-FFF2-40B4-BE49-F238E27FC236}">
                  <a16:creationId xmlns:a16="http://schemas.microsoft.com/office/drawing/2014/main" xmlns="" id="{F56B8690-76DF-41DF-82BE-881A496C4CD4}"/>
                </a:ext>
              </a:extLst>
            </p:cNvPr>
            <p:cNvSpPr/>
            <p:nvPr/>
          </p:nvSpPr>
          <p:spPr>
            <a:xfrm>
              <a:off x="-472589" y="3046590"/>
              <a:ext cx="593624" cy="400110"/>
            </a:xfrm>
            <a:prstGeom prst="rect">
              <a:avLst/>
            </a:prstGeom>
          </p:spPr>
          <p:txBody>
            <a:bodyPr wrap="none">
              <a:spAutoFit/>
            </a:bodyPr>
            <a:lstStyle/>
            <a:p>
              <a:pPr lvl="0" algn="ctr" fontAlgn="base">
                <a:spcBef>
                  <a:spcPct val="20000"/>
                </a:spcBef>
                <a:spcAft>
                  <a:spcPct val="0"/>
                </a:spcAft>
                <a:buClr>
                  <a:srgbClr val="3333CC"/>
                </a:buClr>
                <a:buSzPct val="75000"/>
              </a:pPr>
              <a:r>
                <a:rPr lang="en-US" sz="2000" b="1" dirty="0">
                  <a:solidFill>
                    <a:srgbClr val="000000"/>
                  </a:solidFill>
                  <a:latin typeface="Arial" charset="0"/>
                </a:rPr>
                <a:t>110</a:t>
              </a:r>
            </a:p>
          </p:txBody>
        </p:sp>
        <p:sp>
          <p:nvSpPr>
            <p:cNvPr id="75942" name="Rectangle 75941">
              <a:extLst>
                <a:ext uri="{FF2B5EF4-FFF2-40B4-BE49-F238E27FC236}">
                  <a16:creationId xmlns:a16="http://schemas.microsoft.com/office/drawing/2014/main" xmlns="" id="{F05629A9-9707-4A21-AFF4-A34774D05285}"/>
                </a:ext>
              </a:extLst>
            </p:cNvPr>
            <p:cNvSpPr/>
            <p:nvPr/>
          </p:nvSpPr>
          <p:spPr>
            <a:xfrm>
              <a:off x="394469" y="3054375"/>
              <a:ext cx="327333" cy="400110"/>
            </a:xfrm>
            <a:prstGeom prst="rect">
              <a:avLst/>
            </a:prstGeom>
          </p:spPr>
          <p:txBody>
            <a:bodyPr wrap="none">
              <a:spAutoFit/>
            </a:bodyPr>
            <a:lstStyle/>
            <a:p>
              <a:pPr lvl="0" algn="ctr" fontAlgn="base">
                <a:spcBef>
                  <a:spcPct val="20000"/>
                </a:spcBef>
                <a:spcAft>
                  <a:spcPct val="0"/>
                </a:spcAft>
                <a:buClr>
                  <a:srgbClr val="3333CC"/>
                </a:buClr>
                <a:buSzPct val="75000"/>
              </a:pPr>
              <a:r>
                <a:rPr lang="en-US" sz="2000" b="1" dirty="0">
                  <a:solidFill>
                    <a:srgbClr val="000000"/>
                  </a:solidFill>
                  <a:latin typeface="Arial" charset="0"/>
                </a:rPr>
                <a:t>1</a:t>
              </a:r>
            </a:p>
          </p:txBody>
        </p:sp>
      </p:grpSp>
      <p:graphicFrame>
        <p:nvGraphicFramePr>
          <p:cNvPr id="75947" name="Table 75946">
            <a:extLst>
              <a:ext uri="{FF2B5EF4-FFF2-40B4-BE49-F238E27FC236}">
                <a16:creationId xmlns:a16="http://schemas.microsoft.com/office/drawing/2014/main" xmlns="" id="{C22A0D48-EAF4-4DE5-8B0D-04D16B7D1365}"/>
              </a:ext>
            </a:extLst>
          </p:cNvPr>
          <p:cNvGraphicFramePr>
            <a:graphicFrameLocks noGrp="1"/>
          </p:cNvGraphicFramePr>
          <p:nvPr>
            <p:extLst>
              <p:ext uri="{D42A27DB-BD31-4B8C-83A1-F6EECF244321}">
                <p14:modId xmlns:p14="http://schemas.microsoft.com/office/powerpoint/2010/main" val="599150561"/>
              </p:ext>
            </p:extLst>
          </p:nvPr>
        </p:nvGraphicFramePr>
        <p:xfrm>
          <a:off x="2454076" y="2569984"/>
          <a:ext cx="457200" cy="3048000"/>
        </p:xfrm>
        <a:graphic>
          <a:graphicData uri="http://schemas.openxmlformats.org/drawingml/2006/table">
            <a:tbl>
              <a:tblPr>
                <a:tableStyleId>{2D5ABB26-0587-4C30-8999-92F81FD0307C}</a:tableStyleId>
              </a:tblPr>
              <a:tblGrid>
                <a:gridCol w="457200">
                  <a:extLst>
                    <a:ext uri="{9D8B030D-6E8A-4147-A177-3AD203B41FA5}">
                      <a16:colId xmlns:a16="http://schemas.microsoft.com/office/drawing/2014/main" xmlns="" val="1875818343"/>
                    </a:ext>
                  </a:extLst>
                </a:gridCol>
              </a:tblGrid>
              <a:tr h="152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200" u="none" strike="noStrike" cap="none" normalizeH="0" baseline="0" dirty="0">
                          <a:ln>
                            <a:noFill/>
                          </a:ln>
                          <a:effectLst/>
                        </a:rPr>
                        <a:t>0</a:t>
                      </a:r>
                      <a:endParaRPr kumimoji="0" lang="en-US" sz="1200" b="0" i="0" u="none" strike="noStrike" cap="none" normalizeH="0" baseline="0" dirty="0">
                        <a:ln>
                          <a:noFill/>
                        </a:ln>
                        <a:solidFill>
                          <a:schemeClr val="tx1"/>
                        </a:solidFill>
                        <a:effectLst/>
                        <a:latin typeface="Arial" charset="0"/>
                      </a:endParaRPr>
                    </a:p>
                  </a:txBody>
                  <a:tcPr marL="0" marR="0" marT="0" marB="0" anchor="ctr" horzOverflow="overflow"/>
                </a:tc>
                <a:extLst>
                  <a:ext uri="{0D108BD9-81ED-4DB2-BD59-A6C34878D82A}">
                    <a16:rowId xmlns:a16="http://schemas.microsoft.com/office/drawing/2014/main" xmlns="" val="3834842752"/>
                  </a:ext>
                </a:extLst>
              </a:tr>
              <a:tr h="152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200" u="none" strike="noStrike" cap="none" normalizeH="0" baseline="0" dirty="0">
                          <a:ln>
                            <a:noFill/>
                          </a:ln>
                          <a:effectLst/>
                        </a:rPr>
                        <a:t>0</a:t>
                      </a:r>
                      <a:endParaRPr kumimoji="0" lang="en-US" sz="1200" b="0" i="0" u="none" strike="noStrike" cap="none" normalizeH="0" baseline="0" dirty="0">
                        <a:ln>
                          <a:noFill/>
                        </a:ln>
                        <a:solidFill>
                          <a:schemeClr val="tx1"/>
                        </a:solidFill>
                        <a:effectLst/>
                        <a:latin typeface="Arial" charset="0"/>
                      </a:endParaRPr>
                    </a:p>
                  </a:txBody>
                  <a:tcPr marL="0" marR="0" marT="0" marB="0" anchor="ctr" horzOverflow="overflow"/>
                </a:tc>
                <a:extLst>
                  <a:ext uri="{0D108BD9-81ED-4DB2-BD59-A6C34878D82A}">
                    <a16:rowId xmlns:a16="http://schemas.microsoft.com/office/drawing/2014/main" xmlns="" val="3193017005"/>
                  </a:ext>
                </a:extLst>
              </a:tr>
              <a:tr h="152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marL="0" marR="0" marT="0" marB="0" anchor="ctr" horzOverflow="overflow"/>
                </a:tc>
                <a:extLst>
                  <a:ext uri="{0D108BD9-81ED-4DB2-BD59-A6C34878D82A}">
                    <a16:rowId xmlns:a16="http://schemas.microsoft.com/office/drawing/2014/main" xmlns="" val="2751588276"/>
                  </a:ext>
                </a:extLst>
              </a:tr>
              <a:tr h="152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200" u="none" strike="noStrike" cap="none" normalizeH="0" baseline="0" dirty="0">
                          <a:ln>
                            <a:noFill/>
                          </a:ln>
                          <a:effectLst/>
                        </a:rPr>
                        <a:t>0</a:t>
                      </a:r>
                      <a:endParaRPr kumimoji="0" lang="en-US" sz="1200" b="0" i="0" u="none" strike="noStrike" cap="none" normalizeH="0" baseline="0" dirty="0">
                        <a:ln>
                          <a:noFill/>
                        </a:ln>
                        <a:solidFill>
                          <a:schemeClr val="tx1"/>
                        </a:solidFill>
                        <a:effectLst/>
                        <a:latin typeface="Arial" charset="0"/>
                      </a:endParaRPr>
                    </a:p>
                  </a:txBody>
                  <a:tcPr marL="0" marR="0" marT="0" marB="0" anchor="ctr" horzOverflow="overflow"/>
                </a:tc>
                <a:extLst>
                  <a:ext uri="{0D108BD9-81ED-4DB2-BD59-A6C34878D82A}">
                    <a16:rowId xmlns:a16="http://schemas.microsoft.com/office/drawing/2014/main" xmlns="" val="2499281212"/>
                  </a:ext>
                </a:extLst>
              </a:tr>
              <a:tr h="152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200" u="none" strike="noStrike" cap="none" normalizeH="0" baseline="0" dirty="0">
                          <a:ln>
                            <a:noFill/>
                          </a:ln>
                          <a:effectLst/>
                        </a:rPr>
                        <a:t>0</a:t>
                      </a:r>
                      <a:endParaRPr kumimoji="0" lang="en-US" sz="1200" b="0" i="0" u="none" strike="noStrike" cap="none" normalizeH="0" baseline="0" dirty="0">
                        <a:ln>
                          <a:noFill/>
                        </a:ln>
                        <a:solidFill>
                          <a:schemeClr val="tx1"/>
                        </a:solidFill>
                        <a:effectLst/>
                        <a:latin typeface="Arial" charset="0"/>
                      </a:endParaRPr>
                    </a:p>
                  </a:txBody>
                  <a:tcPr marL="0" marR="0" marT="0" marB="0" anchor="ctr" horzOverflow="overflow"/>
                </a:tc>
                <a:extLst>
                  <a:ext uri="{0D108BD9-81ED-4DB2-BD59-A6C34878D82A}">
                    <a16:rowId xmlns:a16="http://schemas.microsoft.com/office/drawing/2014/main" xmlns="" val="598612967"/>
                  </a:ext>
                </a:extLst>
              </a:tr>
              <a:tr h="152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200" u="none" strike="noStrike" cap="none" normalizeH="0" baseline="0" dirty="0">
                          <a:ln>
                            <a:noFill/>
                          </a:ln>
                          <a:effectLst/>
                        </a:rPr>
                        <a:t>0</a:t>
                      </a:r>
                      <a:endParaRPr kumimoji="0" lang="en-US" sz="1200" b="0" i="0" u="none" strike="noStrike" cap="none" normalizeH="0" baseline="0" dirty="0">
                        <a:ln>
                          <a:noFill/>
                        </a:ln>
                        <a:solidFill>
                          <a:schemeClr val="tx1"/>
                        </a:solidFill>
                        <a:effectLst/>
                        <a:latin typeface="Arial" charset="0"/>
                      </a:endParaRPr>
                    </a:p>
                  </a:txBody>
                  <a:tcPr marL="0" marR="0" marT="0" marB="0" anchor="ctr" horzOverflow="overflow"/>
                </a:tc>
                <a:extLst>
                  <a:ext uri="{0D108BD9-81ED-4DB2-BD59-A6C34878D82A}">
                    <a16:rowId xmlns:a16="http://schemas.microsoft.com/office/drawing/2014/main" xmlns="" val="926861868"/>
                  </a:ext>
                </a:extLst>
              </a:tr>
              <a:tr h="152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200" u="none" strike="noStrike" cap="none" normalizeH="0" baseline="0">
                          <a:ln>
                            <a:noFill/>
                          </a:ln>
                          <a:effectLst/>
                        </a:rPr>
                        <a:t>0</a:t>
                      </a:r>
                      <a:endParaRPr kumimoji="0" lang="en-US" sz="1200" b="0" i="0" u="none" strike="noStrike" cap="none" normalizeH="0" baseline="0">
                        <a:ln>
                          <a:noFill/>
                        </a:ln>
                        <a:solidFill>
                          <a:schemeClr val="tx1"/>
                        </a:solidFill>
                        <a:effectLst/>
                        <a:latin typeface="Arial" charset="0"/>
                      </a:endParaRPr>
                    </a:p>
                  </a:txBody>
                  <a:tcPr marL="0" marR="0" marT="0" marB="0" anchor="ctr" horzOverflow="overflow"/>
                </a:tc>
                <a:extLst>
                  <a:ext uri="{0D108BD9-81ED-4DB2-BD59-A6C34878D82A}">
                    <a16:rowId xmlns:a16="http://schemas.microsoft.com/office/drawing/2014/main" xmlns="" val="1421471481"/>
                  </a:ext>
                </a:extLst>
              </a:tr>
              <a:tr h="152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200" u="none" strike="noStrike" cap="none" normalizeH="0" baseline="0" dirty="0">
                          <a:ln>
                            <a:noFill/>
                          </a:ln>
                          <a:effectLst/>
                        </a:rPr>
                        <a:t>0</a:t>
                      </a:r>
                      <a:endParaRPr kumimoji="0" lang="en-US" sz="1200" b="0" i="0" u="none" strike="noStrike" cap="none" normalizeH="0" baseline="0" dirty="0">
                        <a:ln>
                          <a:noFill/>
                        </a:ln>
                        <a:solidFill>
                          <a:schemeClr val="tx1"/>
                        </a:solidFill>
                        <a:effectLst/>
                        <a:latin typeface="Arial" charset="0"/>
                      </a:endParaRPr>
                    </a:p>
                  </a:txBody>
                  <a:tcPr marL="0" marR="0" marT="0" marB="0" anchor="ctr" horzOverflow="overflow"/>
                </a:tc>
                <a:extLst>
                  <a:ext uri="{0D108BD9-81ED-4DB2-BD59-A6C34878D82A}">
                    <a16:rowId xmlns:a16="http://schemas.microsoft.com/office/drawing/2014/main" xmlns="" val="3581901971"/>
                  </a:ext>
                </a:extLst>
              </a:tr>
              <a:tr h="152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200" u="none" strike="noStrike" cap="none" normalizeH="0" baseline="0" dirty="0">
                          <a:ln>
                            <a:noFill/>
                          </a:ln>
                          <a:effectLst/>
                        </a:rPr>
                        <a:t>0</a:t>
                      </a:r>
                      <a:endParaRPr kumimoji="0" lang="en-US" sz="1200" b="0" i="0" u="none" strike="noStrike" cap="none" normalizeH="0" baseline="0" dirty="0">
                        <a:ln>
                          <a:noFill/>
                        </a:ln>
                        <a:solidFill>
                          <a:schemeClr val="tx1"/>
                        </a:solidFill>
                        <a:effectLst/>
                        <a:latin typeface="Arial" charset="0"/>
                      </a:endParaRPr>
                    </a:p>
                  </a:txBody>
                  <a:tcPr marL="0" marR="0" marT="0" marB="0" anchor="ctr" horzOverflow="overflow"/>
                </a:tc>
                <a:extLst>
                  <a:ext uri="{0D108BD9-81ED-4DB2-BD59-A6C34878D82A}">
                    <a16:rowId xmlns:a16="http://schemas.microsoft.com/office/drawing/2014/main" xmlns="" val="248458121"/>
                  </a:ext>
                </a:extLst>
              </a:tr>
              <a:tr h="9366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200" u="none" strike="noStrike" cap="none" normalizeH="0" baseline="0" dirty="0">
                          <a:ln>
                            <a:noFill/>
                          </a:ln>
                          <a:effectLst/>
                        </a:rPr>
                        <a:t>0</a:t>
                      </a:r>
                      <a:endParaRPr kumimoji="0" lang="en-US" sz="1200" b="0" i="0" u="none" strike="noStrike" cap="none" normalizeH="0" baseline="0" dirty="0">
                        <a:ln>
                          <a:noFill/>
                        </a:ln>
                        <a:solidFill>
                          <a:schemeClr val="tx1"/>
                        </a:solidFill>
                        <a:effectLst/>
                        <a:latin typeface="Arial" charset="0"/>
                      </a:endParaRPr>
                    </a:p>
                  </a:txBody>
                  <a:tcPr marL="0" marR="0" marT="0" marB="0" anchor="ctr" horzOverflow="overflow"/>
                </a:tc>
                <a:extLst>
                  <a:ext uri="{0D108BD9-81ED-4DB2-BD59-A6C34878D82A}">
                    <a16:rowId xmlns:a16="http://schemas.microsoft.com/office/drawing/2014/main" xmlns="" val="2088293922"/>
                  </a:ext>
                </a:extLst>
              </a:tr>
              <a:tr h="10636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200" u="none" strike="noStrike" cap="none" normalizeH="0" baseline="0" dirty="0">
                          <a:ln>
                            <a:noFill/>
                          </a:ln>
                          <a:effectLst/>
                        </a:rPr>
                        <a:t>0</a:t>
                      </a:r>
                      <a:endParaRPr kumimoji="0" lang="en-US" sz="1200" b="0" i="0" u="none" strike="noStrike" cap="none" normalizeH="0" baseline="0" dirty="0">
                        <a:ln>
                          <a:noFill/>
                        </a:ln>
                        <a:solidFill>
                          <a:schemeClr val="tx1"/>
                        </a:solidFill>
                        <a:effectLst/>
                        <a:latin typeface="Arial" charset="0"/>
                      </a:endParaRPr>
                    </a:p>
                  </a:txBody>
                  <a:tcPr marL="0" marR="0" marT="0" marB="0" anchor="ctr" horzOverflow="overflow"/>
                </a:tc>
                <a:extLst>
                  <a:ext uri="{0D108BD9-81ED-4DB2-BD59-A6C34878D82A}">
                    <a16:rowId xmlns:a16="http://schemas.microsoft.com/office/drawing/2014/main" xmlns="" val="2336184315"/>
                  </a:ext>
                </a:extLst>
              </a:tr>
              <a:tr h="1365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200" u="none" strike="noStrike" cap="none" normalizeH="0" baseline="0" dirty="0">
                          <a:ln>
                            <a:noFill/>
                          </a:ln>
                          <a:effectLst/>
                        </a:rPr>
                        <a:t>0</a:t>
                      </a:r>
                      <a:endParaRPr kumimoji="0" lang="en-US" sz="1200" b="0" i="0" u="none" strike="noStrike" cap="none" normalizeH="0" baseline="0" dirty="0">
                        <a:ln>
                          <a:noFill/>
                        </a:ln>
                        <a:solidFill>
                          <a:schemeClr val="tx1"/>
                        </a:solidFill>
                        <a:effectLst/>
                        <a:latin typeface="Arial" charset="0"/>
                      </a:endParaRPr>
                    </a:p>
                  </a:txBody>
                  <a:tcPr marL="0" marR="0" marT="0" marB="0" anchor="ctr" horzOverflow="overflow"/>
                </a:tc>
                <a:extLst>
                  <a:ext uri="{0D108BD9-81ED-4DB2-BD59-A6C34878D82A}">
                    <a16:rowId xmlns:a16="http://schemas.microsoft.com/office/drawing/2014/main" xmlns="" val="4289341044"/>
                  </a:ext>
                </a:extLst>
              </a:tr>
              <a:tr h="7778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200" u="none" strike="noStrike" cap="none" normalizeH="0" baseline="0" dirty="0">
                          <a:ln>
                            <a:noFill/>
                          </a:ln>
                          <a:effectLst/>
                        </a:rPr>
                        <a:t>0</a:t>
                      </a:r>
                      <a:endParaRPr kumimoji="0" lang="en-US" sz="1200" b="0" i="0" u="none" strike="noStrike" cap="none" normalizeH="0" baseline="0" dirty="0">
                        <a:ln>
                          <a:noFill/>
                        </a:ln>
                        <a:solidFill>
                          <a:schemeClr val="tx1"/>
                        </a:solidFill>
                        <a:effectLst/>
                        <a:latin typeface="Arial" charset="0"/>
                      </a:endParaRPr>
                    </a:p>
                  </a:txBody>
                  <a:tcPr marL="0" marR="0" marT="0" marB="0" anchor="ctr" horzOverflow="overflow"/>
                </a:tc>
                <a:extLst>
                  <a:ext uri="{0D108BD9-81ED-4DB2-BD59-A6C34878D82A}">
                    <a16:rowId xmlns:a16="http://schemas.microsoft.com/office/drawing/2014/main" xmlns="" val="4016066430"/>
                  </a:ext>
                </a:extLst>
              </a:tr>
              <a:tr h="6191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200" u="none" strike="noStrike" cap="none" normalizeH="0" baseline="0" dirty="0">
                          <a:ln>
                            <a:noFill/>
                          </a:ln>
                          <a:effectLst/>
                        </a:rPr>
                        <a:t>0</a:t>
                      </a:r>
                      <a:endParaRPr kumimoji="0" lang="en-US" sz="1200" b="0" i="0" u="none" strike="noStrike" cap="none" normalizeH="0" baseline="0" dirty="0">
                        <a:ln>
                          <a:noFill/>
                        </a:ln>
                        <a:solidFill>
                          <a:schemeClr val="tx1"/>
                        </a:solidFill>
                        <a:effectLst/>
                        <a:latin typeface="Arial" charset="0"/>
                      </a:endParaRPr>
                    </a:p>
                  </a:txBody>
                  <a:tcPr marL="0" marR="0" marT="0" marB="0" anchor="ctr" horzOverflow="overflow"/>
                </a:tc>
                <a:extLst>
                  <a:ext uri="{0D108BD9-81ED-4DB2-BD59-A6C34878D82A}">
                    <a16:rowId xmlns:a16="http://schemas.microsoft.com/office/drawing/2014/main" xmlns="" val="148281908"/>
                  </a:ext>
                </a:extLst>
              </a:tr>
              <a:tr h="1587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200" u="none" strike="noStrike" cap="none" normalizeH="0" baseline="0" dirty="0">
                          <a:ln>
                            <a:noFill/>
                          </a:ln>
                          <a:effectLst/>
                        </a:rPr>
                        <a:t>0</a:t>
                      </a:r>
                      <a:endParaRPr kumimoji="0" lang="en-US" sz="1200" b="0" i="0" u="none" strike="noStrike" cap="none" normalizeH="0" baseline="0" dirty="0">
                        <a:ln>
                          <a:noFill/>
                        </a:ln>
                        <a:solidFill>
                          <a:schemeClr val="tx1"/>
                        </a:solidFill>
                        <a:effectLst/>
                        <a:latin typeface="Arial" charset="0"/>
                      </a:endParaRPr>
                    </a:p>
                  </a:txBody>
                  <a:tcPr marL="0" marR="0" marT="0" marB="0" anchor="ctr" horzOverflow="overflow"/>
                </a:tc>
                <a:extLst>
                  <a:ext uri="{0D108BD9-81ED-4DB2-BD59-A6C34878D82A}">
                    <a16:rowId xmlns:a16="http://schemas.microsoft.com/office/drawing/2014/main" xmlns="" val="728568250"/>
                  </a:ext>
                </a:extLst>
              </a:tr>
              <a:tr h="1333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200" u="none" strike="noStrike" cap="none" normalizeH="0" baseline="0" dirty="0">
                          <a:ln>
                            <a:noFill/>
                          </a:ln>
                          <a:effectLst/>
                        </a:rPr>
                        <a:t>0</a:t>
                      </a:r>
                      <a:endParaRPr kumimoji="0" lang="en-US" sz="1200" b="0" i="0" u="none" strike="noStrike" cap="none" normalizeH="0" baseline="0" dirty="0">
                        <a:ln>
                          <a:noFill/>
                        </a:ln>
                        <a:solidFill>
                          <a:schemeClr val="tx1"/>
                        </a:solidFill>
                        <a:effectLst/>
                        <a:latin typeface="Arial" charset="0"/>
                      </a:endParaRPr>
                    </a:p>
                  </a:txBody>
                  <a:tcPr marL="0" marR="0" marT="0" marB="0" anchor="ctr" horzOverflow="overflow"/>
                </a:tc>
                <a:extLst>
                  <a:ext uri="{0D108BD9-81ED-4DB2-BD59-A6C34878D82A}">
                    <a16:rowId xmlns:a16="http://schemas.microsoft.com/office/drawing/2014/main" xmlns="" val="2083211321"/>
                  </a:ext>
                </a:extLst>
              </a:tr>
            </a:tbl>
          </a:graphicData>
        </a:graphic>
      </p:graphicFrame>
      <p:sp>
        <p:nvSpPr>
          <p:cNvPr id="75950" name="TextBox 75949">
            <a:extLst>
              <a:ext uri="{FF2B5EF4-FFF2-40B4-BE49-F238E27FC236}">
                <a16:creationId xmlns:a16="http://schemas.microsoft.com/office/drawing/2014/main" xmlns="" id="{053BE812-E196-44A8-98EF-21C1606C487D}"/>
              </a:ext>
            </a:extLst>
          </p:cNvPr>
          <p:cNvSpPr txBox="1"/>
          <p:nvPr/>
        </p:nvSpPr>
        <p:spPr>
          <a:xfrm>
            <a:off x="139313" y="3536283"/>
            <a:ext cx="1026740" cy="738664"/>
          </a:xfrm>
          <a:prstGeom prst="rect">
            <a:avLst/>
          </a:prstGeom>
          <a:noFill/>
        </p:spPr>
        <p:txBody>
          <a:bodyPr wrap="square" rtlCol="0">
            <a:spAutoFit/>
          </a:bodyPr>
          <a:lstStyle/>
          <a:p>
            <a:pPr algn="ctr"/>
            <a:r>
              <a:rPr lang="en-CA" sz="1400" dirty="0"/>
              <a:t>Each row is a page table entry</a:t>
            </a:r>
          </a:p>
        </p:txBody>
      </p:sp>
    </p:spTree>
    <p:extLst>
      <p:ext uri="{BB962C8B-B14F-4D97-AF65-F5344CB8AC3E}">
        <p14:creationId xmlns:p14="http://schemas.microsoft.com/office/powerpoint/2010/main" val="7443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9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9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59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59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59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685800" y="111954"/>
            <a:ext cx="7772400" cy="771872"/>
          </a:xfrm>
        </p:spPr>
        <p:txBody>
          <a:bodyPr/>
          <a:lstStyle/>
          <a:p>
            <a:pPr eaLnBrk="1" hangingPunct="1"/>
            <a:r>
              <a:rPr lang="en-US" altLang="en-US" dirty="0"/>
              <a:t>Page Tables</a:t>
            </a:r>
          </a:p>
        </p:txBody>
      </p:sp>
      <p:sp>
        <p:nvSpPr>
          <p:cNvPr id="15365" name="Rectangle 3"/>
          <p:cNvSpPr>
            <a:spLocks noGrp="1" noChangeArrowheads="1"/>
          </p:cNvSpPr>
          <p:nvPr>
            <p:ph type="body" idx="1"/>
          </p:nvPr>
        </p:nvSpPr>
        <p:spPr>
          <a:xfrm>
            <a:off x="0" y="3068960"/>
            <a:ext cx="9036496" cy="2667000"/>
          </a:xfrm>
        </p:spPr>
        <p:txBody>
          <a:bodyPr/>
          <a:lstStyle/>
          <a:p>
            <a:pPr lvl="1" eaLnBrk="1" hangingPunct="1"/>
            <a:r>
              <a:rPr lang="en-US" altLang="en-US" b="1" dirty="0">
                <a:solidFill>
                  <a:srgbClr val="0000FF"/>
                </a:solidFill>
              </a:rPr>
              <a:t>Page frame number:  </a:t>
            </a:r>
            <a:r>
              <a:rPr lang="en-US" altLang="en-US" dirty="0"/>
              <a:t>indicates where the page frame is in physical memory</a:t>
            </a:r>
          </a:p>
          <a:p>
            <a:pPr lvl="1" eaLnBrk="1" hangingPunct="1"/>
            <a:r>
              <a:rPr lang="en-US" altLang="en-US" b="1" dirty="0">
                <a:solidFill>
                  <a:srgbClr val="0000FF"/>
                </a:solidFill>
              </a:rPr>
              <a:t>Present bit: </a:t>
            </a:r>
            <a:r>
              <a:rPr lang="en-US" altLang="en-US" dirty="0"/>
              <a:t>entry is valid (also called the valid bit)</a:t>
            </a:r>
          </a:p>
          <a:p>
            <a:pPr lvl="1" eaLnBrk="1" hangingPunct="1"/>
            <a:r>
              <a:rPr lang="en-US" altLang="en-US" b="1" dirty="0">
                <a:solidFill>
                  <a:srgbClr val="0000FF"/>
                </a:solidFill>
              </a:rPr>
              <a:t>Protection bit: </a:t>
            </a:r>
            <a:r>
              <a:rPr lang="en-US" altLang="en-US" dirty="0"/>
              <a:t>normally 3 bits, </a:t>
            </a:r>
            <a:r>
              <a:rPr lang="en-US" altLang="en-US" dirty="0" err="1"/>
              <a:t>rwx</a:t>
            </a:r>
            <a:endParaRPr lang="en-US" altLang="en-US" dirty="0"/>
          </a:p>
          <a:p>
            <a:pPr lvl="1" eaLnBrk="1" hangingPunct="1"/>
            <a:r>
              <a:rPr lang="en-US" altLang="en-US" b="1" dirty="0">
                <a:solidFill>
                  <a:srgbClr val="0000FF"/>
                </a:solidFill>
              </a:rPr>
              <a:t>Modified bit: </a:t>
            </a:r>
            <a:r>
              <a:rPr lang="en-US" altLang="en-US" dirty="0"/>
              <a:t>if a page has been modified (dirty) it must be written back to disk, if not (clean) the page frame can be reclaimed as the disk copy is still valid, often referred to as the dirty bit</a:t>
            </a:r>
          </a:p>
        </p:txBody>
      </p:sp>
      <p:pic>
        <p:nvPicPr>
          <p:cNvPr id="7" name="Picture 1" descr="03-1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89025" y="980728"/>
            <a:ext cx="6965950" cy="183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0F291162-72CC-4A71-AE98-B818C231D57D}" type="slidenum">
              <a:rPr lang="fr-CA" altLang="en-US" smtClean="0">
                <a:solidFill>
                  <a:srgbClr val="000000"/>
                </a:solidFill>
              </a:rPr>
              <a:pPr/>
              <a:t>12</a:t>
            </a:fld>
            <a:endParaRPr lang="fr-CA" altLang="en-US" dirty="0">
              <a:solidFill>
                <a:srgbClr val="000000"/>
              </a:solidFill>
            </a:endParaRPr>
          </a:p>
        </p:txBody>
      </p:sp>
    </p:spTree>
    <p:extLst>
      <p:ext uri="{BB962C8B-B14F-4D97-AF65-F5344CB8AC3E}">
        <p14:creationId xmlns:p14="http://schemas.microsoft.com/office/powerpoint/2010/main" val="1995250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Grp="1" noChangeArrowheads="1"/>
          </p:cNvSpPr>
          <p:nvPr>
            <p:ph type="body" idx="1"/>
          </p:nvPr>
        </p:nvSpPr>
        <p:spPr>
          <a:xfrm>
            <a:off x="-252536" y="2924944"/>
            <a:ext cx="9145016" cy="2450976"/>
          </a:xfrm>
        </p:spPr>
        <p:txBody>
          <a:bodyPr/>
          <a:lstStyle/>
          <a:p>
            <a:pPr lvl="1"/>
            <a:r>
              <a:rPr lang="en-US" altLang="en-US" b="1" dirty="0">
                <a:solidFill>
                  <a:srgbClr val="0000FF"/>
                </a:solidFill>
              </a:rPr>
              <a:t>Referenced bit:  </a:t>
            </a:r>
            <a:r>
              <a:rPr lang="en-US" altLang="en-US" dirty="0"/>
              <a:t>helps us decide on which page to swap out (we’ll see more of that on page replacement algorithms), essentially it means that if a page hasn’t been referenced in a while, it is a good candidate to evict when a page fault occurs</a:t>
            </a:r>
          </a:p>
          <a:p>
            <a:pPr lvl="1"/>
            <a:r>
              <a:rPr lang="en-US" altLang="en-US" b="1" dirty="0">
                <a:solidFill>
                  <a:srgbClr val="0000FF"/>
                </a:solidFill>
              </a:rPr>
              <a:t>Caching Disabled bit</a:t>
            </a:r>
            <a:r>
              <a:rPr lang="en-US" altLang="en-US" dirty="0"/>
              <a:t> – used to indicate that references to this page should always come from memory, not the cache (used when device registers are mapped to memory)</a:t>
            </a:r>
          </a:p>
          <a:p>
            <a:pPr marL="457200" lvl="1" indent="0">
              <a:buNone/>
            </a:pPr>
            <a:endParaRPr lang="en-US" altLang="en-US" b="1" dirty="0">
              <a:solidFill>
                <a:srgbClr val="0000FF"/>
              </a:solidFill>
            </a:endParaRPr>
          </a:p>
        </p:txBody>
      </p:sp>
      <p:pic>
        <p:nvPicPr>
          <p:cNvPr id="5" name="Picture 1" descr="03-1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89025" y="980728"/>
            <a:ext cx="6965950" cy="183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0F291162-72CC-4A71-AE98-B818C231D57D}" type="slidenum">
              <a:rPr lang="fr-CA" altLang="en-US" smtClean="0">
                <a:solidFill>
                  <a:srgbClr val="000000"/>
                </a:solidFill>
              </a:rPr>
              <a:pPr/>
              <a:t>13</a:t>
            </a:fld>
            <a:endParaRPr lang="fr-CA" altLang="en-US" dirty="0">
              <a:solidFill>
                <a:srgbClr val="000000"/>
              </a:solidFill>
            </a:endParaRPr>
          </a:p>
        </p:txBody>
      </p:sp>
      <p:sp>
        <p:nvSpPr>
          <p:cNvPr id="8" name="Rectangle 2">
            <a:extLst>
              <a:ext uri="{FF2B5EF4-FFF2-40B4-BE49-F238E27FC236}">
                <a16:creationId xmlns:a16="http://schemas.microsoft.com/office/drawing/2014/main" xmlns="" id="{C0300148-2328-4606-A8E1-101296F87454}"/>
              </a:ext>
            </a:extLst>
          </p:cNvPr>
          <p:cNvSpPr txBox="1">
            <a:spLocks noChangeArrowheads="1"/>
          </p:cNvSpPr>
          <p:nvPr/>
        </p:nvSpPr>
        <p:spPr bwMode="auto">
          <a:xfrm>
            <a:off x="685800" y="111954"/>
            <a:ext cx="7772400" cy="77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r>
              <a:rPr lang="en-US" altLang="en-US" kern="0"/>
              <a:t>Page Tables</a:t>
            </a:r>
            <a:endParaRPr lang="en-US" altLang="en-US" kern="0" dirty="0"/>
          </a:p>
        </p:txBody>
      </p:sp>
    </p:spTree>
    <p:extLst>
      <p:ext uri="{BB962C8B-B14F-4D97-AF65-F5344CB8AC3E}">
        <p14:creationId xmlns:p14="http://schemas.microsoft.com/office/powerpoint/2010/main" val="2414604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dirty="0"/>
              <a:t>Page Tables - Challenges</a:t>
            </a:r>
          </a:p>
        </p:txBody>
      </p:sp>
      <p:sp>
        <p:nvSpPr>
          <p:cNvPr id="18437" name="Rectangle 3"/>
          <p:cNvSpPr>
            <a:spLocks noGrp="1" noChangeArrowheads="1"/>
          </p:cNvSpPr>
          <p:nvPr>
            <p:ph type="body" idx="1"/>
          </p:nvPr>
        </p:nvSpPr>
        <p:spPr>
          <a:xfrm>
            <a:off x="685800" y="1981200"/>
            <a:ext cx="8206680" cy="4114800"/>
          </a:xfrm>
        </p:spPr>
        <p:txBody>
          <a:bodyPr/>
          <a:lstStyle/>
          <a:p>
            <a:pPr eaLnBrk="1" hangingPunct="1">
              <a:lnSpc>
                <a:spcPct val="90000"/>
              </a:lnSpc>
              <a:defRPr/>
            </a:pPr>
            <a:r>
              <a:rPr lang="en-US" dirty="0"/>
              <a:t>Two challenges:</a:t>
            </a:r>
          </a:p>
          <a:p>
            <a:pPr marL="914400" lvl="1" indent="-457200" eaLnBrk="1" hangingPunct="1">
              <a:lnSpc>
                <a:spcPct val="90000"/>
              </a:lnSpc>
              <a:buFont typeface="+mj-lt"/>
              <a:buAutoNum type="arabicPeriod"/>
              <a:defRPr/>
            </a:pPr>
            <a:r>
              <a:rPr lang="en-US" dirty="0"/>
              <a:t>Translation from virtual to physical address must be fast</a:t>
            </a:r>
          </a:p>
          <a:p>
            <a:pPr marL="914400" lvl="1" indent="-457200" eaLnBrk="1" hangingPunct="1">
              <a:lnSpc>
                <a:spcPct val="90000"/>
              </a:lnSpc>
              <a:buFont typeface="+mj-lt"/>
              <a:buAutoNum type="arabicPeriod"/>
              <a:defRPr/>
            </a:pPr>
            <a:r>
              <a:rPr lang="en-US" dirty="0"/>
              <a:t>If the address space is large, the page table will be large</a:t>
            </a:r>
          </a:p>
          <a:p>
            <a:pPr eaLnBrk="1" hangingPunct="1">
              <a:lnSpc>
                <a:spcPct val="90000"/>
              </a:lnSpc>
              <a:defRPr/>
            </a:pPr>
            <a:r>
              <a:rPr lang="en-US" dirty="0"/>
              <a:t>The first problem is related to the fact that if an instruction refers to a memory address, the translation time should not be greater than a certain percentage of the execution time. </a:t>
            </a:r>
          </a:p>
          <a:p>
            <a:pPr lvl="1">
              <a:lnSpc>
                <a:spcPct val="90000"/>
              </a:lnSpc>
              <a:defRPr/>
            </a:pPr>
            <a:r>
              <a:rPr lang="en-US" dirty="0"/>
              <a:t>For example, for a 1 ns execution time, the translation time should not be greater than 0.2 ns </a:t>
            </a:r>
          </a:p>
        </p:txBody>
      </p:sp>
      <p:sp>
        <p:nvSpPr>
          <p:cNvPr id="2" name="Slide Number Placeholder 1"/>
          <p:cNvSpPr>
            <a:spLocks noGrp="1"/>
          </p:cNvSpPr>
          <p:nvPr>
            <p:ph type="sldNum" sz="quarter" idx="12"/>
          </p:nvPr>
        </p:nvSpPr>
        <p:spPr/>
        <p:txBody>
          <a:bodyPr/>
          <a:lstStyle/>
          <a:p>
            <a:fld id="{0F291162-72CC-4A71-AE98-B818C231D57D}" type="slidenum">
              <a:rPr lang="fr-CA" altLang="en-US" smtClean="0">
                <a:solidFill>
                  <a:srgbClr val="000000"/>
                </a:solidFill>
              </a:rPr>
              <a:pPr/>
              <a:t>14</a:t>
            </a:fld>
            <a:endParaRPr lang="fr-CA" altLang="en-US" dirty="0">
              <a:solidFill>
                <a:srgbClr val="000000"/>
              </a:solidFill>
            </a:endParaRPr>
          </a:p>
        </p:txBody>
      </p:sp>
    </p:spTree>
    <p:extLst>
      <p:ext uri="{BB962C8B-B14F-4D97-AF65-F5344CB8AC3E}">
        <p14:creationId xmlns:p14="http://schemas.microsoft.com/office/powerpoint/2010/main" val="1819472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59474" y="261105"/>
            <a:ext cx="7772400" cy="513928"/>
          </a:xfrm>
        </p:spPr>
        <p:txBody>
          <a:bodyPr/>
          <a:lstStyle/>
          <a:p>
            <a:pPr eaLnBrk="1" hangingPunct="1">
              <a:defRPr/>
            </a:pPr>
            <a:r>
              <a:rPr lang="fr-FR" noProof="0" dirty="0">
                <a:cs typeface="+mj-cs"/>
              </a:rPr>
              <a:t>Page Tables - Challenges</a:t>
            </a:r>
          </a:p>
        </p:txBody>
      </p:sp>
      <p:sp>
        <p:nvSpPr>
          <p:cNvPr id="47107" name="Rectangle 3"/>
          <p:cNvSpPr>
            <a:spLocks noGrp="1" noChangeArrowheads="1"/>
          </p:cNvSpPr>
          <p:nvPr>
            <p:ph type="body" idx="1"/>
          </p:nvPr>
        </p:nvSpPr>
        <p:spPr>
          <a:xfrm>
            <a:off x="179512" y="1370451"/>
            <a:ext cx="8784976" cy="5334000"/>
          </a:xfrm>
        </p:spPr>
        <p:txBody>
          <a:bodyPr/>
          <a:lstStyle/>
          <a:p>
            <a:pPr eaLnBrk="1" hangingPunct="1">
              <a:lnSpc>
                <a:spcPct val="90000"/>
              </a:lnSpc>
              <a:defRPr/>
            </a:pPr>
            <a:r>
              <a:rPr lang="en-GB" dirty="0"/>
              <a:t>The second problem is related to the fact that a 32 bits address space with 4 KB pages requires more than a million entries in the page table</a:t>
            </a:r>
          </a:p>
          <a:p>
            <a:pPr lvl="1" eaLnBrk="1" hangingPunct="1">
              <a:lnSpc>
                <a:spcPct val="90000"/>
              </a:lnSpc>
              <a:defRPr/>
            </a:pPr>
            <a:r>
              <a:rPr lang="en-GB" dirty="0"/>
              <a:t>Each process has a page table because each has its own virtual address space</a:t>
            </a:r>
          </a:p>
          <a:p>
            <a:pPr lvl="1" eaLnBrk="1" hangingPunct="1">
              <a:lnSpc>
                <a:spcPct val="90000"/>
              </a:lnSpc>
              <a:defRPr/>
            </a:pPr>
            <a:r>
              <a:rPr lang="en-GB" dirty="0"/>
              <a:t>If each entry has 32 bits, the table for only one process is 4 MB. </a:t>
            </a:r>
          </a:p>
          <a:p>
            <a:pPr lvl="1" eaLnBrk="1" hangingPunct="1">
              <a:lnSpc>
                <a:spcPct val="90000"/>
              </a:lnSpc>
              <a:defRPr/>
            </a:pPr>
            <a:r>
              <a:rPr lang="en-GB" dirty="0"/>
              <a:t>Now, if we have a 64 bits address space, each table becomes really big (2</a:t>
            </a:r>
            <a:r>
              <a:rPr lang="en-GB" baseline="30000" dirty="0"/>
              <a:t>52</a:t>
            </a:r>
            <a:r>
              <a:rPr lang="en-GB" dirty="0"/>
              <a:t> entries = 4.50x10</a:t>
            </a:r>
            <a:r>
              <a:rPr lang="en-GB" baseline="30000" dirty="0"/>
              <a:t>15</a:t>
            </a:r>
            <a:r>
              <a:rPr lang="en-GB" dirty="0"/>
              <a:t> entries)</a:t>
            </a:r>
          </a:p>
          <a:p>
            <a:pPr lvl="1" eaLnBrk="1" hangingPunct="1">
              <a:lnSpc>
                <a:spcPct val="90000"/>
              </a:lnSpc>
              <a:defRPr/>
            </a:pPr>
            <a:r>
              <a:rPr lang="en-GB" dirty="0"/>
              <a:t>Two possible solutions (for now):</a:t>
            </a:r>
          </a:p>
          <a:p>
            <a:pPr marL="992188" lvl="2" indent="-185738" eaLnBrk="1" hangingPunct="1">
              <a:lnSpc>
                <a:spcPct val="90000"/>
              </a:lnSpc>
              <a:defRPr/>
            </a:pPr>
            <a:r>
              <a:rPr lang="en-GB" sz="2400" dirty="0"/>
              <a:t>Loading the process’ page table into registers each time it is run</a:t>
            </a:r>
          </a:p>
          <a:p>
            <a:pPr marL="992188" lvl="2" indent="-185738" eaLnBrk="1" hangingPunct="1">
              <a:lnSpc>
                <a:spcPct val="90000"/>
              </a:lnSpc>
              <a:defRPr/>
            </a:pPr>
            <a:r>
              <a:rPr lang="en-GB" sz="2400" dirty="0"/>
              <a:t>Run process table in main memory</a:t>
            </a:r>
          </a:p>
        </p:txBody>
      </p:sp>
      <p:sp>
        <p:nvSpPr>
          <p:cNvPr id="2" name="Slide Number Placeholder 1"/>
          <p:cNvSpPr>
            <a:spLocks noGrp="1"/>
          </p:cNvSpPr>
          <p:nvPr>
            <p:ph type="sldNum" sz="quarter" idx="12"/>
          </p:nvPr>
        </p:nvSpPr>
        <p:spPr/>
        <p:txBody>
          <a:bodyPr/>
          <a:lstStyle/>
          <a:p>
            <a:fld id="{0F291162-72CC-4A71-AE98-B818C231D57D}" type="slidenum">
              <a:rPr lang="fr-CA" altLang="en-US" smtClean="0">
                <a:solidFill>
                  <a:srgbClr val="000000"/>
                </a:solidFill>
              </a:rPr>
              <a:pPr/>
              <a:t>15</a:t>
            </a:fld>
            <a:endParaRPr lang="fr-CA" altLang="en-US" dirty="0">
              <a:solidFill>
                <a:srgbClr val="000000"/>
              </a:solidFill>
            </a:endParaRPr>
          </a:p>
        </p:txBody>
      </p:sp>
    </p:spTree>
    <p:extLst>
      <p:ext uri="{BB962C8B-B14F-4D97-AF65-F5344CB8AC3E}">
        <p14:creationId xmlns:p14="http://schemas.microsoft.com/office/powerpoint/2010/main" val="193572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 (but related) aside:  recall </a:t>
            </a:r>
            <a:r>
              <a:rPr lang="en-CA" i="1" dirty="0"/>
              <a:t>/proc</a:t>
            </a:r>
          </a:p>
        </p:txBody>
      </p:sp>
      <p:sp>
        <p:nvSpPr>
          <p:cNvPr id="3" name="Content Placeholder 2"/>
          <p:cNvSpPr>
            <a:spLocks noGrp="1"/>
          </p:cNvSpPr>
          <p:nvPr>
            <p:ph idx="1"/>
          </p:nvPr>
        </p:nvSpPr>
        <p:spPr>
          <a:xfrm>
            <a:off x="685800" y="1716585"/>
            <a:ext cx="7772400" cy="583704"/>
          </a:xfrm>
        </p:spPr>
        <p:txBody>
          <a:bodyPr/>
          <a:lstStyle/>
          <a:p>
            <a:r>
              <a:rPr lang="en-CA" sz="2000" dirty="0"/>
              <a:t>Start an instance of </a:t>
            </a:r>
            <a:r>
              <a:rPr lang="en-CA" sz="2000" i="1" dirty="0"/>
              <a:t>vi</a:t>
            </a:r>
            <a:r>
              <a:rPr lang="en-CA" sz="2000" dirty="0"/>
              <a:t>, use </a:t>
            </a:r>
            <a:r>
              <a:rPr lang="en-CA" sz="2000" i="1" dirty="0" err="1"/>
              <a:t>ps</a:t>
            </a:r>
            <a:r>
              <a:rPr lang="en-CA" sz="2000" dirty="0"/>
              <a:t> to determine its </a:t>
            </a:r>
            <a:r>
              <a:rPr lang="en-CA" sz="2000" i="1" dirty="0" err="1"/>
              <a:t>pid</a:t>
            </a:r>
            <a:endParaRPr lang="en-CA" sz="2000" i="1" dirty="0"/>
          </a:p>
          <a:p>
            <a:endParaRPr lang="en-CA" sz="2000" dirty="0"/>
          </a:p>
        </p:txBody>
      </p:sp>
      <p:sp>
        <p:nvSpPr>
          <p:cNvPr id="4" name="Slide Number Placeholder 3"/>
          <p:cNvSpPr>
            <a:spLocks noGrp="1"/>
          </p:cNvSpPr>
          <p:nvPr>
            <p:ph type="sldNum" sz="quarter" idx="12"/>
          </p:nvPr>
        </p:nvSpPr>
        <p:spPr/>
        <p:txBody>
          <a:bodyPr/>
          <a:lstStyle/>
          <a:p>
            <a:fld id="{0F291162-72CC-4A71-AE98-B818C231D57D}" type="slidenum">
              <a:rPr lang="fr-CA" altLang="en-US" smtClean="0">
                <a:solidFill>
                  <a:srgbClr val="000000"/>
                </a:solidFill>
              </a:rPr>
              <a:pPr/>
              <a:t>16</a:t>
            </a:fld>
            <a:endParaRPr lang="fr-CA" altLang="en-US" dirty="0">
              <a:solidFill>
                <a:srgbClr val="000000"/>
              </a:solidFill>
            </a:endParaRPr>
          </a:p>
        </p:txBody>
      </p:sp>
      <p:pic>
        <p:nvPicPr>
          <p:cNvPr id="5" name="Picture 4"/>
          <p:cNvPicPr>
            <a:picLocks noChangeAspect="1"/>
          </p:cNvPicPr>
          <p:nvPr/>
        </p:nvPicPr>
        <p:blipFill>
          <a:blip r:embed="rId3"/>
          <a:stretch>
            <a:fillRect/>
          </a:stretch>
        </p:blipFill>
        <p:spPr>
          <a:xfrm>
            <a:off x="269776" y="2160887"/>
            <a:ext cx="8604448" cy="235548"/>
          </a:xfrm>
          <a:prstGeom prst="rect">
            <a:avLst/>
          </a:prstGeom>
        </p:spPr>
      </p:pic>
      <p:pic>
        <p:nvPicPr>
          <p:cNvPr id="6" name="Picture 5"/>
          <p:cNvPicPr>
            <a:picLocks noChangeAspect="1"/>
          </p:cNvPicPr>
          <p:nvPr/>
        </p:nvPicPr>
        <p:blipFill>
          <a:blip r:embed="rId4"/>
          <a:stretch>
            <a:fillRect/>
          </a:stretch>
        </p:blipFill>
        <p:spPr>
          <a:xfrm>
            <a:off x="271314" y="3178342"/>
            <a:ext cx="8842412" cy="741280"/>
          </a:xfrm>
          <a:prstGeom prst="rect">
            <a:avLst/>
          </a:prstGeom>
        </p:spPr>
      </p:pic>
      <p:sp>
        <p:nvSpPr>
          <p:cNvPr id="7" name="Content Placeholder 2"/>
          <p:cNvSpPr txBox="1">
            <a:spLocks/>
          </p:cNvSpPr>
          <p:nvPr/>
        </p:nvSpPr>
        <p:spPr bwMode="auto">
          <a:xfrm>
            <a:off x="687431" y="2489495"/>
            <a:ext cx="7772400" cy="583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CA" sz="1800" kern="0" dirty="0"/>
              <a:t>View the maps file for this </a:t>
            </a:r>
            <a:r>
              <a:rPr lang="en-CA" sz="1800" i="1" kern="0" dirty="0" err="1"/>
              <a:t>pid</a:t>
            </a:r>
            <a:r>
              <a:rPr lang="en-CA" sz="1800" kern="0" dirty="0"/>
              <a:t> value</a:t>
            </a:r>
          </a:p>
          <a:p>
            <a:endParaRPr lang="en-CA" sz="1800" kern="0" dirty="0"/>
          </a:p>
        </p:txBody>
      </p:sp>
      <p:sp>
        <p:nvSpPr>
          <p:cNvPr id="8" name="TextBox 7"/>
          <p:cNvSpPr txBox="1"/>
          <p:nvPr/>
        </p:nvSpPr>
        <p:spPr>
          <a:xfrm>
            <a:off x="825737" y="2889260"/>
            <a:ext cx="7533281" cy="276999"/>
          </a:xfrm>
          <a:prstGeom prst="rect">
            <a:avLst/>
          </a:prstGeom>
          <a:noFill/>
        </p:spPr>
        <p:txBody>
          <a:bodyPr wrap="none" rtlCol="0">
            <a:spAutoFit/>
          </a:bodyPr>
          <a:lstStyle/>
          <a:p>
            <a:r>
              <a:rPr lang="en-CA" sz="1200" dirty="0"/>
              <a:t>logical address                  permissions   offset         device        </a:t>
            </a:r>
            <a:r>
              <a:rPr lang="en-CA" sz="1200" dirty="0" err="1"/>
              <a:t>inode</a:t>
            </a:r>
            <a:r>
              <a:rPr lang="en-CA" sz="1200" dirty="0"/>
              <a:t>                                                                         path</a:t>
            </a:r>
          </a:p>
        </p:txBody>
      </p:sp>
      <p:sp>
        <p:nvSpPr>
          <p:cNvPr id="9" name="Content Placeholder 2"/>
          <p:cNvSpPr txBox="1">
            <a:spLocks/>
          </p:cNvSpPr>
          <p:nvPr/>
        </p:nvSpPr>
        <p:spPr bwMode="auto">
          <a:xfrm>
            <a:off x="685800" y="4241939"/>
            <a:ext cx="7772400" cy="583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CA" sz="1800" kern="0" dirty="0"/>
              <a:t>Using the virtual address starting address, one can access the </a:t>
            </a:r>
            <a:r>
              <a:rPr lang="en-CA" sz="1800" i="1" kern="0" dirty="0" err="1"/>
              <a:t>pagemap_entry</a:t>
            </a:r>
            <a:r>
              <a:rPr lang="en-CA" sz="1800" i="1" kern="0" dirty="0"/>
              <a:t> </a:t>
            </a:r>
            <a:r>
              <a:rPr lang="en-CA" sz="1800" i="1" kern="0" dirty="0" err="1"/>
              <a:t>struct</a:t>
            </a:r>
            <a:r>
              <a:rPr lang="en-CA" sz="1800" kern="0" dirty="0"/>
              <a:t> details within </a:t>
            </a:r>
            <a:r>
              <a:rPr lang="en-CA" sz="1800" i="1" kern="0" dirty="0"/>
              <a:t>/</a:t>
            </a:r>
            <a:r>
              <a:rPr lang="en-CA" sz="1800" i="1" kern="0" dirty="0" err="1"/>
              <a:t>proc</a:t>
            </a:r>
            <a:r>
              <a:rPr lang="en-CA" sz="1800" i="1" kern="0" dirty="0"/>
              <a:t>/&lt;id&gt;/</a:t>
            </a:r>
            <a:r>
              <a:rPr lang="en-CA" sz="1800" i="1" kern="0" dirty="0" err="1"/>
              <a:t>pagemap</a:t>
            </a:r>
            <a:r>
              <a:rPr lang="en-CA" sz="1800" i="1" kern="0" dirty="0"/>
              <a:t> </a:t>
            </a:r>
            <a:r>
              <a:rPr lang="en-CA" sz="1800" kern="0" dirty="0"/>
              <a:t>and </a:t>
            </a:r>
            <a:r>
              <a:rPr lang="en-CA" sz="1800" i="1" kern="0" dirty="0"/>
              <a:t>/</a:t>
            </a:r>
            <a:r>
              <a:rPr lang="en-CA" sz="1800" i="1" kern="0" dirty="0" err="1"/>
              <a:t>proc</a:t>
            </a:r>
            <a:r>
              <a:rPr lang="en-CA" sz="1800" i="1" kern="0" dirty="0"/>
              <a:t>/</a:t>
            </a:r>
            <a:r>
              <a:rPr lang="en-CA" sz="1800" i="1" kern="0" dirty="0" err="1"/>
              <a:t>kpageflags</a:t>
            </a:r>
            <a:r>
              <a:rPr lang="en-CA" sz="1800" i="1" kern="0" dirty="0"/>
              <a:t> </a:t>
            </a:r>
            <a:r>
              <a:rPr lang="en-CA" sz="1800" kern="0" dirty="0"/>
              <a:t>to determine actual physical address</a:t>
            </a:r>
          </a:p>
          <a:p>
            <a:endParaRPr lang="en-CA" sz="1800" kern="0" dirty="0"/>
          </a:p>
          <a:p>
            <a:r>
              <a:rPr lang="en-CA" sz="1800" kern="0" dirty="0"/>
              <a:t>One could also use the </a:t>
            </a:r>
            <a:r>
              <a:rPr lang="en-CA" sz="1800" i="1" kern="0" dirty="0" err="1"/>
              <a:t>pmap</a:t>
            </a:r>
            <a:r>
              <a:rPr lang="en-CA" sz="1800" kern="0" dirty="0"/>
              <a:t> utility to get information regarding logical memory details regarding a specific </a:t>
            </a:r>
            <a:r>
              <a:rPr lang="en-CA" sz="1800" i="1" kern="0" dirty="0" err="1"/>
              <a:t>pid</a:t>
            </a:r>
            <a:endParaRPr lang="en-CA" sz="1800" i="1" kern="0" dirty="0"/>
          </a:p>
        </p:txBody>
      </p:sp>
      <p:pic>
        <p:nvPicPr>
          <p:cNvPr id="10" name="Picture 9"/>
          <p:cNvPicPr>
            <a:picLocks noChangeAspect="1"/>
          </p:cNvPicPr>
          <p:nvPr/>
        </p:nvPicPr>
        <p:blipFill>
          <a:blip r:embed="rId5"/>
          <a:stretch>
            <a:fillRect/>
          </a:stretch>
        </p:blipFill>
        <p:spPr>
          <a:xfrm>
            <a:off x="269776" y="3931705"/>
            <a:ext cx="7704000" cy="190741"/>
          </a:xfrm>
          <a:prstGeom prst="rect">
            <a:avLst/>
          </a:prstGeom>
        </p:spPr>
      </p:pic>
      <p:pic>
        <p:nvPicPr>
          <p:cNvPr id="11" name="Picture 10">
            <a:extLst>
              <a:ext uri="{FF2B5EF4-FFF2-40B4-BE49-F238E27FC236}">
                <a16:creationId xmlns:a16="http://schemas.microsoft.com/office/drawing/2014/main" xmlns="" id="{770F4B34-A1DC-4A13-8528-03BEF1C4E899}"/>
              </a:ext>
            </a:extLst>
          </p:cNvPr>
          <p:cNvPicPr>
            <a:picLocks noChangeAspect="1"/>
          </p:cNvPicPr>
          <p:nvPr/>
        </p:nvPicPr>
        <p:blipFill>
          <a:blip r:embed="rId6"/>
          <a:stretch>
            <a:fillRect/>
          </a:stretch>
        </p:blipFill>
        <p:spPr>
          <a:xfrm>
            <a:off x="6012160" y="3407274"/>
            <a:ext cx="1224136" cy="512348"/>
          </a:xfrm>
          <a:prstGeom prst="rect">
            <a:avLst/>
          </a:prstGeom>
        </p:spPr>
      </p:pic>
    </p:spTree>
    <p:extLst>
      <p:ext uri="{BB962C8B-B14F-4D97-AF65-F5344CB8AC3E}">
        <p14:creationId xmlns:p14="http://schemas.microsoft.com/office/powerpoint/2010/main" val="360806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en-US" dirty="0"/>
              <a:t>Quiz</a:t>
            </a:r>
          </a:p>
        </p:txBody>
      </p:sp>
      <p:sp>
        <p:nvSpPr>
          <p:cNvPr id="60419" name="Rectangle 3"/>
          <p:cNvSpPr>
            <a:spLocks noGrp="1" noChangeArrowheads="1"/>
          </p:cNvSpPr>
          <p:nvPr>
            <p:ph type="body" idx="1"/>
          </p:nvPr>
        </p:nvSpPr>
        <p:spPr>
          <a:xfrm>
            <a:off x="381000" y="1896616"/>
            <a:ext cx="8763000" cy="740296"/>
          </a:xfrm>
        </p:spPr>
        <p:txBody>
          <a:bodyPr/>
          <a:lstStyle/>
          <a:p>
            <a:r>
              <a:rPr lang="en-CA" altLang="en-US" sz="2400" dirty="0"/>
              <a:t>What information should be kept in the page table entries?</a:t>
            </a:r>
            <a:endParaRPr lang="en-US" altLang="en-US" sz="2400" dirty="0"/>
          </a:p>
        </p:txBody>
      </p:sp>
      <p:sp>
        <p:nvSpPr>
          <p:cNvPr id="2" name="Slide Number Placeholder 1"/>
          <p:cNvSpPr>
            <a:spLocks noGrp="1"/>
          </p:cNvSpPr>
          <p:nvPr>
            <p:ph type="sldNum" sz="quarter" idx="12"/>
          </p:nvPr>
        </p:nvSpPr>
        <p:spPr/>
        <p:txBody>
          <a:bodyPr/>
          <a:lstStyle/>
          <a:p>
            <a:fld id="{0F291162-72CC-4A71-AE98-B818C231D57D}" type="slidenum">
              <a:rPr lang="fr-CA" altLang="en-US" smtClean="0">
                <a:solidFill>
                  <a:srgbClr val="000000"/>
                </a:solidFill>
              </a:rPr>
              <a:pPr/>
              <a:t>17</a:t>
            </a:fld>
            <a:endParaRPr lang="fr-CA" altLang="en-US" dirty="0">
              <a:solidFill>
                <a:srgbClr val="000000"/>
              </a:solidFill>
            </a:endParaRPr>
          </a:p>
        </p:txBody>
      </p:sp>
      <p:sp>
        <p:nvSpPr>
          <p:cNvPr id="5" name="Rectangle 3"/>
          <p:cNvSpPr txBox="1">
            <a:spLocks noChangeArrowheads="1"/>
          </p:cNvSpPr>
          <p:nvPr/>
        </p:nvSpPr>
        <p:spPr bwMode="auto">
          <a:xfrm>
            <a:off x="381000" y="5240288"/>
            <a:ext cx="8763000"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CA" altLang="en-US" sz="2400" kern="0" dirty="0"/>
              <a:t>What is 2</a:t>
            </a:r>
            <a:r>
              <a:rPr lang="en-CA" altLang="en-US" sz="2400" kern="0" baseline="30000" dirty="0"/>
              <a:t>10</a:t>
            </a:r>
            <a:r>
              <a:rPr lang="en-CA" altLang="en-US" sz="2400" kern="0" dirty="0"/>
              <a:t>? Ok, 2</a:t>
            </a:r>
            <a:r>
              <a:rPr lang="en-CA" altLang="en-US" sz="2400" kern="0" baseline="30000" dirty="0"/>
              <a:t>20</a:t>
            </a:r>
            <a:r>
              <a:rPr lang="en-CA" altLang="en-US" sz="2400" kern="0" dirty="0"/>
              <a:t>? Good numbers to know.</a:t>
            </a:r>
            <a:endParaRPr lang="en-US" altLang="en-US" sz="2400" kern="0" dirty="0"/>
          </a:p>
        </p:txBody>
      </p:sp>
      <p:sp>
        <p:nvSpPr>
          <p:cNvPr id="6" name="Rectangle 3"/>
          <p:cNvSpPr txBox="1">
            <a:spLocks noChangeArrowheads="1"/>
          </p:cNvSpPr>
          <p:nvPr/>
        </p:nvSpPr>
        <p:spPr bwMode="auto">
          <a:xfrm>
            <a:off x="381000" y="3449317"/>
            <a:ext cx="8763000" cy="978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CA" altLang="en-US" sz="2400" kern="0" dirty="0"/>
              <a:t>For a 16-bit system with 512-byte pages, how many entries do we have in the page table?</a:t>
            </a:r>
            <a:endParaRPr lang="en-US" altLang="en-US" sz="2400" kern="0" dirty="0"/>
          </a:p>
        </p:txBody>
      </p:sp>
    </p:spTree>
    <p:extLst>
      <p:ext uri="{BB962C8B-B14F-4D97-AF65-F5344CB8AC3E}">
        <p14:creationId xmlns:p14="http://schemas.microsoft.com/office/powerpoint/2010/main" val="178343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9D9C2B6-0972-4E48-B6B7-4C2426229E1B}" type="slidenum">
              <a:rPr kumimoji="0" lang="fr-CA"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fr-CA" altLang="en-US" sz="1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panose="020B0604020202020204" pitchFamily="34" charset="0"/>
            </a:endParaRPr>
          </a:p>
        </p:txBody>
      </p:sp>
      <p:sp>
        <p:nvSpPr>
          <p:cNvPr id="3" name="Subtitle 2"/>
          <p:cNvSpPr>
            <a:spLocks noGrp="1"/>
          </p:cNvSpPr>
          <p:nvPr>
            <p:ph type="subTitle" idx="1"/>
          </p:nvPr>
        </p:nvSpPr>
        <p:spPr/>
        <p:txBody>
          <a:bodyPr/>
          <a:lstStyle/>
          <a:p>
            <a:r>
              <a:rPr lang="en-CA" dirty="0"/>
              <a:t>Virtual Memory II</a:t>
            </a:r>
          </a:p>
        </p:txBody>
      </p:sp>
    </p:spTree>
    <p:extLst>
      <p:ext uri="{BB962C8B-B14F-4D97-AF65-F5344CB8AC3E}">
        <p14:creationId xmlns:p14="http://schemas.microsoft.com/office/powerpoint/2010/main" val="4216113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altLang="en-US"/>
              <a:t>Quick Review</a:t>
            </a:r>
          </a:p>
        </p:txBody>
      </p:sp>
      <p:sp>
        <p:nvSpPr>
          <p:cNvPr id="5125" name="Rectangle 3"/>
          <p:cNvSpPr>
            <a:spLocks noGrp="1" noChangeArrowheads="1"/>
          </p:cNvSpPr>
          <p:nvPr>
            <p:ph type="body" idx="1"/>
          </p:nvPr>
        </p:nvSpPr>
        <p:spPr/>
        <p:txBody>
          <a:bodyPr/>
          <a:lstStyle/>
          <a:p>
            <a:pPr eaLnBrk="1" hangingPunct="1"/>
            <a:r>
              <a:rPr lang="en-US" altLang="en-US" dirty="0"/>
              <a:t>What are the two methods used to keep track of what sections of memory are in use (allocated/unallocated) when swapping processes in and out of memory</a:t>
            </a:r>
          </a:p>
          <a:p>
            <a:pPr marL="0" indent="0" eaLnBrk="1" hangingPunct="1">
              <a:buNone/>
            </a:pPr>
            <a:endParaRPr lang="en-US" altLang="en-US" dirty="0"/>
          </a:p>
        </p:txBody>
      </p:sp>
      <p:sp>
        <p:nvSpPr>
          <p:cNvPr id="2" name="Slide Number Placeholder 1"/>
          <p:cNvSpPr>
            <a:spLocks noGrp="1"/>
          </p:cNvSpPr>
          <p:nvPr>
            <p:ph type="sldNum" sz="quarter" idx="12"/>
          </p:nvPr>
        </p:nvSpPr>
        <p:spPr/>
        <p:txBody>
          <a:bodyPr/>
          <a:lstStyle/>
          <a:p>
            <a:fld id="{0F291162-72CC-4A71-AE98-B818C231D57D}" type="slidenum">
              <a:rPr lang="fr-CA" altLang="en-US" smtClean="0">
                <a:solidFill>
                  <a:srgbClr val="000000"/>
                </a:solidFill>
              </a:rPr>
              <a:pPr/>
              <a:t>2</a:t>
            </a:fld>
            <a:endParaRPr lang="fr-CA" altLang="en-US" dirty="0">
              <a:solidFill>
                <a:srgbClr val="000000"/>
              </a:solidFill>
            </a:endParaRPr>
          </a:p>
        </p:txBody>
      </p:sp>
    </p:spTree>
    <p:extLst>
      <p:ext uri="{BB962C8B-B14F-4D97-AF65-F5344CB8AC3E}">
        <p14:creationId xmlns:p14="http://schemas.microsoft.com/office/powerpoint/2010/main" val="3490814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1026"/>
          <p:cNvSpPr>
            <a:spLocks noGrp="1" noChangeArrowheads="1"/>
          </p:cNvSpPr>
          <p:nvPr>
            <p:ph type="title"/>
          </p:nvPr>
        </p:nvSpPr>
        <p:spPr/>
        <p:txBody>
          <a:bodyPr/>
          <a:lstStyle/>
          <a:p>
            <a:pPr eaLnBrk="1" hangingPunct="1"/>
            <a:r>
              <a:rPr lang="en-US" altLang="en-US"/>
              <a:t>Outline</a:t>
            </a:r>
          </a:p>
        </p:txBody>
      </p:sp>
      <p:sp>
        <p:nvSpPr>
          <p:cNvPr id="6149" name="Rectangle 1027"/>
          <p:cNvSpPr>
            <a:spLocks noGrp="1" noChangeArrowheads="1"/>
          </p:cNvSpPr>
          <p:nvPr>
            <p:ph type="body" idx="1"/>
          </p:nvPr>
        </p:nvSpPr>
        <p:spPr/>
        <p:txBody>
          <a:bodyPr/>
          <a:lstStyle/>
          <a:p>
            <a:pPr eaLnBrk="1" hangingPunct="1"/>
            <a:r>
              <a:rPr lang="en-US" altLang="en-US" dirty="0"/>
              <a:t>Virtual Memory background and terminology</a:t>
            </a:r>
          </a:p>
          <a:p>
            <a:pPr eaLnBrk="1" hangingPunct="1"/>
            <a:r>
              <a:rPr lang="en-US" altLang="en-US" dirty="0"/>
              <a:t>Paging</a:t>
            </a:r>
          </a:p>
          <a:p>
            <a:pPr eaLnBrk="1" hangingPunct="1"/>
            <a:r>
              <a:rPr lang="en-US" altLang="en-US" dirty="0"/>
              <a:t>Page Tables</a:t>
            </a:r>
          </a:p>
        </p:txBody>
      </p:sp>
      <p:sp>
        <p:nvSpPr>
          <p:cNvPr id="2" name="Slide Number Placeholder 1"/>
          <p:cNvSpPr>
            <a:spLocks noGrp="1"/>
          </p:cNvSpPr>
          <p:nvPr>
            <p:ph type="sldNum" sz="quarter" idx="12"/>
          </p:nvPr>
        </p:nvSpPr>
        <p:spPr/>
        <p:txBody>
          <a:bodyPr/>
          <a:lstStyle/>
          <a:p>
            <a:fld id="{0F291162-72CC-4A71-AE98-B818C231D57D}" type="slidenum">
              <a:rPr lang="fr-CA" altLang="en-US" smtClean="0">
                <a:solidFill>
                  <a:srgbClr val="000000"/>
                </a:solidFill>
              </a:rPr>
              <a:pPr/>
              <a:t>3</a:t>
            </a:fld>
            <a:endParaRPr lang="fr-CA" altLang="en-US" dirty="0">
              <a:solidFill>
                <a:srgbClr val="000000"/>
              </a:solidFill>
            </a:endParaRPr>
          </a:p>
        </p:txBody>
      </p:sp>
    </p:spTree>
    <p:extLst>
      <p:ext uri="{BB962C8B-B14F-4D97-AF65-F5344CB8AC3E}">
        <p14:creationId xmlns:p14="http://schemas.microsoft.com/office/powerpoint/2010/main" val="2368207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en-US"/>
              <a:t>Background</a:t>
            </a:r>
          </a:p>
        </p:txBody>
      </p:sp>
      <p:sp>
        <p:nvSpPr>
          <p:cNvPr id="8197" name="Rectangle 3"/>
          <p:cNvSpPr>
            <a:spLocks noGrp="1" noChangeArrowheads="1"/>
          </p:cNvSpPr>
          <p:nvPr>
            <p:ph type="body" idx="1"/>
          </p:nvPr>
        </p:nvSpPr>
        <p:spPr/>
        <p:txBody>
          <a:bodyPr/>
          <a:lstStyle/>
          <a:p>
            <a:pPr eaLnBrk="1" hangingPunct="1"/>
            <a:r>
              <a:rPr lang="en-US" altLang="en-US" dirty="0"/>
              <a:t>Recall that, in general, we will compile programs relative to address zero and addresses get mapped during execution </a:t>
            </a:r>
          </a:p>
          <a:p>
            <a:pPr lvl="1"/>
            <a:r>
              <a:rPr lang="en-US" altLang="en-US" dirty="0"/>
              <a:t>This remapping will be performed by a piece of hardware known as the </a:t>
            </a:r>
            <a:r>
              <a:rPr lang="en-US" altLang="en-US" b="1" dirty="0">
                <a:solidFill>
                  <a:srgbClr val="0000FF"/>
                </a:solidFill>
              </a:rPr>
              <a:t>Memory Management Unit</a:t>
            </a:r>
            <a:r>
              <a:rPr lang="en-US" altLang="en-US" dirty="0"/>
              <a:t> (MMU)</a:t>
            </a:r>
          </a:p>
          <a:p>
            <a:pPr lvl="1" eaLnBrk="1" hangingPunct="1"/>
            <a:r>
              <a:rPr lang="en-US" altLang="en-US" dirty="0"/>
              <a:t>The MMU will take addresses from the process and transform them into the actual address in RAM</a:t>
            </a:r>
          </a:p>
        </p:txBody>
      </p:sp>
      <p:sp>
        <p:nvSpPr>
          <p:cNvPr id="2" name="Slide Number Placeholder 1"/>
          <p:cNvSpPr>
            <a:spLocks noGrp="1"/>
          </p:cNvSpPr>
          <p:nvPr>
            <p:ph type="sldNum" sz="quarter" idx="12"/>
          </p:nvPr>
        </p:nvSpPr>
        <p:spPr/>
        <p:txBody>
          <a:bodyPr/>
          <a:lstStyle/>
          <a:p>
            <a:fld id="{0F291162-72CC-4A71-AE98-B818C231D57D}" type="slidenum">
              <a:rPr lang="fr-CA" altLang="en-US" smtClean="0">
                <a:solidFill>
                  <a:srgbClr val="000000"/>
                </a:solidFill>
              </a:rPr>
              <a:pPr/>
              <a:t>4</a:t>
            </a:fld>
            <a:endParaRPr lang="fr-CA" altLang="en-US" dirty="0">
              <a:solidFill>
                <a:srgbClr val="000000"/>
              </a:solidFill>
            </a:endParaRPr>
          </a:p>
        </p:txBody>
      </p:sp>
    </p:spTree>
    <p:extLst>
      <p:ext uri="{BB962C8B-B14F-4D97-AF65-F5344CB8AC3E}">
        <p14:creationId xmlns:p14="http://schemas.microsoft.com/office/powerpoint/2010/main" val="467512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algn="l" eaLnBrk="1" hangingPunct="1"/>
            <a:r>
              <a:rPr lang="en-US" altLang="en-US" dirty="0"/>
              <a:t>Background</a:t>
            </a:r>
          </a:p>
        </p:txBody>
      </p:sp>
      <p:sp>
        <p:nvSpPr>
          <p:cNvPr id="9221" name="Rectangle 3"/>
          <p:cNvSpPr>
            <a:spLocks noGrp="1" noChangeArrowheads="1"/>
          </p:cNvSpPr>
          <p:nvPr>
            <p:ph type="body" idx="1"/>
          </p:nvPr>
        </p:nvSpPr>
        <p:spPr>
          <a:xfrm>
            <a:off x="381000" y="3200400"/>
            <a:ext cx="8763000" cy="3276600"/>
          </a:xfrm>
        </p:spPr>
        <p:txBody>
          <a:bodyPr/>
          <a:lstStyle/>
          <a:p>
            <a:pPr eaLnBrk="1" hangingPunct="1"/>
            <a:r>
              <a:rPr lang="en-US" altLang="en-US" dirty="0"/>
              <a:t>Addresses provided to the MMU will be known as </a:t>
            </a:r>
            <a:r>
              <a:rPr lang="en-US" altLang="en-US" b="1" dirty="0">
                <a:solidFill>
                  <a:srgbClr val="0000FF"/>
                </a:solidFill>
              </a:rPr>
              <a:t>virtual addresses</a:t>
            </a:r>
            <a:r>
              <a:rPr lang="en-US" altLang="en-US" dirty="0"/>
              <a:t> or </a:t>
            </a:r>
            <a:r>
              <a:rPr lang="en-US" altLang="en-US" b="1" dirty="0">
                <a:solidFill>
                  <a:srgbClr val="0000FF"/>
                </a:solidFill>
              </a:rPr>
              <a:t>logical addresses</a:t>
            </a:r>
          </a:p>
          <a:p>
            <a:pPr lvl="1" eaLnBrk="1" hangingPunct="1"/>
            <a:r>
              <a:rPr lang="en-US" altLang="en-US" dirty="0"/>
              <a:t>These terms will be used interchangeably</a:t>
            </a:r>
          </a:p>
          <a:p>
            <a:pPr eaLnBrk="1" hangingPunct="1"/>
            <a:r>
              <a:rPr lang="en-US" altLang="en-US" dirty="0"/>
              <a:t>The MMU will produce a </a:t>
            </a:r>
            <a:r>
              <a:rPr lang="en-US" altLang="en-US" b="1" dirty="0">
                <a:solidFill>
                  <a:srgbClr val="0000FF"/>
                </a:solidFill>
              </a:rPr>
              <a:t>physical address</a:t>
            </a:r>
          </a:p>
          <a:p>
            <a:pPr lvl="1" eaLnBrk="1" hangingPunct="1"/>
            <a:r>
              <a:rPr lang="en-US" altLang="en-US" dirty="0"/>
              <a:t>The physical address is an address in RAM</a:t>
            </a:r>
          </a:p>
        </p:txBody>
      </p:sp>
      <p:pic>
        <p:nvPicPr>
          <p:cNvPr id="9222" name="Picture 4" descr="C:\B\b4\JPG\4-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009" y="250645"/>
            <a:ext cx="4217588" cy="27211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0F291162-72CC-4A71-AE98-B818C231D57D}" type="slidenum">
              <a:rPr lang="fr-CA" altLang="en-US" smtClean="0">
                <a:solidFill>
                  <a:srgbClr val="000000"/>
                </a:solidFill>
              </a:rPr>
              <a:pPr/>
              <a:t>5</a:t>
            </a:fld>
            <a:endParaRPr lang="fr-CA" altLang="en-US" dirty="0">
              <a:solidFill>
                <a:srgbClr val="000000"/>
              </a:solidFill>
            </a:endParaRPr>
          </a:p>
        </p:txBody>
      </p:sp>
    </p:spTree>
    <p:extLst>
      <p:ext uri="{BB962C8B-B14F-4D97-AF65-F5344CB8AC3E}">
        <p14:creationId xmlns:p14="http://schemas.microsoft.com/office/powerpoint/2010/main" val="1586672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en-US"/>
              <a:t>Background</a:t>
            </a:r>
          </a:p>
        </p:txBody>
      </p:sp>
      <p:sp>
        <p:nvSpPr>
          <p:cNvPr id="7173" name="Rectangle 3"/>
          <p:cNvSpPr>
            <a:spLocks noGrp="1" noChangeArrowheads="1"/>
          </p:cNvSpPr>
          <p:nvPr>
            <p:ph type="body" idx="1"/>
          </p:nvPr>
        </p:nvSpPr>
        <p:spPr/>
        <p:txBody>
          <a:bodyPr/>
          <a:lstStyle/>
          <a:p>
            <a:pPr eaLnBrk="1" hangingPunct="1"/>
            <a:r>
              <a:rPr lang="en-US" altLang="en-US" dirty="0"/>
              <a:t>Our use of swapping has allowed us to place multiple programs into memory concurrently, but has not addressed the problem of a program too large for memory</a:t>
            </a:r>
          </a:p>
          <a:p>
            <a:pPr eaLnBrk="1" hangingPunct="1"/>
            <a:r>
              <a:rPr lang="en-US" altLang="en-US" dirty="0"/>
              <a:t>The solution that arose is known as </a:t>
            </a:r>
            <a:r>
              <a:rPr lang="en-US" altLang="en-US" b="1" dirty="0">
                <a:solidFill>
                  <a:srgbClr val="0000FF"/>
                </a:solidFill>
              </a:rPr>
              <a:t>virtual memory</a:t>
            </a:r>
            <a:r>
              <a:rPr lang="en-US" altLang="en-US" dirty="0"/>
              <a:t>.  The idea is that we will keep </a:t>
            </a:r>
            <a:r>
              <a:rPr lang="en-US" altLang="en-US" i="1" dirty="0"/>
              <a:t>part</a:t>
            </a:r>
            <a:r>
              <a:rPr lang="en-US" altLang="en-US" dirty="0"/>
              <a:t> of the program in memory and part on the disk</a:t>
            </a:r>
          </a:p>
          <a:p>
            <a:pPr lvl="1" eaLnBrk="1" hangingPunct="1"/>
            <a:r>
              <a:rPr lang="en-US" altLang="en-US" dirty="0"/>
              <a:t>Now a 10GB program can be run on a computer with only 8GB of RAM</a:t>
            </a:r>
          </a:p>
        </p:txBody>
      </p:sp>
      <p:sp>
        <p:nvSpPr>
          <p:cNvPr id="2" name="Slide Number Placeholder 1"/>
          <p:cNvSpPr>
            <a:spLocks noGrp="1"/>
          </p:cNvSpPr>
          <p:nvPr>
            <p:ph type="sldNum" sz="quarter" idx="12"/>
          </p:nvPr>
        </p:nvSpPr>
        <p:spPr/>
        <p:txBody>
          <a:bodyPr/>
          <a:lstStyle/>
          <a:p>
            <a:fld id="{0F291162-72CC-4A71-AE98-B818C231D57D}" type="slidenum">
              <a:rPr lang="fr-CA" altLang="en-US" smtClean="0">
                <a:solidFill>
                  <a:srgbClr val="000000"/>
                </a:solidFill>
              </a:rPr>
              <a:pPr/>
              <a:t>6</a:t>
            </a:fld>
            <a:endParaRPr lang="fr-CA" altLang="en-US" dirty="0">
              <a:solidFill>
                <a:srgbClr val="000000"/>
              </a:solidFill>
            </a:endParaRPr>
          </a:p>
        </p:txBody>
      </p:sp>
    </p:spTree>
    <p:extLst>
      <p:ext uri="{BB962C8B-B14F-4D97-AF65-F5344CB8AC3E}">
        <p14:creationId xmlns:p14="http://schemas.microsoft.com/office/powerpoint/2010/main" val="3709040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en-US"/>
              <a:t>Paging</a:t>
            </a:r>
          </a:p>
        </p:txBody>
      </p:sp>
      <p:sp>
        <p:nvSpPr>
          <p:cNvPr id="10245" name="Rectangle 3"/>
          <p:cNvSpPr>
            <a:spLocks noGrp="1" noChangeArrowheads="1"/>
          </p:cNvSpPr>
          <p:nvPr>
            <p:ph type="body" idx="1"/>
          </p:nvPr>
        </p:nvSpPr>
        <p:spPr>
          <a:xfrm>
            <a:off x="304800" y="1411560"/>
            <a:ext cx="8839200" cy="5257800"/>
          </a:xfrm>
        </p:spPr>
        <p:txBody>
          <a:bodyPr/>
          <a:lstStyle/>
          <a:p>
            <a:pPr marL="290513" indent="-290513" eaLnBrk="1" hangingPunct="1"/>
            <a:r>
              <a:rPr lang="en-US" altLang="en-US" dirty="0"/>
              <a:t>Processes believe they can access the entire memory provided to them based on the number of address lines in the hardware</a:t>
            </a:r>
          </a:p>
          <a:p>
            <a:pPr marL="635000" lvl="1" indent="-230188" eaLnBrk="1" hangingPunct="1"/>
            <a:r>
              <a:rPr lang="en-US" altLang="en-US" dirty="0"/>
              <a:t>For a 32bit system, this is 2</a:t>
            </a:r>
            <a:r>
              <a:rPr lang="en-US" altLang="en-US" baseline="30000" dirty="0"/>
              <a:t>32</a:t>
            </a:r>
            <a:r>
              <a:rPr lang="en-US" altLang="en-US" dirty="0"/>
              <a:t>, or 4GB</a:t>
            </a:r>
          </a:p>
          <a:p>
            <a:pPr marL="635000" lvl="1" indent="-230188" eaLnBrk="1" hangingPunct="1"/>
            <a:r>
              <a:rPr lang="en-US" altLang="en-US" dirty="0"/>
              <a:t>This is known as the </a:t>
            </a:r>
            <a:r>
              <a:rPr lang="en-US" altLang="en-US" b="1" dirty="0">
                <a:solidFill>
                  <a:srgbClr val="0000FF"/>
                </a:solidFill>
              </a:rPr>
              <a:t>virtual address space</a:t>
            </a:r>
            <a:endParaRPr lang="en-US" altLang="en-US" dirty="0">
              <a:solidFill>
                <a:srgbClr val="0000FF"/>
              </a:solidFill>
            </a:endParaRPr>
          </a:p>
          <a:p>
            <a:pPr marL="290513" indent="-290513" eaLnBrk="1" hangingPunct="1"/>
            <a:r>
              <a:rPr lang="en-US" altLang="en-US" dirty="0"/>
              <a:t>“Sections” of virtual memory that can be moved between disk and physical memory are called </a:t>
            </a:r>
            <a:r>
              <a:rPr lang="en-US" altLang="en-US" b="1" dirty="0">
                <a:solidFill>
                  <a:srgbClr val="0000FF"/>
                </a:solidFill>
              </a:rPr>
              <a:t>pages</a:t>
            </a:r>
            <a:endParaRPr lang="en-US" altLang="en-US" dirty="0"/>
          </a:p>
          <a:p>
            <a:pPr marL="635000" lvl="1" indent="-230188" eaLnBrk="1" hangingPunct="1"/>
            <a:r>
              <a:rPr lang="en-US" altLang="en-US" dirty="0"/>
              <a:t>The corresponding physical page is a </a:t>
            </a:r>
            <a:r>
              <a:rPr lang="en-US" altLang="en-US" b="1" dirty="0">
                <a:solidFill>
                  <a:srgbClr val="0000FF"/>
                </a:solidFill>
              </a:rPr>
              <a:t>Page Frame</a:t>
            </a:r>
          </a:p>
          <a:p>
            <a:pPr marL="635000" lvl="1" indent="-230188" eaLnBrk="1" hangingPunct="1"/>
            <a:r>
              <a:rPr lang="en-US" altLang="en-US" b="1" dirty="0">
                <a:solidFill>
                  <a:srgbClr val="0000FF"/>
                </a:solidFill>
              </a:rPr>
              <a:t>Pages </a:t>
            </a:r>
            <a:r>
              <a:rPr lang="en-US" altLang="en-US" dirty="0"/>
              <a:t>and</a:t>
            </a:r>
            <a:r>
              <a:rPr lang="en-US" altLang="en-US" b="1" dirty="0">
                <a:solidFill>
                  <a:srgbClr val="0000FF"/>
                </a:solidFill>
              </a:rPr>
              <a:t> Page Frames </a:t>
            </a:r>
            <a:r>
              <a:rPr lang="en-US" altLang="en-US" dirty="0"/>
              <a:t>are generally the same size</a:t>
            </a:r>
          </a:p>
          <a:p>
            <a:pPr marL="1035050" lvl="2" indent="-230188"/>
            <a:r>
              <a:rPr lang="en-US" altLang="en-US" dirty="0"/>
              <a:t>Though processors can support multiple page sizes</a:t>
            </a:r>
          </a:p>
          <a:p>
            <a:pPr marL="635000" lvl="1" indent="-230188" eaLnBrk="1" hangingPunct="1"/>
            <a:r>
              <a:rPr lang="en-CA" dirty="0"/>
              <a:t>Transfers between RAM and disk are always in whole pages</a:t>
            </a:r>
            <a:endParaRPr lang="en-US" altLang="en-US" dirty="0"/>
          </a:p>
        </p:txBody>
      </p:sp>
      <p:sp>
        <p:nvSpPr>
          <p:cNvPr id="2" name="Slide Number Placeholder 1"/>
          <p:cNvSpPr>
            <a:spLocks noGrp="1"/>
          </p:cNvSpPr>
          <p:nvPr>
            <p:ph type="sldNum" sz="quarter" idx="12"/>
          </p:nvPr>
        </p:nvSpPr>
        <p:spPr/>
        <p:txBody>
          <a:bodyPr/>
          <a:lstStyle/>
          <a:p>
            <a:fld id="{0F291162-72CC-4A71-AE98-B818C231D57D}" type="slidenum">
              <a:rPr lang="fr-CA" altLang="en-US" smtClean="0">
                <a:solidFill>
                  <a:srgbClr val="000000"/>
                </a:solidFill>
              </a:rPr>
              <a:pPr/>
              <a:t>7</a:t>
            </a:fld>
            <a:endParaRPr lang="fr-CA" altLang="en-US" dirty="0">
              <a:solidFill>
                <a:srgbClr val="000000"/>
              </a:solidFill>
            </a:endParaRPr>
          </a:p>
        </p:txBody>
      </p:sp>
    </p:spTree>
    <p:extLst>
      <p:ext uri="{BB962C8B-B14F-4D97-AF65-F5344CB8AC3E}">
        <p14:creationId xmlns:p14="http://schemas.microsoft.com/office/powerpoint/2010/main" val="1603117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eaLnBrk="1" hangingPunct="1"/>
            <a:r>
              <a:rPr lang="en-US" altLang="en-US"/>
              <a:t>Paging</a:t>
            </a:r>
          </a:p>
        </p:txBody>
      </p:sp>
      <p:sp>
        <p:nvSpPr>
          <p:cNvPr id="3078" name="Rectangle 3"/>
          <p:cNvSpPr>
            <a:spLocks noGrp="1" noChangeArrowheads="1"/>
          </p:cNvSpPr>
          <p:nvPr>
            <p:ph type="body" idx="1"/>
          </p:nvPr>
        </p:nvSpPr>
        <p:spPr>
          <a:xfrm>
            <a:off x="298450" y="1574800"/>
            <a:ext cx="4724400" cy="3654400"/>
          </a:xfrm>
        </p:spPr>
        <p:txBody>
          <a:bodyPr/>
          <a:lstStyle/>
          <a:p>
            <a:pPr eaLnBrk="1" hangingPunct="1"/>
            <a:r>
              <a:rPr lang="en-US" altLang="en-US" dirty="0"/>
              <a:t>Consider a system with</a:t>
            </a:r>
          </a:p>
          <a:p>
            <a:pPr lvl="1"/>
            <a:r>
              <a:rPr lang="en-US" altLang="en-US" dirty="0"/>
              <a:t>64KB of virtual address space</a:t>
            </a:r>
          </a:p>
          <a:p>
            <a:pPr lvl="1" eaLnBrk="1" hangingPunct="1"/>
            <a:r>
              <a:rPr lang="en-US" altLang="en-US" dirty="0"/>
              <a:t>32KB of RAM</a:t>
            </a:r>
          </a:p>
          <a:p>
            <a:pPr eaLnBrk="1" hangingPunct="1"/>
            <a:r>
              <a:rPr lang="en-US" altLang="en-US" dirty="0"/>
              <a:t>The MMU maps virtual addresses used by the CPU into physical addresses which are put onto the bus</a:t>
            </a:r>
          </a:p>
        </p:txBody>
      </p:sp>
      <p:sp>
        <p:nvSpPr>
          <p:cNvPr id="2" name="Slide Number Placeholder 1"/>
          <p:cNvSpPr>
            <a:spLocks noGrp="1"/>
          </p:cNvSpPr>
          <p:nvPr>
            <p:ph type="sldNum" sz="quarter" idx="12"/>
          </p:nvPr>
        </p:nvSpPr>
        <p:spPr/>
        <p:txBody>
          <a:bodyPr/>
          <a:lstStyle/>
          <a:p>
            <a:fld id="{0F291162-72CC-4A71-AE98-B818C231D57D}" type="slidenum">
              <a:rPr lang="fr-CA" altLang="en-US" smtClean="0">
                <a:solidFill>
                  <a:srgbClr val="000000"/>
                </a:solidFill>
              </a:rPr>
              <a:pPr/>
              <a:t>8</a:t>
            </a:fld>
            <a:endParaRPr lang="fr-CA" altLang="en-US" dirty="0">
              <a:solidFill>
                <a:srgbClr val="000000"/>
              </a:solidFill>
            </a:endParaRPr>
          </a:p>
        </p:txBody>
      </p:sp>
      <p:pic>
        <p:nvPicPr>
          <p:cNvPr id="4" name="Picture 3">
            <a:extLst>
              <a:ext uri="{FF2B5EF4-FFF2-40B4-BE49-F238E27FC236}">
                <a16:creationId xmlns:a16="http://schemas.microsoft.com/office/drawing/2014/main" xmlns="" id="{7A067B6B-052E-4473-AE51-C06AAA6BA8E5}"/>
              </a:ext>
            </a:extLst>
          </p:cNvPr>
          <p:cNvPicPr>
            <a:picLocks noChangeAspect="1"/>
          </p:cNvPicPr>
          <p:nvPr/>
        </p:nvPicPr>
        <p:blipFill>
          <a:blip r:embed="rId3"/>
          <a:stretch>
            <a:fillRect/>
          </a:stretch>
        </p:blipFill>
        <p:spPr>
          <a:xfrm>
            <a:off x="5345278" y="1413492"/>
            <a:ext cx="3500272" cy="4834908"/>
          </a:xfrm>
          <a:prstGeom prst="rect">
            <a:avLst/>
          </a:prstGeom>
        </p:spPr>
      </p:pic>
      <p:sp>
        <p:nvSpPr>
          <p:cNvPr id="5" name="TextBox 4">
            <a:extLst>
              <a:ext uri="{FF2B5EF4-FFF2-40B4-BE49-F238E27FC236}">
                <a16:creationId xmlns:a16="http://schemas.microsoft.com/office/drawing/2014/main" xmlns="" id="{A15086D8-78B8-4BA9-907A-25B8D86AE570}"/>
              </a:ext>
            </a:extLst>
          </p:cNvPr>
          <p:cNvSpPr txBox="1"/>
          <p:nvPr/>
        </p:nvSpPr>
        <p:spPr>
          <a:xfrm>
            <a:off x="5731500" y="6395330"/>
            <a:ext cx="1643399" cy="276999"/>
          </a:xfrm>
          <a:prstGeom prst="rect">
            <a:avLst/>
          </a:prstGeom>
          <a:noFill/>
        </p:spPr>
        <p:txBody>
          <a:bodyPr wrap="none" rtlCol="0">
            <a:spAutoFit/>
          </a:bodyPr>
          <a:lstStyle/>
          <a:p>
            <a:r>
              <a:rPr lang="en-CA" sz="1200" dirty="0">
                <a:latin typeface="Arial" panose="020B0604020202020204" pitchFamily="34" charset="0"/>
                <a:cs typeface="Arial" panose="020B0604020202020204" pitchFamily="34" charset="0"/>
              </a:rPr>
              <a:t>X means not mapped</a:t>
            </a:r>
          </a:p>
        </p:txBody>
      </p:sp>
      <p:sp>
        <p:nvSpPr>
          <p:cNvPr id="6" name="Action Button: Return 5">
            <a:hlinkClick r:id="rId4" action="ppaction://hlinksldjump" highlightClick="1"/>
            <a:extLst>
              <a:ext uri="{FF2B5EF4-FFF2-40B4-BE49-F238E27FC236}">
                <a16:creationId xmlns:a16="http://schemas.microsoft.com/office/drawing/2014/main" xmlns="" id="{6F0631D0-3644-435E-B871-C45A8E6E4F54}"/>
              </a:ext>
            </a:extLst>
          </p:cNvPr>
          <p:cNvSpPr/>
          <p:nvPr/>
        </p:nvSpPr>
        <p:spPr>
          <a:xfrm rot="10800000">
            <a:off x="685800" y="6312408"/>
            <a:ext cx="521208" cy="457200"/>
          </a:xfrm>
          <a:prstGeom prst="actionButtonReturn">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1635606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en-US"/>
              <a:t>Paging</a:t>
            </a:r>
          </a:p>
        </p:txBody>
      </p:sp>
      <p:sp>
        <p:nvSpPr>
          <p:cNvPr id="11269" name="Rectangle 3"/>
          <p:cNvSpPr>
            <a:spLocks noGrp="1" noChangeArrowheads="1"/>
          </p:cNvSpPr>
          <p:nvPr>
            <p:ph type="body" idx="1"/>
          </p:nvPr>
        </p:nvSpPr>
        <p:spPr/>
        <p:txBody>
          <a:bodyPr/>
          <a:lstStyle/>
          <a:p>
            <a:pPr eaLnBrk="1" hangingPunct="1"/>
            <a:r>
              <a:rPr lang="en-US" altLang="en-US" dirty="0"/>
              <a:t>Virtual memory not mapped (</a:t>
            </a:r>
            <a:r>
              <a:rPr lang="en-US" altLang="en-US" dirty="0">
                <a:latin typeface="Arial" panose="020B0604020202020204" pitchFamily="34" charset="0"/>
                <a:cs typeface="Arial" panose="020B0604020202020204" pitchFamily="34" charset="0"/>
              </a:rPr>
              <a:t>X</a:t>
            </a:r>
            <a:r>
              <a:rPr lang="en-US" altLang="en-US" dirty="0"/>
              <a:t>) means that the page is not in memory.</a:t>
            </a:r>
          </a:p>
          <a:p>
            <a:pPr eaLnBrk="1" hangingPunct="1"/>
            <a:r>
              <a:rPr lang="en-US" altLang="en-US" dirty="0"/>
              <a:t>Referencing a virtual page that is not mapped in memory causes CPU to trap the operating system</a:t>
            </a:r>
          </a:p>
          <a:p>
            <a:pPr lvl="1" eaLnBrk="1" hangingPunct="1"/>
            <a:r>
              <a:rPr lang="en-US" altLang="en-US" dirty="0"/>
              <a:t>This is known as a </a:t>
            </a:r>
            <a:r>
              <a:rPr lang="en-US" altLang="en-US" b="1" dirty="0">
                <a:solidFill>
                  <a:srgbClr val="0000FF"/>
                </a:solidFill>
              </a:rPr>
              <a:t>Page Fault</a:t>
            </a:r>
            <a:endParaRPr lang="en-US" altLang="en-US" dirty="0">
              <a:solidFill>
                <a:srgbClr val="0000FF"/>
              </a:solidFill>
            </a:endParaRPr>
          </a:p>
          <a:p>
            <a:pPr lvl="1" eaLnBrk="1" hangingPunct="1"/>
            <a:r>
              <a:rPr lang="en-US" altLang="en-US" dirty="0"/>
              <a:t>When this happens the OS loads the new page into a page frame (possibly evicting a page frame already in use) and updates the MMU with the new information</a:t>
            </a:r>
          </a:p>
          <a:p>
            <a:pPr lvl="2" eaLnBrk="1" hangingPunct="1"/>
            <a:r>
              <a:rPr lang="en-US" altLang="en-US" dirty="0"/>
              <a:t>The place where this information is stored is known as a </a:t>
            </a:r>
            <a:r>
              <a:rPr lang="en-US" altLang="en-US" b="1" dirty="0">
                <a:solidFill>
                  <a:srgbClr val="0000FF"/>
                </a:solidFill>
              </a:rPr>
              <a:t>Page Table</a:t>
            </a:r>
            <a:endParaRPr lang="en-US" altLang="en-US" dirty="0"/>
          </a:p>
        </p:txBody>
      </p:sp>
      <p:sp>
        <p:nvSpPr>
          <p:cNvPr id="2" name="Slide Number Placeholder 1"/>
          <p:cNvSpPr>
            <a:spLocks noGrp="1"/>
          </p:cNvSpPr>
          <p:nvPr>
            <p:ph type="sldNum" sz="quarter" idx="12"/>
          </p:nvPr>
        </p:nvSpPr>
        <p:spPr/>
        <p:txBody>
          <a:bodyPr/>
          <a:lstStyle/>
          <a:p>
            <a:fld id="{0F291162-72CC-4A71-AE98-B818C231D57D}" type="slidenum">
              <a:rPr lang="fr-CA" altLang="en-US" smtClean="0">
                <a:solidFill>
                  <a:srgbClr val="000000"/>
                </a:solidFill>
              </a:rPr>
              <a:pPr/>
              <a:t>9</a:t>
            </a:fld>
            <a:endParaRPr lang="fr-CA" altLang="en-US" dirty="0">
              <a:solidFill>
                <a:srgbClr val="000000"/>
              </a:solidFill>
            </a:endParaRPr>
          </a:p>
        </p:txBody>
      </p:sp>
    </p:spTree>
    <p:extLst>
      <p:ext uri="{BB962C8B-B14F-4D97-AF65-F5344CB8AC3E}">
        <p14:creationId xmlns:p14="http://schemas.microsoft.com/office/powerpoint/2010/main" val="3838762181"/>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1189</TotalTime>
  <Words>2037</Words>
  <Application>Microsoft Office PowerPoint</Application>
  <PresentationFormat>On-screen Show (4:3)</PresentationFormat>
  <Paragraphs>263</Paragraphs>
  <Slides>18</Slides>
  <Notes>17</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18</vt:i4>
      </vt:variant>
    </vt:vector>
  </HeadingPairs>
  <TitlesOfParts>
    <vt:vector size="21" baseType="lpstr">
      <vt:lpstr>Default Design</vt:lpstr>
      <vt:lpstr>1_Default Design</vt:lpstr>
      <vt:lpstr>Bitmap Image</vt:lpstr>
      <vt:lpstr>EEE 335 Principles of Operating Systems</vt:lpstr>
      <vt:lpstr>Quick Review</vt:lpstr>
      <vt:lpstr>Outline</vt:lpstr>
      <vt:lpstr>Background</vt:lpstr>
      <vt:lpstr>Background</vt:lpstr>
      <vt:lpstr>Background</vt:lpstr>
      <vt:lpstr>Paging</vt:lpstr>
      <vt:lpstr>Paging</vt:lpstr>
      <vt:lpstr>Paging</vt:lpstr>
      <vt:lpstr>Page Tables</vt:lpstr>
      <vt:lpstr>Page Tables (Example)</vt:lpstr>
      <vt:lpstr>Page Tables</vt:lpstr>
      <vt:lpstr>PowerPoint Presentation</vt:lpstr>
      <vt:lpstr>Page Tables - Challenges</vt:lpstr>
      <vt:lpstr>Page Tables - Challenges</vt:lpstr>
      <vt:lpstr>An (but related) aside:  recall /proc</vt:lpstr>
      <vt:lpstr>Quiz</vt:lpstr>
      <vt:lpstr>PowerPoint Presentation</vt:lpstr>
    </vt:vector>
  </TitlesOfParts>
  <Company>Royal Military College of Canada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 435 Principles of Operating Systems</dc:title>
  <dc:creator>Alain Beaulieu</dc:creator>
  <cp:lastModifiedBy>user</cp:lastModifiedBy>
  <cp:revision>84</cp:revision>
  <dcterms:created xsi:type="dcterms:W3CDTF">2014-07-07T15:33:24Z</dcterms:created>
  <dcterms:modified xsi:type="dcterms:W3CDTF">2020-03-04T13:50:49Z</dcterms:modified>
</cp:coreProperties>
</file>