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95" r:id="rId3"/>
    <p:sldId id="259" r:id="rId4"/>
    <p:sldId id="260" r:id="rId5"/>
    <p:sldId id="261" r:id="rId6"/>
    <p:sldId id="262" r:id="rId7"/>
    <p:sldId id="263" r:id="rId8"/>
    <p:sldId id="264" r:id="rId9"/>
    <p:sldId id="286" r:id="rId10"/>
    <p:sldId id="265" r:id="rId11"/>
    <p:sldId id="266" r:id="rId12"/>
    <p:sldId id="267" r:id="rId13"/>
    <p:sldId id="268" r:id="rId14"/>
    <p:sldId id="269" r:id="rId15"/>
    <p:sldId id="270" r:id="rId16"/>
    <p:sldId id="271" r:id="rId17"/>
    <p:sldId id="278" r:id="rId18"/>
    <p:sldId id="273" r:id="rId19"/>
    <p:sldId id="283" r:id="rId20"/>
    <p:sldId id="274" r:id="rId21"/>
    <p:sldId id="285" r:id="rId22"/>
    <p:sldId id="294" r:id="rId23"/>
    <p:sldId id="276" r:id="rId24"/>
    <p:sldId id="281" r:id="rId25"/>
  </p:sldIdLst>
  <p:sldSz cx="9144000" cy="6858000" type="screen4x3"/>
  <p:notesSz cx="6858000" cy="2114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9C78"/>
    <a:srgbClr val="008000"/>
    <a:srgbClr val="FF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02C1B4-307C-4997-A800-CF3E2B39DE08}" v="1" dt="2020-03-10T05:08:26.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768" autoAdjust="0"/>
  </p:normalViewPr>
  <p:slideViewPr>
    <p:cSldViewPr>
      <p:cViewPr varScale="1">
        <p:scale>
          <a:sx n="95" d="100"/>
          <a:sy n="95" d="100"/>
        </p:scale>
        <p:origin x="2664" y="17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902C1B4-307C-4997-A800-CF3E2B39DE08}"/>
    <pc:docChg chg="modSld">
      <pc:chgData name="" userId="" providerId="" clId="Web-{4902C1B4-307C-4997-A800-CF3E2B39DE08}" dt="2020-03-10T05:08:47.001" v="16"/>
      <pc:docMkLst>
        <pc:docMk/>
      </pc:docMkLst>
      <pc:sldChg chg="modNotes">
        <pc:chgData name="" userId="" providerId="" clId="Web-{4902C1B4-307C-4997-A800-CF3E2B39DE08}" dt="2020-03-10T05:08:47.001" v="16"/>
        <pc:sldMkLst>
          <pc:docMk/>
          <pc:sldMk cId="1616471097" sldId="294"/>
        </pc:sldMkLst>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2465427-C871-42CC-B650-A0C6692BA7BD}" type="datetimeFigureOut">
              <a:rPr lang="en-CA" smtClean="0"/>
              <a:pPr/>
              <a:t>2020-03-10</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defTabSz="948507">
              <a:defRPr/>
            </a:pPr>
            <a:fld id="{E37F2B54-A66B-4779-906C-F879CC221B89}" type="slidenum">
              <a:rPr lang="en-CA" sz="1200">
                <a:solidFill>
                  <a:prstClr val="black"/>
                </a:solidFill>
                <a:latin typeface="Calibri"/>
              </a:rPr>
              <a:pPr defTabSz="948507">
                <a:defRPr/>
              </a:pPr>
              <a:t>1</a:t>
            </a:fld>
            <a:endParaRPr lang="en-CA" sz="1200">
              <a:solidFill>
                <a:prstClr val="black"/>
              </a:solidFill>
              <a:latin typeface="Calibri"/>
            </a:endParaRPr>
          </a:p>
        </p:txBody>
      </p:sp>
    </p:spTree>
    <p:extLst>
      <p:ext uri="{BB962C8B-B14F-4D97-AF65-F5344CB8AC3E}">
        <p14:creationId xmlns:p14="http://schemas.microsoft.com/office/powerpoint/2010/main" val="1943590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F1274CB5-5F70-4A2B-9C25-96D4A4A4D36E}" type="slidenum">
              <a:rPr lang="en-US" altLang="en-US" sz="1300"/>
              <a:pPr eaLnBrk="1" hangingPunct="1"/>
              <a:t>13</a:t>
            </a:fld>
            <a:endParaRPr lang="en-US" altLang="en-US" sz="1300" dirty="0"/>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 we check to see if the virtual page has been accessed recently.  If it has (and is still valid) we have our page frame/physical address immediately.  If not, we let the search through the page tables complete.  If that gives us the physical address, great.  If not, page fault!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with 8 GB RAM,</a:t>
            </a:r>
          </a:p>
          <a:p>
            <a:r>
              <a:rPr lang="en-CA" dirty="0"/>
              <a:t>2^30 X 2^3 = 2^33</a:t>
            </a:r>
          </a:p>
          <a:p>
            <a:endParaRPr lang="en-CA" dirty="0"/>
          </a:p>
          <a:p>
            <a:r>
              <a:rPr lang="en-CA" dirty="0"/>
              <a:t>2^33 / 2^12 = 2^21 = 2,097,152</a:t>
            </a:r>
          </a:p>
          <a:p>
            <a:endParaRPr lang="en-CA" dirty="0"/>
          </a:p>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16</a:t>
            </a:fld>
            <a:endParaRPr lang="en-CA"/>
          </a:p>
        </p:txBody>
      </p:sp>
    </p:spTree>
    <p:extLst>
      <p:ext uri="{BB962C8B-B14F-4D97-AF65-F5344CB8AC3E}">
        <p14:creationId xmlns:p14="http://schemas.microsoft.com/office/powerpoint/2010/main" val="3449084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BAEC0AFB-9358-4744-8D62-801123047D14}" type="slidenum">
              <a:rPr lang="en-US" altLang="en-US" sz="1300"/>
              <a:pPr eaLnBrk="1" hangingPunct="1"/>
              <a:t>19</a:t>
            </a:fld>
            <a:endParaRPr lang="en-US" altLang="en-US" sz="13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Worst case scenario: Every process you are running has the same virtual page in memory at the same time.  This would mean that all the physical page entries would be on the single entry in the hash table.  Not likely, but possible.  Then again, who is going to be running 64K processes?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Process 0			Process 1</a:t>
            </a:r>
          </a:p>
          <a:p>
            <a:endParaRPr lang="en-CA" dirty="0"/>
          </a:p>
          <a:p>
            <a:r>
              <a:rPr lang="en-CA" dirty="0"/>
              <a:t>Virtual page	Binary                      	Virtual Page		Binary</a:t>
            </a:r>
          </a:p>
          <a:p>
            <a:pPr marL="232943" indent="-232943">
              <a:buAutoNum type="arabicPlain" startAt="15"/>
            </a:pPr>
            <a:r>
              <a:rPr lang="en-CA" dirty="0"/>
              <a:t>                  1111		   	</a:t>
            </a:r>
          </a:p>
          <a:p>
            <a:r>
              <a:rPr lang="en-CA" dirty="0"/>
              <a:t>9                      1001.                      9		1101	</a:t>
            </a:r>
            <a:endParaRPr lang="en-CA" dirty="0">
              <a:cs typeface="Calibri"/>
            </a:endParaRPr>
          </a:p>
          <a:p>
            <a:r>
              <a:rPr lang="en-CA" dirty="0"/>
              <a:t>4                      0100.                      4		0100</a:t>
            </a:r>
            <a:endParaRPr lang="en-CA" dirty="0">
              <a:cs typeface="Calibri"/>
            </a:endParaRPr>
          </a:p>
          <a:p>
            <a:r>
              <a:rPr lang="en-CA" dirty="0"/>
              <a:t>2                      0010</a:t>
            </a:r>
          </a:p>
          <a:p>
            <a:r>
              <a:rPr lang="en-CA" dirty="0"/>
              <a:t>1                      0001</a:t>
            </a:r>
          </a:p>
          <a:p>
            <a:r>
              <a:rPr lang="en-CA" dirty="0"/>
              <a:t>0                      0000</a:t>
            </a:r>
          </a:p>
        </p:txBody>
      </p:sp>
      <p:sp>
        <p:nvSpPr>
          <p:cNvPr id="4" name="Slide Number Placeholder 3"/>
          <p:cNvSpPr>
            <a:spLocks noGrp="1"/>
          </p:cNvSpPr>
          <p:nvPr>
            <p:ph type="sldNum" sz="quarter" idx="10"/>
          </p:nvPr>
        </p:nvSpPr>
        <p:spPr/>
        <p:txBody>
          <a:bodyPr/>
          <a:lstStyle/>
          <a:p>
            <a:fld id="{E37F2B54-A66B-4779-906C-F879CC221B89}" type="slidenum">
              <a:rPr lang="en-CA" smtClean="0"/>
              <a:t>21</a:t>
            </a:fld>
            <a:endParaRPr lang="en-CA"/>
          </a:p>
        </p:txBody>
      </p:sp>
    </p:spTree>
    <p:extLst>
      <p:ext uri="{BB962C8B-B14F-4D97-AF65-F5344CB8AC3E}">
        <p14:creationId xmlns:p14="http://schemas.microsoft.com/office/powerpoint/2010/main" val="203036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860FCDDC-DD94-4C1B-8525-EC73829DF51A}" type="slidenum">
              <a:rPr lang="en-US" altLang="en-US" sz="1300"/>
              <a:pPr eaLnBrk="1" hangingPunct="1"/>
              <a:t>22</a:t>
            </a:fld>
            <a:endParaRPr lang="en-US" altLang="en-US" sz="1300"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What is the advantage to multi-level page tables?</a:t>
            </a:r>
          </a:p>
          <a:p>
            <a:pPr lvl="1">
              <a:buFontTx/>
              <a:buChar char="•"/>
            </a:pPr>
            <a:r>
              <a:rPr lang="en-US" altLang="en-US" dirty="0"/>
              <a:t>The let us keep most of the page table on disk</a:t>
            </a:r>
          </a:p>
          <a:p>
            <a:pPr>
              <a:buFontTx/>
              <a:buChar char="•"/>
            </a:pPr>
            <a:endParaRPr lang="en-US" altLang="en-US" dirty="0"/>
          </a:p>
          <a:p>
            <a:pPr>
              <a:buFontTx/>
              <a:buChar char="•"/>
            </a:pPr>
            <a:r>
              <a:rPr lang="en-US" altLang="en-US" dirty="0"/>
              <a:t>What is the TLB used for?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FD1322AD-15B2-4EBA-AD6B-C682E6F1F3A4}" type="slidenum">
              <a:rPr lang="en-US" altLang="en-US" sz="1300"/>
              <a:pPr eaLnBrk="1" hangingPunct="1"/>
              <a:t>2</a:t>
            </a:fld>
            <a:endParaRPr lang="en-US" altLang="en-US" sz="1300" dirty="0"/>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The MMU</a:t>
            </a:r>
          </a:p>
          <a:p>
            <a:pPr>
              <a:buFontTx/>
              <a:buChar char="•"/>
            </a:pPr>
            <a:r>
              <a:rPr lang="en-US" altLang="en-US"/>
              <a:t>A Page Fault</a:t>
            </a:r>
          </a:p>
          <a:p>
            <a:pPr>
              <a:buFontTx/>
              <a:buChar cha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D967234C-A9CE-4DA4-9609-263A12A3230A}" type="slidenum">
              <a:rPr lang="en-US" altLang="en-US" sz="1300"/>
              <a:pPr eaLnBrk="1" hangingPunct="1"/>
              <a:t>4</a:t>
            </a:fld>
            <a:endParaRPr lang="en-US" altLang="en-US" sz="1300"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 happens with a 32 bit address?</a:t>
            </a:r>
          </a:p>
          <a:p>
            <a:r>
              <a:rPr lang="en-US" altLang="en-US" dirty="0"/>
              <a:t>For a 4KB page frame there are 2</a:t>
            </a:r>
            <a:r>
              <a:rPr lang="en-US" altLang="en-US" baseline="30000" dirty="0"/>
              <a:t>20</a:t>
            </a:r>
            <a:r>
              <a:rPr lang="en-US" altLang="en-US" dirty="0"/>
              <a:t>=1M pages...far too many to keep in memory</a:t>
            </a:r>
          </a:p>
          <a:p>
            <a:r>
              <a:rPr lang="en-US" altLang="en-US" dirty="0"/>
              <a:t>Moreover, one page frame set is needed for each process!!!</a:t>
            </a:r>
          </a:p>
          <a:p>
            <a:endParaRPr lang="en-US" altLang="en-US" dirty="0"/>
          </a:p>
          <a:p>
            <a:r>
              <a:rPr lang="en-US" altLang="en-US" dirty="0"/>
              <a:t>Recall the two challenges mentioned last class:</a:t>
            </a:r>
          </a:p>
          <a:p>
            <a:pPr marL="228600" indent="-228600">
              <a:buAutoNum type="arabicParenR"/>
            </a:pPr>
            <a:r>
              <a:rPr lang="en-US" altLang="en-US" dirty="0"/>
              <a:t>Mapping between virtual and main memory must be fast; and</a:t>
            </a:r>
          </a:p>
          <a:p>
            <a:pPr marL="228600" indent="-228600">
              <a:buAutoNum type="arabicParenR"/>
            </a:pPr>
            <a:r>
              <a:rPr lang="en-US" altLang="en-US" dirty="0"/>
              <a:t>Dealing with large page tables sizes</a:t>
            </a:r>
          </a:p>
          <a:p>
            <a:pPr marL="0" indent="0">
              <a:buNone/>
            </a:pPr>
            <a:endParaRPr lang="en-US" altLang="en-US" dirty="0"/>
          </a:p>
          <a:p>
            <a:pPr marL="0" indent="0">
              <a:buNone/>
            </a:pPr>
            <a:r>
              <a:rPr lang="en-US" altLang="en-US" dirty="0"/>
              <a:t>For the speed challenge, there has been a lot of work and research into optimizing the best way to implement pages tables that focus on a balance of two extremes – having the entire page table for each process in registers or having the entire page table only in main memory.  Given the large size of page tables, especially on 32 and 64 bit systems</a:t>
            </a:r>
          </a:p>
          <a:p>
            <a:endParaRPr lang="en-US" altLang="en-US" dirty="0"/>
          </a:p>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78307151-9CF9-474F-9FC2-BF8D30706F69}" type="slidenum">
              <a:rPr lang="en-US" altLang="en-US" sz="1300"/>
              <a:pPr eaLnBrk="1" hangingPunct="1"/>
              <a:t>5</a:t>
            </a:fld>
            <a:endParaRPr lang="en-US" altLang="en-US" sz="130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 happens with a 32 bit address?</a:t>
            </a:r>
          </a:p>
          <a:p>
            <a:r>
              <a:rPr lang="en-US" altLang="en-US" dirty="0"/>
              <a:t>For a 4KB page frame there are 2</a:t>
            </a:r>
            <a:r>
              <a:rPr lang="en-US" altLang="en-US" baseline="30000" dirty="0"/>
              <a:t>20</a:t>
            </a:r>
            <a:r>
              <a:rPr lang="en-US" altLang="en-US" dirty="0"/>
              <a:t>=1M pages...far too many to keep in memory</a:t>
            </a:r>
          </a:p>
          <a:p>
            <a:r>
              <a:rPr lang="en-US" altLang="en-US" dirty="0"/>
              <a:t>Moreover, one page frame set is needed for each process!!!</a:t>
            </a:r>
          </a:p>
          <a:p>
            <a:endParaRPr lang="en-US" altLang="en-US" dirty="0"/>
          </a:p>
          <a:p>
            <a:r>
              <a:rPr lang="en-US" altLang="en-US" dirty="0"/>
              <a:t>Recall the two challenges mentioned last class:</a:t>
            </a:r>
          </a:p>
          <a:p>
            <a:pPr marL="228600" indent="-228600">
              <a:buAutoNum type="arabicParenR"/>
            </a:pPr>
            <a:r>
              <a:rPr lang="en-US" altLang="en-US" dirty="0"/>
              <a:t>Mapping between virtual and main memory must be fast; and</a:t>
            </a:r>
          </a:p>
          <a:p>
            <a:pPr marL="228600" indent="-228600">
              <a:buAutoNum type="arabicParenR"/>
            </a:pPr>
            <a:r>
              <a:rPr lang="en-US" altLang="en-US" dirty="0"/>
              <a:t>Dealing with large page tables sizes</a:t>
            </a:r>
          </a:p>
          <a:p>
            <a:pPr marL="0" indent="0">
              <a:buNone/>
            </a:pPr>
            <a:endParaRPr lang="en-US" altLang="en-US" dirty="0"/>
          </a:p>
          <a:p>
            <a:pPr marL="0" indent="0">
              <a:buNone/>
            </a:pPr>
            <a:r>
              <a:rPr lang="en-US" altLang="en-US" dirty="0"/>
              <a:t>For the speed challenge, there has been a lot of work and research into optimizing the best way to implement pages tables that focus on a balance of two extremes – having the entire page table for each process in registers or having the entire page table only in main memory.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4A025E70-E118-4ADE-A4C0-8A869B24B35A}" type="slidenum">
              <a:rPr lang="en-US" altLang="en-US" sz="1300"/>
              <a:pPr eaLnBrk="1" hangingPunct="1"/>
              <a:t>6</a:t>
            </a:fld>
            <a:endParaRPr lang="en-US" altLang="en-US" sz="1300"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Must be broken up into parts so that the table can be paged in memory itself and swapped like any other page in memory.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6C407641-EA2C-4291-8F71-9A314E5FAE8B}" type="slidenum">
              <a:rPr lang="en-US" altLang="en-US" sz="1300"/>
              <a:pPr eaLnBrk="1" hangingPunct="1"/>
              <a:t>7</a:t>
            </a:fld>
            <a:endParaRPr lang="en-US" altLang="en-US" sz="1300"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PTR is a page table register for this process</a:t>
            </a:r>
          </a:p>
          <a:p>
            <a:pPr>
              <a:buFontTx/>
              <a:buChar char="•"/>
            </a:pPr>
            <a:r>
              <a:rPr lang="en-US" altLang="en-US" dirty="0"/>
              <a:t>The directory is called such just so we don’t get its index confused with the page index.</a:t>
            </a:r>
          </a:p>
          <a:p>
            <a:pPr>
              <a:buFontTx/>
              <a:buChar char="•"/>
            </a:pPr>
            <a:r>
              <a:rPr lang="en-US" altLang="en-US" dirty="0"/>
              <a:t>Draw the other lines with the pen (ctrl-p) demonstrating how each entry from the directory points to a page of page table entries and from there how each one points to a page in memory (well, they can, as long as they have a “present” bit.</a:t>
            </a:r>
          </a:p>
          <a:p>
            <a:pPr>
              <a:buFontTx/>
              <a:buChar char="•"/>
            </a:pPr>
            <a:r>
              <a:rPr lang="en-US" altLang="en-US" dirty="0"/>
              <a:t>So why does it take Windows so </a:t>
            </a:r>
            <a:r>
              <a:rPr lang="en-US" altLang="en-US" dirty="0" err="1"/>
              <a:t>frickin</a:t>
            </a:r>
            <a:r>
              <a:rPr lang="en-US" altLang="en-US" dirty="0"/>
              <a:t>’ long to load?  Page table creation is one of the culprits...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97BCE9C5-4CE1-42F6-A277-75A18E16316C}" type="slidenum">
              <a:rPr lang="en-US" altLang="en-US" sz="1300"/>
              <a:pPr eaLnBrk="1" hangingPunct="1"/>
              <a:t>9</a:t>
            </a:fld>
            <a:endParaRPr lang="en-US" altLang="en-US" sz="13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Ask them what the cost is:</a:t>
            </a:r>
          </a:p>
          <a:p>
            <a:pPr lvl="1">
              <a:buFontTx/>
              <a:buChar char="•"/>
            </a:pPr>
            <a:r>
              <a:rPr lang="en-US" altLang="en-US"/>
              <a:t>The cost is the time required to get a page into memory on a fault of one of the page tables</a:t>
            </a:r>
          </a:p>
          <a:p>
            <a:pPr lvl="1">
              <a:buFontTx/>
              <a:buChar char="•"/>
            </a:pPr>
            <a:r>
              <a:rPr lang="en-US" altLang="en-US"/>
              <a:t>Must go to the directory page, then see that the required page table is missing, TRAP to the OS, have the page loaded into memory, then look up the page we want, if it’s not in memory, have the OS load it in and update the page table</a:t>
            </a:r>
          </a:p>
          <a:p>
            <a:pPr lvl="1">
              <a:buFontTx/>
              <a:buChar char="•"/>
            </a:pPr>
            <a:r>
              <a:rPr lang="en-US" altLang="en-US"/>
              <a:t>Very time consuming!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7C7F0D48-C8C1-4C86-A6AB-7C7996792F37}" type="slidenum">
              <a:rPr lang="en-US" altLang="en-US" sz="1300"/>
              <a:pPr eaLnBrk="1" hangingPunct="1"/>
              <a:t>10</a:t>
            </a:fld>
            <a:endParaRPr lang="en-US" altLang="en-US" sz="1300"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By slow, what I mean is that if going to memory one takes a certain number of nanoseconds, but we have to go through 2,3, or 4 levels of indirection to look up a page we have doubled, tripled, or quadrupled our search time through page tables!!!  Then, if you have a page fault you are really screwed.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charset="0"/>
              </a:defRPr>
            </a:lvl1pPr>
            <a:lvl2pPr marL="785372" indent="-302066" eaLnBrk="0" hangingPunct="0">
              <a:defRPr sz="2500">
                <a:solidFill>
                  <a:schemeClr val="tx1"/>
                </a:solidFill>
                <a:latin typeface="Times New Roman" charset="0"/>
              </a:defRPr>
            </a:lvl2pPr>
            <a:lvl3pPr marL="1208265" indent="-241653" eaLnBrk="0" hangingPunct="0">
              <a:defRPr sz="2500">
                <a:solidFill>
                  <a:schemeClr val="tx1"/>
                </a:solidFill>
                <a:latin typeface="Times New Roman" charset="0"/>
              </a:defRPr>
            </a:lvl3pPr>
            <a:lvl4pPr marL="1691571" indent="-241653" eaLnBrk="0" hangingPunct="0">
              <a:defRPr sz="2500">
                <a:solidFill>
                  <a:schemeClr val="tx1"/>
                </a:solidFill>
                <a:latin typeface="Times New Roman" charset="0"/>
              </a:defRPr>
            </a:lvl4pPr>
            <a:lvl5pPr marL="2174878" indent="-241653" eaLnBrk="0" hangingPunct="0">
              <a:defRPr sz="2500">
                <a:solidFill>
                  <a:schemeClr val="tx1"/>
                </a:solidFill>
                <a:latin typeface="Times New Roman" charset="0"/>
              </a:defRPr>
            </a:lvl5pPr>
            <a:lvl6pPr marL="2658184" indent="-241653" eaLnBrk="0" fontAlgn="base" hangingPunct="0">
              <a:spcBef>
                <a:spcPct val="0"/>
              </a:spcBef>
              <a:spcAft>
                <a:spcPct val="0"/>
              </a:spcAft>
              <a:defRPr sz="2500">
                <a:solidFill>
                  <a:schemeClr val="tx1"/>
                </a:solidFill>
                <a:latin typeface="Times New Roman" charset="0"/>
              </a:defRPr>
            </a:lvl6pPr>
            <a:lvl7pPr marL="3141490" indent="-241653" eaLnBrk="0" fontAlgn="base" hangingPunct="0">
              <a:spcBef>
                <a:spcPct val="0"/>
              </a:spcBef>
              <a:spcAft>
                <a:spcPct val="0"/>
              </a:spcAft>
              <a:defRPr sz="2500">
                <a:solidFill>
                  <a:schemeClr val="tx1"/>
                </a:solidFill>
                <a:latin typeface="Times New Roman" charset="0"/>
              </a:defRPr>
            </a:lvl7pPr>
            <a:lvl8pPr marL="3624796" indent="-241653" eaLnBrk="0" fontAlgn="base" hangingPunct="0">
              <a:spcBef>
                <a:spcPct val="0"/>
              </a:spcBef>
              <a:spcAft>
                <a:spcPct val="0"/>
              </a:spcAft>
              <a:defRPr sz="2500">
                <a:solidFill>
                  <a:schemeClr val="tx1"/>
                </a:solidFill>
                <a:latin typeface="Times New Roman" charset="0"/>
              </a:defRPr>
            </a:lvl8pPr>
            <a:lvl9pPr marL="4108102" indent="-241653" eaLnBrk="0" fontAlgn="base" hangingPunct="0">
              <a:spcBef>
                <a:spcPct val="0"/>
              </a:spcBef>
              <a:spcAft>
                <a:spcPct val="0"/>
              </a:spcAft>
              <a:defRPr sz="2500">
                <a:solidFill>
                  <a:schemeClr val="tx1"/>
                </a:solidFill>
                <a:latin typeface="Times New Roman" charset="0"/>
              </a:defRPr>
            </a:lvl9pPr>
          </a:lstStyle>
          <a:p>
            <a:pPr eaLnBrk="1" hangingPunct="1"/>
            <a:fld id="{28B67645-80B8-4CBA-90A0-B3A66843D64A}" type="slidenum">
              <a:rPr lang="en-US" altLang="en-US" sz="1300"/>
              <a:pPr eaLnBrk="1" hangingPunct="1"/>
              <a:t>12</a:t>
            </a:fld>
            <a:endParaRPr lang="en-US" altLang="en-US" sz="1300"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TLB is inside the MMU</a:t>
            </a:r>
          </a:p>
          <a:p>
            <a:endParaRPr lang="en-US" altLang="en-US" dirty="0"/>
          </a:p>
          <a:p>
            <a:r>
              <a:rPr lang="en-US" altLang="en-US" dirty="0"/>
              <a:t>Consists of a small number of entries, rarely more than 256</a:t>
            </a:r>
          </a:p>
          <a:p>
            <a:endParaRPr lang="en-US" altLang="en-US" dirty="0"/>
          </a:p>
          <a:p>
            <a:r>
              <a:rPr lang="en-US" altLang="en-US" dirty="0"/>
              <a:t>Contains info like the virtual page number, modified bit, protection bit, page frame</a:t>
            </a:r>
          </a:p>
          <a:p>
            <a:endParaRPr lang="en-US" altLang="en-US" dirty="0"/>
          </a:p>
          <a:p>
            <a:r>
              <a:rPr lang="en-US" sz="1200" b="0" i="0" kern="1200" dirty="0">
                <a:solidFill>
                  <a:schemeClr val="tx1"/>
                </a:solidFill>
                <a:effectLst/>
                <a:latin typeface="+mn-lt"/>
                <a:ea typeface="+mn-ea"/>
                <a:cs typeface="+mn-cs"/>
              </a:rPr>
              <a:t>For example the Intel® Core™ i7-6700 processor has two levels of TLBs:</a:t>
            </a:r>
          </a:p>
          <a:p>
            <a:r>
              <a:rPr lang="en-US" sz="1200" b="0" i="0" kern="1200" dirty="0">
                <a:solidFill>
                  <a:schemeClr val="tx1"/>
                </a:solidFill>
                <a:effectLst/>
                <a:latin typeface="+mn-lt"/>
                <a:ea typeface="+mn-ea"/>
                <a:cs typeface="+mn-cs"/>
              </a:rPr>
              <a:t>First level</a:t>
            </a:r>
          </a:p>
          <a:p>
            <a:pPr lvl="1"/>
            <a:r>
              <a:rPr lang="en-US" sz="1200" b="0" i="0" kern="1200" dirty="0">
                <a:solidFill>
                  <a:schemeClr val="tx1"/>
                </a:solidFill>
                <a:effectLst/>
                <a:latin typeface="+mn-lt"/>
                <a:ea typeface="+mn-ea"/>
                <a:cs typeface="+mn-cs"/>
              </a:rPr>
              <a:t>TLBs for data can map 1-GB sets of contiguous pages (4-way set associative, 4 entries) or 4-KB pages (4-way set associative, 64 entries)</a:t>
            </a:r>
          </a:p>
          <a:p>
            <a:pPr lvl="1"/>
            <a:r>
              <a:rPr lang="en-US" sz="1200" b="0" i="0" kern="1200" dirty="0">
                <a:solidFill>
                  <a:schemeClr val="tx1"/>
                </a:solidFill>
                <a:effectLst/>
                <a:latin typeface="+mn-lt"/>
                <a:ea typeface="+mn-ea"/>
                <a:cs typeface="+mn-cs"/>
              </a:rPr>
              <a:t>TLBs for instructions can map 4-KB pages (8-way set associative, 64 entries)</a:t>
            </a:r>
          </a:p>
          <a:p>
            <a:r>
              <a:rPr lang="en-US" sz="1200" b="0" i="0" kern="1200" dirty="0">
                <a:solidFill>
                  <a:schemeClr val="tx1"/>
                </a:solidFill>
                <a:effectLst/>
                <a:latin typeface="+mn-lt"/>
                <a:ea typeface="+mn-ea"/>
                <a:cs typeface="+mn-cs"/>
              </a:rPr>
              <a:t>Second level has TLBs for both data and instructions and can map either 4-KB or 2-MB pages (6-way associative, 1536 entries) and 1-GB pages (4-way associative, 16 entries)</a:t>
            </a:r>
          </a:p>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png"/><Relationship Id="rId2" Type="http://schemas.openxmlformats.org/officeDocument/2006/relationships/slideMaster" Target="../slideMasters/slideMaster1.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oleObject" Target="../embeddings/oleObject4.bin"/><Relationship Id="rId1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8.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oleObject" Target="../embeddings/oleObject8.bin"/><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9.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267" name="Bitmap Image" r:id="rId3" imgW="733333" imgH="838095" progId="PBrush">
                  <p:embed/>
                </p:oleObj>
              </mc:Choice>
              <mc:Fallback>
                <p:oleObj name="Bitmap Image" r:id="rId3" imgW="733333" imgH="838095" progId="PBrush">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268" name="Bitmap Image" r:id="rId5" imgW="2381582" imgH="571731" progId="PBrush">
                  <p:embed/>
                </p:oleObj>
              </mc:Choice>
              <mc:Fallback>
                <p:oleObj name="Bitmap Image" r:id="rId5" imgW="2381582" imgH="571731" progId="PBrush">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269" name="Bitmap Image" r:id="rId7" imgW="2333333" imgH="581106" progId="PBrush">
                  <p:embed/>
                </p:oleObj>
              </mc:Choice>
              <mc:Fallback>
                <p:oleObj name="Bitmap Image" r:id="rId7" imgW="2333333" imgH="581106" progId="PBrush">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270" name="Bitmap Image" r:id="rId9" imgW="1523810" imgH="476316" progId="PBrush">
                  <p:embed/>
                </p:oleObj>
              </mc:Choice>
              <mc:Fallback>
                <p:oleObj name="Bitmap Image" r:id="rId9" imgW="1523810" imgH="476316" progId="PBrush">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271" name="Bitmap Image" r:id="rId11" imgW="828791" imgH="428798" progId="PBrush">
                  <p:embed/>
                </p:oleObj>
              </mc:Choice>
              <mc:Fallback>
                <p:oleObj name="Bitmap Image" r:id="rId11" imgW="828791" imgH="428798" progId="PBrush">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272" name="Bitmap Image" r:id="rId13" imgW="2381582" imgH="428798" progId="PBrush">
                  <p:embed/>
                </p:oleObj>
              </mc:Choice>
              <mc:Fallback>
                <p:oleObj name="Bitmap Image" r:id="rId13" imgW="2381582" imgH="428798" progId="PBrush">
                  <p:embed/>
                  <p:pic>
                    <p:nvPicPr>
                      <p:cNvPr id="0" name="Picture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273" name="Bitmap Image" r:id="rId15" imgW="1771429" imgH="1181265" progId="PBrush">
                  <p:embed/>
                </p:oleObj>
              </mc:Choice>
              <mc:Fallback>
                <p:oleObj name="Bitmap Image" r:id="rId15" imgW="1771429" imgH="1181265" progId="PBrush">
                  <p:embed/>
                  <p:pic>
                    <p:nvPicPr>
                      <p:cNvPr id="0" name="Picture 43"/>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fld id="{0CE16C94-1FD1-4072-BEA0-8EFC68C280BF}" type="datetime1">
              <a:rPr lang="en-US" altLang="en-US" smtClean="0">
                <a:solidFill>
                  <a:srgbClr val="000000"/>
                </a:solidFill>
              </a:rPr>
              <a:t>3/10/20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fld id="{CBB06071-0A6D-42C3-975E-02E0466C1F50}" type="datetime1">
              <a:rPr lang="en-US" altLang="en-US" smtClean="0">
                <a:solidFill>
                  <a:srgbClr val="000000"/>
                </a:solidFill>
              </a:rPr>
              <a:t>3/10/20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S PGothic" panose="020B0600070205080204" pitchFamily="34" charset="-128"/>
              <a:cs typeface="Arial" panose="020B0604020202020204" pitchFamily="34" charset="0"/>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4123"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893512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147"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251729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6147"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45710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Footer Placeholder 7"/>
          <p:cNvSpPr>
            <a:spLocks noGrp="1"/>
          </p:cNvSpPr>
          <p:nvPr>
            <p:ph type="ftr" sz="quarter" idx="11"/>
          </p:nvPr>
        </p:nvSpPr>
        <p:spPr/>
        <p:txBody>
          <a:bodyPr/>
          <a:lstStyle>
            <a:lvl1pPr>
              <a:defRPr/>
            </a:lvl1pPr>
          </a:lstStyle>
          <a:p>
            <a:endParaRPr lang="fr-CA" alt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471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fld id="{1B97B1F3-0CC1-418A-B5CD-E358D8630E2D}" type="datetime1">
              <a:rPr lang="en-US" altLang="en-US" smtClean="0">
                <a:solidFill>
                  <a:srgbClr val="000000"/>
                </a:solidFill>
              </a:rPr>
              <a:t>3/10/20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fld id="{1DBE8911-2191-4041-AB47-2D0D54785A09}" type="datetime1">
              <a:rPr lang="en-US" altLang="en-US" smtClean="0">
                <a:solidFill>
                  <a:srgbClr val="000000"/>
                </a:solidFill>
              </a:rPr>
              <a:t>3/10/20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fr-CA" altLang="en-US" dirty="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576" y="11663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Click to edit Master text styles</a:t>
            </a:r>
          </a:p>
          <a:p>
            <a:pPr lvl="1"/>
            <a:r>
              <a:rPr lang="fr-CA" altLang="en-US"/>
              <a:t>Second level</a:t>
            </a:r>
          </a:p>
          <a:p>
            <a:pPr lvl="2"/>
            <a:r>
              <a:rPr lang="fr-CA" altLang="en-US"/>
              <a:t>Third level</a:t>
            </a:r>
          </a:p>
          <a:p>
            <a:pPr lvl="3"/>
            <a:r>
              <a:rPr lang="fr-CA" altLang="en-US"/>
              <a:t>Fourth level</a:t>
            </a:r>
          </a:p>
          <a:p>
            <a:pPr lvl="4"/>
            <a:r>
              <a:rPr lang="fr-CA" alt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40917A-A489-4E74-B474-80595E59A7CA}" type="slidenum">
              <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2839768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ctr" rtl="0" eaLnBrk="0" fontAlgn="base" hangingPunct="0">
        <a:spcBef>
          <a:spcPct val="0"/>
        </a:spcBef>
        <a:spcAft>
          <a:spcPct val="0"/>
        </a:spcAft>
        <a:defRPr sz="3600" b="1" u="sng">
          <a:solidFill>
            <a:srgbClr val="A5002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Subtitle 2">
            <a:extLst>
              <a:ext uri="{FF2B5EF4-FFF2-40B4-BE49-F238E27FC236}">
                <a16:creationId xmlns:a16="http://schemas.microsoft.com/office/drawing/2014/main" id="{731C65C8-AC98-1445-A78C-1691906ECC33}"/>
              </a:ext>
            </a:extLst>
          </p:cNvPr>
          <p:cNvSpPr>
            <a:spLocks noGrp="1"/>
          </p:cNvSpPr>
          <p:nvPr>
            <p:ph type="subTitle" idx="1"/>
          </p:nvPr>
        </p:nvSpPr>
        <p:spPr>
          <a:xfrm>
            <a:off x="1287000" y="4854198"/>
            <a:ext cx="6400800" cy="1752600"/>
          </a:xfrm>
        </p:spPr>
        <p:txBody>
          <a:bodyPr/>
          <a:lstStyle/>
          <a:p>
            <a:r>
              <a:rPr lang="en-CA" dirty="0"/>
              <a:t>Virtual Memory II</a:t>
            </a:r>
          </a:p>
          <a:p>
            <a:r>
              <a:rPr lang="en-CA" sz="2000" dirty="0"/>
              <a:t>(Modern Operating Systems 3.3)</a:t>
            </a:r>
          </a:p>
        </p:txBody>
      </p:sp>
    </p:spTree>
    <p:extLst>
      <p:ext uri="{BB962C8B-B14F-4D97-AF65-F5344CB8AC3E}">
        <p14:creationId xmlns:p14="http://schemas.microsoft.com/office/powerpoint/2010/main" val="110363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260648"/>
            <a:ext cx="7772400" cy="1143000"/>
          </a:xfrm>
        </p:spPr>
        <p:txBody>
          <a:bodyPr/>
          <a:lstStyle/>
          <a:p>
            <a:pPr eaLnBrk="1" hangingPunct="1"/>
            <a:r>
              <a:rPr lang="en-US" altLang="en-US" sz="4000" dirty="0"/>
              <a:t>Half an illusion...</a:t>
            </a:r>
          </a:p>
        </p:txBody>
      </p:sp>
      <p:sp>
        <p:nvSpPr>
          <p:cNvPr id="11269" name="Rectangle 3"/>
          <p:cNvSpPr>
            <a:spLocks noGrp="1" noChangeArrowheads="1"/>
          </p:cNvSpPr>
          <p:nvPr>
            <p:ph type="body" idx="1"/>
          </p:nvPr>
        </p:nvSpPr>
        <p:spPr>
          <a:xfrm>
            <a:off x="381000" y="1219200"/>
            <a:ext cx="8763000" cy="5257800"/>
          </a:xfrm>
        </p:spPr>
        <p:txBody>
          <a:bodyPr/>
          <a:lstStyle/>
          <a:p>
            <a:pPr eaLnBrk="1" hangingPunct="1"/>
            <a:r>
              <a:rPr lang="en-US" altLang="en-US" dirty="0"/>
              <a:t>The whole point of virtual memory is to create the </a:t>
            </a:r>
            <a:r>
              <a:rPr lang="en-US" altLang="en-US" i="1" dirty="0"/>
              <a:t>illusion</a:t>
            </a:r>
            <a:r>
              <a:rPr lang="en-US" altLang="en-US" dirty="0"/>
              <a:t> that we have significantly more RAM than we actually do</a:t>
            </a:r>
          </a:p>
          <a:p>
            <a:pPr eaLnBrk="1" hangingPunct="1"/>
            <a:r>
              <a:rPr lang="en-US" altLang="en-US" dirty="0"/>
              <a:t>So far we have tricked the process into thinking the memory is </a:t>
            </a:r>
            <a:r>
              <a:rPr lang="en-US" altLang="en-US" i="1" dirty="0"/>
              <a:t>large</a:t>
            </a:r>
            <a:r>
              <a:rPr lang="en-US" altLang="en-US" dirty="0"/>
              <a:t>, but with many levels of indirection and disk access it is very slow</a:t>
            </a:r>
          </a:p>
          <a:p>
            <a:pPr eaLnBrk="1" hangingPunct="1"/>
            <a:r>
              <a:rPr lang="en-US" altLang="en-US" dirty="0"/>
              <a:t>To complete the illusion, we need to reduce the amount of time required to identify where a page is in RAM</a:t>
            </a:r>
          </a:p>
        </p:txBody>
      </p:sp>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11EA0ADF-3DDE-4F78-88FF-7D9A193D3F60}" type="slidenum">
              <a:rPr lang="en-US" altLang="en-US" sz="1400"/>
              <a:pPr eaLnBrk="1" hangingPunct="1"/>
              <a:t>10</a:t>
            </a:fld>
            <a:endParaRPr lang="en-US" altLang="en-US" sz="1400"/>
          </a:p>
        </p:txBody>
      </p:sp>
    </p:spTree>
    <p:extLst>
      <p:ext uri="{BB962C8B-B14F-4D97-AF65-F5344CB8AC3E}">
        <p14:creationId xmlns:p14="http://schemas.microsoft.com/office/powerpoint/2010/main" val="399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sz="4000"/>
              <a:t>Translation Lookaside Buffer(TLB)</a:t>
            </a:r>
          </a:p>
        </p:txBody>
      </p:sp>
      <p:sp>
        <p:nvSpPr>
          <p:cNvPr id="12293" name="Rectangle 3"/>
          <p:cNvSpPr>
            <a:spLocks noGrp="1" noChangeArrowheads="1"/>
          </p:cNvSpPr>
          <p:nvPr>
            <p:ph type="body" idx="1"/>
          </p:nvPr>
        </p:nvSpPr>
        <p:spPr/>
        <p:txBody>
          <a:bodyPr/>
          <a:lstStyle/>
          <a:p>
            <a:pPr eaLnBrk="1" hangingPunct="1"/>
            <a:r>
              <a:rPr lang="en-US" altLang="en-US" dirty="0"/>
              <a:t>However, recall that programs execute with many loops inside the same code</a:t>
            </a:r>
          </a:p>
          <a:p>
            <a:pPr lvl="1" eaLnBrk="1" hangingPunct="1"/>
            <a:r>
              <a:rPr lang="en-US" altLang="en-US" dirty="0"/>
              <a:t>This results in programs making a large number of references to a small number of pages</a:t>
            </a:r>
          </a:p>
          <a:p>
            <a:pPr lvl="1" eaLnBrk="1" hangingPunct="1"/>
            <a:r>
              <a:rPr lang="en-US" altLang="en-US" dirty="0"/>
              <a:t>If we keep a list of the most recently accessed pages in memory (similar to the idea of cache) then we can greatly reduce the amount of searching through page tables</a:t>
            </a:r>
          </a:p>
          <a:p>
            <a:pPr lvl="1" eaLnBrk="1" hangingPunct="1"/>
            <a:r>
              <a:rPr lang="en-US" altLang="en-US" dirty="0"/>
              <a:t>This list is kept in the </a:t>
            </a:r>
            <a:r>
              <a:rPr lang="en-US" altLang="en-US" b="1" dirty="0">
                <a:solidFill>
                  <a:srgbClr val="C00000"/>
                </a:solidFill>
              </a:rPr>
              <a:t>Translation Lookaside Buffer</a:t>
            </a:r>
          </a:p>
          <a:p>
            <a:pPr lvl="2"/>
            <a:r>
              <a:rPr lang="en-US" altLang="en-US" dirty="0"/>
              <a:t>Sometimes referred to as associative memory</a:t>
            </a:r>
            <a:endParaRPr lang="en-US" altLang="en-US" b="1" dirty="0">
              <a:solidFill>
                <a:srgbClr val="C00000"/>
              </a:solidFill>
            </a:endParaRPr>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96AEB182-DA0A-43CF-BC5D-4E14E82B41DC}" type="slidenum">
              <a:rPr lang="en-US" altLang="en-US" sz="1400"/>
              <a:pPr eaLnBrk="1" hangingPunct="1"/>
              <a:t>11</a:t>
            </a:fld>
            <a:endParaRPr lang="en-US" altLang="en-US" sz="1400"/>
          </a:p>
        </p:txBody>
      </p:sp>
    </p:spTree>
    <p:extLst>
      <p:ext uri="{BB962C8B-B14F-4D97-AF65-F5344CB8AC3E}">
        <p14:creationId xmlns:p14="http://schemas.microsoft.com/office/powerpoint/2010/main" val="147912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sz="4000"/>
              <a:t>Translation Lookaside Buffer(TLB)</a:t>
            </a:r>
          </a:p>
        </p:txBody>
      </p:sp>
      <p:sp>
        <p:nvSpPr>
          <p:cNvPr id="13317" name="Rectangle 3"/>
          <p:cNvSpPr>
            <a:spLocks noGrp="1" noChangeArrowheads="1"/>
          </p:cNvSpPr>
          <p:nvPr>
            <p:ph type="body" idx="1"/>
          </p:nvPr>
        </p:nvSpPr>
        <p:spPr/>
        <p:txBody>
          <a:bodyPr/>
          <a:lstStyle/>
          <a:p>
            <a:pPr eaLnBrk="1" hangingPunct="1"/>
            <a:r>
              <a:rPr lang="en-US" altLang="en-US" dirty="0"/>
              <a:t>TLB is normally within the MMU</a:t>
            </a:r>
          </a:p>
          <a:p>
            <a:pPr lvl="1"/>
            <a:r>
              <a:rPr lang="en-US" altLang="en-US" dirty="0"/>
              <a:t>Small number of entries</a:t>
            </a:r>
          </a:p>
          <a:p>
            <a:pPr lvl="1" eaLnBrk="1" hangingPunct="1"/>
            <a:r>
              <a:rPr lang="en-US" altLang="en-US" dirty="0"/>
              <a:t>When a virtual address requires translating, the MMU first searches the TLB</a:t>
            </a:r>
          </a:p>
          <a:p>
            <a:pPr lvl="2"/>
            <a:r>
              <a:rPr lang="en-US" altLang="en-US" dirty="0"/>
              <a:t>If present in physical memory, the result pops out very quickly</a:t>
            </a:r>
          </a:p>
          <a:p>
            <a:pPr lvl="1"/>
            <a:r>
              <a:rPr lang="en-US" altLang="en-US" dirty="0"/>
              <a:t>If the address is not in the TLB, a normal page table look-up is conducted</a:t>
            </a:r>
          </a:p>
          <a:p>
            <a:pPr lvl="2"/>
            <a:r>
              <a:rPr lang="en-US" altLang="en-US" dirty="0"/>
              <a:t>Common implementation is to then add this page to the TLB, evicting another entry</a:t>
            </a:r>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0A64B8ED-E2D2-4A17-99F8-55CD3CE29ED2}" type="slidenum">
              <a:rPr lang="en-US" altLang="en-US" sz="1400"/>
              <a:pPr eaLnBrk="1" hangingPunct="1"/>
              <a:t>12</a:t>
            </a:fld>
            <a:endParaRPr lang="en-US" altLang="en-US" sz="1400"/>
          </a:p>
        </p:txBody>
      </p:sp>
    </p:spTree>
    <p:extLst>
      <p:ext uri="{BB962C8B-B14F-4D97-AF65-F5344CB8AC3E}">
        <p14:creationId xmlns:p14="http://schemas.microsoft.com/office/powerpoint/2010/main" val="2732630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52400" y="228600"/>
            <a:ext cx="838200" cy="990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latin typeface="Arial" charset="0"/>
              </a:rPr>
              <a:t>CPU</a:t>
            </a:r>
          </a:p>
        </p:txBody>
      </p:sp>
      <p:graphicFrame>
        <p:nvGraphicFramePr>
          <p:cNvPr id="80054" name="Group 182"/>
          <p:cNvGraphicFramePr>
            <a:graphicFrameLocks noGrp="1"/>
          </p:cNvGraphicFramePr>
          <p:nvPr/>
        </p:nvGraphicFramePr>
        <p:xfrm>
          <a:off x="1371600" y="381000"/>
          <a:ext cx="3429000" cy="609600"/>
        </p:xfrm>
        <a:graphic>
          <a:graphicData uri="http://schemas.openxmlformats.org/drawingml/2006/table">
            <a:tbl>
              <a:tblPr/>
              <a:tblGrid>
                <a:gridCol w="1447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0480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Logical Address</a:t>
                      </a: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Virtual Page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Offset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0079" name="Group 207"/>
          <p:cNvGraphicFramePr>
            <a:graphicFrameLocks noGrp="1"/>
          </p:cNvGraphicFramePr>
          <p:nvPr/>
        </p:nvGraphicFramePr>
        <p:xfrm>
          <a:off x="1981200" y="1676400"/>
          <a:ext cx="1676400" cy="2362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Page Number</a:t>
                      </a:r>
                    </a:p>
                  </a:txBody>
                  <a:tcPr marL="0" marR="0" marT="0" marB="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a:ln>
                            <a:noFill/>
                          </a:ln>
                          <a:solidFill>
                            <a:schemeClr val="tx1"/>
                          </a:solidFill>
                          <a:effectLst/>
                          <a:latin typeface="Arial" charset="0"/>
                        </a:rPr>
                        <a:t>Frame Number</a:t>
                      </a:r>
                    </a:p>
                  </a:txBody>
                  <a:tcPr marL="0" marR="0" marT="0" marB="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27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0153" name="Group 281"/>
          <p:cNvGraphicFramePr>
            <a:graphicFrameLocks noGrp="1"/>
          </p:cNvGraphicFramePr>
          <p:nvPr/>
        </p:nvGraphicFramePr>
        <p:xfrm>
          <a:off x="2197100" y="4762500"/>
          <a:ext cx="1676400" cy="1480100"/>
        </p:xfrm>
        <a:graphic>
          <a:graphicData uri="http://schemas.openxmlformats.org/drawingml/2006/table">
            <a:tbl>
              <a:tblPr/>
              <a:tblGrid>
                <a:gridCol w="1676400">
                  <a:extLst>
                    <a:ext uri="{9D8B030D-6E8A-4147-A177-3AD203B41FA5}">
                      <a16:colId xmlns:a16="http://schemas.microsoft.com/office/drawing/2014/main" val="20000"/>
                    </a:ext>
                  </a:extLst>
                </a:gridCol>
              </a:tblGrid>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9362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0631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14415" name="Rectangle 146"/>
          <p:cNvSpPr>
            <a:spLocks noChangeArrowheads="1"/>
          </p:cNvSpPr>
          <p:nvPr/>
        </p:nvSpPr>
        <p:spPr bwMode="auto">
          <a:xfrm>
            <a:off x="7696200" y="1143000"/>
            <a:ext cx="1295400" cy="47244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a:latin typeface="Arial" charset="0"/>
              </a:rPr>
              <a:t>Physical</a:t>
            </a:r>
          </a:p>
          <a:p>
            <a:pPr algn="ctr" eaLnBrk="1" hangingPunct="1"/>
            <a:r>
              <a:rPr lang="en-US" altLang="en-US">
                <a:latin typeface="Arial" charset="0"/>
              </a:rPr>
              <a:t>Memory</a:t>
            </a:r>
          </a:p>
        </p:txBody>
      </p:sp>
      <p:graphicFrame>
        <p:nvGraphicFramePr>
          <p:cNvPr id="80055" name="Group 183"/>
          <p:cNvGraphicFramePr>
            <a:graphicFrameLocks noGrp="1"/>
          </p:cNvGraphicFramePr>
          <p:nvPr/>
        </p:nvGraphicFramePr>
        <p:xfrm>
          <a:off x="3962400" y="3124200"/>
          <a:ext cx="3429000" cy="609600"/>
        </p:xfrm>
        <a:graphic>
          <a:graphicData uri="http://schemas.openxmlformats.org/drawingml/2006/table">
            <a:tbl>
              <a:tblPr/>
              <a:tblGrid>
                <a:gridCol w="1447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0480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Physical Address</a:t>
                      </a: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Page Frame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Offset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425" name="Line 176"/>
          <p:cNvSpPr>
            <a:spLocks noChangeShapeType="1"/>
          </p:cNvSpPr>
          <p:nvPr/>
        </p:nvSpPr>
        <p:spPr bwMode="auto">
          <a:xfrm>
            <a:off x="990600" y="838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26" name="Freeform 177"/>
          <p:cNvSpPr>
            <a:spLocks/>
          </p:cNvSpPr>
          <p:nvPr/>
        </p:nvSpPr>
        <p:spPr bwMode="auto">
          <a:xfrm>
            <a:off x="1404938" y="993775"/>
            <a:ext cx="768350" cy="4930775"/>
          </a:xfrm>
          <a:custGeom>
            <a:avLst/>
            <a:gdLst>
              <a:gd name="T0" fmla="*/ 0 w 484"/>
              <a:gd name="T1" fmla="*/ 0 h 3106"/>
              <a:gd name="T2" fmla="*/ 0 w 484"/>
              <a:gd name="T3" fmla="*/ 2421 h 3106"/>
              <a:gd name="T4" fmla="*/ 0 w 484"/>
              <a:gd name="T5" fmla="*/ 3106 h 3106"/>
              <a:gd name="T6" fmla="*/ 484 w 484"/>
              <a:gd name="T7" fmla="*/ 3106 h 3106"/>
              <a:gd name="T8" fmla="*/ 0 60000 65536"/>
              <a:gd name="T9" fmla="*/ 0 60000 65536"/>
              <a:gd name="T10" fmla="*/ 0 60000 65536"/>
              <a:gd name="T11" fmla="*/ 0 60000 65536"/>
              <a:gd name="T12" fmla="*/ 0 w 484"/>
              <a:gd name="T13" fmla="*/ 0 h 3106"/>
              <a:gd name="T14" fmla="*/ 484 w 484"/>
              <a:gd name="T15" fmla="*/ 3106 h 3106"/>
            </a:gdLst>
            <a:ahLst/>
            <a:cxnLst>
              <a:cxn ang="T8">
                <a:pos x="T0" y="T1"/>
              </a:cxn>
              <a:cxn ang="T9">
                <a:pos x="T2" y="T3"/>
              </a:cxn>
              <a:cxn ang="T10">
                <a:pos x="T4" y="T5"/>
              </a:cxn>
              <a:cxn ang="T11">
                <a:pos x="T6" y="T7"/>
              </a:cxn>
            </a:cxnLst>
            <a:rect l="T12" t="T13" r="T14" b="T15"/>
            <a:pathLst>
              <a:path w="484" h="3106">
                <a:moveTo>
                  <a:pt x="0" y="0"/>
                </a:moveTo>
                <a:cubicBezTo>
                  <a:pt x="0" y="403"/>
                  <a:pt x="0" y="1903"/>
                  <a:pt x="0" y="2421"/>
                </a:cubicBezTo>
                <a:lnTo>
                  <a:pt x="0" y="3106"/>
                </a:lnTo>
                <a:lnTo>
                  <a:pt x="484" y="3106"/>
                </a:lnTo>
              </a:path>
            </a:pathLst>
          </a:custGeom>
          <a:noFill/>
          <a:ln w="254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a:p>
        </p:txBody>
      </p:sp>
      <p:sp>
        <p:nvSpPr>
          <p:cNvPr id="14427" name="Freeform 184"/>
          <p:cNvSpPr>
            <a:spLocks/>
          </p:cNvSpPr>
          <p:nvPr/>
        </p:nvSpPr>
        <p:spPr bwMode="auto">
          <a:xfrm>
            <a:off x="3671888" y="2743200"/>
            <a:ext cx="874712" cy="685800"/>
          </a:xfrm>
          <a:custGeom>
            <a:avLst/>
            <a:gdLst>
              <a:gd name="T0" fmla="*/ 0 w 551"/>
              <a:gd name="T1" fmla="*/ 0 h 432"/>
              <a:gd name="T2" fmla="*/ 551 w 551"/>
              <a:gd name="T3" fmla="*/ 0 h 432"/>
              <a:gd name="T4" fmla="*/ 551 w 551"/>
              <a:gd name="T5" fmla="*/ 432 h 432"/>
              <a:gd name="T6" fmla="*/ 0 60000 65536"/>
              <a:gd name="T7" fmla="*/ 0 60000 65536"/>
              <a:gd name="T8" fmla="*/ 0 60000 65536"/>
              <a:gd name="T9" fmla="*/ 0 w 551"/>
              <a:gd name="T10" fmla="*/ 0 h 432"/>
              <a:gd name="T11" fmla="*/ 551 w 551"/>
              <a:gd name="T12" fmla="*/ 432 h 432"/>
            </a:gdLst>
            <a:ahLst/>
            <a:cxnLst>
              <a:cxn ang="T6">
                <a:pos x="T0" y="T1"/>
              </a:cxn>
              <a:cxn ang="T7">
                <a:pos x="T2" y="T3"/>
              </a:cxn>
              <a:cxn ang="T8">
                <a:pos x="T4" y="T5"/>
              </a:cxn>
            </a:cxnLst>
            <a:rect l="T9" t="T10" r="T11" b="T12"/>
            <a:pathLst>
              <a:path w="551" h="432">
                <a:moveTo>
                  <a:pt x="0" y="0"/>
                </a:moveTo>
                <a:lnTo>
                  <a:pt x="551" y="0"/>
                </a:lnTo>
                <a:lnTo>
                  <a:pt x="551" y="432"/>
                </a:lnTo>
              </a:path>
            </a:pathLst>
          </a:custGeom>
          <a:noFill/>
          <a:ln w="254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a:p>
        </p:txBody>
      </p:sp>
      <p:sp>
        <p:nvSpPr>
          <p:cNvPr id="14428" name="Line 208"/>
          <p:cNvSpPr>
            <a:spLocks noChangeShapeType="1"/>
          </p:cNvSpPr>
          <p:nvPr/>
        </p:nvSpPr>
        <p:spPr bwMode="auto">
          <a:xfrm>
            <a:off x="1600200" y="22860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29" name="Line 209"/>
          <p:cNvSpPr>
            <a:spLocks noChangeShapeType="1"/>
          </p:cNvSpPr>
          <p:nvPr/>
        </p:nvSpPr>
        <p:spPr bwMode="auto">
          <a:xfrm>
            <a:off x="1600200" y="25146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30" name="Line 210"/>
          <p:cNvSpPr>
            <a:spLocks noChangeShapeType="1"/>
          </p:cNvSpPr>
          <p:nvPr/>
        </p:nvSpPr>
        <p:spPr bwMode="auto">
          <a:xfrm>
            <a:off x="1600200" y="2743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31" name="Line 211"/>
          <p:cNvSpPr>
            <a:spLocks noChangeShapeType="1"/>
          </p:cNvSpPr>
          <p:nvPr/>
        </p:nvSpPr>
        <p:spPr bwMode="auto">
          <a:xfrm>
            <a:off x="1600200" y="29718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32" name="Line 212"/>
          <p:cNvSpPr>
            <a:spLocks noChangeShapeType="1"/>
          </p:cNvSpPr>
          <p:nvPr/>
        </p:nvSpPr>
        <p:spPr bwMode="auto">
          <a:xfrm>
            <a:off x="1600200" y="32004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33" name="Line 213"/>
          <p:cNvSpPr>
            <a:spLocks noChangeShapeType="1"/>
          </p:cNvSpPr>
          <p:nvPr/>
        </p:nvSpPr>
        <p:spPr bwMode="auto">
          <a:xfrm>
            <a:off x="1600200" y="34290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34" name="Line 214"/>
          <p:cNvSpPr>
            <a:spLocks noChangeShapeType="1"/>
          </p:cNvSpPr>
          <p:nvPr/>
        </p:nvSpPr>
        <p:spPr bwMode="auto">
          <a:xfrm>
            <a:off x="1600200" y="36576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35" name="Line 215"/>
          <p:cNvSpPr>
            <a:spLocks noChangeShapeType="1"/>
          </p:cNvSpPr>
          <p:nvPr/>
        </p:nvSpPr>
        <p:spPr bwMode="auto">
          <a:xfrm>
            <a:off x="1600200" y="3886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36" name="Line 216"/>
          <p:cNvSpPr>
            <a:spLocks noChangeShapeType="1"/>
          </p:cNvSpPr>
          <p:nvPr/>
        </p:nvSpPr>
        <p:spPr bwMode="auto">
          <a:xfrm>
            <a:off x="1600200" y="990600"/>
            <a:ext cx="0" cy="2895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CA"/>
          </a:p>
        </p:txBody>
      </p:sp>
      <p:sp>
        <p:nvSpPr>
          <p:cNvPr id="14437" name="Text Box 217"/>
          <p:cNvSpPr txBox="1">
            <a:spLocks noChangeArrowheads="1"/>
          </p:cNvSpPr>
          <p:nvPr/>
        </p:nvSpPr>
        <p:spPr bwMode="auto">
          <a:xfrm>
            <a:off x="3733800" y="2362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altLang="en-US">
                <a:latin typeface="Arial" charset="0"/>
              </a:rPr>
              <a:t>TLB Hit</a:t>
            </a:r>
          </a:p>
        </p:txBody>
      </p:sp>
      <p:sp>
        <p:nvSpPr>
          <p:cNvPr id="14438" name="Text Box 218"/>
          <p:cNvSpPr txBox="1">
            <a:spLocks noChangeArrowheads="1"/>
          </p:cNvSpPr>
          <p:nvPr/>
        </p:nvSpPr>
        <p:spPr bwMode="auto">
          <a:xfrm>
            <a:off x="2438400" y="3962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altLang="en-US">
                <a:latin typeface="Arial" charset="0"/>
              </a:rPr>
              <a:t>TLB</a:t>
            </a:r>
          </a:p>
        </p:txBody>
      </p:sp>
      <p:sp>
        <p:nvSpPr>
          <p:cNvPr id="14439" name="Text Box 282"/>
          <p:cNvSpPr txBox="1">
            <a:spLocks noChangeArrowheads="1"/>
          </p:cNvSpPr>
          <p:nvPr/>
        </p:nvSpPr>
        <p:spPr bwMode="auto">
          <a:xfrm>
            <a:off x="2019300" y="62103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altLang="en-US">
                <a:latin typeface="Arial" charset="0"/>
              </a:rPr>
              <a:t>Page Table(s)</a:t>
            </a:r>
          </a:p>
        </p:txBody>
      </p:sp>
      <p:sp>
        <p:nvSpPr>
          <p:cNvPr id="14440" name="Freeform 284"/>
          <p:cNvSpPr>
            <a:spLocks/>
          </p:cNvSpPr>
          <p:nvPr/>
        </p:nvSpPr>
        <p:spPr bwMode="auto">
          <a:xfrm>
            <a:off x="3886200" y="3733800"/>
            <a:ext cx="685800" cy="2209800"/>
          </a:xfrm>
          <a:custGeom>
            <a:avLst/>
            <a:gdLst>
              <a:gd name="T0" fmla="*/ 0 w 432"/>
              <a:gd name="T1" fmla="*/ 1392 h 1392"/>
              <a:gd name="T2" fmla="*/ 432 w 432"/>
              <a:gd name="T3" fmla="*/ 1392 h 1392"/>
              <a:gd name="T4" fmla="*/ 432 w 432"/>
              <a:gd name="T5" fmla="*/ 0 h 1392"/>
              <a:gd name="T6" fmla="*/ 0 60000 65536"/>
              <a:gd name="T7" fmla="*/ 0 60000 65536"/>
              <a:gd name="T8" fmla="*/ 0 60000 65536"/>
              <a:gd name="T9" fmla="*/ 0 w 432"/>
              <a:gd name="T10" fmla="*/ 0 h 1392"/>
              <a:gd name="T11" fmla="*/ 432 w 432"/>
              <a:gd name="T12" fmla="*/ 1392 h 1392"/>
            </a:gdLst>
            <a:ahLst/>
            <a:cxnLst>
              <a:cxn ang="T6">
                <a:pos x="T0" y="T1"/>
              </a:cxn>
              <a:cxn ang="T7">
                <a:pos x="T2" y="T3"/>
              </a:cxn>
              <a:cxn ang="T8">
                <a:pos x="T4" y="T5"/>
              </a:cxn>
            </a:cxnLst>
            <a:rect l="T9" t="T10" r="T11" b="T12"/>
            <a:pathLst>
              <a:path w="432" h="1392">
                <a:moveTo>
                  <a:pt x="0" y="1392"/>
                </a:moveTo>
                <a:lnTo>
                  <a:pt x="432" y="1392"/>
                </a:lnTo>
                <a:lnTo>
                  <a:pt x="432" y="0"/>
                </a:lnTo>
              </a:path>
            </a:pathLst>
          </a:custGeom>
          <a:noFill/>
          <a:ln w="254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a:p>
        </p:txBody>
      </p:sp>
      <p:sp>
        <p:nvSpPr>
          <p:cNvPr id="14441" name="Line 285"/>
          <p:cNvSpPr>
            <a:spLocks noChangeShapeType="1"/>
          </p:cNvSpPr>
          <p:nvPr/>
        </p:nvSpPr>
        <p:spPr bwMode="auto">
          <a:xfrm>
            <a:off x="7391400" y="3581400"/>
            <a:ext cx="304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4442" name="Freeform 286"/>
          <p:cNvSpPr>
            <a:spLocks/>
          </p:cNvSpPr>
          <p:nvPr/>
        </p:nvSpPr>
        <p:spPr bwMode="auto">
          <a:xfrm>
            <a:off x="4492625" y="344488"/>
            <a:ext cx="2441575" cy="3084512"/>
          </a:xfrm>
          <a:custGeom>
            <a:avLst/>
            <a:gdLst>
              <a:gd name="T0" fmla="*/ 2 w 1538"/>
              <a:gd name="T1" fmla="*/ 215 h 1943"/>
              <a:gd name="T2" fmla="*/ 0 w 1538"/>
              <a:gd name="T3" fmla="*/ 0 h 1943"/>
              <a:gd name="T4" fmla="*/ 1536 w 1538"/>
              <a:gd name="T5" fmla="*/ 0 h 1943"/>
              <a:gd name="T6" fmla="*/ 1538 w 1538"/>
              <a:gd name="T7" fmla="*/ 1943 h 1943"/>
              <a:gd name="T8" fmla="*/ 0 60000 65536"/>
              <a:gd name="T9" fmla="*/ 0 60000 65536"/>
              <a:gd name="T10" fmla="*/ 0 60000 65536"/>
              <a:gd name="T11" fmla="*/ 0 60000 65536"/>
              <a:gd name="T12" fmla="*/ 0 w 1538"/>
              <a:gd name="T13" fmla="*/ 0 h 1943"/>
              <a:gd name="T14" fmla="*/ 1538 w 1538"/>
              <a:gd name="T15" fmla="*/ 1943 h 1943"/>
            </a:gdLst>
            <a:ahLst/>
            <a:cxnLst>
              <a:cxn ang="T8">
                <a:pos x="T0" y="T1"/>
              </a:cxn>
              <a:cxn ang="T9">
                <a:pos x="T2" y="T3"/>
              </a:cxn>
              <a:cxn ang="T10">
                <a:pos x="T4" y="T5"/>
              </a:cxn>
              <a:cxn ang="T11">
                <a:pos x="T6" y="T7"/>
              </a:cxn>
            </a:cxnLst>
            <a:rect l="T12" t="T13" r="T14" b="T15"/>
            <a:pathLst>
              <a:path w="1538" h="1943">
                <a:moveTo>
                  <a:pt x="2" y="215"/>
                </a:moveTo>
                <a:lnTo>
                  <a:pt x="0" y="0"/>
                </a:lnTo>
                <a:lnTo>
                  <a:pt x="1536" y="0"/>
                </a:lnTo>
                <a:lnTo>
                  <a:pt x="1538" y="1943"/>
                </a:lnTo>
              </a:path>
            </a:pathLst>
          </a:custGeom>
          <a:noFill/>
          <a:ln w="254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a:p>
        </p:txBody>
      </p:sp>
      <p:sp>
        <p:nvSpPr>
          <p:cNvPr id="14444" name="Slide Number Placeholder 1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59134931-3F37-4952-B929-8DB7F54AF400}" type="slidenum">
              <a:rPr lang="en-US" altLang="en-US" sz="1400"/>
              <a:pPr eaLnBrk="1" hangingPunct="1"/>
              <a:t>13</a:t>
            </a:fld>
            <a:endParaRPr lang="en-US" altLang="en-US" sz="1400"/>
          </a:p>
        </p:txBody>
      </p:sp>
    </p:spTree>
    <p:extLst>
      <p:ext uri="{BB962C8B-B14F-4D97-AF65-F5344CB8AC3E}">
        <p14:creationId xmlns:p14="http://schemas.microsoft.com/office/powerpoint/2010/main" val="307525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sz="4000"/>
              <a:t>Translation Lookaside Buffer(TLB)</a:t>
            </a:r>
          </a:p>
        </p:txBody>
      </p:sp>
      <p:sp>
        <p:nvSpPr>
          <p:cNvPr id="15365" name="Rectangle 3"/>
          <p:cNvSpPr>
            <a:spLocks noGrp="1" noChangeArrowheads="1"/>
          </p:cNvSpPr>
          <p:nvPr>
            <p:ph type="body" idx="1"/>
          </p:nvPr>
        </p:nvSpPr>
        <p:spPr>
          <a:xfrm>
            <a:off x="685800" y="1981200"/>
            <a:ext cx="7772400" cy="3392016"/>
          </a:xfrm>
        </p:spPr>
        <p:txBody>
          <a:bodyPr/>
          <a:lstStyle/>
          <a:p>
            <a:pPr eaLnBrk="1" hangingPunct="1"/>
            <a:r>
              <a:rPr lang="en-US" altLang="en-US" dirty="0"/>
              <a:t>What is in the TLB?</a:t>
            </a:r>
          </a:p>
          <a:p>
            <a:pPr lvl="1" eaLnBrk="1" hangingPunct="1"/>
            <a:r>
              <a:rPr lang="en-US" altLang="en-US" dirty="0"/>
              <a:t>To avoid having to search main memory, it includes the same information that is normally in the page table (page frame address, present bit, dirty bit, etc...)</a:t>
            </a:r>
          </a:p>
          <a:p>
            <a:pPr lvl="2"/>
            <a:r>
              <a:rPr lang="en-US" altLang="en-US" dirty="0"/>
              <a:t>Virtual page number is also included</a:t>
            </a:r>
          </a:p>
          <a:p>
            <a:pPr eaLnBrk="1" hangingPunct="1"/>
            <a:r>
              <a:rPr lang="en-US" altLang="en-US" dirty="0"/>
              <a:t>How well does it work?</a:t>
            </a:r>
          </a:p>
          <a:p>
            <a:pPr lvl="1" eaLnBrk="1" hangingPunct="1"/>
            <a:r>
              <a:rPr lang="en-US" altLang="en-US" dirty="0"/>
              <a:t>On computers with 32 entry TLBs, 98% hit rates and greater are obtainable (depending on the system)</a:t>
            </a:r>
          </a:p>
          <a:p>
            <a:pPr marL="0" indent="0">
              <a:buNone/>
            </a:pPr>
            <a:endParaRPr lang="en-US" altLang="en-US" dirty="0"/>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C5ECF581-BA64-4295-AC85-57963A4F5F8F}" type="slidenum">
              <a:rPr lang="en-US" altLang="en-US" sz="1400"/>
              <a:pPr eaLnBrk="1" hangingPunct="1"/>
              <a:t>14</a:t>
            </a:fld>
            <a:endParaRPr lang="en-US" altLang="en-US" sz="1400"/>
          </a:p>
        </p:txBody>
      </p:sp>
    </p:spTree>
    <p:extLst>
      <p:ext uri="{BB962C8B-B14F-4D97-AF65-F5344CB8AC3E}">
        <p14:creationId xmlns:p14="http://schemas.microsoft.com/office/powerpoint/2010/main" val="197747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sz="4000" dirty="0"/>
              <a:t>What about larger memory?</a:t>
            </a:r>
          </a:p>
        </p:txBody>
      </p:sp>
      <mc:AlternateContent xmlns:mc="http://schemas.openxmlformats.org/markup-compatibility/2006" xmlns:a14="http://schemas.microsoft.com/office/drawing/2010/main">
        <mc:Choice Requires="a14">
          <p:sp>
            <p:nvSpPr>
              <p:cNvPr id="16389" name="Rectangle 3"/>
              <p:cNvSpPr>
                <a:spLocks noGrp="1" noChangeArrowheads="1"/>
              </p:cNvSpPr>
              <p:nvPr>
                <p:ph type="body" idx="1"/>
              </p:nvPr>
            </p:nvSpPr>
            <p:spPr>
              <a:xfrm>
                <a:off x="2915816" y="1752600"/>
                <a:ext cx="5686400" cy="4725144"/>
              </a:xfrm>
            </p:spPr>
            <p:txBody>
              <a:bodyPr/>
              <a:lstStyle/>
              <a:p>
                <a:pPr eaLnBrk="1" hangingPunct="1"/>
                <a:r>
                  <a:rPr lang="en-US" altLang="en-US" dirty="0"/>
                  <a:t>Now we have the illusion of a large memory for user processes</a:t>
                </a:r>
              </a:p>
              <a:p>
                <a:pPr lvl="1" eaLnBrk="1" hangingPunct="1"/>
                <a:r>
                  <a:rPr lang="en-US" altLang="en-US" dirty="0"/>
                  <a:t>What happens in a 64 bit system with 4KB pages?</a:t>
                </a:r>
              </a:p>
              <a:p>
                <a:pPr lvl="2" eaLnBrk="1" hangingPunct="1"/>
                <a:r>
                  <a:rPr lang="en-US" altLang="en-US" dirty="0"/>
                  <a:t>We have </a:t>
                </a:r>
                <a14:m>
                  <m:oMath xmlns:m="http://schemas.openxmlformats.org/officeDocument/2006/math">
                    <m:f>
                      <m:fPr>
                        <m:ctrlPr>
                          <a:rPr lang="en-US" altLang="en-US" i="1" smtClean="0">
                            <a:latin typeface="Cambria Math" panose="02040503050406030204" pitchFamily="18" charset="0"/>
                          </a:rPr>
                        </m:ctrlPr>
                      </m:fPr>
                      <m:num>
                        <m:sSup>
                          <m:sSupPr>
                            <m:ctrlPr>
                              <a:rPr lang="en-US" altLang="en-US" i="1" smtClean="0">
                                <a:latin typeface="Cambria Math" panose="02040503050406030204" pitchFamily="18" charset="0"/>
                              </a:rPr>
                            </m:ctrlPr>
                          </m:sSupPr>
                          <m:e>
                            <m:r>
                              <a:rPr lang="en-CA" altLang="en-US" b="0" i="1" smtClean="0">
                                <a:latin typeface="Cambria Math" panose="02040503050406030204" pitchFamily="18" charset="0"/>
                              </a:rPr>
                              <m:t>2</m:t>
                            </m:r>
                          </m:e>
                          <m:sup>
                            <m:r>
                              <a:rPr lang="en-CA" altLang="en-US" b="0" i="1" smtClean="0">
                                <a:latin typeface="Cambria Math" panose="02040503050406030204" pitchFamily="18" charset="0"/>
                              </a:rPr>
                              <m:t>64</m:t>
                            </m:r>
                          </m:sup>
                        </m:sSup>
                      </m:num>
                      <m:den>
                        <m:sSup>
                          <m:sSupPr>
                            <m:ctrlPr>
                              <a:rPr lang="en-US" altLang="en-US" i="1" smtClean="0">
                                <a:latin typeface="Cambria Math" panose="02040503050406030204" pitchFamily="18" charset="0"/>
                              </a:rPr>
                            </m:ctrlPr>
                          </m:sSupPr>
                          <m:e>
                            <m:r>
                              <a:rPr lang="en-CA" altLang="en-US" b="0" i="1" smtClean="0">
                                <a:latin typeface="Cambria Math" panose="02040503050406030204" pitchFamily="18" charset="0"/>
                              </a:rPr>
                              <m:t>2</m:t>
                            </m:r>
                          </m:e>
                          <m:sup>
                            <m:r>
                              <a:rPr lang="en-CA" altLang="en-US" b="0" i="1" smtClean="0">
                                <a:latin typeface="Cambria Math" panose="02040503050406030204" pitchFamily="18" charset="0"/>
                              </a:rPr>
                              <m:t>12</m:t>
                            </m:r>
                          </m:sup>
                        </m:sSup>
                      </m:den>
                    </m:f>
                  </m:oMath>
                </a14:m>
                <a:r>
                  <a:rPr lang="en-US" altLang="en-US" dirty="0"/>
                  <a:t> or 2</a:t>
                </a:r>
                <a:r>
                  <a:rPr lang="en-US" altLang="en-US" baseline="30000" dirty="0"/>
                  <a:t>52</a:t>
                </a:r>
                <a:r>
                  <a:rPr lang="en-US" altLang="en-US" dirty="0"/>
                  <a:t> entries in our page table scheme</a:t>
                </a:r>
              </a:p>
              <a:p>
                <a:pPr lvl="2" eaLnBrk="1" hangingPunct="1"/>
                <a:r>
                  <a:rPr lang="en-US" altLang="en-US" dirty="0"/>
                  <a:t>That’s 4 </a:t>
                </a:r>
                <a:r>
                  <a:rPr lang="en-US" altLang="en-US" dirty="0" err="1"/>
                  <a:t>PetaBytes</a:t>
                </a:r>
                <a:endParaRPr lang="en-US" altLang="en-US" dirty="0"/>
              </a:p>
              <a:p>
                <a:pPr lvl="2" eaLnBrk="1" hangingPunct="1"/>
                <a:r>
                  <a:rPr lang="en-US" altLang="en-US" dirty="0"/>
                  <a:t>This is somewhat challenging to implement, especially when you need that much space for </a:t>
                </a:r>
                <a:r>
                  <a:rPr lang="en-US" altLang="en-US" b="1" i="1" dirty="0"/>
                  <a:t>every process</a:t>
                </a:r>
              </a:p>
              <a:p>
                <a:r>
                  <a:rPr lang="en-US" altLang="en-US" dirty="0"/>
                  <a:t>Another strategy:  invert the page table</a:t>
                </a:r>
              </a:p>
              <a:p>
                <a:pPr lvl="2" eaLnBrk="1" hangingPunct="1"/>
                <a:endParaRPr lang="en-US" altLang="en-US" dirty="0"/>
              </a:p>
            </p:txBody>
          </p:sp>
        </mc:Choice>
        <mc:Fallback xmlns="">
          <p:sp>
            <p:nvSpPr>
              <p:cNvPr id="16389" name="Rectangle 3"/>
              <p:cNvSpPr>
                <a:spLocks noGrp="1" noRot="1" noChangeAspect="1" noMove="1" noResize="1" noEditPoints="1" noAdjustHandles="1" noChangeArrowheads="1" noChangeShapeType="1" noTextEdit="1"/>
              </p:cNvSpPr>
              <p:nvPr>
                <p:ph type="body" idx="1"/>
              </p:nvPr>
            </p:nvSpPr>
            <p:spPr>
              <a:xfrm>
                <a:off x="2915816" y="1752600"/>
                <a:ext cx="5686400" cy="4725144"/>
              </a:xfrm>
              <a:blipFill>
                <a:blip r:embed="rId2"/>
                <a:stretch>
                  <a:fillRect l="-1929" t="-1419" r="-2036" b="-7355"/>
                </a:stretch>
              </a:blipFill>
            </p:spPr>
            <p:txBody>
              <a:bodyPr/>
              <a:lstStyle/>
              <a:p>
                <a:r>
                  <a:rPr lang="en-CA">
                    <a:noFill/>
                  </a:rPr>
                  <a:t> </a:t>
                </a:r>
              </a:p>
            </p:txBody>
          </p:sp>
        </mc:Fallback>
      </mc:AlternateContent>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32C41AF9-04A3-4336-9F87-9547CC4C524E}" type="slidenum">
              <a:rPr lang="en-US" altLang="en-US" sz="1400"/>
              <a:pPr eaLnBrk="1" hangingPunct="1"/>
              <a:t>15</a:t>
            </a:fld>
            <a:endParaRPr lang="en-US" altLang="en-US" sz="1400"/>
          </a:p>
        </p:txBody>
      </p:sp>
      <p:pic>
        <p:nvPicPr>
          <p:cNvPr id="2" name="Picture 1">
            <a:extLst>
              <a:ext uri="{FF2B5EF4-FFF2-40B4-BE49-F238E27FC236}">
                <a16:creationId xmlns:a16="http://schemas.microsoft.com/office/drawing/2014/main" id="{EAAD12A1-54A6-40E7-9FE5-178A3C81BF64}"/>
              </a:ext>
            </a:extLst>
          </p:cNvPr>
          <p:cNvPicPr>
            <a:picLocks noChangeAspect="1"/>
          </p:cNvPicPr>
          <p:nvPr/>
        </p:nvPicPr>
        <p:blipFill>
          <a:blip r:embed="rId3"/>
          <a:stretch>
            <a:fillRect/>
          </a:stretch>
        </p:blipFill>
        <p:spPr>
          <a:xfrm>
            <a:off x="0" y="1930152"/>
            <a:ext cx="2333847" cy="4140696"/>
          </a:xfrm>
          <a:prstGeom prst="rect">
            <a:avLst/>
          </a:prstGeom>
        </p:spPr>
      </p:pic>
    </p:spTree>
    <p:extLst>
      <p:ext uri="{BB962C8B-B14F-4D97-AF65-F5344CB8AC3E}">
        <p14:creationId xmlns:p14="http://schemas.microsoft.com/office/powerpoint/2010/main" val="3258527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Inverted Page Tables</a:t>
            </a:r>
          </a:p>
        </p:txBody>
      </p:sp>
      <p:sp>
        <p:nvSpPr>
          <p:cNvPr id="6" name="Slide Number Placeholder 5"/>
          <p:cNvSpPr>
            <a:spLocks noGrp="1"/>
          </p:cNvSpPr>
          <p:nvPr>
            <p:ph type="sldNum" sz="quarter" idx="12"/>
          </p:nvPr>
        </p:nvSpPr>
        <p:spPr/>
        <p:txBody>
          <a:bodyPr/>
          <a:lstStyle/>
          <a:p>
            <a:fld id="{0F291162-72CC-4A71-AE98-B818C231D57D}" type="slidenum">
              <a:rPr lang="fr-CA" altLang="en-US" smtClean="0">
                <a:solidFill>
                  <a:srgbClr val="000000"/>
                </a:solidFill>
              </a:rPr>
              <a:pPr/>
              <a:t>16</a:t>
            </a:fld>
            <a:endParaRPr lang="fr-CA" altLang="en-US" dirty="0">
              <a:solidFill>
                <a:srgbClr val="000000"/>
              </a:solidFill>
            </a:endParaRPr>
          </a:p>
        </p:txBody>
      </p:sp>
      <p:pic>
        <p:nvPicPr>
          <p:cNvPr id="4" name="Picture 3">
            <a:extLst>
              <a:ext uri="{FF2B5EF4-FFF2-40B4-BE49-F238E27FC236}">
                <a16:creationId xmlns:a16="http://schemas.microsoft.com/office/drawing/2014/main" id="{90469C6D-2A53-49ED-B39A-0029CE669C47}"/>
              </a:ext>
            </a:extLst>
          </p:cNvPr>
          <p:cNvPicPr>
            <a:picLocks noChangeAspect="1"/>
          </p:cNvPicPr>
          <p:nvPr/>
        </p:nvPicPr>
        <p:blipFill>
          <a:blip r:embed="rId3"/>
          <a:stretch>
            <a:fillRect/>
          </a:stretch>
        </p:blipFill>
        <p:spPr>
          <a:xfrm>
            <a:off x="0" y="2701205"/>
            <a:ext cx="2218832" cy="2126555"/>
          </a:xfrm>
          <a:prstGeom prst="rect">
            <a:avLst/>
          </a:prstGeom>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C4FB7A54-785D-45C4-B1E1-50AF1BFE15A8}"/>
                  </a:ext>
                </a:extLst>
              </p:cNvPr>
              <p:cNvSpPr>
                <a:spLocks noGrp="1"/>
              </p:cNvSpPr>
              <p:nvPr>
                <p:ph idx="1"/>
              </p:nvPr>
            </p:nvSpPr>
            <p:spPr>
              <a:xfrm>
                <a:off x="2051720" y="1752600"/>
                <a:ext cx="6984776" cy="4114800"/>
              </a:xfrm>
            </p:spPr>
            <p:txBody>
              <a:bodyPr/>
              <a:lstStyle/>
              <a:p>
                <a:r>
                  <a:rPr lang="en-US" dirty="0"/>
                  <a:t>Rather than having a table of pages linking virtual addresses to physical addresses, the page table links physical addresses to virtual addresses</a:t>
                </a:r>
              </a:p>
              <a:p>
                <a:pPr lvl="1"/>
                <a:r>
                  <a:rPr lang="en-US" dirty="0"/>
                  <a:t>The size of the table is therefore linked to that of the RAM.</a:t>
                </a:r>
              </a:p>
              <a:p>
                <a:pPr lvl="1"/>
                <a:r>
                  <a:rPr lang="en-US" dirty="0"/>
                  <a:t>One table for all processes</a:t>
                </a:r>
              </a:p>
              <a:p>
                <a:pPr lvl="1"/>
                <a:r>
                  <a:rPr lang="en-US" dirty="0"/>
                  <a:t>For 1 GB RAM and 4 KB page size, we only need </a:t>
                </a:r>
                <a14:m>
                  <m:oMath xmlns:m="http://schemas.openxmlformats.org/officeDocument/2006/math">
                    <m:f>
                      <m:fPr>
                        <m:ctrlPr>
                          <a:rPr lang="en-US" i="1" dirty="0" smtClean="0">
                            <a:latin typeface="Cambria Math" panose="02040503050406030204" pitchFamily="18" charset="0"/>
                          </a:rPr>
                        </m:ctrlPr>
                      </m:fPr>
                      <m:num>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2</m:t>
                            </m:r>
                          </m:e>
                          <m:sup>
                            <m:r>
                              <a:rPr lang="en-CA" b="0" i="1" dirty="0" smtClean="0">
                                <a:latin typeface="Cambria Math" panose="02040503050406030204" pitchFamily="18" charset="0"/>
                              </a:rPr>
                              <m:t>30</m:t>
                            </m:r>
                          </m:sup>
                        </m:sSup>
                      </m:num>
                      <m:den>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2</m:t>
                            </m:r>
                          </m:e>
                          <m:sup>
                            <m:r>
                              <a:rPr lang="en-CA" b="0" i="1" dirty="0" smtClean="0">
                                <a:latin typeface="Cambria Math" panose="02040503050406030204" pitchFamily="18" charset="0"/>
                              </a:rPr>
                              <m:t>12</m:t>
                            </m:r>
                          </m:sup>
                        </m:sSup>
                      </m:den>
                    </m:f>
                    <m:r>
                      <a:rPr lang="en-CA" b="0" i="1" dirty="0" smtClean="0">
                        <a:latin typeface="Cambria Math" panose="02040503050406030204" pitchFamily="18" charset="0"/>
                      </a:rPr>
                      <m:t>=</m:t>
                    </m:r>
                    <m:sSup>
                      <m:sSupPr>
                        <m:ctrlPr>
                          <a:rPr lang="en-CA" b="0" i="1" dirty="0" smtClean="0">
                            <a:latin typeface="Cambria Math" panose="02040503050406030204" pitchFamily="18" charset="0"/>
                          </a:rPr>
                        </m:ctrlPr>
                      </m:sSupPr>
                      <m:e>
                        <m:r>
                          <a:rPr lang="en-CA" b="0" i="1" dirty="0" smtClean="0">
                            <a:latin typeface="Cambria Math" panose="02040503050406030204" pitchFamily="18" charset="0"/>
                          </a:rPr>
                          <m:t>2</m:t>
                        </m:r>
                      </m:e>
                      <m:sup>
                        <m:r>
                          <a:rPr lang="en-CA" b="0" i="1" dirty="0" smtClean="0">
                            <a:latin typeface="Cambria Math" panose="02040503050406030204" pitchFamily="18" charset="0"/>
                          </a:rPr>
                          <m:t>18</m:t>
                        </m:r>
                      </m:sup>
                    </m:sSup>
                    <m:r>
                      <a:rPr lang="en-CA" b="0" i="1" dirty="0" smtClean="0">
                        <a:latin typeface="Cambria Math" panose="02040503050406030204" pitchFamily="18" charset="0"/>
                      </a:rPr>
                      <m:t>=</m:t>
                    </m:r>
                  </m:oMath>
                </a14:m>
                <a:r>
                  <a:rPr lang="en-US" dirty="0"/>
                  <a:t> 262,144 entries</a:t>
                </a:r>
                <a:endParaRPr lang="en-CA" dirty="0"/>
              </a:p>
            </p:txBody>
          </p:sp>
        </mc:Choice>
        <mc:Fallback xmlns="">
          <p:sp>
            <p:nvSpPr>
              <p:cNvPr id="12" name="Content Placeholder 2">
                <a:extLst>
                  <a:ext uri="{FF2B5EF4-FFF2-40B4-BE49-F238E27FC236}">
                    <a16:creationId xmlns:a16="http://schemas.microsoft.com/office/drawing/2014/main" id="{C4FB7A54-785D-45C4-B1E1-50AF1BFE15A8}"/>
                  </a:ext>
                </a:extLst>
              </p:cNvPr>
              <p:cNvSpPr>
                <a:spLocks noGrp="1" noRot="1" noChangeAspect="1" noMove="1" noResize="1" noEditPoints="1" noAdjustHandles="1" noChangeArrowheads="1" noChangeShapeType="1" noTextEdit="1"/>
              </p:cNvSpPr>
              <p:nvPr>
                <p:ph idx="1"/>
              </p:nvPr>
            </p:nvSpPr>
            <p:spPr>
              <a:xfrm>
                <a:off x="2051720" y="1752600"/>
                <a:ext cx="6984776" cy="4114800"/>
              </a:xfrm>
              <a:blipFill>
                <a:blip r:embed="rId4"/>
                <a:stretch>
                  <a:fillRect l="-1572" t="-1630" r="-1223"/>
                </a:stretch>
              </a:blipFill>
            </p:spPr>
            <p:txBody>
              <a:bodyPr/>
              <a:lstStyle/>
              <a:p>
                <a:r>
                  <a:rPr lang="en-CA">
                    <a:noFill/>
                  </a:rPr>
                  <a:t> </a:t>
                </a:r>
              </a:p>
            </p:txBody>
          </p:sp>
        </mc:Fallback>
      </mc:AlternateContent>
    </p:spTree>
    <p:extLst>
      <p:ext uri="{BB962C8B-B14F-4D97-AF65-F5344CB8AC3E}">
        <p14:creationId xmlns:p14="http://schemas.microsoft.com/office/powerpoint/2010/main" val="129935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Inverted Page Tables</a:t>
            </a:r>
          </a:p>
        </p:txBody>
      </p:sp>
      <p:sp>
        <p:nvSpPr>
          <p:cNvPr id="18437" name="Rectangle 3"/>
          <p:cNvSpPr>
            <a:spLocks noGrp="1" noChangeArrowheads="1"/>
          </p:cNvSpPr>
          <p:nvPr>
            <p:ph type="body" idx="1"/>
          </p:nvPr>
        </p:nvSpPr>
        <p:spPr/>
        <p:txBody>
          <a:bodyPr/>
          <a:lstStyle/>
          <a:p>
            <a:pPr eaLnBrk="1" hangingPunct="1"/>
            <a:r>
              <a:rPr lang="en-US" altLang="en-US" dirty="0"/>
              <a:t>Problem with an Inverted Page Table:</a:t>
            </a:r>
          </a:p>
          <a:p>
            <a:pPr lvl="1" eaLnBrk="1" hangingPunct="1"/>
            <a:r>
              <a:rPr lang="en-US" altLang="en-US" dirty="0"/>
              <a:t>The translation from a virtual to physical address is much more difficult</a:t>
            </a:r>
          </a:p>
          <a:p>
            <a:pPr lvl="1" eaLnBrk="1" hangingPunct="1"/>
            <a:r>
              <a:rPr lang="en-US" altLang="en-US" dirty="0"/>
              <a:t>The virtual page address is no longer an index into the table.  </a:t>
            </a:r>
          </a:p>
          <a:p>
            <a:pPr lvl="2"/>
            <a:r>
              <a:rPr lang="en-US" altLang="en-US" dirty="0"/>
              <a:t>Instead, every entry in the Inverted Page Table must be checked to see if some physical page frame is holding the virtual page</a:t>
            </a:r>
          </a:p>
        </p:txBody>
      </p:sp>
      <p:sp>
        <p:nvSpPr>
          <p:cNvPr id="184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4A17D993-9028-4043-9818-FBA968E95A5D}" type="slidenum">
              <a:rPr lang="en-US" altLang="en-US" sz="1400"/>
              <a:pPr eaLnBrk="1" hangingPunct="1"/>
              <a:t>17</a:t>
            </a:fld>
            <a:endParaRPr lang="en-US" altLang="en-US" sz="1400"/>
          </a:p>
        </p:txBody>
      </p:sp>
    </p:spTree>
    <p:extLst>
      <p:ext uri="{BB962C8B-B14F-4D97-AF65-F5344CB8AC3E}">
        <p14:creationId xmlns:p14="http://schemas.microsoft.com/office/powerpoint/2010/main" val="2235003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12CC-2E48-471F-8081-ECE68CB091A1}"/>
              </a:ext>
            </a:extLst>
          </p:cNvPr>
          <p:cNvSpPr>
            <a:spLocks noGrp="1"/>
          </p:cNvSpPr>
          <p:nvPr>
            <p:ph type="title"/>
          </p:nvPr>
        </p:nvSpPr>
        <p:spPr/>
        <p:txBody>
          <a:bodyPr/>
          <a:lstStyle/>
          <a:p>
            <a:r>
              <a:rPr lang="en-CA" dirty="0"/>
              <a:t>Searching Inverted Page Tables</a:t>
            </a:r>
          </a:p>
        </p:txBody>
      </p:sp>
      <p:sp>
        <p:nvSpPr>
          <p:cNvPr id="3" name="Content Placeholder 2">
            <a:extLst>
              <a:ext uri="{FF2B5EF4-FFF2-40B4-BE49-F238E27FC236}">
                <a16:creationId xmlns:a16="http://schemas.microsoft.com/office/drawing/2014/main" id="{4D304CC8-9B55-4BC3-9B3A-C2D1AF9CF142}"/>
              </a:ext>
            </a:extLst>
          </p:cNvPr>
          <p:cNvSpPr>
            <a:spLocks noGrp="1"/>
          </p:cNvSpPr>
          <p:nvPr>
            <p:ph idx="1"/>
          </p:nvPr>
        </p:nvSpPr>
        <p:spPr>
          <a:xfrm>
            <a:off x="685800" y="1981200"/>
            <a:ext cx="7772400" cy="943744"/>
          </a:xfrm>
        </p:spPr>
        <p:txBody>
          <a:bodyPr/>
          <a:lstStyle/>
          <a:p>
            <a:r>
              <a:rPr lang="en-CA" dirty="0"/>
              <a:t>Recall that with page tables, an index was used</a:t>
            </a:r>
          </a:p>
          <a:p>
            <a:pPr lvl="1"/>
            <a:r>
              <a:rPr lang="en-CA" dirty="0"/>
              <a:t>With inverted page tables, the entire table must be searched</a:t>
            </a:r>
          </a:p>
        </p:txBody>
      </p:sp>
      <p:sp>
        <p:nvSpPr>
          <p:cNvPr id="4" name="Slide Number Placeholder 3">
            <a:extLst>
              <a:ext uri="{FF2B5EF4-FFF2-40B4-BE49-F238E27FC236}">
                <a16:creationId xmlns:a16="http://schemas.microsoft.com/office/drawing/2014/main" id="{827CCB2F-7179-4E65-B56C-A30466B67204}"/>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18</a:t>
            </a:fld>
            <a:endParaRPr lang="fr-CA" altLang="en-US" dirty="0">
              <a:solidFill>
                <a:srgbClr val="000000"/>
              </a:solidFill>
            </a:endParaRPr>
          </a:p>
        </p:txBody>
      </p:sp>
      <p:graphicFrame>
        <p:nvGraphicFramePr>
          <p:cNvPr id="6" name="Table 5">
            <a:extLst>
              <a:ext uri="{FF2B5EF4-FFF2-40B4-BE49-F238E27FC236}">
                <a16:creationId xmlns:a16="http://schemas.microsoft.com/office/drawing/2014/main" id="{D19C595E-8A8D-4156-BE55-596C0A5C4CB8}"/>
              </a:ext>
            </a:extLst>
          </p:cNvPr>
          <p:cNvGraphicFramePr>
            <a:graphicFrameLocks noGrp="1"/>
          </p:cNvGraphicFramePr>
          <p:nvPr>
            <p:extLst>
              <p:ext uri="{D42A27DB-BD31-4B8C-83A1-F6EECF244321}">
                <p14:modId xmlns:p14="http://schemas.microsoft.com/office/powerpoint/2010/main" val="615430074"/>
              </p:ext>
            </p:extLst>
          </p:nvPr>
        </p:nvGraphicFramePr>
        <p:xfrm>
          <a:off x="4622903" y="4249460"/>
          <a:ext cx="1752600" cy="1368983"/>
        </p:xfrm>
        <a:graphic>
          <a:graphicData uri="http://schemas.openxmlformats.org/drawingml/2006/table">
            <a:tbl>
              <a:tblPr/>
              <a:tblGrid>
                <a:gridCol w="457199">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939801">
                  <a:extLst>
                    <a:ext uri="{9D8B030D-6E8A-4147-A177-3AD203B41FA5}">
                      <a16:colId xmlns:a16="http://schemas.microsoft.com/office/drawing/2014/main" val="20002"/>
                    </a:ext>
                  </a:extLst>
                </a:gridCol>
              </a:tblGrid>
              <a:tr h="195489">
                <a:tc rowSpan="7">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l" fontAlgn="b"/>
                      <a:r>
                        <a:rPr lang="en-US" sz="1200" b="0" i="0" u="none" strike="noStrike" dirty="0">
                          <a:solidFill>
                            <a:srgbClr val="000000"/>
                          </a:solidFill>
                          <a:effectLst/>
                          <a:latin typeface="Calibri"/>
                        </a:rPr>
                        <a:t>Index</a:t>
                      </a:r>
                    </a:p>
                    <a:p>
                      <a:pPr algn="l" fontAlgn="b"/>
                      <a:r>
                        <a:rPr lang="en-US" sz="1200" b="0" i="0" u="none" strike="noStrike" dirty="0">
                          <a:solidFill>
                            <a:srgbClr val="000000"/>
                          </a:solidFill>
                          <a:effectLst/>
                          <a:latin typeface="Calibri"/>
                        </a:rPr>
                        <a:t>FFFFF</a:t>
                      </a:r>
                    </a:p>
                    <a:p>
                      <a:pPr algn="l" fontAlgn="b"/>
                      <a:r>
                        <a:rPr lang="en-US" sz="1200" b="0" i="0" u="none" strike="noStrike" dirty="0">
                          <a:solidFill>
                            <a:srgbClr val="000000"/>
                          </a:solidFill>
                          <a:effectLst/>
                          <a:latin typeface="Calibri"/>
                        </a:rPr>
                        <a:t>…</a:t>
                      </a:r>
                    </a:p>
                    <a:p>
                      <a:pPr algn="l" fontAlgn="b"/>
                      <a:r>
                        <a:rPr lang="en-US" sz="1200" b="0" i="0" u="none" strike="noStrike" dirty="0">
                          <a:solidFill>
                            <a:srgbClr val="000000"/>
                          </a:solidFill>
                          <a:effectLst/>
                          <a:latin typeface="Calibri"/>
                        </a:rPr>
                        <a:t>12FFB</a:t>
                      </a:r>
                    </a:p>
                    <a:p>
                      <a:pPr algn="l" fontAlgn="b"/>
                      <a:r>
                        <a:rPr lang="en-US" sz="1200" b="0" i="0" u="none" strike="noStrike" dirty="0">
                          <a:solidFill>
                            <a:srgbClr val="000000"/>
                          </a:solidFill>
                          <a:effectLst/>
                          <a:latin typeface="Calibri"/>
                        </a:rPr>
                        <a:t>12FFA</a:t>
                      </a:r>
                    </a:p>
                    <a:p>
                      <a:pPr algn="l" fontAlgn="b"/>
                      <a:r>
                        <a:rPr lang="en-US" sz="1200" b="0" i="0" u="none" strike="noStrike" dirty="0">
                          <a:solidFill>
                            <a:srgbClr val="000000"/>
                          </a:solidFill>
                          <a:effectLst/>
                          <a:latin typeface="Calibri"/>
                        </a:rPr>
                        <a:t>…</a:t>
                      </a:r>
                    </a:p>
                    <a:p>
                      <a:pPr algn="l" fontAlgn="b"/>
                      <a:r>
                        <a:rPr lang="en-US" sz="1200" b="0" i="0" u="none" strike="noStrike" dirty="0">
                          <a:solidFill>
                            <a:srgbClr val="000000"/>
                          </a:solidFill>
                          <a:effectLst/>
                          <a:latin typeface="Calibri"/>
                        </a:rPr>
                        <a:t>00000</a:t>
                      </a:r>
                    </a:p>
                  </a:txBody>
                  <a:tcPr marL="12700" marR="12700" marT="12689" marB="0" anchor="b">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PID</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Virtual Page</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5489">
                <a:tc vMerge="1">
                  <a:txBody>
                    <a:bodyPr/>
                    <a:lstStyle/>
                    <a:p>
                      <a:pPr algn="l" fontAlgn="b"/>
                      <a:endParaRPr lang="en-US" sz="12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2</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a:solidFill>
                            <a:srgbClr val="000000"/>
                          </a:solidFill>
                          <a:effectLst/>
                          <a:latin typeface="Calibri"/>
                        </a:rPr>
                        <a:t>15</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95489">
                <a:tc vMerge="1">
                  <a:txBody>
                    <a:bodyPr/>
                    <a:lstStyle/>
                    <a:p>
                      <a:pPr algn="l" fontAlgn="b"/>
                      <a:endParaRPr lang="en-US" sz="12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a:solidFill>
                            <a:srgbClr val="000000"/>
                          </a:solidFill>
                          <a:effectLst/>
                          <a:latin typeface="Calibri"/>
                        </a:rPr>
                        <a:t> </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 </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5489">
                <a:tc vMerge="1">
                  <a:txBody>
                    <a:bodyPr/>
                    <a:lstStyle/>
                    <a:p>
                      <a:pPr algn="l" fontAlgn="b"/>
                      <a:endParaRPr lang="en-US" sz="12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a:solidFill>
                            <a:srgbClr val="000000"/>
                          </a:solidFill>
                          <a:effectLst/>
                          <a:latin typeface="Calibri"/>
                        </a:rPr>
                        <a:t>1</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2</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5489">
                <a:tc vMerge="1">
                  <a:txBody>
                    <a:bodyPr/>
                    <a:lstStyle/>
                    <a:p>
                      <a:pPr algn="l" fontAlgn="b"/>
                      <a:endParaRPr lang="en-US" sz="12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a:solidFill>
                            <a:srgbClr val="000000"/>
                          </a:solidFill>
                          <a:effectLst/>
                          <a:latin typeface="Calibri"/>
                        </a:rPr>
                        <a:t>4</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1</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5489">
                <a:tc vMerge="1">
                  <a:txBody>
                    <a:bodyPr/>
                    <a:lstStyle/>
                    <a:p>
                      <a:pPr algn="l" fontAlgn="b"/>
                      <a:endParaRPr lang="en-US" sz="12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a:solidFill>
                            <a:srgbClr val="000000"/>
                          </a:solidFill>
                          <a:effectLst/>
                          <a:latin typeface="Calibri"/>
                        </a:rPr>
                        <a:t> </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 </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95489">
                <a:tc vMerge="1">
                  <a:txBody>
                    <a:bodyPr/>
                    <a:lstStyle/>
                    <a:p>
                      <a:pPr algn="l" fontAlgn="b"/>
                      <a:endParaRPr lang="en-US" sz="12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a:solidFill>
                            <a:srgbClr val="000000"/>
                          </a:solidFill>
                          <a:effectLst/>
                          <a:latin typeface="Calibri"/>
                        </a:rPr>
                        <a:t>2</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13</a:t>
                      </a:r>
                    </a:p>
                  </a:txBody>
                  <a:tcPr marL="12700" marR="12700" marT="126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7" name="Table 6">
            <a:extLst>
              <a:ext uri="{FF2B5EF4-FFF2-40B4-BE49-F238E27FC236}">
                <a16:creationId xmlns:a16="http://schemas.microsoft.com/office/drawing/2014/main" id="{7B88DE33-8887-48FE-9AE9-533B52DADE16}"/>
              </a:ext>
            </a:extLst>
          </p:cNvPr>
          <p:cNvGraphicFramePr>
            <a:graphicFrameLocks noGrp="1"/>
          </p:cNvGraphicFramePr>
          <p:nvPr>
            <p:extLst>
              <p:ext uri="{D42A27DB-BD31-4B8C-83A1-F6EECF244321}">
                <p14:modId xmlns:p14="http://schemas.microsoft.com/office/powerpoint/2010/main" val="144599471"/>
              </p:ext>
            </p:extLst>
          </p:nvPr>
        </p:nvGraphicFramePr>
        <p:xfrm>
          <a:off x="5461103" y="3233460"/>
          <a:ext cx="2082800" cy="391080"/>
        </p:xfrm>
        <a:graphic>
          <a:graphicData uri="http://schemas.openxmlformats.org/drawingml/2006/table">
            <a:tbl>
              <a:tblPr/>
              <a:tblGrid>
                <a:gridCol w="3810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195263">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PID</a:t>
                      </a:r>
                    </a:p>
                  </a:txBody>
                  <a:tcPr marL="12700" marR="12700" marT="1266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Virtual Page</a:t>
                      </a:r>
                    </a:p>
                  </a:txBody>
                  <a:tcPr marL="12700" marR="12700" marT="12660" marB="0" anchor="b">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Offset</a:t>
                      </a:r>
                    </a:p>
                  </a:txBody>
                  <a:tcPr marL="12700" marR="12700" marT="12660" marB="0" anchor="b">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5263">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1</a:t>
                      </a:r>
                    </a:p>
                  </a:txBody>
                  <a:tcPr marL="12700" marR="12700" marT="12660" marB="0" anchor="b">
                    <a:lnL>
                      <a:noFill/>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2</a:t>
                      </a:r>
                    </a:p>
                  </a:txBody>
                  <a:tcPr marL="12700" marR="12700" marT="126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F00</a:t>
                      </a:r>
                    </a:p>
                  </a:txBody>
                  <a:tcPr marL="12700" marR="12700" marT="126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AC6BCDDC-515E-4A39-9076-CCCCE66CE741}"/>
              </a:ext>
            </a:extLst>
          </p:cNvPr>
          <p:cNvGraphicFramePr>
            <a:graphicFrameLocks noGrp="1"/>
          </p:cNvGraphicFramePr>
          <p:nvPr>
            <p:extLst>
              <p:ext uri="{D42A27DB-BD31-4B8C-83A1-F6EECF244321}">
                <p14:modId xmlns:p14="http://schemas.microsoft.com/office/powerpoint/2010/main" val="2528388918"/>
              </p:ext>
            </p:extLst>
          </p:nvPr>
        </p:nvGraphicFramePr>
        <p:xfrm>
          <a:off x="6908903" y="4859060"/>
          <a:ext cx="1701800" cy="391080"/>
        </p:xfrm>
        <a:graphic>
          <a:graphicData uri="http://schemas.openxmlformats.org/drawingml/2006/table">
            <a:tbl>
              <a:tblPr/>
              <a:tblGrid>
                <a:gridCol w="9906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tblGrid>
              <a:tr h="195263">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Physical Page</a:t>
                      </a:r>
                    </a:p>
                  </a:txBody>
                  <a:tcPr marL="12700" marR="12700" marT="12660" marB="0" anchor="b">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Offset</a:t>
                      </a:r>
                    </a:p>
                  </a:txBody>
                  <a:tcPr marL="12700" marR="12700" marT="12660" marB="0" anchor="b">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5263">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12FFB</a:t>
                      </a:r>
                    </a:p>
                  </a:txBody>
                  <a:tcPr marL="12700" marR="12700" marT="126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ＭＳ Ｐゴシック"/>
                        </a:defRPr>
                      </a:lvl1pPr>
                      <a:lvl2pPr marL="457200" algn="l" defTabSz="914400" rtl="0" eaLnBrk="1" latinLnBrk="0" hangingPunct="1">
                        <a:defRPr sz="1800" kern="1200">
                          <a:solidFill>
                            <a:schemeClr val="tx1"/>
                          </a:solidFill>
                          <a:latin typeface="Times New Roman"/>
                          <a:ea typeface="ＭＳ Ｐゴシック"/>
                        </a:defRPr>
                      </a:lvl2pPr>
                      <a:lvl3pPr marL="914400" algn="l" defTabSz="914400" rtl="0" eaLnBrk="1" latinLnBrk="0" hangingPunct="1">
                        <a:defRPr sz="1800" kern="1200">
                          <a:solidFill>
                            <a:schemeClr val="tx1"/>
                          </a:solidFill>
                          <a:latin typeface="Times New Roman"/>
                          <a:ea typeface="ＭＳ Ｐゴシック"/>
                        </a:defRPr>
                      </a:lvl3pPr>
                      <a:lvl4pPr marL="1371600" algn="l" defTabSz="914400" rtl="0" eaLnBrk="1" latinLnBrk="0" hangingPunct="1">
                        <a:defRPr sz="1800" kern="1200">
                          <a:solidFill>
                            <a:schemeClr val="tx1"/>
                          </a:solidFill>
                          <a:latin typeface="Times New Roman"/>
                          <a:ea typeface="ＭＳ Ｐゴシック"/>
                        </a:defRPr>
                      </a:lvl4pPr>
                      <a:lvl5pPr marL="1828800" algn="l" defTabSz="914400" rtl="0" eaLnBrk="1" latinLnBrk="0" hangingPunct="1">
                        <a:defRPr sz="1800" kern="1200">
                          <a:solidFill>
                            <a:schemeClr val="tx1"/>
                          </a:solidFill>
                          <a:latin typeface="Times New Roman"/>
                          <a:ea typeface="ＭＳ Ｐゴシック"/>
                        </a:defRPr>
                      </a:lvl5pPr>
                      <a:lvl6pPr marL="2286000" algn="l" defTabSz="914400" rtl="0" eaLnBrk="1" latinLnBrk="0" hangingPunct="1">
                        <a:defRPr sz="1800" kern="1200">
                          <a:solidFill>
                            <a:schemeClr val="tx1"/>
                          </a:solidFill>
                          <a:latin typeface="Times New Roman"/>
                          <a:ea typeface="ＭＳ Ｐゴシック"/>
                        </a:defRPr>
                      </a:lvl6pPr>
                      <a:lvl7pPr marL="2743200" algn="l" defTabSz="914400" rtl="0" eaLnBrk="1" latinLnBrk="0" hangingPunct="1">
                        <a:defRPr sz="1800" kern="1200">
                          <a:solidFill>
                            <a:schemeClr val="tx1"/>
                          </a:solidFill>
                          <a:latin typeface="Times New Roman"/>
                          <a:ea typeface="ＭＳ Ｐゴシック"/>
                        </a:defRPr>
                      </a:lvl7pPr>
                      <a:lvl8pPr marL="3200400" algn="l" defTabSz="914400" rtl="0" eaLnBrk="1" latinLnBrk="0" hangingPunct="1">
                        <a:defRPr sz="1800" kern="1200">
                          <a:solidFill>
                            <a:schemeClr val="tx1"/>
                          </a:solidFill>
                          <a:latin typeface="Times New Roman"/>
                          <a:ea typeface="ＭＳ Ｐゴシック"/>
                        </a:defRPr>
                      </a:lvl8pPr>
                      <a:lvl9pPr marL="3657600" algn="l" defTabSz="914400" rtl="0" eaLnBrk="1" latinLnBrk="0" hangingPunct="1">
                        <a:defRPr sz="1800" kern="1200">
                          <a:solidFill>
                            <a:schemeClr val="tx1"/>
                          </a:solidFill>
                          <a:latin typeface="Times New Roman"/>
                          <a:ea typeface="ＭＳ Ｐゴシック"/>
                        </a:defRPr>
                      </a:lvl9pPr>
                    </a:lstStyle>
                    <a:p>
                      <a:pPr algn="ctr" fontAlgn="b"/>
                      <a:r>
                        <a:rPr lang="en-US" sz="1200" b="0" i="0" u="none" strike="noStrike" dirty="0">
                          <a:solidFill>
                            <a:srgbClr val="000000"/>
                          </a:solidFill>
                          <a:effectLst/>
                          <a:latin typeface="Calibri"/>
                        </a:rPr>
                        <a:t>F00</a:t>
                      </a:r>
                    </a:p>
                  </a:txBody>
                  <a:tcPr marL="12700" marR="12700" marT="126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9" name="Oval 8">
            <a:extLst>
              <a:ext uri="{FF2B5EF4-FFF2-40B4-BE49-F238E27FC236}">
                <a16:creationId xmlns:a16="http://schemas.microsoft.com/office/drawing/2014/main" id="{F93152FA-AEF8-456E-99FF-721BE0E991E2}"/>
              </a:ext>
            </a:extLst>
          </p:cNvPr>
          <p:cNvSpPr/>
          <p:nvPr/>
        </p:nvSpPr>
        <p:spPr>
          <a:xfrm>
            <a:off x="5384903" y="3428723"/>
            <a:ext cx="1371600" cy="228600"/>
          </a:xfrm>
          <a:prstGeom prst="ellipse">
            <a:avLst/>
          </a:prstGeom>
          <a:noFill/>
          <a:ln w="19050" cap="flat" cmpd="sng" algn="ctr">
            <a:solidFill>
              <a:srgbClr val="FF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Times New Roman"/>
              <a:ea typeface="ＭＳ Ｐゴシック"/>
              <a:cs typeface="+mn-cs"/>
            </a:endParaRPr>
          </a:p>
        </p:txBody>
      </p:sp>
      <p:sp>
        <p:nvSpPr>
          <p:cNvPr id="10" name="Oval 9">
            <a:extLst>
              <a:ext uri="{FF2B5EF4-FFF2-40B4-BE49-F238E27FC236}">
                <a16:creationId xmlns:a16="http://schemas.microsoft.com/office/drawing/2014/main" id="{517F24ED-A061-4666-ADE7-5DE3196A229B}"/>
              </a:ext>
            </a:extLst>
          </p:cNvPr>
          <p:cNvSpPr/>
          <p:nvPr/>
        </p:nvSpPr>
        <p:spPr>
          <a:xfrm>
            <a:off x="4546703" y="4859060"/>
            <a:ext cx="533400" cy="228600"/>
          </a:xfrm>
          <a:prstGeom prst="ellipse">
            <a:avLst/>
          </a:prstGeom>
          <a:noFill/>
          <a:ln w="19050" cap="flat" cmpd="sng" algn="ctr">
            <a:solidFill>
              <a:srgbClr val="3366FF"/>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Times New Roman"/>
              <a:ea typeface="ＭＳ Ｐゴシック"/>
              <a:cs typeface="+mn-cs"/>
            </a:endParaRPr>
          </a:p>
        </p:txBody>
      </p:sp>
      <p:sp>
        <p:nvSpPr>
          <p:cNvPr id="11" name="Freeform 9">
            <a:extLst>
              <a:ext uri="{FF2B5EF4-FFF2-40B4-BE49-F238E27FC236}">
                <a16:creationId xmlns:a16="http://schemas.microsoft.com/office/drawing/2014/main" id="{A60B5BA4-B0A1-40DA-9F73-B29E30B9E670}"/>
              </a:ext>
            </a:extLst>
          </p:cNvPr>
          <p:cNvSpPr/>
          <p:nvPr/>
        </p:nvSpPr>
        <p:spPr>
          <a:xfrm>
            <a:off x="6375503" y="4935260"/>
            <a:ext cx="211138" cy="203200"/>
          </a:xfrm>
          <a:custGeom>
            <a:avLst/>
            <a:gdLst>
              <a:gd name="connsiteX0" fmla="*/ 8467 w 106759"/>
              <a:gd name="connsiteY0" fmla="*/ 212294 h 212294"/>
              <a:gd name="connsiteX1" fmla="*/ 101600 w 106759"/>
              <a:gd name="connsiteY1" fmla="*/ 136094 h 212294"/>
              <a:gd name="connsiteX2" fmla="*/ 84667 w 106759"/>
              <a:gd name="connsiteY2" fmla="*/ 17560 h 212294"/>
              <a:gd name="connsiteX3" fmla="*/ 0 w 106759"/>
              <a:gd name="connsiteY3" fmla="*/ 627 h 212294"/>
            </a:gdLst>
            <a:ahLst/>
            <a:cxnLst>
              <a:cxn ang="0">
                <a:pos x="connsiteX0" y="connsiteY0"/>
              </a:cxn>
              <a:cxn ang="0">
                <a:pos x="connsiteX1" y="connsiteY1"/>
              </a:cxn>
              <a:cxn ang="0">
                <a:pos x="connsiteX2" y="connsiteY2"/>
              </a:cxn>
              <a:cxn ang="0">
                <a:pos x="connsiteX3" y="connsiteY3"/>
              </a:cxn>
            </a:cxnLst>
            <a:rect l="l" t="t" r="r" b="b"/>
            <a:pathLst>
              <a:path w="106759" h="212294">
                <a:moveTo>
                  <a:pt x="8467" y="212294"/>
                </a:moveTo>
                <a:cubicBezTo>
                  <a:pt x="48683" y="190422"/>
                  <a:pt x="88900" y="168550"/>
                  <a:pt x="101600" y="136094"/>
                </a:cubicBezTo>
                <a:cubicBezTo>
                  <a:pt x="114300" y="103638"/>
                  <a:pt x="101600" y="40138"/>
                  <a:pt x="84667" y="17560"/>
                </a:cubicBezTo>
                <a:cubicBezTo>
                  <a:pt x="67734" y="-5018"/>
                  <a:pt x="0" y="627"/>
                  <a:pt x="0" y="627"/>
                </a:cubicBezTo>
              </a:path>
            </a:pathLst>
          </a:custGeom>
          <a:noFill/>
          <a:ln w="25400" cap="flat" cmpd="sng" algn="ctr">
            <a:solidFill>
              <a:srgbClr val="FF0000"/>
            </a:solidFill>
            <a:prstDash val="solid"/>
            <a:tailEnd type="arrow"/>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a:ea typeface="ＭＳ Ｐゴシック"/>
              <a:cs typeface="+mn-cs"/>
            </a:endParaRPr>
          </a:p>
        </p:txBody>
      </p:sp>
      <p:sp>
        <p:nvSpPr>
          <p:cNvPr id="12" name="Freeform 10">
            <a:extLst>
              <a:ext uri="{FF2B5EF4-FFF2-40B4-BE49-F238E27FC236}">
                <a16:creationId xmlns:a16="http://schemas.microsoft.com/office/drawing/2014/main" id="{0D616A4C-65CF-4124-90A5-946A4F043C99}"/>
              </a:ext>
            </a:extLst>
          </p:cNvPr>
          <p:cNvSpPr/>
          <p:nvPr/>
        </p:nvSpPr>
        <p:spPr>
          <a:xfrm>
            <a:off x="6375503" y="5163860"/>
            <a:ext cx="211138" cy="203200"/>
          </a:xfrm>
          <a:custGeom>
            <a:avLst/>
            <a:gdLst>
              <a:gd name="connsiteX0" fmla="*/ 8467 w 106759"/>
              <a:gd name="connsiteY0" fmla="*/ 212294 h 212294"/>
              <a:gd name="connsiteX1" fmla="*/ 101600 w 106759"/>
              <a:gd name="connsiteY1" fmla="*/ 136094 h 212294"/>
              <a:gd name="connsiteX2" fmla="*/ 84667 w 106759"/>
              <a:gd name="connsiteY2" fmla="*/ 17560 h 212294"/>
              <a:gd name="connsiteX3" fmla="*/ 0 w 106759"/>
              <a:gd name="connsiteY3" fmla="*/ 627 h 212294"/>
            </a:gdLst>
            <a:ahLst/>
            <a:cxnLst>
              <a:cxn ang="0">
                <a:pos x="connsiteX0" y="connsiteY0"/>
              </a:cxn>
              <a:cxn ang="0">
                <a:pos x="connsiteX1" y="connsiteY1"/>
              </a:cxn>
              <a:cxn ang="0">
                <a:pos x="connsiteX2" y="connsiteY2"/>
              </a:cxn>
              <a:cxn ang="0">
                <a:pos x="connsiteX3" y="connsiteY3"/>
              </a:cxn>
            </a:cxnLst>
            <a:rect l="l" t="t" r="r" b="b"/>
            <a:pathLst>
              <a:path w="106759" h="212294">
                <a:moveTo>
                  <a:pt x="8467" y="212294"/>
                </a:moveTo>
                <a:cubicBezTo>
                  <a:pt x="48683" y="190422"/>
                  <a:pt x="88900" y="168550"/>
                  <a:pt x="101600" y="136094"/>
                </a:cubicBezTo>
                <a:cubicBezTo>
                  <a:pt x="114300" y="103638"/>
                  <a:pt x="101600" y="40138"/>
                  <a:pt x="84667" y="17560"/>
                </a:cubicBezTo>
                <a:cubicBezTo>
                  <a:pt x="67734" y="-5018"/>
                  <a:pt x="0" y="627"/>
                  <a:pt x="0" y="627"/>
                </a:cubicBezTo>
              </a:path>
            </a:pathLst>
          </a:custGeom>
          <a:noFill/>
          <a:ln w="25400" cap="flat" cmpd="sng" algn="ctr">
            <a:solidFill>
              <a:srgbClr val="FF0000"/>
            </a:solidFill>
            <a:prstDash val="solid"/>
            <a:tailEnd type="arrow"/>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a:ea typeface="ＭＳ Ｐゴシック"/>
              <a:cs typeface="+mn-cs"/>
            </a:endParaRPr>
          </a:p>
        </p:txBody>
      </p:sp>
      <p:sp>
        <p:nvSpPr>
          <p:cNvPr id="13" name="Freeform 11">
            <a:extLst>
              <a:ext uri="{FF2B5EF4-FFF2-40B4-BE49-F238E27FC236}">
                <a16:creationId xmlns:a16="http://schemas.microsoft.com/office/drawing/2014/main" id="{AD13737B-491A-4C12-9C3A-6CBB0B4BB0F1}"/>
              </a:ext>
            </a:extLst>
          </p:cNvPr>
          <p:cNvSpPr/>
          <p:nvPr/>
        </p:nvSpPr>
        <p:spPr>
          <a:xfrm>
            <a:off x="6392966" y="5341660"/>
            <a:ext cx="211137" cy="203200"/>
          </a:xfrm>
          <a:custGeom>
            <a:avLst/>
            <a:gdLst>
              <a:gd name="connsiteX0" fmla="*/ 8467 w 106759"/>
              <a:gd name="connsiteY0" fmla="*/ 212294 h 212294"/>
              <a:gd name="connsiteX1" fmla="*/ 101600 w 106759"/>
              <a:gd name="connsiteY1" fmla="*/ 136094 h 212294"/>
              <a:gd name="connsiteX2" fmla="*/ 84667 w 106759"/>
              <a:gd name="connsiteY2" fmla="*/ 17560 h 212294"/>
              <a:gd name="connsiteX3" fmla="*/ 0 w 106759"/>
              <a:gd name="connsiteY3" fmla="*/ 627 h 212294"/>
            </a:gdLst>
            <a:ahLst/>
            <a:cxnLst>
              <a:cxn ang="0">
                <a:pos x="connsiteX0" y="connsiteY0"/>
              </a:cxn>
              <a:cxn ang="0">
                <a:pos x="connsiteX1" y="connsiteY1"/>
              </a:cxn>
              <a:cxn ang="0">
                <a:pos x="connsiteX2" y="connsiteY2"/>
              </a:cxn>
              <a:cxn ang="0">
                <a:pos x="connsiteX3" y="connsiteY3"/>
              </a:cxn>
            </a:cxnLst>
            <a:rect l="l" t="t" r="r" b="b"/>
            <a:pathLst>
              <a:path w="106759" h="212294">
                <a:moveTo>
                  <a:pt x="8467" y="212294"/>
                </a:moveTo>
                <a:cubicBezTo>
                  <a:pt x="48683" y="190422"/>
                  <a:pt x="88900" y="168550"/>
                  <a:pt x="101600" y="136094"/>
                </a:cubicBezTo>
                <a:cubicBezTo>
                  <a:pt x="114300" y="103638"/>
                  <a:pt x="101600" y="40138"/>
                  <a:pt x="84667" y="17560"/>
                </a:cubicBezTo>
                <a:cubicBezTo>
                  <a:pt x="67734" y="-5018"/>
                  <a:pt x="0" y="627"/>
                  <a:pt x="0" y="627"/>
                </a:cubicBezTo>
              </a:path>
            </a:pathLst>
          </a:custGeom>
          <a:noFill/>
          <a:ln w="25400" cap="flat" cmpd="sng" algn="ctr">
            <a:solidFill>
              <a:srgbClr val="FF0000"/>
            </a:solidFill>
            <a:prstDash val="solid"/>
            <a:tailEnd type="arrow"/>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a:ea typeface="ＭＳ Ｐゴシック"/>
              <a:cs typeface="+mn-cs"/>
            </a:endParaRPr>
          </a:p>
        </p:txBody>
      </p:sp>
      <p:sp>
        <p:nvSpPr>
          <p:cNvPr id="14" name="Freeform 12">
            <a:extLst>
              <a:ext uri="{FF2B5EF4-FFF2-40B4-BE49-F238E27FC236}">
                <a16:creationId xmlns:a16="http://schemas.microsoft.com/office/drawing/2014/main" id="{61C1A176-8821-4E6B-BBAD-EC84C94FF246}"/>
              </a:ext>
            </a:extLst>
          </p:cNvPr>
          <p:cNvSpPr/>
          <p:nvPr/>
        </p:nvSpPr>
        <p:spPr>
          <a:xfrm>
            <a:off x="6408841" y="3647798"/>
            <a:ext cx="427037" cy="1914525"/>
          </a:xfrm>
          <a:custGeom>
            <a:avLst/>
            <a:gdLst>
              <a:gd name="connsiteX0" fmla="*/ 0 w 426943"/>
              <a:gd name="connsiteY0" fmla="*/ 0 h 1913466"/>
              <a:gd name="connsiteX1" fmla="*/ 287866 w 426943"/>
              <a:gd name="connsiteY1" fmla="*/ 516466 h 1913466"/>
              <a:gd name="connsiteX2" fmla="*/ 414866 w 426943"/>
              <a:gd name="connsiteY2" fmla="*/ 1397000 h 1913466"/>
              <a:gd name="connsiteX3" fmla="*/ 0 w 426943"/>
              <a:gd name="connsiteY3" fmla="*/ 1913466 h 1913466"/>
              <a:gd name="connsiteX4" fmla="*/ 0 w 426943"/>
              <a:gd name="connsiteY4" fmla="*/ 1913466 h 191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943" h="1913466">
                <a:moveTo>
                  <a:pt x="0" y="0"/>
                </a:moveTo>
                <a:cubicBezTo>
                  <a:pt x="109361" y="141816"/>
                  <a:pt x="218722" y="283633"/>
                  <a:pt x="287866" y="516466"/>
                </a:cubicBezTo>
                <a:cubicBezTo>
                  <a:pt x="357010" y="749299"/>
                  <a:pt x="462844" y="1164167"/>
                  <a:pt x="414866" y="1397000"/>
                </a:cubicBezTo>
                <a:cubicBezTo>
                  <a:pt x="366888" y="1629833"/>
                  <a:pt x="0" y="1913466"/>
                  <a:pt x="0" y="1913466"/>
                </a:cubicBezTo>
                <a:lnTo>
                  <a:pt x="0" y="1913466"/>
                </a:lnTo>
              </a:path>
            </a:pathLst>
          </a:custGeom>
          <a:noFill/>
          <a:ln w="25400" cap="flat" cmpd="sng" algn="ctr">
            <a:solidFill>
              <a:srgbClr val="FF0000"/>
            </a:solidFill>
            <a:prstDash val="solid"/>
            <a:tailEnd type="arrow"/>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a:ea typeface="ＭＳ Ｐゴシック"/>
              <a:cs typeface="+mn-cs"/>
            </a:endParaRPr>
          </a:p>
        </p:txBody>
      </p:sp>
      <p:sp>
        <p:nvSpPr>
          <p:cNvPr id="15" name="Freeform 13">
            <a:extLst>
              <a:ext uri="{FF2B5EF4-FFF2-40B4-BE49-F238E27FC236}">
                <a16:creationId xmlns:a16="http://schemas.microsoft.com/office/drawing/2014/main" id="{5F1F219A-A2DA-4D92-96E2-B519C97DEFAF}"/>
              </a:ext>
            </a:extLst>
          </p:cNvPr>
          <p:cNvSpPr/>
          <p:nvPr/>
        </p:nvSpPr>
        <p:spPr>
          <a:xfrm>
            <a:off x="5062641" y="4714598"/>
            <a:ext cx="2209800" cy="238125"/>
          </a:xfrm>
          <a:custGeom>
            <a:avLst/>
            <a:gdLst>
              <a:gd name="connsiteX0" fmla="*/ 0 w 2209800"/>
              <a:gd name="connsiteY0" fmla="*/ 237072 h 237072"/>
              <a:gd name="connsiteX1" fmla="*/ 1447800 w 2209800"/>
              <a:gd name="connsiteY1" fmla="*/ 6 h 237072"/>
              <a:gd name="connsiteX2" fmla="*/ 2209800 w 2209800"/>
              <a:gd name="connsiteY2" fmla="*/ 228606 h 237072"/>
            </a:gdLst>
            <a:ahLst/>
            <a:cxnLst>
              <a:cxn ang="0">
                <a:pos x="connsiteX0" y="connsiteY0"/>
              </a:cxn>
              <a:cxn ang="0">
                <a:pos x="connsiteX1" y="connsiteY1"/>
              </a:cxn>
              <a:cxn ang="0">
                <a:pos x="connsiteX2" y="connsiteY2"/>
              </a:cxn>
            </a:cxnLst>
            <a:rect l="l" t="t" r="r" b="b"/>
            <a:pathLst>
              <a:path w="2209800" h="237072">
                <a:moveTo>
                  <a:pt x="0" y="237072"/>
                </a:moveTo>
                <a:cubicBezTo>
                  <a:pt x="539750" y="119244"/>
                  <a:pt x="1079500" y="1417"/>
                  <a:pt x="1447800" y="6"/>
                </a:cubicBezTo>
                <a:cubicBezTo>
                  <a:pt x="1816100" y="-1405"/>
                  <a:pt x="2209800" y="228606"/>
                  <a:pt x="2209800" y="228606"/>
                </a:cubicBezTo>
              </a:path>
            </a:pathLst>
          </a:custGeom>
          <a:noFill/>
          <a:ln w="25400" cap="flat" cmpd="sng" algn="ctr">
            <a:solidFill>
              <a:srgbClr val="3366FF"/>
            </a:solidFill>
            <a:prstDash val="solid"/>
            <a:tailEnd type="arrow"/>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a:ea typeface="ＭＳ Ｐゴシック"/>
              <a:cs typeface="+mn-cs"/>
            </a:endParaRPr>
          </a:p>
        </p:txBody>
      </p:sp>
      <p:sp>
        <p:nvSpPr>
          <p:cNvPr id="16" name="Oval 15">
            <a:extLst>
              <a:ext uri="{FF2B5EF4-FFF2-40B4-BE49-F238E27FC236}">
                <a16:creationId xmlns:a16="http://schemas.microsoft.com/office/drawing/2014/main" id="{261767C9-A998-4E4E-B0A7-0CC462513DE9}"/>
              </a:ext>
            </a:extLst>
          </p:cNvPr>
          <p:cNvSpPr/>
          <p:nvPr/>
        </p:nvSpPr>
        <p:spPr>
          <a:xfrm>
            <a:off x="6883503" y="3428723"/>
            <a:ext cx="533400" cy="228600"/>
          </a:xfrm>
          <a:prstGeom prst="ellipse">
            <a:avLst/>
          </a:prstGeom>
          <a:noFill/>
          <a:ln w="19050" cap="flat" cmpd="sng" algn="ctr">
            <a:solidFill>
              <a:srgbClr val="3366FF"/>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Times New Roman"/>
              <a:ea typeface="ＭＳ Ｐゴシック"/>
              <a:cs typeface="+mn-cs"/>
            </a:endParaRPr>
          </a:p>
        </p:txBody>
      </p:sp>
      <p:sp>
        <p:nvSpPr>
          <p:cNvPr id="17" name="Freeform 15">
            <a:extLst>
              <a:ext uri="{FF2B5EF4-FFF2-40B4-BE49-F238E27FC236}">
                <a16:creationId xmlns:a16="http://schemas.microsoft.com/office/drawing/2014/main" id="{D533571D-58A2-4163-90F3-8894F68FB4FC}"/>
              </a:ext>
            </a:extLst>
          </p:cNvPr>
          <p:cNvSpPr/>
          <p:nvPr/>
        </p:nvSpPr>
        <p:spPr>
          <a:xfrm>
            <a:off x="7154966" y="3673198"/>
            <a:ext cx="1057275" cy="1211262"/>
          </a:xfrm>
          <a:custGeom>
            <a:avLst/>
            <a:gdLst>
              <a:gd name="connsiteX0" fmla="*/ 0 w 1058334"/>
              <a:gd name="connsiteY0" fmla="*/ 0 h 1210733"/>
              <a:gd name="connsiteX1" fmla="*/ 541867 w 1058334"/>
              <a:gd name="connsiteY1" fmla="*/ 423333 h 1210733"/>
              <a:gd name="connsiteX2" fmla="*/ 965200 w 1058334"/>
              <a:gd name="connsiteY2" fmla="*/ 965200 h 1210733"/>
              <a:gd name="connsiteX3" fmla="*/ 1058334 w 1058334"/>
              <a:gd name="connsiteY3" fmla="*/ 1210733 h 1210733"/>
            </a:gdLst>
            <a:ahLst/>
            <a:cxnLst>
              <a:cxn ang="0">
                <a:pos x="connsiteX0" y="connsiteY0"/>
              </a:cxn>
              <a:cxn ang="0">
                <a:pos x="connsiteX1" y="connsiteY1"/>
              </a:cxn>
              <a:cxn ang="0">
                <a:pos x="connsiteX2" y="connsiteY2"/>
              </a:cxn>
              <a:cxn ang="0">
                <a:pos x="connsiteX3" y="connsiteY3"/>
              </a:cxn>
            </a:cxnLst>
            <a:rect l="l" t="t" r="r" b="b"/>
            <a:pathLst>
              <a:path w="1058334" h="1210733">
                <a:moveTo>
                  <a:pt x="0" y="0"/>
                </a:moveTo>
                <a:cubicBezTo>
                  <a:pt x="190500" y="131233"/>
                  <a:pt x="381000" y="262466"/>
                  <a:pt x="541867" y="423333"/>
                </a:cubicBezTo>
                <a:cubicBezTo>
                  <a:pt x="702734" y="584200"/>
                  <a:pt x="879122" y="833967"/>
                  <a:pt x="965200" y="965200"/>
                </a:cubicBezTo>
                <a:cubicBezTo>
                  <a:pt x="1051278" y="1096433"/>
                  <a:pt x="1058334" y="1210733"/>
                  <a:pt x="1058334" y="1210733"/>
                </a:cubicBezTo>
              </a:path>
            </a:pathLst>
          </a:custGeom>
          <a:noFill/>
          <a:ln w="25400" cap="flat" cmpd="sng" algn="ctr">
            <a:solidFill>
              <a:srgbClr val="3366FF"/>
            </a:solidFill>
            <a:prstDash val="solid"/>
            <a:tailEnd type="arrow"/>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a:ea typeface="ＭＳ Ｐゴシック"/>
              <a:cs typeface="+mn-cs"/>
            </a:endParaRPr>
          </a:p>
        </p:txBody>
      </p:sp>
      <p:sp>
        <p:nvSpPr>
          <p:cNvPr id="22" name="TextBox 21">
            <a:extLst>
              <a:ext uri="{FF2B5EF4-FFF2-40B4-BE49-F238E27FC236}">
                <a16:creationId xmlns:a16="http://schemas.microsoft.com/office/drawing/2014/main" id="{CCF67028-AE19-4819-AB2F-E43305D4B597}"/>
              </a:ext>
            </a:extLst>
          </p:cNvPr>
          <p:cNvSpPr txBox="1"/>
          <p:nvPr/>
        </p:nvSpPr>
        <p:spPr>
          <a:xfrm>
            <a:off x="6095351" y="5858115"/>
            <a:ext cx="2023887" cy="369332"/>
          </a:xfrm>
          <a:prstGeom prst="rect">
            <a:avLst/>
          </a:prstGeom>
          <a:noFill/>
        </p:spPr>
        <p:txBody>
          <a:bodyPr wrap="none" rtlCol="0">
            <a:spAutoFit/>
          </a:bodyPr>
          <a:lstStyle/>
          <a:p>
            <a:r>
              <a:rPr lang="en-CA" dirty="0"/>
              <a:t>Inverted Page Table</a:t>
            </a:r>
          </a:p>
        </p:txBody>
      </p:sp>
      <p:sp>
        <p:nvSpPr>
          <p:cNvPr id="23" name="Content Placeholder 2">
            <a:extLst>
              <a:ext uri="{FF2B5EF4-FFF2-40B4-BE49-F238E27FC236}">
                <a16:creationId xmlns:a16="http://schemas.microsoft.com/office/drawing/2014/main" id="{DB060EEF-66D2-4B73-9A44-0E697AFFB0F8}"/>
              </a:ext>
            </a:extLst>
          </p:cNvPr>
          <p:cNvSpPr txBox="1">
            <a:spLocks/>
          </p:cNvSpPr>
          <p:nvPr/>
        </p:nvSpPr>
        <p:spPr bwMode="auto">
          <a:xfrm>
            <a:off x="1193903" y="3385348"/>
            <a:ext cx="3302000" cy="94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338138" lvl="2" indent="-163513"/>
            <a:r>
              <a:rPr lang="en-CA" kern="0" dirty="0"/>
              <a:t>Each page frame must be searched to find the matching PID and virtual page number</a:t>
            </a:r>
          </a:p>
          <a:p>
            <a:pPr marL="338138" lvl="2" indent="-163513"/>
            <a:r>
              <a:rPr lang="en-CA" kern="0" dirty="0"/>
              <a:t>This must be done for every memory reference which is slow</a:t>
            </a:r>
          </a:p>
        </p:txBody>
      </p:sp>
    </p:spTree>
    <p:extLst>
      <p:ext uri="{BB962C8B-B14F-4D97-AF65-F5344CB8AC3E}">
        <p14:creationId xmlns:p14="http://schemas.microsoft.com/office/powerpoint/2010/main" val="69821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0"/>
            <a:ext cx="7772400" cy="1143000"/>
          </a:xfrm>
        </p:spPr>
        <p:txBody>
          <a:bodyPr/>
          <a:lstStyle/>
          <a:p>
            <a:pPr eaLnBrk="1" hangingPunct="1"/>
            <a:r>
              <a:rPr lang="en-US" altLang="en-US" dirty="0"/>
              <a:t>Inverted Page Tables</a:t>
            </a:r>
          </a:p>
        </p:txBody>
      </p:sp>
      <p:sp>
        <p:nvSpPr>
          <p:cNvPr id="19461" name="Rectangle 3"/>
          <p:cNvSpPr>
            <a:spLocks noGrp="1" noChangeArrowheads="1"/>
          </p:cNvSpPr>
          <p:nvPr>
            <p:ph type="body" idx="1"/>
          </p:nvPr>
        </p:nvSpPr>
        <p:spPr>
          <a:xfrm>
            <a:off x="323528" y="1052736"/>
            <a:ext cx="8424936" cy="5195664"/>
          </a:xfrm>
        </p:spPr>
        <p:txBody>
          <a:bodyPr/>
          <a:lstStyle/>
          <a:p>
            <a:pPr eaLnBrk="1" hangingPunct="1"/>
            <a:r>
              <a:rPr lang="en-US" altLang="en-US" dirty="0"/>
              <a:t>Solutions</a:t>
            </a:r>
          </a:p>
          <a:p>
            <a:pPr lvl="1" eaLnBrk="1" hangingPunct="1"/>
            <a:r>
              <a:rPr lang="en-US" altLang="en-US" dirty="0"/>
              <a:t>A sufficiently accurate TLB will reduce the requirement for searching the table drastically</a:t>
            </a:r>
          </a:p>
          <a:p>
            <a:pPr lvl="1" eaLnBrk="1" hangingPunct="1"/>
            <a:r>
              <a:rPr lang="en-US" altLang="en-US" dirty="0"/>
              <a:t>If there is a TLB miss, then the inverted page table needs to be searched</a:t>
            </a:r>
          </a:p>
          <a:p>
            <a:pPr lvl="1" eaLnBrk="1" hangingPunct="1"/>
            <a:r>
              <a:rPr lang="en-US" altLang="en-US" dirty="0"/>
              <a:t>To speed this up, another modification to use a hash table </a:t>
            </a:r>
          </a:p>
          <a:p>
            <a:pPr lvl="2"/>
            <a:r>
              <a:rPr lang="en-US" altLang="en-US" dirty="0"/>
              <a:t>Needs to include an index for all virtual pages currently in memory across all processes</a:t>
            </a:r>
          </a:p>
          <a:p>
            <a:pPr lvl="1"/>
            <a:r>
              <a:rPr lang="en-US" altLang="en-US" dirty="0"/>
              <a:t>The simplest implementation is to use the virtual page number as the hash index</a:t>
            </a:r>
          </a:p>
          <a:p>
            <a:pPr lvl="2" eaLnBrk="1" hangingPunct="1"/>
            <a:r>
              <a:rPr lang="en-US" altLang="en-US" dirty="0"/>
              <a:t>The index maps to the page frame number</a:t>
            </a:r>
          </a:p>
          <a:p>
            <a:pPr lvl="2" eaLnBrk="1" hangingPunct="1"/>
            <a:r>
              <a:rPr lang="en-US" altLang="en-US" dirty="0"/>
              <a:t>Collisions may occur for virtual pages common across multiple processes in memory</a:t>
            </a:r>
          </a:p>
        </p:txBody>
      </p:sp>
      <p:sp>
        <p:nvSpPr>
          <p:cNvPr id="194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9A16AC23-F9D0-4B2B-9FA4-1F2DCD6F7ACE}" type="slidenum">
              <a:rPr lang="en-US" altLang="en-US" sz="1400"/>
              <a:pPr eaLnBrk="1" hangingPunct="1"/>
              <a:t>19</a:t>
            </a:fld>
            <a:endParaRPr lang="en-US" altLang="en-US" sz="1400"/>
          </a:p>
        </p:txBody>
      </p:sp>
      <p:sp>
        <p:nvSpPr>
          <p:cNvPr id="5" name="Rectangle 3">
            <a:extLst>
              <a:ext uri="{FF2B5EF4-FFF2-40B4-BE49-F238E27FC236}">
                <a16:creationId xmlns:a16="http://schemas.microsoft.com/office/drawing/2014/main" id="{BAAF570E-02B5-44AB-BC29-F26CDDDF5BC5}"/>
              </a:ext>
            </a:extLst>
          </p:cNvPr>
          <p:cNvSpPr txBox="1">
            <a:spLocks noChangeArrowheads="1"/>
          </p:cNvSpPr>
          <p:nvPr/>
        </p:nvSpPr>
        <p:spPr bwMode="auto">
          <a:xfrm>
            <a:off x="107504" y="6104481"/>
            <a:ext cx="8062664" cy="68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lvl="3"/>
            <a:r>
              <a:rPr lang="en-US" altLang="en-US" kern="0" dirty="0"/>
              <a:t>In such cases, the associated index in the hash table points to a linked list</a:t>
            </a:r>
          </a:p>
        </p:txBody>
      </p:sp>
    </p:spTree>
    <p:extLst>
      <p:ext uri="{BB962C8B-B14F-4D97-AF65-F5344CB8AC3E}">
        <p14:creationId xmlns:p14="http://schemas.microsoft.com/office/powerpoint/2010/main" val="128003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a:t>Quick Review</a:t>
            </a:r>
          </a:p>
        </p:txBody>
      </p:sp>
      <p:sp>
        <p:nvSpPr>
          <p:cNvPr id="63491" name="Rectangle 3"/>
          <p:cNvSpPr>
            <a:spLocks noGrp="1" noChangeArrowheads="1"/>
          </p:cNvSpPr>
          <p:nvPr>
            <p:ph type="body" idx="1"/>
          </p:nvPr>
        </p:nvSpPr>
        <p:spPr/>
        <p:txBody>
          <a:bodyPr/>
          <a:lstStyle/>
          <a:p>
            <a:pPr eaLnBrk="1" hangingPunct="1"/>
            <a:r>
              <a:rPr lang="en-US" altLang="en-US"/>
              <a:t>What part of the hardware converts logical addresses to physical ones?</a:t>
            </a:r>
          </a:p>
          <a:p>
            <a:pPr eaLnBrk="1" hangingPunct="1"/>
            <a:r>
              <a:rPr lang="en-US" altLang="en-US"/>
              <a:t>What is it called when a TRAP is made to the OS because a page is not in physical memory?</a:t>
            </a:r>
          </a:p>
        </p:txBody>
      </p:sp>
      <p:sp>
        <p:nvSpPr>
          <p:cNvPr id="41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09AB4DEC-1E54-44A6-A28C-BDAFB487A069}" type="slidenum">
              <a:rPr lang="en-US" altLang="en-US" sz="1400"/>
              <a:pPr eaLnBrk="1" hangingPunct="1"/>
              <a:t>2</a:t>
            </a:fld>
            <a:endParaRPr lang="en-US" altLang="en-US" sz="1400"/>
          </a:p>
        </p:txBody>
      </p:sp>
    </p:spTree>
    <p:extLst>
      <p:ext uri="{BB962C8B-B14F-4D97-AF65-F5344CB8AC3E}">
        <p14:creationId xmlns:p14="http://schemas.microsoft.com/office/powerpoint/2010/main" val="1320866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E883-1E8E-4857-8DDF-CE32E84A1C02}"/>
              </a:ext>
            </a:extLst>
          </p:cNvPr>
          <p:cNvSpPr>
            <a:spLocks noGrp="1"/>
          </p:cNvSpPr>
          <p:nvPr>
            <p:ph type="title"/>
          </p:nvPr>
        </p:nvSpPr>
        <p:spPr>
          <a:xfrm>
            <a:off x="685800" y="0"/>
            <a:ext cx="7772400" cy="1143000"/>
          </a:xfrm>
        </p:spPr>
        <p:txBody>
          <a:bodyPr/>
          <a:lstStyle/>
          <a:p>
            <a:r>
              <a:rPr lang="en-CA" dirty="0"/>
              <a:t>Inverted Page Tables</a:t>
            </a:r>
          </a:p>
        </p:txBody>
      </p:sp>
      <p:sp>
        <p:nvSpPr>
          <p:cNvPr id="3" name="Content Placeholder 2">
            <a:extLst>
              <a:ext uri="{FF2B5EF4-FFF2-40B4-BE49-F238E27FC236}">
                <a16:creationId xmlns:a16="http://schemas.microsoft.com/office/drawing/2014/main" id="{7382393B-E31B-4BDC-8B29-809A4194C0F9}"/>
              </a:ext>
            </a:extLst>
          </p:cNvPr>
          <p:cNvSpPr>
            <a:spLocks noGrp="1"/>
          </p:cNvSpPr>
          <p:nvPr>
            <p:ph idx="1"/>
          </p:nvPr>
        </p:nvSpPr>
        <p:spPr>
          <a:xfrm>
            <a:off x="323528" y="1045096"/>
            <a:ext cx="7772400" cy="1735832"/>
          </a:xfrm>
        </p:spPr>
        <p:txBody>
          <a:bodyPr/>
          <a:lstStyle/>
          <a:p>
            <a:r>
              <a:rPr lang="en-CA" dirty="0"/>
              <a:t>Hash table collisions – linked lists</a:t>
            </a:r>
          </a:p>
          <a:p>
            <a:pPr lvl="1"/>
            <a:r>
              <a:rPr lang="en-CA" dirty="0"/>
              <a:t>Each entry in the linked list is searched to find the corresponding page frame for the given PID</a:t>
            </a:r>
          </a:p>
          <a:p>
            <a:pPr lvl="1"/>
            <a:r>
              <a:rPr lang="en-CA" dirty="0"/>
              <a:t>Other variations include</a:t>
            </a:r>
          </a:p>
          <a:p>
            <a:pPr lvl="2"/>
            <a:r>
              <a:rPr lang="en-CA" dirty="0"/>
              <a:t>The index based on a hash of the PID and virtual page number, not just the virtual page number</a:t>
            </a:r>
          </a:p>
          <a:p>
            <a:pPr lvl="3"/>
            <a:r>
              <a:rPr lang="en-CA" dirty="0"/>
              <a:t>Same use of linked list for any collisions</a:t>
            </a:r>
          </a:p>
        </p:txBody>
      </p:sp>
      <p:sp>
        <p:nvSpPr>
          <p:cNvPr id="4" name="Slide Number Placeholder 3">
            <a:extLst>
              <a:ext uri="{FF2B5EF4-FFF2-40B4-BE49-F238E27FC236}">
                <a16:creationId xmlns:a16="http://schemas.microsoft.com/office/drawing/2014/main" id="{78E508DD-57D2-4AEB-87C7-CB1D944F63DD}"/>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20</a:t>
            </a:fld>
            <a:endParaRPr lang="fr-CA" altLang="en-US" dirty="0">
              <a:solidFill>
                <a:srgbClr val="000000"/>
              </a:solidFill>
            </a:endParaRPr>
          </a:p>
        </p:txBody>
      </p:sp>
      <p:pic>
        <p:nvPicPr>
          <p:cNvPr id="6" name="Picture 5">
            <a:extLst>
              <a:ext uri="{FF2B5EF4-FFF2-40B4-BE49-F238E27FC236}">
                <a16:creationId xmlns:a16="http://schemas.microsoft.com/office/drawing/2014/main" id="{A6260C94-2F90-48C3-B53B-42AF26CCBE06}"/>
              </a:ext>
            </a:extLst>
          </p:cNvPr>
          <p:cNvPicPr>
            <a:picLocks noChangeAspect="1"/>
          </p:cNvPicPr>
          <p:nvPr/>
        </p:nvPicPr>
        <p:blipFill>
          <a:blip r:embed="rId2"/>
          <a:stretch>
            <a:fillRect/>
          </a:stretch>
        </p:blipFill>
        <p:spPr>
          <a:xfrm>
            <a:off x="2771800" y="4298219"/>
            <a:ext cx="3864989" cy="2169087"/>
          </a:xfrm>
          <a:prstGeom prst="rect">
            <a:avLst/>
          </a:prstGeom>
        </p:spPr>
      </p:pic>
    </p:spTree>
    <p:extLst>
      <p:ext uri="{BB962C8B-B14F-4D97-AF65-F5344CB8AC3E}">
        <p14:creationId xmlns:p14="http://schemas.microsoft.com/office/powerpoint/2010/main" val="419236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025D3EF-E20B-4614-9BAA-120E36E685C5}"/>
              </a:ext>
            </a:extLst>
          </p:cNvPr>
          <p:cNvSpPr/>
          <p:nvPr/>
        </p:nvSpPr>
        <p:spPr>
          <a:xfrm>
            <a:off x="7650897" y="4153642"/>
            <a:ext cx="800004" cy="202298"/>
          </a:xfrm>
          <a:prstGeom prst="rect">
            <a:avLst/>
          </a:prstGeom>
          <a:solidFill>
            <a:srgbClr val="D2D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BB5A85C5-E19C-47D1-AB31-2E21A162E5A6}"/>
              </a:ext>
            </a:extLst>
          </p:cNvPr>
          <p:cNvSpPr/>
          <p:nvPr/>
        </p:nvSpPr>
        <p:spPr>
          <a:xfrm>
            <a:off x="6012160" y="4153642"/>
            <a:ext cx="800004" cy="202298"/>
          </a:xfrm>
          <a:prstGeom prst="rect">
            <a:avLst/>
          </a:prstGeom>
          <a:solidFill>
            <a:srgbClr val="CCEE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3"/>
          <a:stretch>
            <a:fillRect/>
          </a:stretch>
        </p:blipFill>
        <p:spPr>
          <a:xfrm>
            <a:off x="5760338" y="1013993"/>
            <a:ext cx="1391681" cy="3458571"/>
          </a:xfrm>
          <a:prstGeom prst="rect">
            <a:avLst/>
          </a:prstGeom>
        </p:spPr>
      </p:pic>
      <p:pic>
        <p:nvPicPr>
          <p:cNvPr id="7" name="Picture 6">
            <a:extLst>
              <a:ext uri="{FF2B5EF4-FFF2-40B4-BE49-F238E27FC236}">
                <a16:creationId xmlns:a16="http://schemas.microsoft.com/office/drawing/2014/main" id="{2EAEA66C-4294-4C06-8E24-23757E0FADAD}"/>
              </a:ext>
            </a:extLst>
          </p:cNvPr>
          <p:cNvPicPr>
            <a:picLocks noChangeAspect="1"/>
          </p:cNvPicPr>
          <p:nvPr/>
        </p:nvPicPr>
        <p:blipFill>
          <a:blip r:embed="rId4"/>
          <a:stretch>
            <a:fillRect/>
          </a:stretch>
        </p:blipFill>
        <p:spPr>
          <a:xfrm>
            <a:off x="7392435" y="999056"/>
            <a:ext cx="1391681" cy="3464157"/>
          </a:xfrm>
          <a:prstGeom prst="rect">
            <a:avLst/>
          </a:prstGeom>
        </p:spPr>
      </p:pic>
      <p:sp>
        <p:nvSpPr>
          <p:cNvPr id="2" name="Title 1"/>
          <p:cNvSpPr>
            <a:spLocks noGrp="1"/>
          </p:cNvSpPr>
          <p:nvPr>
            <p:ph type="title"/>
          </p:nvPr>
        </p:nvSpPr>
        <p:spPr>
          <a:xfrm>
            <a:off x="682947" y="8603"/>
            <a:ext cx="7772400" cy="1143000"/>
          </a:xfrm>
        </p:spPr>
        <p:txBody>
          <a:bodyPr/>
          <a:lstStyle/>
          <a:p>
            <a:r>
              <a:rPr lang="en-CA" dirty="0"/>
              <a:t>Hash Table – Simple Example</a:t>
            </a:r>
          </a:p>
        </p:txBody>
      </p:sp>
      <p:sp>
        <p:nvSpPr>
          <p:cNvPr id="3" name="Content Placeholder 2"/>
          <p:cNvSpPr>
            <a:spLocks noGrp="1"/>
          </p:cNvSpPr>
          <p:nvPr>
            <p:ph idx="1"/>
          </p:nvPr>
        </p:nvSpPr>
        <p:spPr>
          <a:xfrm>
            <a:off x="539552" y="951675"/>
            <a:ext cx="5077391" cy="746524"/>
          </a:xfrm>
        </p:spPr>
        <p:txBody>
          <a:bodyPr/>
          <a:lstStyle/>
          <a:p>
            <a:r>
              <a:rPr lang="en-CA" dirty="0"/>
              <a:t>Consider two processes</a:t>
            </a:r>
          </a:p>
          <a:p>
            <a:pPr lvl="1"/>
            <a:r>
              <a:rPr lang="en-CA" dirty="0"/>
              <a:t>Use 2 LSB as hash index</a:t>
            </a:r>
          </a:p>
          <a:p>
            <a:pPr lvl="1"/>
            <a:endParaRPr lang="en-CA" dirty="0"/>
          </a:p>
        </p:txBody>
      </p:sp>
      <p:sp>
        <p:nvSpPr>
          <p:cNvPr id="4" name="Slide Number Placeholder 3"/>
          <p:cNvSpPr>
            <a:spLocks noGrp="1"/>
          </p:cNvSpPr>
          <p:nvPr>
            <p:ph type="sldNum" sz="quarter" idx="12"/>
          </p:nvPr>
        </p:nvSpPr>
        <p:spPr/>
        <p:txBody>
          <a:bodyPr/>
          <a:lstStyle/>
          <a:p>
            <a:fld id="{0F291162-72CC-4A71-AE98-B818C231D57D}" type="slidenum">
              <a:rPr lang="fr-CA" altLang="en-US" smtClean="0">
                <a:solidFill>
                  <a:srgbClr val="000000"/>
                </a:solidFill>
              </a:rPr>
              <a:pPr/>
              <a:t>21</a:t>
            </a:fld>
            <a:endParaRPr lang="fr-CA" altLang="en-US" dirty="0">
              <a:solidFill>
                <a:srgbClr val="000000"/>
              </a:solidFill>
            </a:endParaRPr>
          </a:p>
        </p:txBody>
      </p:sp>
      <p:graphicFrame>
        <p:nvGraphicFramePr>
          <p:cNvPr id="5" name="Content Placeholder 4"/>
          <p:cNvGraphicFramePr>
            <a:graphicFrameLocks/>
          </p:cNvGraphicFramePr>
          <p:nvPr/>
        </p:nvGraphicFramePr>
        <p:xfrm>
          <a:off x="1049482" y="4355940"/>
          <a:ext cx="1115219" cy="1920312"/>
        </p:xfrm>
        <a:graphic>
          <a:graphicData uri="http://schemas.openxmlformats.org/drawingml/2006/table">
            <a:tbl>
              <a:tblPr firstRow="1" bandRow="1">
                <a:tableStyleId>{5940675A-B579-460E-94D1-54222C63F5DA}</a:tableStyleId>
              </a:tblPr>
              <a:tblGrid>
                <a:gridCol w="1115219">
                  <a:extLst>
                    <a:ext uri="{9D8B030D-6E8A-4147-A177-3AD203B41FA5}">
                      <a16:colId xmlns:a16="http://schemas.microsoft.com/office/drawing/2014/main" val="434352368"/>
                    </a:ext>
                  </a:extLst>
                </a:gridCol>
              </a:tblGrid>
              <a:tr h="480078">
                <a:tc>
                  <a:txBody>
                    <a:bodyPr/>
                    <a:lstStyle/>
                    <a:p>
                      <a:pPr algn="ctr"/>
                      <a:endParaRPr lang="en-CA" sz="1400" dirty="0"/>
                    </a:p>
                  </a:txBody>
                  <a:tcPr marL="0" marR="0" marT="0" marB="0" anchor="ctr"/>
                </a:tc>
                <a:extLst>
                  <a:ext uri="{0D108BD9-81ED-4DB2-BD59-A6C34878D82A}">
                    <a16:rowId xmlns:a16="http://schemas.microsoft.com/office/drawing/2014/main" val="3186918489"/>
                  </a:ext>
                </a:extLst>
              </a:tr>
              <a:tr h="480078">
                <a:tc>
                  <a:txBody>
                    <a:bodyPr/>
                    <a:lstStyle/>
                    <a:p>
                      <a:pPr algn="ctr"/>
                      <a:endParaRPr lang="en-CA" sz="1400" dirty="0"/>
                    </a:p>
                  </a:txBody>
                  <a:tcPr marL="0" marR="0" marT="0" marB="0" anchor="ctr"/>
                </a:tc>
                <a:extLst>
                  <a:ext uri="{0D108BD9-81ED-4DB2-BD59-A6C34878D82A}">
                    <a16:rowId xmlns:a16="http://schemas.microsoft.com/office/drawing/2014/main" val="672795637"/>
                  </a:ext>
                </a:extLst>
              </a:tr>
              <a:tr h="480078">
                <a:tc>
                  <a:txBody>
                    <a:bodyPr/>
                    <a:lstStyle/>
                    <a:p>
                      <a:pPr algn="ctr"/>
                      <a:endParaRPr lang="en-CA" sz="1400" dirty="0"/>
                    </a:p>
                  </a:txBody>
                  <a:tcPr marL="0" marR="0" marT="0" marB="0" anchor="ctr"/>
                </a:tc>
                <a:extLst>
                  <a:ext uri="{0D108BD9-81ED-4DB2-BD59-A6C34878D82A}">
                    <a16:rowId xmlns:a16="http://schemas.microsoft.com/office/drawing/2014/main" val="2944263930"/>
                  </a:ext>
                </a:extLst>
              </a:tr>
              <a:tr h="480078">
                <a:tc>
                  <a:txBody>
                    <a:bodyPr/>
                    <a:lstStyle/>
                    <a:p>
                      <a:pPr algn="ctr"/>
                      <a:endParaRPr lang="en-CA" sz="1400" dirty="0"/>
                    </a:p>
                  </a:txBody>
                  <a:tcPr marL="0" marR="0" marT="0" marB="0" anchor="ctr"/>
                </a:tc>
                <a:extLst>
                  <a:ext uri="{0D108BD9-81ED-4DB2-BD59-A6C34878D82A}">
                    <a16:rowId xmlns:a16="http://schemas.microsoft.com/office/drawing/2014/main" val="4030156375"/>
                  </a:ext>
                </a:extLst>
              </a:tr>
            </a:tbl>
          </a:graphicData>
        </a:graphic>
      </p:graphicFrame>
      <p:sp>
        <p:nvSpPr>
          <p:cNvPr id="6" name="TextBox 5"/>
          <p:cNvSpPr txBox="1"/>
          <p:nvPr/>
        </p:nvSpPr>
        <p:spPr>
          <a:xfrm>
            <a:off x="533075" y="4383426"/>
            <a:ext cx="415498" cy="1892826"/>
          </a:xfrm>
          <a:prstGeom prst="rect">
            <a:avLst/>
          </a:prstGeom>
          <a:noFill/>
        </p:spPr>
        <p:txBody>
          <a:bodyPr wrap="none" rtlCol="0">
            <a:spAutoFit/>
          </a:bodyPr>
          <a:lstStyle/>
          <a:p>
            <a:pPr>
              <a:spcAft>
                <a:spcPts val="1800"/>
              </a:spcAft>
            </a:pPr>
            <a:r>
              <a:rPr lang="en-CA" dirty="0"/>
              <a:t>11</a:t>
            </a:r>
          </a:p>
          <a:p>
            <a:pPr>
              <a:spcAft>
                <a:spcPts val="1800"/>
              </a:spcAft>
            </a:pPr>
            <a:r>
              <a:rPr lang="en-CA" dirty="0"/>
              <a:t>10</a:t>
            </a:r>
          </a:p>
          <a:p>
            <a:pPr>
              <a:spcAft>
                <a:spcPts val="1800"/>
              </a:spcAft>
            </a:pPr>
            <a:r>
              <a:rPr lang="en-CA" dirty="0"/>
              <a:t>01</a:t>
            </a:r>
          </a:p>
          <a:p>
            <a:pPr>
              <a:spcAft>
                <a:spcPts val="1800"/>
              </a:spcAft>
            </a:pPr>
            <a:r>
              <a:rPr lang="en-CA" dirty="0"/>
              <a:t>00</a:t>
            </a:r>
          </a:p>
        </p:txBody>
      </p:sp>
      <p:cxnSp>
        <p:nvCxnSpPr>
          <p:cNvPr id="8" name="Straight Arrow Connector 7"/>
          <p:cNvCxnSpPr/>
          <p:nvPr/>
        </p:nvCxnSpPr>
        <p:spPr>
          <a:xfrm>
            <a:off x="2080334" y="4599592"/>
            <a:ext cx="8640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80334" y="5052229"/>
            <a:ext cx="8640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80334" y="5550719"/>
            <a:ext cx="8640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80334" y="6020836"/>
            <a:ext cx="8640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65240" y="5550719"/>
            <a:ext cx="8640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65240" y="5078707"/>
            <a:ext cx="8640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6">
            <a:extLst>
              <a:ext uri="{FF2B5EF4-FFF2-40B4-BE49-F238E27FC236}">
                <a16:creationId xmlns:a16="http://schemas.microsoft.com/office/drawing/2014/main" id="{D348D895-99EC-4CA0-AA97-573C5CA70A90}"/>
              </a:ext>
            </a:extLst>
          </p:cNvPr>
          <p:cNvGraphicFramePr>
            <a:graphicFrameLocks noGrp="1"/>
          </p:cNvGraphicFramePr>
          <p:nvPr/>
        </p:nvGraphicFramePr>
        <p:xfrm>
          <a:off x="2944430" y="4423405"/>
          <a:ext cx="1320810" cy="370840"/>
        </p:xfrm>
        <a:graphic>
          <a:graphicData uri="http://schemas.openxmlformats.org/drawingml/2006/table">
            <a:tbl>
              <a:tblPr firstRow="1" bandRow="1">
                <a:tableStyleId>{F5AB1C69-6EDB-4FF4-983F-18BD219EF322}</a:tableStyleId>
              </a:tblPr>
              <a:tblGrid>
                <a:gridCol w="440270">
                  <a:extLst>
                    <a:ext uri="{9D8B030D-6E8A-4147-A177-3AD203B41FA5}">
                      <a16:colId xmlns:a16="http://schemas.microsoft.com/office/drawing/2014/main" val="3563546691"/>
                    </a:ext>
                  </a:extLst>
                </a:gridCol>
                <a:gridCol w="440270">
                  <a:extLst>
                    <a:ext uri="{9D8B030D-6E8A-4147-A177-3AD203B41FA5}">
                      <a16:colId xmlns:a16="http://schemas.microsoft.com/office/drawing/2014/main" val="1198956794"/>
                    </a:ext>
                  </a:extLst>
                </a:gridCol>
                <a:gridCol w="440270">
                  <a:extLst>
                    <a:ext uri="{9D8B030D-6E8A-4147-A177-3AD203B41FA5}">
                      <a16:colId xmlns:a16="http://schemas.microsoft.com/office/drawing/2014/main" val="352193356"/>
                    </a:ext>
                  </a:extLst>
                </a:gridCol>
              </a:tblGrid>
              <a:tr h="370840">
                <a:tc>
                  <a:txBody>
                    <a:bodyPr/>
                    <a:lstStyle/>
                    <a:p>
                      <a:pPr algn="ctr"/>
                      <a:r>
                        <a:rPr lang="en-CA"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4163187766"/>
                  </a:ext>
                </a:extLst>
              </a:tr>
            </a:tbl>
          </a:graphicData>
        </a:graphic>
      </p:graphicFrame>
      <p:graphicFrame>
        <p:nvGraphicFramePr>
          <p:cNvPr id="28" name="Table 26">
            <a:extLst>
              <a:ext uri="{FF2B5EF4-FFF2-40B4-BE49-F238E27FC236}">
                <a16:creationId xmlns:a16="http://schemas.microsoft.com/office/drawing/2014/main" id="{C44F7A19-BC8E-45A4-ADBE-A7426A7C8D5C}"/>
              </a:ext>
            </a:extLst>
          </p:cNvPr>
          <p:cNvGraphicFramePr>
            <a:graphicFrameLocks noGrp="1"/>
          </p:cNvGraphicFramePr>
          <p:nvPr/>
        </p:nvGraphicFramePr>
        <p:xfrm>
          <a:off x="2944430" y="4908123"/>
          <a:ext cx="1320810" cy="370840"/>
        </p:xfrm>
        <a:graphic>
          <a:graphicData uri="http://schemas.openxmlformats.org/drawingml/2006/table">
            <a:tbl>
              <a:tblPr firstRow="1" bandRow="1">
                <a:tableStyleId>{F5AB1C69-6EDB-4FF4-983F-18BD219EF322}</a:tableStyleId>
              </a:tblPr>
              <a:tblGrid>
                <a:gridCol w="440270">
                  <a:extLst>
                    <a:ext uri="{9D8B030D-6E8A-4147-A177-3AD203B41FA5}">
                      <a16:colId xmlns:a16="http://schemas.microsoft.com/office/drawing/2014/main" val="3563546691"/>
                    </a:ext>
                  </a:extLst>
                </a:gridCol>
                <a:gridCol w="440270">
                  <a:extLst>
                    <a:ext uri="{9D8B030D-6E8A-4147-A177-3AD203B41FA5}">
                      <a16:colId xmlns:a16="http://schemas.microsoft.com/office/drawing/2014/main" val="1198956794"/>
                    </a:ext>
                  </a:extLst>
                </a:gridCol>
                <a:gridCol w="440270">
                  <a:extLst>
                    <a:ext uri="{9D8B030D-6E8A-4147-A177-3AD203B41FA5}">
                      <a16:colId xmlns:a16="http://schemas.microsoft.com/office/drawing/2014/main" val="352193356"/>
                    </a:ext>
                  </a:extLst>
                </a:gridCol>
              </a:tblGrid>
              <a:tr h="370840">
                <a:tc>
                  <a:txBody>
                    <a:bodyPr/>
                    <a:lstStyle/>
                    <a:p>
                      <a:pPr algn="ctr"/>
                      <a:r>
                        <a:rPr lang="en-CA"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4163187766"/>
                  </a:ext>
                </a:extLst>
              </a:tr>
            </a:tbl>
          </a:graphicData>
        </a:graphic>
      </p:graphicFrame>
      <p:graphicFrame>
        <p:nvGraphicFramePr>
          <p:cNvPr id="29" name="Table 26">
            <a:extLst>
              <a:ext uri="{FF2B5EF4-FFF2-40B4-BE49-F238E27FC236}">
                <a16:creationId xmlns:a16="http://schemas.microsoft.com/office/drawing/2014/main" id="{63FABB5F-F713-4E44-B6FA-EB5DE6714D9F}"/>
              </a:ext>
            </a:extLst>
          </p:cNvPr>
          <p:cNvGraphicFramePr>
            <a:graphicFrameLocks noGrp="1"/>
          </p:cNvGraphicFramePr>
          <p:nvPr/>
        </p:nvGraphicFramePr>
        <p:xfrm>
          <a:off x="2944430" y="5392841"/>
          <a:ext cx="1320810" cy="370840"/>
        </p:xfrm>
        <a:graphic>
          <a:graphicData uri="http://schemas.openxmlformats.org/drawingml/2006/table">
            <a:tbl>
              <a:tblPr firstRow="1" bandRow="1">
                <a:tableStyleId>{F5AB1C69-6EDB-4FF4-983F-18BD219EF322}</a:tableStyleId>
              </a:tblPr>
              <a:tblGrid>
                <a:gridCol w="440270">
                  <a:extLst>
                    <a:ext uri="{9D8B030D-6E8A-4147-A177-3AD203B41FA5}">
                      <a16:colId xmlns:a16="http://schemas.microsoft.com/office/drawing/2014/main" val="3563546691"/>
                    </a:ext>
                  </a:extLst>
                </a:gridCol>
                <a:gridCol w="440270">
                  <a:extLst>
                    <a:ext uri="{9D8B030D-6E8A-4147-A177-3AD203B41FA5}">
                      <a16:colId xmlns:a16="http://schemas.microsoft.com/office/drawing/2014/main" val="1198956794"/>
                    </a:ext>
                  </a:extLst>
                </a:gridCol>
                <a:gridCol w="440270">
                  <a:extLst>
                    <a:ext uri="{9D8B030D-6E8A-4147-A177-3AD203B41FA5}">
                      <a16:colId xmlns:a16="http://schemas.microsoft.com/office/drawing/2014/main" val="352193356"/>
                    </a:ext>
                  </a:extLst>
                </a:gridCol>
              </a:tblGrid>
              <a:tr h="370840">
                <a:tc>
                  <a:txBody>
                    <a:bodyPr/>
                    <a:lstStyle/>
                    <a:p>
                      <a:pPr algn="ctr"/>
                      <a:r>
                        <a:rPr lang="en-CA"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4163187766"/>
                  </a:ext>
                </a:extLst>
              </a:tr>
            </a:tbl>
          </a:graphicData>
        </a:graphic>
      </p:graphicFrame>
      <p:graphicFrame>
        <p:nvGraphicFramePr>
          <p:cNvPr id="30" name="Table 26">
            <a:extLst>
              <a:ext uri="{FF2B5EF4-FFF2-40B4-BE49-F238E27FC236}">
                <a16:creationId xmlns:a16="http://schemas.microsoft.com/office/drawing/2014/main" id="{7AAC8818-F345-4602-A781-C97C7A1C1710}"/>
              </a:ext>
            </a:extLst>
          </p:cNvPr>
          <p:cNvGraphicFramePr>
            <a:graphicFrameLocks noGrp="1"/>
          </p:cNvGraphicFramePr>
          <p:nvPr/>
        </p:nvGraphicFramePr>
        <p:xfrm>
          <a:off x="2944430" y="5877560"/>
          <a:ext cx="1320810" cy="370840"/>
        </p:xfrm>
        <a:graphic>
          <a:graphicData uri="http://schemas.openxmlformats.org/drawingml/2006/table">
            <a:tbl>
              <a:tblPr firstRow="1" bandRow="1">
                <a:tableStyleId>{F5AB1C69-6EDB-4FF4-983F-18BD219EF322}</a:tableStyleId>
              </a:tblPr>
              <a:tblGrid>
                <a:gridCol w="440270">
                  <a:extLst>
                    <a:ext uri="{9D8B030D-6E8A-4147-A177-3AD203B41FA5}">
                      <a16:colId xmlns:a16="http://schemas.microsoft.com/office/drawing/2014/main" val="3563546691"/>
                    </a:ext>
                  </a:extLst>
                </a:gridCol>
                <a:gridCol w="440270">
                  <a:extLst>
                    <a:ext uri="{9D8B030D-6E8A-4147-A177-3AD203B41FA5}">
                      <a16:colId xmlns:a16="http://schemas.microsoft.com/office/drawing/2014/main" val="1198956794"/>
                    </a:ext>
                  </a:extLst>
                </a:gridCol>
                <a:gridCol w="440270">
                  <a:extLst>
                    <a:ext uri="{9D8B030D-6E8A-4147-A177-3AD203B41FA5}">
                      <a16:colId xmlns:a16="http://schemas.microsoft.com/office/drawing/2014/main" val="352193356"/>
                    </a:ext>
                  </a:extLst>
                </a:gridCol>
              </a:tblGrid>
              <a:tr h="370840">
                <a:tc>
                  <a:txBody>
                    <a:bodyPr/>
                    <a:lstStyle/>
                    <a:p>
                      <a:pPr algn="ctr"/>
                      <a:r>
                        <a:rPr lang="en-CA"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4163187766"/>
                  </a:ext>
                </a:extLst>
              </a:tr>
            </a:tbl>
          </a:graphicData>
        </a:graphic>
      </p:graphicFrame>
      <p:graphicFrame>
        <p:nvGraphicFramePr>
          <p:cNvPr id="31" name="Table 26">
            <a:extLst>
              <a:ext uri="{FF2B5EF4-FFF2-40B4-BE49-F238E27FC236}">
                <a16:creationId xmlns:a16="http://schemas.microsoft.com/office/drawing/2014/main" id="{5A515E8B-C821-459F-B137-66FF2856C2F8}"/>
              </a:ext>
            </a:extLst>
          </p:cNvPr>
          <p:cNvGraphicFramePr>
            <a:graphicFrameLocks noGrp="1"/>
          </p:cNvGraphicFramePr>
          <p:nvPr/>
        </p:nvGraphicFramePr>
        <p:xfrm>
          <a:off x="5158343" y="5399376"/>
          <a:ext cx="1320810" cy="370840"/>
        </p:xfrm>
        <a:graphic>
          <a:graphicData uri="http://schemas.openxmlformats.org/drawingml/2006/table">
            <a:tbl>
              <a:tblPr firstRow="1" bandRow="1">
                <a:tableStyleId>{F5AB1C69-6EDB-4FF4-983F-18BD219EF322}</a:tableStyleId>
              </a:tblPr>
              <a:tblGrid>
                <a:gridCol w="440270">
                  <a:extLst>
                    <a:ext uri="{9D8B030D-6E8A-4147-A177-3AD203B41FA5}">
                      <a16:colId xmlns:a16="http://schemas.microsoft.com/office/drawing/2014/main" val="3563546691"/>
                    </a:ext>
                  </a:extLst>
                </a:gridCol>
                <a:gridCol w="440270">
                  <a:extLst>
                    <a:ext uri="{9D8B030D-6E8A-4147-A177-3AD203B41FA5}">
                      <a16:colId xmlns:a16="http://schemas.microsoft.com/office/drawing/2014/main" val="1198956794"/>
                    </a:ext>
                  </a:extLst>
                </a:gridCol>
                <a:gridCol w="440270">
                  <a:extLst>
                    <a:ext uri="{9D8B030D-6E8A-4147-A177-3AD203B41FA5}">
                      <a16:colId xmlns:a16="http://schemas.microsoft.com/office/drawing/2014/main" val="352193356"/>
                    </a:ext>
                  </a:extLst>
                </a:gridCol>
              </a:tblGrid>
              <a:tr h="370840">
                <a:tc>
                  <a:txBody>
                    <a:bodyPr/>
                    <a:lstStyle/>
                    <a:p>
                      <a:pPr algn="ctr"/>
                      <a:r>
                        <a:rPr lang="en-CA"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4163187766"/>
                  </a:ext>
                </a:extLst>
              </a:tr>
            </a:tbl>
          </a:graphicData>
        </a:graphic>
      </p:graphicFrame>
      <p:graphicFrame>
        <p:nvGraphicFramePr>
          <p:cNvPr id="32" name="Table 26">
            <a:extLst>
              <a:ext uri="{FF2B5EF4-FFF2-40B4-BE49-F238E27FC236}">
                <a16:creationId xmlns:a16="http://schemas.microsoft.com/office/drawing/2014/main" id="{330C9D39-8B65-4541-B057-97662B491917}"/>
              </a:ext>
            </a:extLst>
          </p:cNvPr>
          <p:cNvGraphicFramePr>
            <a:graphicFrameLocks noGrp="1"/>
          </p:cNvGraphicFramePr>
          <p:nvPr/>
        </p:nvGraphicFramePr>
        <p:xfrm>
          <a:off x="5158343" y="5879706"/>
          <a:ext cx="1320810" cy="370840"/>
        </p:xfrm>
        <a:graphic>
          <a:graphicData uri="http://schemas.openxmlformats.org/drawingml/2006/table">
            <a:tbl>
              <a:tblPr firstRow="1" bandRow="1">
                <a:tableStyleId>{F5AB1C69-6EDB-4FF4-983F-18BD219EF322}</a:tableStyleId>
              </a:tblPr>
              <a:tblGrid>
                <a:gridCol w="440270">
                  <a:extLst>
                    <a:ext uri="{9D8B030D-6E8A-4147-A177-3AD203B41FA5}">
                      <a16:colId xmlns:a16="http://schemas.microsoft.com/office/drawing/2014/main" val="3563546691"/>
                    </a:ext>
                  </a:extLst>
                </a:gridCol>
                <a:gridCol w="440270">
                  <a:extLst>
                    <a:ext uri="{9D8B030D-6E8A-4147-A177-3AD203B41FA5}">
                      <a16:colId xmlns:a16="http://schemas.microsoft.com/office/drawing/2014/main" val="1198956794"/>
                    </a:ext>
                  </a:extLst>
                </a:gridCol>
                <a:gridCol w="440270">
                  <a:extLst>
                    <a:ext uri="{9D8B030D-6E8A-4147-A177-3AD203B41FA5}">
                      <a16:colId xmlns:a16="http://schemas.microsoft.com/office/drawing/2014/main" val="352193356"/>
                    </a:ext>
                  </a:extLst>
                </a:gridCol>
              </a:tblGrid>
              <a:tr h="370840">
                <a:tc>
                  <a:txBody>
                    <a:bodyPr/>
                    <a:lstStyle/>
                    <a:p>
                      <a:pPr algn="ctr"/>
                      <a:r>
                        <a:rPr lang="en-CA"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CA"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4163187766"/>
                  </a:ext>
                </a:extLst>
              </a:tr>
            </a:tbl>
          </a:graphicData>
        </a:graphic>
      </p:graphicFrame>
      <p:graphicFrame>
        <p:nvGraphicFramePr>
          <p:cNvPr id="33" name="Table 26">
            <a:extLst>
              <a:ext uri="{FF2B5EF4-FFF2-40B4-BE49-F238E27FC236}">
                <a16:creationId xmlns:a16="http://schemas.microsoft.com/office/drawing/2014/main" id="{94A4B9EA-2200-46D7-9B35-AA502552D14F}"/>
              </a:ext>
            </a:extLst>
          </p:cNvPr>
          <p:cNvGraphicFramePr>
            <a:graphicFrameLocks noGrp="1"/>
          </p:cNvGraphicFramePr>
          <p:nvPr/>
        </p:nvGraphicFramePr>
        <p:xfrm>
          <a:off x="7366239" y="5398638"/>
          <a:ext cx="1320810" cy="370840"/>
        </p:xfrm>
        <a:graphic>
          <a:graphicData uri="http://schemas.openxmlformats.org/drawingml/2006/table">
            <a:tbl>
              <a:tblPr firstRow="1" bandRow="1">
                <a:tableStyleId>{F5AB1C69-6EDB-4FF4-983F-18BD219EF322}</a:tableStyleId>
              </a:tblPr>
              <a:tblGrid>
                <a:gridCol w="440270">
                  <a:extLst>
                    <a:ext uri="{9D8B030D-6E8A-4147-A177-3AD203B41FA5}">
                      <a16:colId xmlns:a16="http://schemas.microsoft.com/office/drawing/2014/main" val="3563546691"/>
                    </a:ext>
                  </a:extLst>
                </a:gridCol>
                <a:gridCol w="440270">
                  <a:extLst>
                    <a:ext uri="{9D8B030D-6E8A-4147-A177-3AD203B41FA5}">
                      <a16:colId xmlns:a16="http://schemas.microsoft.com/office/drawing/2014/main" val="1198956794"/>
                    </a:ext>
                  </a:extLst>
                </a:gridCol>
                <a:gridCol w="440270">
                  <a:extLst>
                    <a:ext uri="{9D8B030D-6E8A-4147-A177-3AD203B41FA5}">
                      <a16:colId xmlns:a16="http://schemas.microsoft.com/office/drawing/2014/main" val="352193356"/>
                    </a:ext>
                  </a:extLst>
                </a:gridCol>
              </a:tblGrid>
              <a:tr h="370840">
                <a:tc>
                  <a:txBody>
                    <a:bodyPr/>
                    <a:lstStyle/>
                    <a:p>
                      <a:pPr algn="ctr"/>
                      <a:r>
                        <a:rPr lang="en-CA"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CA" b="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CA" b="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63187766"/>
                  </a:ext>
                </a:extLst>
              </a:tr>
            </a:tbl>
          </a:graphicData>
        </a:graphic>
      </p:graphicFrame>
      <p:graphicFrame>
        <p:nvGraphicFramePr>
          <p:cNvPr id="34" name="Table 26">
            <a:extLst>
              <a:ext uri="{FF2B5EF4-FFF2-40B4-BE49-F238E27FC236}">
                <a16:creationId xmlns:a16="http://schemas.microsoft.com/office/drawing/2014/main" id="{AF498CBA-094A-4CA2-8F16-A46C77A1295B}"/>
              </a:ext>
            </a:extLst>
          </p:cNvPr>
          <p:cNvGraphicFramePr>
            <a:graphicFrameLocks noGrp="1"/>
          </p:cNvGraphicFramePr>
          <p:nvPr/>
        </p:nvGraphicFramePr>
        <p:xfrm>
          <a:off x="5158343" y="4908123"/>
          <a:ext cx="1320810" cy="370840"/>
        </p:xfrm>
        <a:graphic>
          <a:graphicData uri="http://schemas.openxmlformats.org/drawingml/2006/table">
            <a:tbl>
              <a:tblPr firstRow="1" bandRow="1">
                <a:tableStyleId>{F5AB1C69-6EDB-4FF4-983F-18BD219EF322}</a:tableStyleId>
              </a:tblPr>
              <a:tblGrid>
                <a:gridCol w="440270">
                  <a:extLst>
                    <a:ext uri="{9D8B030D-6E8A-4147-A177-3AD203B41FA5}">
                      <a16:colId xmlns:a16="http://schemas.microsoft.com/office/drawing/2014/main" val="3563546691"/>
                    </a:ext>
                  </a:extLst>
                </a:gridCol>
                <a:gridCol w="440270">
                  <a:extLst>
                    <a:ext uri="{9D8B030D-6E8A-4147-A177-3AD203B41FA5}">
                      <a16:colId xmlns:a16="http://schemas.microsoft.com/office/drawing/2014/main" val="1198956794"/>
                    </a:ext>
                  </a:extLst>
                </a:gridCol>
                <a:gridCol w="440270">
                  <a:extLst>
                    <a:ext uri="{9D8B030D-6E8A-4147-A177-3AD203B41FA5}">
                      <a16:colId xmlns:a16="http://schemas.microsoft.com/office/drawing/2014/main" val="352193356"/>
                    </a:ext>
                  </a:extLst>
                </a:gridCol>
              </a:tblGrid>
              <a:tr h="370840">
                <a:tc>
                  <a:txBody>
                    <a:bodyPr/>
                    <a:lstStyle/>
                    <a:p>
                      <a:pPr algn="ctr"/>
                      <a:r>
                        <a:rPr lang="en-CA"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CA"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CA"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63187766"/>
                  </a:ext>
                </a:extLst>
              </a:tr>
            </a:tbl>
          </a:graphicData>
        </a:graphic>
      </p:graphicFrame>
      <p:cxnSp>
        <p:nvCxnSpPr>
          <p:cNvPr id="37" name="Straight Arrow Connector 36">
            <a:extLst>
              <a:ext uri="{FF2B5EF4-FFF2-40B4-BE49-F238E27FC236}">
                <a16:creationId xmlns:a16="http://schemas.microsoft.com/office/drawing/2014/main" id="{4316D5ED-4894-4C6C-AA43-AE667018D3E9}"/>
              </a:ext>
            </a:extLst>
          </p:cNvPr>
          <p:cNvCxnSpPr/>
          <p:nvPr/>
        </p:nvCxnSpPr>
        <p:spPr>
          <a:xfrm>
            <a:off x="4265240" y="6056892"/>
            <a:ext cx="8640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4D262F-C68F-41BC-9872-9FC50B1FCC23}"/>
              </a:ext>
            </a:extLst>
          </p:cNvPr>
          <p:cNvCxnSpPr/>
          <p:nvPr/>
        </p:nvCxnSpPr>
        <p:spPr>
          <a:xfrm>
            <a:off x="6479153" y="5578261"/>
            <a:ext cx="8640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Table 39">
            <a:extLst>
              <a:ext uri="{FF2B5EF4-FFF2-40B4-BE49-F238E27FC236}">
                <a16:creationId xmlns:a16="http://schemas.microsoft.com/office/drawing/2014/main" id="{AAF7B553-CB73-4A90-B91C-8EEF0DD837FB}"/>
              </a:ext>
            </a:extLst>
          </p:cNvPr>
          <p:cNvGraphicFramePr>
            <a:graphicFrameLocks noGrp="1"/>
          </p:cNvGraphicFramePr>
          <p:nvPr/>
        </p:nvGraphicFramePr>
        <p:xfrm>
          <a:off x="1401261" y="1941851"/>
          <a:ext cx="2738692" cy="1888104"/>
        </p:xfrm>
        <a:graphic>
          <a:graphicData uri="http://schemas.openxmlformats.org/drawingml/2006/table">
            <a:tbl>
              <a:tblPr firstRow="1" bandRow="1">
                <a:tableStyleId>{00A15C55-8517-42AA-B614-E9B94910E393}</a:tableStyleId>
              </a:tblPr>
              <a:tblGrid>
                <a:gridCol w="1369346">
                  <a:extLst>
                    <a:ext uri="{9D8B030D-6E8A-4147-A177-3AD203B41FA5}">
                      <a16:colId xmlns:a16="http://schemas.microsoft.com/office/drawing/2014/main" val="1249442588"/>
                    </a:ext>
                  </a:extLst>
                </a:gridCol>
                <a:gridCol w="1369346">
                  <a:extLst>
                    <a:ext uri="{9D8B030D-6E8A-4147-A177-3AD203B41FA5}">
                      <a16:colId xmlns:a16="http://schemas.microsoft.com/office/drawing/2014/main" val="3414367033"/>
                    </a:ext>
                  </a:extLst>
                </a:gridCol>
              </a:tblGrid>
              <a:tr h="263884">
                <a:tc>
                  <a:txBody>
                    <a:bodyPr/>
                    <a:lstStyle/>
                    <a:p>
                      <a:pPr algn="ctr"/>
                      <a:r>
                        <a:rPr lang="en-CA" sz="1400" dirty="0"/>
                        <a:t>Virtual Page</a:t>
                      </a:r>
                    </a:p>
                  </a:txBody>
                  <a:tcPr/>
                </a:tc>
                <a:tc>
                  <a:txBody>
                    <a:bodyPr/>
                    <a:lstStyle/>
                    <a:p>
                      <a:pPr algn="ctr"/>
                      <a:r>
                        <a:rPr lang="en-CA" sz="1400" dirty="0"/>
                        <a:t>Binary</a:t>
                      </a:r>
                    </a:p>
                  </a:txBody>
                  <a:tcPr/>
                </a:tc>
                <a:extLst>
                  <a:ext uri="{0D108BD9-81ED-4DB2-BD59-A6C34878D82A}">
                    <a16:rowId xmlns:a16="http://schemas.microsoft.com/office/drawing/2014/main" val="2992322738"/>
                  </a:ext>
                </a:extLst>
              </a:tr>
              <a:tr h="263884">
                <a:tc>
                  <a:txBody>
                    <a:bodyPr/>
                    <a:lstStyle/>
                    <a:p>
                      <a:pPr algn="ctr"/>
                      <a:r>
                        <a:rPr lang="en-CA" sz="1400" dirty="0"/>
                        <a:t>15</a:t>
                      </a:r>
                    </a:p>
                  </a:txBody>
                  <a:tcPr marT="0" marB="0" anchor="ctr"/>
                </a:tc>
                <a:tc>
                  <a:txBody>
                    <a:bodyPr/>
                    <a:lstStyle/>
                    <a:p>
                      <a:pPr algn="ctr"/>
                      <a:r>
                        <a:rPr lang="en-CA" sz="1400" dirty="0"/>
                        <a:t>11</a:t>
                      </a:r>
                      <a:r>
                        <a:rPr lang="en-CA" sz="1400" b="1" dirty="0">
                          <a:solidFill>
                            <a:srgbClr val="C00000"/>
                          </a:solidFill>
                        </a:rPr>
                        <a:t>11</a:t>
                      </a:r>
                    </a:p>
                  </a:txBody>
                  <a:tcPr marT="0" marB="0" anchor="ctr"/>
                </a:tc>
                <a:extLst>
                  <a:ext uri="{0D108BD9-81ED-4DB2-BD59-A6C34878D82A}">
                    <a16:rowId xmlns:a16="http://schemas.microsoft.com/office/drawing/2014/main" val="3309037647"/>
                  </a:ext>
                </a:extLst>
              </a:tr>
              <a:tr h="263884">
                <a:tc>
                  <a:txBody>
                    <a:bodyPr/>
                    <a:lstStyle/>
                    <a:p>
                      <a:pPr algn="ctr"/>
                      <a:r>
                        <a:rPr lang="en-CA" sz="1400" dirty="0"/>
                        <a:t>9</a:t>
                      </a:r>
                    </a:p>
                  </a:txBody>
                  <a:tcPr marT="0" marB="0" anchor="ctr"/>
                </a:tc>
                <a:tc>
                  <a:txBody>
                    <a:bodyPr/>
                    <a:lstStyle/>
                    <a:p>
                      <a:pPr algn="ctr"/>
                      <a:r>
                        <a:rPr lang="en-CA" sz="1400" dirty="0"/>
                        <a:t>10</a:t>
                      </a:r>
                      <a:r>
                        <a:rPr lang="en-CA" sz="1400" b="1" dirty="0">
                          <a:solidFill>
                            <a:srgbClr val="C00000"/>
                          </a:solidFill>
                        </a:rPr>
                        <a:t>01</a:t>
                      </a:r>
                    </a:p>
                  </a:txBody>
                  <a:tcPr marT="0" marB="0" anchor="ctr"/>
                </a:tc>
                <a:extLst>
                  <a:ext uri="{0D108BD9-81ED-4DB2-BD59-A6C34878D82A}">
                    <a16:rowId xmlns:a16="http://schemas.microsoft.com/office/drawing/2014/main" val="3494495759"/>
                  </a:ext>
                </a:extLst>
              </a:tr>
              <a:tr h="263884">
                <a:tc>
                  <a:txBody>
                    <a:bodyPr/>
                    <a:lstStyle/>
                    <a:p>
                      <a:pPr algn="ctr"/>
                      <a:r>
                        <a:rPr lang="en-CA" sz="1400" dirty="0"/>
                        <a:t>4</a:t>
                      </a:r>
                    </a:p>
                  </a:txBody>
                  <a:tcPr marT="0" marB="0" anchor="ctr"/>
                </a:tc>
                <a:tc>
                  <a:txBody>
                    <a:bodyPr/>
                    <a:lstStyle/>
                    <a:p>
                      <a:pPr algn="ctr"/>
                      <a:r>
                        <a:rPr lang="en-CA" sz="1400" dirty="0"/>
                        <a:t>01</a:t>
                      </a:r>
                      <a:r>
                        <a:rPr lang="en-CA" sz="1400" b="1" dirty="0">
                          <a:solidFill>
                            <a:srgbClr val="C00000"/>
                          </a:solidFill>
                        </a:rPr>
                        <a:t>00</a:t>
                      </a:r>
                    </a:p>
                  </a:txBody>
                  <a:tcPr marT="0" marB="0" anchor="ctr"/>
                </a:tc>
                <a:extLst>
                  <a:ext uri="{0D108BD9-81ED-4DB2-BD59-A6C34878D82A}">
                    <a16:rowId xmlns:a16="http://schemas.microsoft.com/office/drawing/2014/main" val="3898614969"/>
                  </a:ext>
                </a:extLst>
              </a:tr>
              <a:tr h="263884">
                <a:tc>
                  <a:txBody>
                    <a:bodyPr/>
                    <a:lstStyle/>
                    <a:p>
                      <a:pPr algn="ctr"/>
                      <a:r>
                        <a:rPr lang="en-CA" sz="1400" dirty="0"/>
                        <a:t>2</a:t>
                      </a:r>
                    </a:p>
                  </a:txBody>
                  <a:tcPr marT="0" marB="0" anchor="ctr"/>
                </a:tc>
                <a:tc>
                  <a:txBody>
                    <a:bodyPr/>
                    <a:lstStyle/>
                    <a:p>
                      <a:pPr algn="ctr"/>
                      <a:r>
                        <a:rPr lang="en-CA" sz="1400" dirty="0"/>
                        <a:t>00</a:t>
                      </a:r>
                      <a:r>
                        <a:rPr lang="en-CA" sz="1400" b="1" dirty="0">
                          <a:solidFill>
                            <a:srgbClr val="C00000"/>
                          </a:solidFill>
                        </a:rPr>
                        <a:t>10</a:t>
                      </a:r>
                    </a:p>
                  </a:txBody>
                  <a:tcPr marT="0" marB="0" anchor="ctr"/>
                </a:tc>
                <a:extLst>
                  <a:ext uri="{0D108BD9-81ED-4DB2-BD59-A6C34878D82A}">
                    <a16:rowId xmlns:a16="http://schemas.microsoft.com/office/drawing/2014/main" val="3414418928"/>
                  </a:ext>
                </a:extLst>
              </a:tr>
              <a:tr h="263884">
                <a:tc>
                  <a:txBody>
                    <a:bodyPr/>
                    <a:lstStyle/>
                    <a:p>
                      <a:pPr algn="ctr"/>
                      <a:r>
                        <a:rPr lang="en-CA" sz="1400" dirty="0"/>
                        <a:t>1</a:t>
                      </a:r>
                    </a:p>
                  </a:txBody>
                  <a:tcPr marT="0" marB="0" anchor="ctr"/>
                </a:tc>
                <a:tc>
                  <a:txBody>
                    <a:bodyPr/>
                    <a:lstStyle/>
                    <a:p>
                      <a:pPr algn="ctr"/>
                      <a:r>
                        <a:rPr lang="en-CA" sz="1400" dirty="0"/>
                        <a:t>00</a:t>
                      </a:r>
                      <a:r>
                        <a:rPr lang="en-CA" sz="1400" b="1" dirty="0">
                          <a:solidFill>
                            <a:srgbClr val="C00000"/>
                          </a:solidFill>
                        </a:rPr>
                        <a:t>01</a:t>
                      </a:r>
                    </a:p>
                  </a:txBody>
                  <a:tcPr marT="0" marB="0" anchor="ctr"/>
                </a:tc>
                <a:extLst>
                  <a:ext uri="{0D108BD9-81ED-4DB2-BD59-A6C34878D82A}">
                    <a16:rowId xmlns:a16="http://schemas.microsoft.com/office/drawing/2014/main" val="2780639772"/>
                  </a:ext>
                </a:extLst>
              </a:tr>
              <a:tr h="263884">
                <a:tc>
                  <a:txBody>
                    <a:bodyPr/>
                    <a:lstStyle/>
                    <a:p>
                      <a:pPr algn="ctr"/>
                      <a:r>
                        <a:rPr lang="en-CA" sz="1400" dirty="0"/>
                        <a:t>0</a:t>
                      </a:r>
                    </a:p>
                  </a:txBody>
                  <a:tcPr marT="0" marB="0" anchor="ctr"/>
                </a:tc>
                <a:tc>
                  <a:txBody>
                    <a:bodyPr/>
                    <a:lstStyle/>
                    <a:p>
                      <a:pPr algn="ctr"/>
                      <a:r>
                        <a:rPr lang="en-CA" sz="1400" dirty="0"/>
                        <a:t>00</a:t>
                      </a:r>
                      <a:r>
                        <a:rPr lang="en-CA" sz="1400" b="1" dirty="0">
                          <a:solidFill>
                            <a:srgbClr val="C00000"/>
                          </a:solidFill>
                        </a:rPr>
                        <a:t>00</a:t>
                      </a:r>
                    </a:p>
                  </a:txBody>
                  <a:tcPr marT="0" marB="0" anchor="ctr"/>
                </a:tc>
                <a:extLst>
                  <a:ext uri="{0D108BD9-81ED-4DB2-BD59-A6C34878D82A}">
                    <a16:rowId xmlns:a16="http://schemas.microsoft.com/office/drawing/2014/main" val="66651436"/>
                  </a:ext>
                </a:extLst>
              </a:tr>
            </a:tbl>
          </a:graphicData>
        </a:graphic>
      </p:graphicFrame>
      <p:sp>
        <p:nvSpPr>
          <p:cNvPr id="12" name="TextBox 11">
            <a:extLst>
              <a:ext uri="{FF2B5EF4-FFF2-40B4-BE49-F238E27FC236}">
                <a16:creationId xmlns:a16="http://schemas.microsoft.com/office/drawing/2014/main" id="{29917DD9-120F-485F-9D1B-B02EF29FBD7A}"/>
              </a:ext>
            </a:extLst>
          </p:cNvPr>
          <p:cNvSpPr txBox="1"/>
          <p:nvPr/>
        </p:nvSpPr>
        <p:spPr>
          <a:xfrm>
            <a:off x="2666148" y="6473896"/>
            <a:ext cx="556563" cy="369332"/>
          </a:xfrm>
          <a:prstGeom prst="rect">
            <a:avLst/>
          </a:prstGeom>
          <a:noFill/>
        </p:spPr>
        <p:txBody>
          <a:bodyPr wrap="none" rtlCol="0">
            <a:spAutoFit/>
          </a:bodyPr>
          <a:lstStyle/>
          <a:p>
            <a:r>
              <a:rPr lang="en-CA" dirty="0"/>
              <a:t>PID</a:t>
            </a:r>
          </a:p>
        </p:txBody>
      </p:sp>
      <p:sp>
        <p:nvSpPr>
          <p:cNvPr id="13" name="TextBox 12">
            <a:extLst>
              <a:ext uri="{FF2B5EF4-FFF2-40B4-BE49-F238E27FC236}">
                <a16:creationId xmlns:a16="http://schemas.microsoft.com/office/drawing/2014/main" id="{68ACE868-A83E-4D2E-8F33-1DF6646930EE}"/>
              </a:ext>
            </a:extLst>
          </p:cNvPr>
          <p:cNvSpPr txBox="1"/>
          <p:nvPr/>
        </p:nvSpPr>
        <p:spPr>
          <a:xfrm>
            <a:off x="3275856" y="6473896"/>
            <a:ext cx="646331" cy="369332"/>
          </a:xfrm>
          <a:prstGeom prst="rect">
            <a:avLst/>
          </a:prstGeom>
          <a:noFill/>
        </p:spPr>
        <p:txBody>
          <a:bodyPr wrap="none" rtlCol="0">
            <a:spAutoFit/>
          </a:bodyPr>
          <a:lstStyle/>
          <a:p>
            <a:r>
              <a:rPr lang="en-CA" dirty="0"/>
              <a:t>VPN</a:t>
            </a:r>
          </a:p>
        </p:txBody>
      </p:sp>
      <p:sp>
        <p:nvSpPr>
          <p:cNvPr id="40" name="TextBox 39">
            <a:extLst>
              <a:ext uri="{FF2B5EF4-FFF2-40B4-BE49-F238E27FC236}">
                <a16:creationId xmlns:a16="http://schemas.microsoft.com/office/drawing/2014/main" id="{B00E6317-0D77-4E6D-96A6-39C6BF39ADD9}"/>
              </a:ext>
            </a:extLst>
          </p:cNvPr>
          <p:cNvSpPr txBox="1"/>
          <p:nvPr/>
        </p:nvSpPr>
        <p:spPr>
          <a:xfrm>
            <a:off x="3976660" y="6461556"/>
            <a:ext cx="607859" cy="369332"/>
          </a:xfrm>
          <a:prstGeom prst="rect">
            <a:avLst/>
          </a:prstGeom>
          <a:noFill/>
        </p:spPr>
        <p:txBody>
          <a:bodyPr wrap="none" rtlCol="0">
            <a:spAutoFit/>
          </a:bodyPr>
          <a:lstStyle/>
          <a:p>
            <a:r>
              <a:rPr lang="en-CA" dirty="0"/>
              <a:t>FPN</a:t>
            </a:r>
          </a:p>
        </p:txBody>
      </p:sp>
      <p:cxnSp>
        <p:nvCxnSpPr>
          <p:cNvPr id="15" name="Straight Arrow Connector 14">
            <a:extLst>
              <a:ext uri="{FF2B5EF4-FFF2-40B4-BE49-F238E27FC236}">
                <a16:creationId xmlns:a16="http://schemas.microsoft.com/office/drawing/2014/main" id="{F04F7D30-B04D-472D-A7F4-04D969DFB2DA}"/>
              </a:ext>
            </a:extLst>
          </p:cNvPr>
          <p:cNvCxnSpPr>
            <a:cxnSpLocks/>
            <a:stCxn id="12" idx="0"/>
          </p:cNvCxnSpPr>
          <p:nvPr/>
        </p:nvCxnSpPr>
        <p:spPr>
          <a:xfrm flipV="1">
            <a:off x="2944430" y="6248400"/>
            <a:ext cx="133817" cy="22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069496-B6AC-4E72-A311-5EF5EF02D59B}"/>
              </a:ext>
            </a:extLst>
          </p:cNvPr>
          <p:cNvCxnSpPr>
            <a:stCxn id="13" idx="0"/>
            <a:endCxn id="30" idx="2"/>
          </p:cNvCxnSpPr>
          <p:nvPr/>
        </p:nvCxnSpPr>
        <p:spPr>
          <a:xfrm flipV="1">
            <a:off x="3599022" y="6248400"/>
            <a:ext cx="5813" cy="22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2E5D12F-227E-4403-B0AA-AE37517EBEEB}"/>
              </a:ext>
            </a:extLst>
          </p:cNvPr>
          <p:cNvCxnSpPr>
            <a:cxnSpLocks/>
            <a:stCxn id="40" idx="0"/>
          </p:cNvCxnSpPr>
          <p:nvPr/>
        </p:nvCxnSpPr>
        <p:spPr>
          <a:xfrm flipH="1" flipV="1">
            <a:off x="4125610" y="6235692"/>
            <a:ext cx="154980" cy="225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a:t>Quiz Time!</a:t>
            </a:r>
          </a:p>
        </p:txBody>
      </p:sp>
      <p:sp>
        <p:nvSpPr>
          <p:cNvPr id="60419" name="Rectangle 3"/>
          <p:cNvSpPr>
            <a:spLocks noGrp="1" noChangeArrowheads="1"/>
          </p:cNvSpPr>
          <p:nvPr>
            <p:ph type="body" idx="1"/>
          </p:nvPr>
        </p:nvSpPr>
        <p:spPr>
          <a:xfrm>
            <a:off x="381000" y="2590800"/>
            <a:ext cx="8763000" cy="3733800"/>
          </a:xfrm>
        </p:spPr>
        <p:txBody>
          <a:bodyPr/>
          <a:lstStyle/>
          <a:p>
            <a:pPr algn="ctr" eaLnBrk="1" hangingPunct="1">
              <a:buFont typeface="Wingdings" pitchFamily="2" charset="2"/>
              <a:buNone/>
            </a:pPr>
            <a:r>
              <a:rPr lang="en-US" altLang="en-US" sz="5400"/>
              <a:t>Questions?</a:t>
            </a:r>
          </a:p>
        </p:txBody>
      </p:sp>
      <p:sp>
        <p:nvSpPr>
          <p:cNvPr id="215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D68731F2-5668-45C4-BA94-DD1969E8DC95}" type="slidenum">
              <a:rPr lang="en-US" altLang="en-US" sz="1400"/>
              <a:pPr eaLnBrk="1" hangingPunct="1"/>
              <a:t>22</a:t>
            </a:fld>
            <a:endParaRPr lang="en-US" altLang="en-US" sz="1400"/>
          </a:p>
        </p:txBody>
      </p:sp>
    </p:spTree>
    <p:extLst>
      <p:ext uri="{BB962C8B-B14F-4D97-AF65-F5344CB8AC3E}">
        <p14:creationId xmlns:p14="http://schemas.microsoft.com/office/powerpoint/2010/main" val="1456065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D9C2B6-0972-4E48-B6B7-4C2426229E1B}" type="slidenum">
              <a:rPr kumimoji="0" lang="fr-CA"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sp>
        <p:nvSpPr>
          <p:cNvPr id="3" name="Subtitle 2"/>
          <p:cNvSpPr>
            <a:spLocks noGrp="1"/>
          </p:cNvSpPr>
          <p:nvPr>
            <p:ph type="subTitle" idx="1"/>
          </p:nvPr>
        </p:nvSpPr>
        <p:spPr/>
        <p:txBody>
          <a:bodyPr/>
          <a:lstStyle/>
          <a:p>
            <a:r>
              <a:rPr lang="en-CA" dirty="0"/>
              <a:t>Page Replacement Algorithms I</a:t>
            </a:r>
          </a:p>
        </p:txBody>
      </p:sp>
    </p:spTree>
    <p:extLst>
      <p:ext uri="{BB962C8B-B14F-4D97-AF65-F5344CB8AC3E}">
        <p14:creationId xmlns:p14="http://schemas.microsoft.com/office/powerpoint/2010/main" val="65940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a:t>Outline</a:t>
            </a:r>
          </a:p>
        </p:txBody>
      </p:sp>
      <p:sp>
        <p:nvSpPr>
          <p:cNvPr id="5125" name="Rectangle 3"/>
          <p:cNvSpPr>
            <a:spLocks noGrp="1" noChangeArrowheads="1"/>
          </p:cNvSpPr>
          <p:nvPr>
            <p:ph type="body" idx="1"/>
          </p:nvPr>
        </p:nvSpPr>
        <p:spPr/>
        <p:txBody>
          <a:bodyPr/>
          <a:lstStyle/>
          <a:p>
            <a:pPr eaLnBrk="1" hangingPunct="1"/>
            <a:r>
              <a:rPr lang="en-US" altLang="en-US"/>
              <a:t>Multi-Level Page Tables</a:t>
            </a:r>
          </a:p>
          <a:p>
            <a:pPr eaLnBrk="1" hangingPunct="1"/>
            <a:r>
              <a:rPr lang="en-US" altLang="en-US"/>
              <a:t>The Translation Lookaside Buffer</a:t>
            </a:r>
          </a:p>
          <a:p>
            <a:pPr eaLnBrk="1" hangingPunct="1"/>
            <a:r>
              <a:rPr lang="en-US" altLang="en-US"/>
              <a:t>Inverted Page Tables</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767EED29-6016-4B79-9D41-3DFF083F616F}" type="slidenum">
              <a:rPr lang="en-US" altLang="en-US" sz="1400"/>
              <a:pPr eaLnBrk="1" hangingPunct="1"/>
              <a:t>3</a:t>
            </a:fld>
            <a:endParaRPr lang="en-US" altLang="en-US" sz="1400"/>
          </a:p>
        </p:txBody>
      </p:sp>
    </p:spTree>
    <p:extLst>
      <p:ext uri="{BB962C8B-B14F-4D97-AF65-F5344CB8AC3E}">
        <p14:creationId xmlns:p14="http://schemas.microsoft.com/office/powerpoint/2010/main" val="246608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9CD0490-44BE-4B89-843A-D1087C03BCD4}"/>
              </a:ext>
            </a:extLst>
          </p:cNvPr>
          <p:cNvPicPr>
            <a:picLocks noChangeAspect="1"/>
          </p:cNvPicPr>
          <p:nvPr/>
        </p:nvPicPr>
        <p:blipFill>
          <a:blip r:embed="rId3"/>
          <a:stretch>
            <a:fillRect/>
          </a:stretch>
        </p:blipFill>
        <p:spPr>
          <a:xfrm>
            <a:off x="323528" y="1191565"/>
            <a:ext cx="3239618" cy="4474868"/>
          </a:xfrm>
          <a:prstGeom prst="rect">
            <a:avLst/>
          </a:prstGeom>
        </p:spPr>
      </p:pic>
      <p:sp>
        <p:nvSpPr>
          <p:cNvPr id="6148" name="Rectangle 2"/>
          <p:cNvSpPr>
            <a:spLocks noGrp="1" noChangeArrowheads="1"/>
          </p:cNvSpPr>
          <p:nvPr>
            <p:ph type="title"/>
          </p:nvPr>
        </p:nvSpPr>
        <p:spPr>
          <a:xfrm>
            <a:off x="685800" y="188640"/>
            <a:ext cx="7772400" cy="1143000"/>
          </a:xfrm>
        </p:spPr>
        <p:txBody>
          <a:bodyPr/>
          <a:lstStyle/>
          <a:p>
            <a:pPr eaLnBrk="1" hangingPunct="1"/>
            <a:r>
              <a:rPr lang="en-US" altLang="en-US" dirty="0"/>
              <a:t>Recall: Paging</a:t>
            </a:r>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4</a:t>
            </a:fld>
            <a:endParaRPr lang="fr-CA" altLang="en-US" dirty="0">
              <a:solidFill>
                <a:srgbClr val="000000"/>
              </a:solidFill>
            </a:endParaRPr>
          </a:p>
        </p:txBody>
      </p:sp>
      <p:pic>
        <p:nvPicPr>
          <p:cNvPr id="15" name="Picture 14">
            <a:extLst>
              <a:ext uri="{FF2B5EF4-FFF2-40B4-BE49-F238E27FC236}">
                <a16:creationId xmlns:a16="http://schemas.microsoft.com/office/drawing/2014/main" id="{0DE512BB-3C68-4018-A019-4E55114EEAF3}"/>
              </a:ext>
            </a:extLst>
          </p:cNvPr>
          <p:cNvPicPr>
            <a:picLocks noChangeAspect="1"/>
          </p:cNvPicPr>
          <p:nvPr/>
        </p:nvPicPr>
        <p:blipFill>
          <a:blip r:embed="rId4"/>
          <a:stretch>
            <a:fillRect/>
          </a:stretch>
        </p:blipFill>
        <p:spPr>
          <a:xfrm>
            <a:off x="4016171" y="1870577"/>
            <a:ext cx="5074057" cy="3116845"/>
          </a:xfrm>
          <a:prstGeom prst="rect">
            <a:avLst/>
          </a:prstGeom>
        </p:spPr>
      </p:pic>
      <p:grpSp>
        <p:nvGrpSpPr>
          <p:cNvPr id="6" name="Group 5">
            <a:extLst>
              <a:ext uri="{FF2B5EF4-FFF2-40B4-BE49-F238E27FC236}">
                <a16:creationId xmlns:a16="http://schemas.microsoft.com/office/drawing/2014/main" id="{108DA68D-FAF6-4D7D-9342-C7BB4F21907C}"/>
              </a:ext>
            </a:extLst>
          </p:cNvPr>
          <p:cNvGrpSpPr/>
          <p:nvPr/>
        </p:nvGrpSpPr>
        <p:grpSpPr>
          <a:xfrm>
            <a:off x="2144688" y="2890860"/>
            <a:ext cx="1044116" cy="2463882"/>
            <a:chOff x="2144688" y="2890860"/>
            <a:chExt cx="1044116" cy="2463882"/>
          </a:xfrm>
        </p:grpSpPr>
        <p:sp>
          <p:nvSpPr>
            <p:cNvPr id="5" name="TextBox 4">
              <a:extLst>
                <a:ext uri="{FF2B5EF4-FFF2-40B4-BE49-F238E27FC236}">
                  <a16:creationId xmlns:a16="http://schemas.microsoft.com/office/drawing/2014/main" id="{148265CE-ED38-473B-A37A-6A8B463A4F75}"/>
                </a:ext>
              </a:extLst>
            </p:cNvPr>
            <p:cNvSpPr txBox="1"/>
            <p:nvPr/>
          </p:nvSpPr>
          <p:spPr>
            <a:xfrm>
              <a:off x="2396716" y="3501008"/>
              <a:ext cx="792088" cy="246221"/>
            </a:xfrm>
            <a:prstGeom prst="rect">
              <a:avLst/>
            </a:prstGeom>
            <a:noFill/>
          </p:spPr>
          <p:txBody>
            <a:bodyPr wrap="square" lIns="0" tIns="0" rIns="0" bIns="0" rtlCol="0">
              <a:spAutoFit/>
            </a:bodyPr>
            <a:lstStyle/>
            <a:p>
              <a:r>
                <a:rPr lang="en-CA" sz="1600" dirty="0">
                  <a:solidFill>
                    <a:srgbClr val="FF0000"/>
                  </a:solidFill>
                </a:rPr>
                <a:t>7</a:t>
              </a:r>
            </a:p>
          </p:txBody>
        </p:sp>
        <p:sp>
          <p:nvSpPr>
            <p:cNvPr id="18" name="TextBox 17">
              <a:extLst>
                <a:ext uri="{FF2B5EF4-FFF2-40B4-BE49-F238E27FC236}">
                  <a16:creationId xmlns:a16="http://schemas.microsoft.com/office/drawing/2014/main" id="{03FE875D-D296-4433-A63F-833D839D6348}"/>
                </a:ext>
              </a:extLst>
            </p:cNvPr>
            <p:cNvSpPr txBox="1"/>
            <p:nvPr/>
          </p:nvSpPr>
          <p:spPr>
            <a:xfrm>
              <a:off x="2396716" y="4649233"/>
              <a:ext cx="792088" cy="246221"/>
            </a:xfrm>
            <a:prstGeom prst="rect">
              <a:avLst/>
            </a:prstGeom>
            <a:noFill/>
          </p:spPr>
          <p:txBody>
            <a:bodyPr wrap="square" lIns="0" tIns="0" rIns="0" bIns="0" rtlCol="0">
              <a:spAutoFit/>
            </a:bodyPr>
            <a:lstStyle/>
            <a:p>
              <a:r>
                <a:rPr lang="en-CA" sz="1600" dirty="0">
                  <a:solidFill>
                    <a:srgbClr val="FF0000"/>
                  </a:solidFill>
                </a:rPr>
                <a:t>2</a:t>
              </a:r>
            </a:p>
          </p:txBody>
        </p:sp>
        <p:sp>
          <p:nvSpPr>
            <p:cNvPr id="19" name="TextBox 18">
              <a:extLst>
                <a:ext uri="{FF2B5EF4-FFF2-40B4-BE49-F238E27FC236}">
                  <a16:creationId xmlns:a16="http://schemas.microsoft.com/office/drawing/2014/main" id="{731B958D-F764-4D83-81BE-84829358887B}"/>
                </a:ext>
              </a:extLst>
            </p:cNvPr>
            <p:cNvSpPr txBox="1"/>
            <p:nvPr/>
          </p:nvSpPr>
          <p:spPr>
            <a:xfrm>
              <a:off x="2396716" y="4878878"/>
              <a:ext cx="792088" cy="246221"/>
            </a:xfrm>
            <a:prstGeom prst="rect">
              <a:avLst/>
            </a:prstGeom>
            <a:noFill/>
          </p:spPr>
          <p:txBody>
            <a:bodyPr wrap="square" lIns="0" tIns="0" rIns="0" bIns="0" rtlCol="0">
              <a:spAutoFit/>
            </a:bodyPr>
            <a:lstStyle/>
            <a:p>
              <a:r>
                <a:rPr lang="en-CA" sz="1600" dirty="0">
                  <a:solidFill>
                    <a:srgbClr val="FF0000"/>
                  </a:solidFill>
                </a:rPr>
                <a:t>1</a:t>
              </a:r>
            </a:p>
          </p:txBody>
        </p:sp>
        <p:sp>
          <p:nvSpPr>
            <p:cNvPr id="20" name="TextBox 19">
              <a:extLst>
                <a:ext uri="{FF2B5EF4-FFF2-40B4-BE49-F238E27FC236}">
                  <a16:creationId xmlns:a16="http://schemas.microsoft.com/office/drawing/2014/main" id="{B4585A2D-4778-4F33-A9C3-0B21723FCA6B}"/>
                </a:ext>
              </a:extLst>
            </p:cNvPr>
            <p:cNvSpPr txBox="1"/>
            <p:nvPr/>
          </p:nvSpPr>
          <p:spPr>
            <a:xfrm>
              <a:off x="2396716" y="4419588"/>
              <a:ext cx="792088" cy="246221"/>
            </a:xfrm>
            <a:prstGeom prst="rect">
              <a:avLst/>
            </a:prstGeom>
            <a:noFill/>
          </p:spPr>
          <p:txBody>
            <a:bodyPr wrap="square" lIns="0" tIns="0" rIns="0" bIns="0" rtlCol="0">
              <a:spAutoFit/>
            </a:bodyPr>
            <a:lstStyle/>
            <a:p>
              <a:r>
                <a:rPr lang="en-CA" sz="1600" dirty="0">
                  <a:solidFill>
                    <a:srgbClr val="FF0000"/>
                  </a:solidFill>
                </a:rPr>
                <a:t>3</a:t>
              </a:r>
            </a:p>
          </p:txBody>
        </p:sp>
        <p:sp>
          <p:nvSpPr>
            <p:cNvPr id="21" name="TextBox 20">
              <a:extLst>
                <a:ext uri="{FF2B5EF4-FFF2-40B4-BE49-F238E27FC236}">
                  <a16:creationId xmlns:a16="http://schemas.microsoft.com/office/drawing/2014/main" id="{1ADF3CBE-4922-4205-9A10-36E84BC4AC0A}"/>
                </a:ext>
              </a:extLst>
            </p:cNvPr>
            <p:cNvSpPr txBox="1"/>
            <p:nvPr/>
          </p:nvSpPr>
          <p:spPr>
            <a:xfrm>
              <a:off x="2396716" y="4189943"/>
              <a:ext cx="792088" cy="246221"/>
            </a:xfrm>
            <a:prstGeom prst="rect">
              <a:avLst/>
            </a:prstGeom>
            <a:noFill/>
          </p:spPr>
          <p:txBody>
            <a:bodyPr wrap="square" lIns="0" tIns="0" rIns="0" bIns="0" rtlCol="0">
              <a:spAutoFit/>
            </a:bodyPr>
            <a:lstStyle/>
            <a:p>
              <a:r>
                <a:rPr lang="en-CA" sz="1600" dirty="0">
                  <a:solidFill>
                    <a:srgbClr val="FF0000"/>
                  </a:solidFill>
                </a:rPr>
                <a:t>4</a:t>
              </a:r>
            </a:p>
          </p:txBody>
        </p:sp>
        <p:sp>
          <p:nvSpPr>
            <p:cNvPr id="22" name="TextBox 21">
              <a:extLst>
                <a:ext uri="{FF2B5EF4-FFF2-40B4-BE49-F238E27FC236}">
                  <a16:creationId xmlns:a16="http://schemas.microsoft.com/office/drawing/2014/main" id="{E44108D9-D6EF-46A1-ADF2-DE01794D872B}"/>
                </a:ext>
              </a:extLst>
            </p:cNvPr>
            <p:cNvSpPr txBox="1"/>
            <p:nvPr/>
          </p:nvSpPr>
          <p:spPr>
            <a:xfrm>
              <a:off x="2396716" y="3960298"/>
              <a:ext cx="792088" cy="246221"/>
            </a:xfrm>
            <a:prstGeom prst="rect">
              <a:avLst/>
            </a:prstGeom>
            <a:noFill/>
          </p:spPr>
          <p:txBody>
            <a:bodyPr wrap="square" lIns="0" tIns="0" rIns="0" bIns="0" rtlCol="0">
              <a:spAutoFit/>
            </a:bodyPr>
            <a:lstStyle/>
            <a:p>
              <a:r>
                <a:rPr lang="en-CA" sz="1600" dirty="0">
                  <a:solidFill>
                    <a:srgbClr val="FF0000"/>
                  </a:solidFill>
                </a:rPr>
                <a:t>5</a:t>
              </a:r>
            </a:p>
          </p:txBody>
        </p:sp>
        <p:sp>
          <p:nvSpPr>
            <p:cNvPr id="23" name="TextBox 22">
              <a:extLst>
                <a:ext uri="{FF2B5EF4-FFF2-40B4-BE49-F238E27FC236}">
                  <a16:creationId xmlns:a16="http://schemas.microsoft.com/office/drawing/2014/main" id="{E0888168-8A60-43F7-9486-F5BD9E4CE711}"/>
                </a:ext>
              </a:extLst>
            </p:cNvPr>
            <p:cNvSpPr txBox="1"/>
            <p:nvPr/>
          </p:nvSpPr>
          <p:spPr>
            <a:xfrm>
              <a:off x="2396716" y="5108521"/>
              <a:ext cx="792088" cy="246221"/>
            </a:xfrm>
            <a:prstGeom prst="rect">
              <a:avLst/>
            </a:prstGeom>
            <a:noFill/>
          </p:spPr>
          <p:txBody>
            <a:bodyPr wrap="square" lIns="0" tIns="0" rIns="0" bIns="0" rtlCol="0">
              <a:spAutoFit/>
            </a:bodyPr>
            <a:lstStyle/>
            <a:p>
              <a:r>
                <a:rPr lang="en-CA" sz="1600" dirty="0">
                  <a:solidFill>
                    <a:srgbClr val="FF0000"/>
                  </a:solidFill>
                </a:rPr>
                <a:t>0</a:t>
              </a:r>
            </a:p>
          </p:txBody>
        </p:sp>
        <p:sp>
          <p:nvSpPr>
            <p:cNvPr id="24" name="TextBox 23">
              <a:extLst>
                <a:ext uri="{FF2B5EF4-FFF2-40B4-BE49-F238E27FC236}">
                  <a16:creationId xmlns:a16="http://schemas.microsoft.com/office/drawing/2014/main" id="{154DEFE7-5F38-40A9-B4FC-5437D1BF7128}"/>
                </a:ext>
              </a:extLst>
            </p:cNvPr>
            <p:cNvSpPr txBox="1"/>
            <p:nvPr/>
          </p:nvSpPr>
          <p:spPr>
            <a:xfrm>
              <a:off x="2396716" y="3730653"/>
              <a:ext cx="792088" cy="246221"/>
            </a:xfrm>
            <a:prstGeom prst="rect">
              <a:avLst/>
            </a:prstGeom>
            <a:noFill/>
          </p:spPr>
          <p:txBody>
            <a:bodyPr wrap="square" lIns="0" tIns="0" rIns="0" bIns="0" rtlCol="0">
              <a:spAutoFit/>
            </a:bodyPr>
            <a:lstStyle/>
            <a:p>
              <a:r>
                <a:rPr lang="en-CA" sz="1600" dirty="0">
                  <a:solidFill>
                    <a:srgbClr val="FF0000"/>
                  </a:solidFill>
                </a:rPr>
                <a:t>6</a:t>
              </a:r>
            </a:p>
          </p:txBody>
        </p:sp>
        <p:sp>
          <p:nvSpPr>
            <p:cNvPr id="25" name="TextBox 24">
              <a:extLst>
                <a:ext uri="{FF2B5EF4-FFF2-40B4-BE49-F238E27FC236}">
                  <a16:creationId xmlns:a16="http://schemas.microsoft.com/office/drawing/2014/main" id="{200CCAAE-6FBC-4941-ABF8-47BF06492C3E}"/>
                </a:ext>
              </a:extLst>
            </p:cNvPr>
            <p:cNvSpPr txBox="1"/>
            <p:nvPr/>
          </p:nvSpPr>
          <p:spPr>
            <a:xfrm>
              <a:off x="2144688" y="2890860"/>
              <a:ext cx="648072" cy="553998"/>
            </a:xfrm>
            <a:prstGeom prst="rect">
              <a:avLst/>
            </a:prstGeom>
            <a:noFill/>
          </p:spPr>
          <p:txBody>
            <a:bodyPr wrap="square" lIns="0" tIns="0" rIns="0" bIns="0" rtlCol="0">
              <a:spAutoFit/>
            </a:bodyPr>
            <a:lstStyle/>
            <a:p>
              <a:pPr algn="ctr"/>
              <a:r>
                <a:rPr lang="en-CA" sz="1200" dirty="0">
                  <a:solidFill>
                    <a:srgbClr val="FF0000"/>
                  </a:solidFill>
                </a:rPr>
                <a:t>Page Frame Number</a:t>
              </a:r>
            </a:p>
          </p:txBody>
        </p:sp>
      </p:grpSp>
    </p:spTree>
    <p:extLst>
      <p:ext uri="{BB962C8B-B14F-4D97-AF65-F5344CB8AC3E}">
        <p14:creationId xmlns:p14="http://schemas.microsoft.com/office/powerpoint/2010/main" val="192517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026"/>
          <p:cNvSpPr>
            <a:spLocks noGrp="1" noChangeArrowheads="1"/>
          </p:cNvSpPr>
          <p:nvPr>
            <p:ph type="title"/>
          </p:nvPr>
        </p:nvSpPr>
        <p:spPr/>
        <p:txBody>
          <a:bodyPr/>
          <a:lstStyle/>
          <a:p>
            <a:pPr eaLnBrk="1" hangingPunct="1"/>
            <a:r>
              <a:rPr lang="en-US" altLang="en-US" dirty="0"/>
              <a:t>Paging</a:t>
            </a:r>
          </a:p>
        </p:txBody>
      </p:sp>
      <p:sp>
        <p:nvSpPr>
          <p:cNvPr id="7173" name="Rectangle 1027"/>
          <p:cNvSpPr>
            <a:spLocks noGrp="1" noChangeArrowheads="1"/>
          </p:cNvSpPr>
          <p:nvPr>
            <p:ph type="body" idx="1"/>
          </p:nvPr>
        </p:nvSpPr>
        <p:spPr>
          <a:xfrm>
            <a:off x="381000" y="1555576"/>
            <a:ext cx="8763000" cy="5257800"/>
          </a:xfrm>
        </p:spPr>
        <p:txBody>
          <a:bodyPr/>
          <a:lstStyle/>
          <a:p>
            <a:pPr eaLnBrk="1" hangingPunct="1">
              <a:lnSpc>
                <a:spcPct val="90000"/>
              </a:lnSpc>
            </a:pPr>
            <a:r>
              <a:rPr lang="en-US" altLang="en-US" dirty="0"/>
              <a:t>With systems that have 32 bit addressing or greater, pages tables cannot be kept in registers</a:t>
            </a:r>
          </a:p>
          <a:p>
            <a:pPr lvl="1">
              <a:lnSpc>
                <a:spcPct val="90000"/>
              </a:lnSpc>
            </a:pPr>
            <a:r>
              <a:rPr lang="en-US" altLang="en-US" dirty="0"/>
              <a:t>Unless, of course, we use very large pages</a:t>
            </a:r>
          </a:p>
          <a:p>
            <a:pPr lvl="1">
              <a:lnSpc>
                <a:spcPct val="90000"/>
              </a:lnSpc>
            </a:pPr>
            <a:r>
              <a:rPr lang="en-US" altLang="en-US" dirty="0"/>
              <a:t>But, many programs won’t need their entire address space</a:t>
            </a:r>
          </a:p>
          <a:p>
            <a:pPr lvl="2">
              <a:lnSpc>
                <a:spcPct val="90000"/>
              </a:lnSpc>
            </a:pPr>
            <a:r>
              <a:rPr lang="en-US" altLang="en-US" dirty="0"/>
              <a:t>They’ll need their </a:t>
            </a:r>
            <a:r>
              <a:rPr lang="en-US" altLang="en-US" b="1" i="1" dirty="0"/>
              <a:t>text</a:t>
            </a:r>
            <a:r>
              <a:rPr lang="en-US" altLang="en-US" dirty="0"/>
              <a:t>, </a:t>
            </a:r>
            <a:r>
              <a:rPr lang="en-US" altLang="en-US" b="1" i="1" dirty="0"/>
              <a:t>stack</a:t>
            </a:r>
            <a:r>
              <a:rPr lang="en-US" altLang="en-US" dirty="0"/>
              <a:t>, and </a:t>
            </a:r>
            <a:r>
              <a:rPr lang="en-US" altLang="en-US" b="1" i="1" dirty="0"/>
              <a:t>heap</a:t>
            </a:r>
            <a:r>
              <a:rPr lang="en-US" altLang="en-US" dirty="0"/>
              <a:t>, but there would still be large, unused amount of page table information</a:t>
            </a:r>
          </a:p>
          <a:p>
            <a:pPr lvl="2">
              <a:lnSpc>
                <a:spcPct val="90000"/>
              </a:lnSpc>
            </a:pPr>
            <a:r>
              <a:rPr lang="en-US" altLang="en-US" dirty="0"/>
              <a:t>In addition, it has been observed that most programs make a large number of references to a small number of pages – only a fraction of the pages table entries are heavily used</a:t>
            </a:r>
          </a:p>
          <a:p>
            <a:pPr eaLnBrk="1" hangingPunct="1">
              <a:lnSpc>
                <a:spcPct val="90000"/>
              </a:lnSpc>
            </a:pPr>
            <a:r>
              <a:rPr lang="en-US" altLang="en-US" dirty="0"/>
              <a:t>Why not leave that unused space elsewhere... like on the disk?</a:t>
            </a:r>
          </a:p>
          <a:p>
            <a:pPr lvl="1">
              <a:lnSpc>
                <a:spcPct val="90000"/>
              </a:lnSpc>
            </a:pPr>
            <a:r>
              <a:rPr lang="en-US" altLang="en-US" dirty="0"/>
              <a:t>This is reasonable given the large amount of disk space available in common systems</a:t>
            </a:r>
          </a:p>
        </p:txBody>
      </p:sp>
      <p:sp>
        <p:nvSpPr>
          <p:cNvPr id="71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D6FD7EC5-9A52-4111-9099-6C1EB8B91CE2}" type="slidenum">
              <a:rPr lang="en-US" altLang="en-US" sz="1400"/>
              <a:pPr eaLnBrk="1" hangingPunct="1"/>
              <a:t>5</a:t>
            </a:fld>
            <a:endParaRPr lang="en-US" altLang="en-US" sz="1400"/>
          </a:p>
        </p:txBody>
      </p:sp>
    </p:spTree>
    <p:extLst>
      <p:ext uri="{BB962C8B-B14F-4D97-AF65-F5344CB8AC3E}">
        <p14:creationId xmlns:p14="http://schemas.microsoft.com/office/powerpoint/2010/main" val="209328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Multi-Level Page Tables</a:t>
            </a:r>
          </a:p>
        </p:txBody>
      </p:sp>
      <p:sp>
        <p:nvSpPr>
          <p:cNvPr id="8197" name="Rectangle 3"/>
          <p:cNvSpPr>
            <a:spLocks noGrp="1" noChangeArrowheads="1"/>
          </p:cNvSpPr>
          <p:nvPr>
            <p:ph type="body" idx="1"/>
          </p:nvPr>
        </p:nvSpPr>
        <p:spPr/>
        <p:txBody>
          <a:bodyPr/>
          <a:lstStyle/>
          <a:p>
            <a:pPr eaLnBrk="1" hangingPunct="1"/>
            <a:r>
              <a:rPr lang="en-US" altLang="en-US" dirty="0"/>
              <a:t>However, to keep part of the page table on the disk, it must be broken up into parts.</a:t>
            </a:r>
          </a:p>
          <a:p>
            <a:pPr lvl="1" eaLnBrk="1" hangingPunct="1"/>
            <a:r>
              <a:rPr lang="en-US" altLang="en-US" dirty="0"/>
              <a:t>Solution: </a:t>
            </a:r>
            <a:r>
              <a:rPr lang="en-US" altLang="en-US" b="1" dirty="0"/>
              <a:t>page the page table</a:t>
            </a:r>
          </a:p>
          <a:p>
            <a:pPr eaLnBrk="1" hangingPunct="1"/>
            <a:r>
              <a:rPr lang="en-US" altLang="en-US" dirty="0"/>
              <a:t>Example: 32 bit address, 4KB pages</a:t>
            </a:r>
          </a:p>
          <a:p>
            <a:pPr lvl="1" eaLnBrk="1" hangingPunct="1"/>
            <a:r>
              <a:rPr lang="en-US" altLang="en-US" dirty="0"/>
              <a:t>Requires 2</a:t>
            </a:r>
            <a:r>
              <a:rPr lang="en-US" altLang="en-US" baseline="30000" dirty="0"/>
              <a:t>20</a:t>
            </a:r>
            <a:r>
              <a:rPr lang="en-US" altLang="en-US" dirty="0"/>
              <a:t> entries in the page table</a:t>
            </a:r>
          </a:p>
          <a:p>
            <a:pPr lvl="1" eaLnBrk="1" hangingPunct="1"/>
            <a:r>
              <a:rPr lang="en-US" altLang="en-US" dirty="0"/>
              <a:t>Break the page table into one directory page of 1024 entries and 1024 entries on each of the sub-pages (still one million entries total)</a:t>
            </a:r>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4E84814D-2AC0-4224-922C-FA5FBCFB2E69}" type="slidenum">
              <a:rPr lang="en-US" altLang="en-US" sz="1400"/>
              <a:pPr eaLnBrk="1" hangingPunct="1"/>
              <a:t>6</a:t>
            </a:fld>
            <a:endParaRPr lang="en-US" altLang="en-US" sz="1400"/>
          </a:p>
        </p:txBody>
      </p:sp>
    </p:spTree>
    <p:extLst>
      <p:ext uri="{BB962C8B-B14F-4D97-AF65-F5344CB8AC3E}">
        <p14:creationId xmlns:p14="http://schemas.microsoft.com/office/powerpoint/2010/main" val="400165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32" name="Text Box 452"/>
          <p:cNvSpPr txBox="1">
            <a:spLocks noChangeArrowheads="1"/>
          </p:cNvSpPr>
          <p:nvPr/>
        </p:nvSpPr>
        <p:spPr bwMode="auto">
          <a:xfrm rot="-2700000">
            <a:off x="5334000" y="3429000"/>
            <a:ext cx="2667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spcBef>
                <a:spcPct val="50000"/>
              </a:spcBef>
            </a:pPr>
            <a:r>
              <a:rPr lang="en-US" altLang="en-US" sz="2000">
                <a:latin typeface="Arial" charset="0"/>
              </a:rPr>
              <a:t>1024 Page Tables</a:t>
            </a:r>
          </a:p>
        </p:txBody>
      </p:sp>
      <p:graphicFrame>
        <p:nvGraphicFramePr>
          <p:cNvPr id="71776" name="Group 96"/>
          <p:cNvGraphicFramePr>
            <a:graphicFrameLocks noGrp="1"/>
          </p:cNvGraphicFramePr>
          <p:nvPr>
            <p:extLst>
              <p:ext uri="{D42A27DB-BD31-4B8C-83A1-F6EECF244321}">
                <p14:modId xmlns:p14="http://schemas.microsoft.com/office/powerpoint/2010/main" val="573045197"/>
              </p:ext>
            </p:extLst>
          </p:nvPr>
        </p:nvGraphicFramePr>
        <p:xfrm>
          <a:off x="1676400" y="228600"/>
          <a:ext cx="5638800" cy="60960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10 bits</a:t>
                      </a:r>
                    </a:p>
                  </a:txBody>
                  <a:tcPr marL="0" marR="0" marT="0" marB="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10 bits</a:t>
                      </a:r>
                    </a:p>
                  </a:txBody>
                  <a:tcPr marL="0" marR="0" marT="0" marB="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12 bits</a:t>
                      </a:r>
                    </a:p>
                  </a:txBody>
                  <a:tcPr marL="0" marR="0" marT="0" marB="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PT1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PT2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Offset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1789" name="Group 109"/>
          <p:cNvGraphicFramePr>
            <a:graphicFrameLocks noGrp="1"/>
          </p:cNvGraphicFramePr>
          <p:nvPr/>
        </p:nvGraphicFramePr>
        <p:xfrm>
          <a:off x="990600" y="1981200"/>
          <a:ext cx="1676400" cy="1784915"/>
        </p:xfrm>
        <a:graphic>
          <a:graphicData uri="http://schemas.openxmlformats.org/drawingml/2006/table">
            <a:tbl>
              <a:tblPr/>
              <a:tblGrid>
                <a:gridCol w="1676400">
                  <a:extLst>
                    <a:ext uri="{9D8B030D-6E8A-4147-A177-3AD203B41FA5}">
                      <a16:colId xmlns:a16="http://schemas.microsoft.com/office/drawing/2014/main" val="20000"/>
                    </a:ext>
                  </a:extLst>
                </a:gridCol>
              </a:tblGrid>
              <a:tr h="3046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DIRECTORY</a:t>
                      </a: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9363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063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dirty="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914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dirty="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graphicFrame>
        <p:nvGraphicFramePr>
          <p:cNvPr id="72118" name="Group 438"/>
          <p:cNvGraphicFramePr>
            <a:graphicFrameLocks noGrp="1"/>
          </p:cNvGraphicFramePr>
          <p:nvPr/>
        </p:nvGraphicFramePr>
        <p:xfrm>
          <a:off x="1676400" y="5943600"/>
          <a:ext cx="5638800" cy="609600"/>
        </p:xfrm>
        <a:graphic>
          <a:graphicData uri="http://schemas.openxmlformats.org/drawingml/2006/table">
            <a:tbl>
              <a:tblPr/>
              <a:tblGrid>
                <a:gridCol w="18288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20 bits</a:t>
                      </a:r>
                    </a:p>
                  </a:txBody>
                  <a:tcPr marL="0" marR="0" marT="0" marB="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12 bits</a:t>
                      </a:r>
                    </a:p>
                  </a:txBody>
                  <a:tcPr marL="0" marR="0" marT="0" marB="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Page Frame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Offset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1756" name="Text Box 76"/>
          <p:cNvSpPr txBox="1">
            <a:spLocks noChangeArrowheads="1"/>
          </p:cNvSpPr>
          <p:nvPr/>
        </p:nvSpPr>
        <p:spPr bwMode="auto">
          <a:xfrm>
            <a:off x="1143000" y="2705100"/>
            <a:ext cx="1219200" cy="711200"/>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spcBef>
                <a:spcPct val="50000"/>
              </a:spcBef>
            </a:pPr>
            <a:r>
              <a:rPr lang="en-US" altLang="en-US" sz="2000">
                <a:latin typeface="Arial" charset="0"/>
              </a:rPr>
              <a:t>1024 Entries</a:t>
            </a:r>
          </a:p>
        </p:txBody>
      </p:sp>
      <p:graphicFrame>
        <p:nvGraphicFramePr>
          <p:cNvPr id="72074" name="Group 394"/>
          <p:cNvGraphicFramePr>
            <a:graphicFrameLocks noGrp="1"/>
          </p:cNvGraphicFramePr>
          <p:nvPr/>
        </p:nvGraphicFramePr>
        <p:xfrm>
          <a:off x="5257800" y="1635125"/>
          <a:ext cx="1676400" cy="1480100"/>
        </p:xfrm>
        <a:graphic>
          <a:graphicData uri="http://schemas.openxmlformats.org/drawingml/2006/table">
            <a:tbl>
              <a:tblPr/>
              <a:tblGrid>
                <a:gridCol w="1676400">
                  <a:extLst>
                    <a:ext uri="{9D8B030D-6E8A-4147-A177-3AD203B41FA5}">
                      <a16:colId xmlns:a16="http://schemas.microsoft.com/office/drawing/2014/main" val="20000"/>
                    </a:ext>
                  </a:extLst>
                </a:gridCol>
              </a:tblGrid>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9362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0631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bl>
          </a:graphicData>
        </a:graphic>
      </p:graphicFrame>
      <p:graphicFrame>
        <p:nvGraphicFramePr>
          <p:cNvPr id="71929" name="Group 249"/>
          <p:cNvGraphicFramePr>
            <a:graphicFrameLocks noGrp="1"/>
          </p:cNvGraphicFramePr>
          <p:nvPr/>
        </p:nvGraphicFramePr>
        <p:xfrm>
          <a:off x="4572000" y="2168525"/>
          <a:ext cx="1676400" cy="1480100"/>
        </p:xfrm>
        <a:graphic>
          <a:graphicData uri="http://schemas.openxmlformats.org/drawingml/2006/table">
            <a:tbl>
              <a:tblPr/>
              <a:tblGrid>
                <a:gridCol w="1676400">
                  <a:extLst>
                    <a:ext uri="{9D8B030D-6E8A-4147-A177-3AD203B41FA5}">
                      <a16:colId xmlns:a16="http://schemas.microsoft.com/office/drawing/2014/main" val="20000"/>
                    </a:ext>
                  </a:extLst>
                </a:gridCol>
              </a:tblGrid>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9362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0631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bl>
          </a:graphicData>
        </a:graphic>
      </p:graphicFrame>
      <p:graphicFrame>
        <p:nvGraphicFramePr>
          <p:cNvPr id="72119" name="Group 439"/>
          <p:cNvGraphicFramePr>
            <a:graphicFrameLocks noGrp="1"/>
          </p:cNvGraphicFramePr>
          <p:nvPr/>
        </p:nvGraphicFramePr>
        <p:xfrm>
          <a:off x="4419600" y="2320925"/>
          <a:ext cx="1676400" cy="1480100"/>
        </p:xfrm>
        <a:graphic>
          <a:graphicData uri="http://schemas.openxmlformats.org/drawingml/2006/table">
            <a:tbl>
              <a:tblPr/>
              <a:tblGrid>
                <a:gridCol w="1676400">
                  <a:extLst>
                    <a:ext uri="{9D8B030D-6E8A-4147-A177-3AD203B41FA5}">
                      <a16:colId xmlns:a16="http://schemas.microsoft.com/office/drawing/2014/main" val="20000"/>
                    </a:ext>
                  </a:extLst>
                </a:gridCol>
              </a:tblGrid>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9362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0631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bl>
          </a:graphicData>
        </a:graphic>
      </p:graphicFrame>
      <p:graphicFrame>
        <p:nvGraphicFramePr>
          <p:cNvPr id="72001" name="Group 321"/>
          <p:cNvGraphicFramePr>
            <a:graphicFrameLocks noGrp="1"/>
          </p:cNvGraphicFramePr>
          <p:nvPr/>
        </p:nvGraphicFramePr>
        <p:xfrm>
          <a:off x="4267200" y="2473325"/>
          <a:ext cx="1676400" cy="1480100"/>
        </p:xfrm>
        <a:graphic>
          <a:graphicData uri="http://schemas.openxmlformats.org/drawingml/2006/table">
            <a:tbl>
              <a:tblPr/>
              <a:tblGrid>
                <a:gridCol w="1676400">
                  <a:extLst>
                    <a:ext uri="{9D8B030D-6E8A-4147-A177-3AD203B41FA5}">
                      <a16:colId xmlns:a16="http://schemas.microsoft.com/office/drawing/2014/main" val="20000"/>
                    </a:ext>
                  </a:extLst>
                </a:gridCol>
              </a:tblGrid>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9362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0631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bl>
          </a:graphicData>
        </a:graphic>
      </p:graphicFrame>
      <p:graphicFrame>
        <p:nvGraphicFramePr>
          <p:cNvPr id="72037" name="Group 357"/>
          <p:cNvGraphicFramePr>
            <a:graphicFrameLocks noGrp="1"/>
          </p:cNvGraphicFramePr>
          <p:nvPr/>
        </p:nvGraphicFramePr>
        <p:xfrm>
          <a:off x="4114800" y="2625725"/>
          <a:ext cx="1676400" cy="1480100"/>
        </p:xfrm>
        <a:graphic>
          <a:graphicData uri="http://schemas.openxmlformats.org/drawingml/2006/table">
            <a:tbl>
              <a:tblPr/>
              <a:tblGrid>
                <a:gridCol w="1676400">
                  <a:extLst>
                    <a:ext uri="{9D8B030D-6E8A-4147-A177-3AD203B41FA5}">
                      <a16:colId xmlns:a16="http://schemas.microsoft.com/office/drawing/2014/main" val="20000"/>
                    </a:ext>
                  </a:extLst>
                </a:gridCol>
              </a:tblGrid>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9362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0631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bl>
          </a:graphicData>
        </a:graphic>
      </p:graphicFrame>
      <p:graphicFrame>
        <p:nvGraphicFramePr>
          <p:cNvPr id="72075" name="Group 395"/>
          <p:cNvGraphicFramePr>
            <a:graphicFrameLocks noGrp="1"/>
          </p:cNvGraphicFramePr>
          <p:nvPr/>
        </p:nvGraphicFramePr>
        <p:xfrm>
          <a:off x="3962400" y="2854325"/>
          <a:ext cx="1676400" cy="1480100"/>
        </p:xfrm>
        <a:graphic>
          <a:graphicData uri="http://schemas.openxmlformats.org/drawingml/2006/table">
            <a:tbl>
              <a:tblPr/>
              <a:tblGrid>
                <a:gridCol w="1676400">
                  <a:extLst>
                    <a:ext uri="{9D8B030D-6E8A-4147-A177-3AD203B41FA5}">
                      <a16:colId xmlns:a16="http://schemas.microsoft.com/office/drawing/2014/main" val="20000"/>
                    </a:ext>
                  </a:extLst>
                </a:gridCol>
              </a:tblGrid>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9362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0631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9140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600" b="0" i="0" u="none" strike="noStrike" cap="none" normalizeH="0" baseline="0">
                        <a:ln>
                          <a:noFill/>
                        </a:ln>
                        <a:solidFill>
                          <a:schemeClr val="tx1"/>
                        </a:solidFill>
                        <a:effectLst/>
                        <a:latin typeface="Arial" charset="0"/>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bl>
          </a:graphicData>
        </a:graphic>
      </p:graphicFrame>
      <p:sp>
        <p:nvSpPr>
          <p:cNvPr id="72111" name="Oval 431"/>
          <p:cNvSpPr>
            <a:spLocks noChangeArrowheads="1"/>
          </p:cNvSpPr>
          <p:nvPr/>
        </p:nvSpPr>
        <p:spPr bwMode="auto">
          <a:xfrm>
            <a:off x="6400800" y="3540125"/>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72112" name="Oval 432"/>
          <p:cNvSpPr>
            <a:spLocks noChangeArrowheads="1"/>
          </p:cNvSpPr>
          <p:nvPr/>
        </p:nvSpPr>
        <p:spPr bwMode="auto">
          <a:xfrm>
            <a:off x="6553200" y="3387725"/>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72113" name="Oval 433"/>
          <p:cNvSpPr>
            <a:spLocks noChangeArrowheads="1"/>
          </p:cNvSpPr>
          <p:nvPr/>
        </p:nvSpPr>
        <p:spPr bwMode="auto">
          <a:xfrm>
            <a:off x="6705600" y="3235325"/>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72131" name="Freeform 451"/>
          <p:cNvSpPr>
            <a:spLocks/>
          </p:cNvSpPr>
          <p:nvPr/>
        </p:nvSpPr>
        <p:spPr bwMode="auto">
          <a:xfrm>
            <a:off x="5940425" y="762000"/>
            <a:ext cx="1876425" cy="5334000"/>
          </a:xfrm>
          <a:custGeom>
            <a:avLst/>
            <a:gdLst>
              <a:gd name="T0" fmla="*/ 722 w 1182"/>
              <a:gd name="T1" fmla="*/ 0 h 3360"/>
              <a:gd name="T2" fmla="*/ 1091 w 1182"/>
              <a:gd name="T3" fmla="*/ 2099 h 3360"/>
              <a:gd name="T4" fmla="*/ 173 w 1182"/>
              <a:gd name="T5" fmla="*/ 2842 h 3360"/>
              <a:gd name="T6" fmla="*/ 50 w 1182"/>
              <a:gd name="T7" fmla="*/ 3360 h 3360"/>
              <a:gd name="T8" fmla="*/ 0 60000 65536"/>
              <a:gd name="T9" fmla="*/ 0 60000 65536"/>
              <a:gd name="T10" fmla="*/ 0 60000 65536"/>
              <a:gd name="T11" fmla="*/ 0 60000 65536"/>
              <a:gd name="T12" fmla="*/ 0 w 1182"/>
              <a:gd name="T13" fmla="*/ 0 h 3360"/>
              <a:gd name="T14" fmla="*/ 1182 w 1182"/>
              <a:gd name="T15" fmla="*/ 3360 h 3360"/>
            </a:gdLst>
            <a:ahLst/>
            <a:cxnLst>
              <a:cxn ang="T8">
                <a:pos x="T0" y="T1"/>
              </a:cxn>
              <a:cxn ang="T9">
                <a:pos x="T2" y="T3"/>
              </a:cxn>
              <a:cxn ang="T10">
                <a:pos x="T4" y="T5"/>
              </a:cxn>
              <a:cxn ang="T11">
                <a:pos x="T6" y="T7"/>
              </a:cxn>
            </a:cxnLst>
            <a:rect l="T12" t="T13" r="T14" b="T15"/>
            <a:pathLst>
              <a:path w="1182" h="3360">
                <a:moveTo>
                  <a:pt x="722" y="0"/>
                </a:moveTo>
                <a:cubicBezTo>
                  <a:pt x="783" y="350"/>
                  <a:pt x="1182" y="1625"/>
                  <a:pt x="1091" y="2099"/>
                </a:cubicBezTo>
                <a:cubicBezTo>
                  <a:pt x="1000" y="2573"/>
                  <a:pt x="346" y="2632"/>
                  <a:pt x="173" y="2842"/>
                </a:cubicBezTo>
                <a:cubicBezTo>
                  <a:pt x="0" y="3052"/>
                  <a:pt x="76" y="3252"/>
                  <a:pt x="50" y="3360"/>
                </a:cubicBezTo>
              </a:path>
            </a:pathLst>
          </a:custGeom>
          <a:noFill/>
          <a:ln w="25400">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a:p>
        </p:txBody>
      </p:sp>
      <p:sp>
        <p:nvSpPr>
          <p:cNvPr id="72133" name="Text Box 453"/>
          <p:cNvSpPr txBox="1">
            <a:spLocks noChangeArrowheads="1"/>
          </p:cNvSpPr>
          <p:nvPr/>
        </p:nvSpPr>
        <p:spPr bwMode="auto">
          <a:xfrm>
            <a:off x="4648200" y="2921000"/>
            <a:ext cx="914400" cy="498475"/>
          </a:xfrm>
          <a:prstGeom prst="rect">
            <a:avLst/>
          </a:prstGeom>
          <a:solidFill>
            <a:schemeClr val="bg1"/>
          </a:solidFill>
          <a:ln w="9525">
            <a:solidFill>
              <a:schemeClr val="tx1"/>
            </a:solidFill>
            <a:miter lim="800000"/>
            <a:headEnd/>
            <a:tailEnd/>
          </a:ln>
        </p:spPr>
        <p:txBody>
          <a:bodyPr lIns="0" tIns="0" rIns="0" bIns="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lnSpc>
                <a:spcPct val="80000"/>
              </a:lnSpc>
            </a:pPr>
            <a:r>
              <a:rPr lang="en-US" altLang="en-US" sz="2000">
                <a:latin typeface="Arial" charset="0"/>
              </a:rPr>
              <a:t>1024 Entries</a:t>
            </a:r>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7</a:t>
            </a:fld>
            <a:endParaRPr lang="fr-CA" altLang="en-US" dirty="0">
              <a:solidFill>
                <a:srgbClr val="000000"/>
              </a:solidFill>
            </a:endParaRPr>
          </a:p>
        </p:txBody>
      </p:sp>
      <p:sp>
        <p:nvSpPr>
          <p:cNvPr id="5" name="Freeform: Shape 4">
            <a:extLst>
              <a:ext uri="{FF2B5EF4-FFF2-40B4-BE49-F238E27FC236}">
                <a16:creationId xmlns:a16="http://schemas.microsoft.com/office/drawing/2014/main" id="{9A3DBDC2-213B-45DC-8A7E-1544B9334537}"/>
              </a:ext>
            </a:extLst>
          </p:cNvPr>
          <p:cNvSpPr/>
          <p:nvPr/>
        </p:nvSpPr>
        <p:spPr>
          <a:xfrm>
            <a:off x="255253" y="844062"/>
            <a:ext cx="2265209" cy="2872153"/>
          </a:xfrm>
          <a:custGeom>
            <a:avLst/>
            <a:gdLst>
              <a:gd name="connsiteX0" fmla="*/ 2265209 w 2265209"/>
              <a:gd name="connsiteY0" fmla="*/ 0 h 2872153"/>
              <a:gd name="connsiteX1" fmla="*/ 565362 w 2265209"/>
              <a:gd name="connsiteY1" fmla="*/ 1101969 h 2872153"/>
              <a:gd name="connsiteX2" fmla="*/ 2655 w 2265209"/>
              <a:gd name="connsiteY2" fmla="*/ 2356338 h 2872153"/>
              <a:gd name="connsiteX3" fmla="*/ 741209 w 2265209"/>
              <a:gd name="connsiteY3" fmla="*/ 2872153 h 2872153"/>
            </a:gdLst>
            <a:ahLst/>
            <a:cxnLst>
              <a:cxn ang="0">
                <a:pos x="connsiteX0" y="connsiteY0"/>
              </a:cxn>
              <a:cxn ang="0">
                <a:pos x="connsiteX1" y="connsiteY1"/>
              </a:cxn>
              <a:cxn ang="0">
                <a:pos x="connsiteX2" y="connsiteY2"/>
              </a:cxn>
              <a:cxn ang="0">
                <a:pos x="connsiteX3" y="connsiteY3"/>
              </a:cxn>
            </a:cxnLst>
            <a:rect l="l" t="t" r="r" b="b"/>
            <a:pathLst>
              <a:path w="2265209" h="2872153">
                <a:moveTo>
                  <a:pt x="2265209" y="0"/>
                </a:moveTo>
                <a:cubicBezTo>
                  <a:pt x="1603831" y="354623"/>
                  <a:pt x="942454" y="709246"/>
                  <a:pt x="565362" y="1101969"/>
                </a:cubicBezTo>
                <a:cubicBezTo>
                  <a:pt x="188270" y="1494692"/>
                  <a:pt x="-26653" y="2061307"/>
                  <a:pt x="2655" y="2356338"/>
                </a:cubicBezTo>
                <a:cubicBezTo>
                  <a:pt x="31963" y="2651369"/>
                  <a:pt x="386586" y="2761761"/>
                  <a:pt x="741209" y="287215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reeform: Shape 5">
            <a:extLst>
              <a:ext uri="{FF2B5EF4-FFF2-40B4-BE49-F238E27FC236}">
                <a16:creationId xmlns:a16="http://schemas.microsoft.com/office/drawing/2014/main" id="{1E9BFBC8-CECC-4F24-96D0-666D4E546BF8}"/>
              </a:ext>
            </a:extLst>
          </p:cNvPr>
          <p:cNvSpPr/>
          <p:nvPr/>
        </p:nvSpPr>
        <p:spPr>
          <a:xfrm>
            <a:off x="3184674" y="844062"/>
            <a:ext cx="1234926" cy="2813538"/>
          </a:xfrm>
          <a:custGeom>
            <a:avLst/>
            <a:gdLst>
              <a:gd name="connsiteX0" fmla="*/ 1234926 w 1234926"/>
              <a:gd name="connsiteY0" fmla="*/ 0 h 3446584"/>
              <a:gd name="connsiteX1" fmla="*/ 508095 w 1234926"/>
              <a:gd name="connsiteY1" fmla="*/ 1113692 h 3446584"/>
              <a:gd name="connsiteX2" fmla="*/ 4003 w 1234926"/>
              <a:gd name="connsiteY2" fmla="*/ 2930769 h 3446584"/>
              <a:gd name="connsiteX3" fmla="*/ 777726 w 1234926"/>
              <a:gd name="connsiteY3" fmla="*/ 3446584 h 3446584"/>
            </a:gdLst>
            <a:ahLst/>
            <a:cxnLst>
              <a:cxn ang="0">
                <a:pos x="connsiteX0" y="connsiteY0"/>
              </a:cxn>
              <a:cxn ang="0">
                <a:pos x="connsiteX1" y="connsiteY1"/>
              </a:cxn>
              <a:cxn ang="0">
                <a:pos x="connsiteX2" y="connsiteY2"/>
              </a:cxn>
              <a:cxn ang="0">
                <a:pos x="connsiteX3" y="connsiteY3"/>
              </a:cxn>
            </a:cxnLst>
            <a:rect l="l" t="t" r="r" b="b"/>
            <a:pathLst>
              <a:path w="1234926" h="3446584">
                <a:moveTo>
                  <a:pt x="1234926" y="0"/>
                </a:moveTo>
                <a:cubicBezTo>
                  <a:pt x="974087" y="312615"/>
                  <a:pt x="713249" y="625231"/>
                  <a:pt x="508095" y="1113692"/>
                </a:cubicBezTo>
                <a:cubicBezTo>
                  <a:pt x="302941" y="1602153"/>
                  <a:pt x="-40935" y="2541954"/>
                  <a:pt x="4003" y="2930769"/>
                </a:cubicBezTo>
                <a:cubicBezTo>
                  <a:pt x="48941" y="3319584"/>
                  <a:pt x="413333" y="3383084"/>
                  <a:pt x="777726" y="3446584"/>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 name="Straight Arrow Connector 3">
            <a:extLst>
              <a:ext uri="{FF2B5EF4-FFF2-40B4-BE49-F238E27FC236}">
                <a16:creationId xmlns:a16="http://schemas.microsoft.com/office/drawing/2014/main" id="{9C51D6F5-7A28-4334-9EB9-388E3363C47D}"/>
              </a:ext>
            </a:extLst>
          </p:cNvPr>
          <p:cNvCxnSpPr>
            <a:cxnSpLocks/>
          </p:cNvCxnSpPr>
          <p:nvPr/>
        </p:nvCxnSpPr>
        <p:spPr>
          <a:xfrm>
            <a:off x="2667000" y="3766115"/>
            <a:ext cx="1295400" cy="568310"/>
          </a:xfrm>
          <a:prstGeom prst="straightConnector1">
            <a:avLst/>
          </a:pr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reeform: Shape 9">
            <a:extLst>
              <a:ext uri="{FF2B5EF4-FFF2-40B4-BE49-F238E27FC236}">
                <a16:creationId xmlns:a16="http://schemas.microsoft.com/office/drawing/2014/main" id="{3605102C-530D-4842-85BB-A5A64C60575E}"/>
              </a:ext>
            </a:extLst>
          </p:cNvPr>
          <p:cNvSpPr/>
          <p:nvPr/>
        </p:nvSpPr>
        <p:spPr>
          <a:xfrm>
            <a:off x="2768252" y="3620022"/>
            <a:ext cx="1941534" cy="2192055"/>
          </a:xfrm>
          <a:custGeom>
            <a:avLst/>
            <a:gdLst>
              <a:gd name="connsiteX0" fmla="*/ 1941534 w 1941534"/>
              <a:gd name="connsiteY0" fmla="*/ 0 h 2192055"/>
              <a:gd name="connsiteX1" fmla="*/ 1402915 w 1941534"/>
              <a:gd name="connsiteY1" fmla="*/ 951978 h 2192055"/>
              <a:gd name="connsiteX2" fmla="*/ 576197 w 1941534"/>
              <a:gd name="connsiteY2" fmla="*/ 1340285 h 2192055"/>
              <a:gd name="connsiteX3" fmla="*/ 0 w 1941534"/>
              <a:gd name="connsiteY3" fmla="*/ 2192055 h 2192055"/>
            </a:gdLst>
            <a:ahLst/>
            <a:cxnLst>
              <a:cxn ang="0">
                <a:pos x="connsiteX0" y="connsiteY0"/>
              </a:cxn>
              <a:cxn ang="0">
                <a:pos x="connsiteX1" y="connsiteY1"/>
              </a:cxn>
              <a:cxn ang="0">
                <a:pos x="connsiteX2" y="connsiteY2"/>
              </a:cxn>
              <a:cxn ang="0">
                <a:pos x="connsiteX3" y="connsiteY3"/>
              </a:cxn>
            </a:cxnLst>
            <a:rect l="l" t="t" r="r" b="b"/>
            <a:pathLst>
              <a:path w="1941534" h="2192055">
                <a:moveTo>
                  <a:pt x="1941534" y="0"/>
                </a:moveTo>
                <a:cubicBezTo>
                  <a:pt x="1786002" y="364298"/>
                  <a:pt x="1630471" y="728597"/>
                  <a:pt x="1402915" y="951978"/>
                </a:cubicBezTo>
                <a:cubicBezTo>
                  <a:pt x="1175359" y="1175359"/>
                  <a:pt x="810016" y="1133606"/>
                  <a:pt x="576197" y="1340285"/>
                </a:cubicBezTo>
                <a:cubicBezTo>
                  <a:pt x="342378" y="1546964"/>
                  <a:pt x="171189" y="1869509"/>
                  <a:pt x="0" y="2192055"/>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19640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78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175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72075"/>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72037"/>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72001"/>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nodeType="afterEffect">
                                  <p:stCondLst>
                                    <p:cond delay="0"/>
                                  </p:stCondLst>
                                  <p:childTnLst>
                                    <p:set>
                                      <p:cBhvr>
                                        <p:cTn id="22" dur="1" fill="hold">
                                          <p:stCondLst>
                                            <p:cond delay="499"/>
                                          </p:stCondLst>
                                        </p:cTn>
                                        <p:tgtEl>
                                          <p:spTgt spid="72119"/>
                                        </p:tgtEl>
                                        <p:attrNameLst>
                                          <p:attrName>style.visibility</p:attrName>
                                        </p:attrNameLst>
                                      </p:cBhvr>
                                      <p:to>
                                        <p:strVal val="visible"/>
                                      </p:to>
                                    </p:set>
                                  </p:childTnLst>
                                </p:cTn>
                              </p:par>
                            </p:childTnLst>
                          </p:cTn>
                        </p:par>
                        <p:par>
                          <p:cTn id="23" fill="hold" nodeType="afterGroup">
                            <p:stCondLst>
                              <p:cond delay="2000"/>
                            </p:stCondLst>
                            <p:childTnLst>
                              <p:par>
                                <p:cTn id="24" presetID="1" presetClass="entr" presetSubtype="0" fill="hold" nodeType="afterEffect">
                                  <p:stCondLst>
                                    <p:cond delay="0"/>
                                  </p:stCondLst>
                                  <p:childTnLst>
                                    <p:set>
                                      <p:cBhvr>
                                        <p:cTn id="25" dur="1" fill="hold">
                                          <p:stCondLst>
                                            <p:cond delay="499"/>
                                          </p:stCondLst>
                                        </p:cTn>
                                        <p:tgtEl>
                                          <p:spTgt spid="71929"/>
                                        </p:tgtEl>
                                        <p:attrNameLst>
                                          <p:attrName>style.visibility</p:attrName>
                                        </p:attrNameLst>
                                      </p:cBhvr>
                                      <p:to>
                                        <p:strVal val="visible"/>
                                      </p:to>
                                    </p:set>
                                  </p:childTnLst>
                                </p:cTn>
                              </p:par>
                            </p:childTnLst>
                          </p:cTn>
                        </p:par>
                        <p:par>
                          <p:cTn id="26" fill="hold" nodeType="afterGroup">
                            <p:stCondLst>
                              <p:cond delay="2500"/>
                            </p:stCondLst>
                            <p:childTnLst>
                              <p:par>
                                <p:cTn id="27" presetID="1" presetClass="entr" presetSubtype="0" fill="hold" nodeType="afterEffect">
                                  <p:stCondLst>
                                    <p:cond delay="0"/>
                                  </p:stCondLst>
                                  <p:childTnLst>
                                    <p:set>
                                      <p:cBhvr>
                                        <p:cTn id="28" dur="1" fill="hold">
                                          <p:stCondLst>
                                            <p:cond delay="499"/>
                                          </p:stCondLst>
                                        </p:cTn>
                                        <p:tgtEl>
                                          <p:spTgt spid="72074"/>
                                        </p:tgtEl>
                                        <p:attrNameLst>
                                          <p:attrName>style.visibility</p:attrName>
                                        </p:attrNameLst>
                                      </p:cBhvr>
                                      <p:to>
                                        <p:strVal val="visible"/>
                                      </p:to>
                                    </p:set>
                                  </p:childTnLst>
                                </p:cTn>
                              </p:par>
                            </p:childTnLst>
                          </p:cTn>
                        </p:par>
                        <p:par>
                          <p:cTn id="29" fill="hold" nodeType="afterGroup">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72132"/>
                                        </p:tgtEl>
                                        <p:attrNameLst>
                                          <p:attrName>style.visibility</p:attrName>
                                        </p:attrNameLst>
                                      </p:cBhvr>
                                      <p:to>
                                        <p:strVal val="visible"/>
                                      </p:to>
                                    </p:set>
                                  </p:childTnLst>
                                </p:cTn>
                              </p:par>
                            </p:childTnLst>
                          </p:cTn>
                        </p:par>
                        <p:par>
                          <p:cTn id="32" fill="hold" nodeType="afterGroup">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72113"/>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72112"/>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72111"/>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7213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72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32" grpId="0" animBg="1" autoUpdateAnimBg="0"/>
      <p:bldP spid="71756" grpId="0" animBg="1" autoUpdateAnimBg="0"/>
      <p:bldP spid="72111" grpId="0" animBg="1"/>
      <p:bldP spid="72112" grpId="0" animBg="1"/>
      <p:bldP spid="72113" grpId="0" animBg="1"/>
      <p:bldP spid="72131" grpId="0" animBg="1"/>
      <p:bldP spid="72133" grpId="0" animBg="1" autoUpdateAnimBg="0"/>
      <p:bldP spid="5" grpId="0" animBg="1"/>
      <p:bldP spid="6"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D043-8494-4265-88A8-B9CA93B4CA7D}"/>
              </a:ext>
            </a:extLst>
          </p:cNvPr>
          <p:cNvSpPr>
            <a:spLocks noGrp="1"/>
          </p:cNvSpPr>
          <p:nvPr>
            <p:ph type="title"/>
          </p:nvPr>
        </p:nvSpPr>
        <p:spPr/>
        <p:txBody>
          <a:bodyPr/>
          <a:lstStyle/>
          <a:p>
            <a:r>
              <a:rPr lang="en-CA" dirty="0"/>
              <a:t>Multi-Level Page Table</a:t>
            </a:r>
          </a:p>
        </p:txBody>
      </p:sp>
      <p:sp>
        <p:nvSpPr>
          <p:cNvPr id="3" name="Content Placeholder 2">
            <a:extLst>
              <a:ext uri="{FF2B5EF4-FFF2-40B4-BE49-F238E27FC236}">
                <a16:creationId xmlns:a16="http://schemas.microsoft.com/office/drawing/2014/main" id="{6221E2D5-F273-4ED7-9FC4-5596DBFB8B43}"/>
              </a:ext>
            </a:extLst>
          </p:cNvPr>
          <p:cNvSpPr>
            <a:spLocks noGrp="1"/>
          </p:cNvSpPr>
          <p:nvPr>
            <p:ph idx="1"/>
          </p:nvPr>
        </p:nvSpPr>
        <p:spPr>
          <a:xfrm>
            <a:off x="685800" y="1772816"/>
            <a:ext cx="7772400" cy="655712"/>
          </a:xfrm>
        </p:spPr>
        <p:txBody>
          <a:bodyPr/>
          <a:lstStyle/>
          <a:p>
            <a:r>
              <a:rPr lang="en-CA" dirty="0"/>
              <a:t>Consider virtual address:  0x00403004</a:t>
            </a:r>
          </a:p>
        </p:txBody>
      </p:sp>
      <p:sp>
        <p:nvSpPr>
          <p:cNvPr id="4" name="Slide Number Placeholder 3">
            <a:extLst>
              <a:ext uri="{FF2B5EF4-FFF2-40B4-BE49-F238E27FC236}">
                <a16:creationId xmlns:a16="http://schemas.microsoft.com/office/drawing/2014/main" id="{B451CE41-1A53-4399-9479-83FDA2F3D5D9}"/>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8</a:t>
            </a:fld>
            <a:endParaRPr lang="fr-CA" altLang="en-US" dirty="0">
              <a:solidFill>
                <a:srgbClr val="000000"/>
              </a:solidFill>
            </a:endParaRPr>
          </a:p>
        </p:txBody>
      </p:sp>
      <p:sp>
        <p:nvSpPr>
          <p:cNvPr id="5" name="Rectangle 4">
            <a:extLst>
              <a:ext uri="{FF2B5EF4-FFF2-40B4-BE49-F238E27FC236}">
                <a16:creationId xmlns:a16="http://schemas.microsoft.com/office/drawing/2014/main" id="{8A436008-C0CF-4E24-AA6E-AD7A1217A3B5}"/>
              </a:ext>
            </a:extLst>
          </p:cNvPr>
          <p:cNvSpPr/>
          <p:nvPr/>
        </p:nvSpPr>
        <p:spPr>
          <a:xfrm>
            <a:off x="1090561" y="2758951"/>
            <a:ext cx="7374135" cy="461665"/>
          </a:xfrm>
          <a:prstGeom prst="rect">
            <a:avLst/>
          </a:prstGeom>
        </p:spPr>
        <p:txBody>
          <a:bodyPr wrap="none">
            <a:spAutoFit/>
          </a:bodyPr>
          <a:lstStyle/>
          <a:p>
            <a:r>
              <a:rPr lang="en-CA" sz="2400" dirty="0">
                <a:latin typeface="Courier New" panose="02070309020205020404" pitchFamily="49" charset="0"/>
                <a:cs typeface="Courier New" panose="02070309020205020404" pitchFamily="49" charset="0"/>
              </a:rPr>
              <a:t>0000 0000 0100 0000 0011 0000 0000 0100</a:t>
            </a:r>
          </a:p>
        </p:txBody>
      </p:sp>
      <p:cxnSp>
        <p:nvCxnSpPr>
          <p:cNvPr id="7" name="Straight Connector 6">
            <a:extLst>
              <a:ext uri="{FF2B5EF4-FFF2-40B4-BE49-F238E27FC236}">
                <a16:creationId xmlns:a16="http://schemas.microsoft.com/office/drawing/2014/main" id="{8329BABA-C406-4DD6-BEE5-832B0192CA22}"/>
              </a:ext>
            </a:extLst>
          </p:cNvPr>
          <p:cNvCxnSpPr/>
          <p:nvPr/>
        </p:nvCxnSpPr>
        <p:spPr>
          <a:xfrm>
            <a:off x="5652120" y="2629743"/>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FB95879-276C-4A4F-A380-8A9F570EAE6E}"/>
              </a:ext>
            </a:extLst>
          </p:cNvPr>
          <p:cNvCxnSpPr/>
          <p:nvPr/>
        </p:nvCxnSpPr>
        <p:spPr>
          <a:xfrm>
            <a:off x="3347864" y="2629743"/>
            <a:ext cx="0"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D4FD1-BE94-44C7-B5B1-14E9738CD573}"/>
              </a:ext>
            </a:extLst>
          </p:cNvPr>
          <p:cNvSpPr txBox="1"/>
          <p:nvPr/>
        </p:nvSpPr>
        <p:spPr>
          <a:xfrm>
            <a:off x="6253220" y="2373070"/>
            <a:ext cx="1610377" cy="369332"/>
          </a:xfrm>
          <a:prstGeom prst="rect">
            <a:avLst/>
          </a:prstGeom>
          <a:noFill/>
        </p:spPr>
        <p:txBody>
          <a:bodyPr wrap="none" rtlCol="0">
            <a:spAutoFit/>
          </a:bodyPr>
          <a:lstStyle/>
          <a:p>
            <a:r>
              <a:rPr lang="en-CA" dirty="0"/>
              <a:t>Offset – 12 bits</a:t>
            </a:r>
          </a:p>
        </p:txBody>
      </p:sp>
      <p:sp>
        <p:nvSpPr>
          <p:cNvPr id="10" name="TextBox 9">
            <a:extLst>
              <a:ext uri="{FF2B5EF4-FFF2-40B4-BE49-F238E27FC236}">
                <a16:creationId xmlns:a16="http://schemas.microsoft.com/office/drawing/2014/main" id="{644E7D6B-ACC4-4825-9B86-E7BA05BB2487}"/>
              </a:ext>
            </a:extLst>
          </p:cNvPr>
          <p:cNvSpPr txBox="1"/>
          <p:nvPr/>
        </p:nvSpPr>
        <p:spPr>
          <a:xfrm>
            <a:off x="3694804" y="2373070"/>
            <a:ext cx="1422184" cy="369332"/>
          </a:xfrm>
          <a:prstGeom prst="rect">
            <a:avLst/>
          </a:prstGeom>
          <a:noFill/>
        </p:spPr>
        <p:txBody>
          <a:bodyPr wrap="none" rtlCol="0">
            <a:spAutoFit/>
          </a:bodyPr>
          <a:lstStyle/>
          <a:p>
            <a:r>
              <a:rPr lang="en-CA" dirty="0"/>
              <a:t>PT2 – 10 bits</a:t>
            </a:r>
          </a:p>
        </p:txBody>
      </p:sp>
      <p:sp>
        <p:nvSpPr>
          <p:cNvPr id="11" name="TextBox 10">
            <a:extLst>
              <a:ext uri="{FF2B5EF4-FFF2-40B4-BE49-F238E27FC236}">
                <a16:creationId xmlns:a16="http://schemas.microsoft.com/office/drawing/2014/main" id="{D8BCBE58-C800-4980-BA24-2EB35F70792D}"/>
              </a:ext>
            </a:extLst>
          </p:cNvPr>
          <p:cNvSpPr txBox="1"/>
          <p:nvPr/>
        </p:nvSpPr>
        <p:spPr>
          <a:xfrm>
            <a:off x="1417361" y="2373070"/>
            <a:ext cx="1422184" cy="369332"/>
          </a:xfrm>
          <a:prstGeom prst="rect">
            <a:avLst/>
          </a:prstGeom>
          <a:noFill/>
        </p:spPr>
        <p:txBody>
          <a:bodyPr wrap="none" rtlCol="0">
            <a:spAutoFit/>
          </a:bodyPr>
          <a:lstStyle/>
          <a:p>
            <a:r>
              <a:rPr lang="en-CA" dirty="0"/>
              <a:t>PT3 – 10 bits</a:t>
            </a:r>
          </a:p>
        </p:txBody>
      </p:sp>
      <p:sp>
        <p:nvSpPr>
          <p:cNvPr id="12" name="TextBox 11">
            <a:extLst>
              <a:ext uri="{FF2B5EF4-FFF2-40B4-BE49-F238E27FC236}">
                <a16:creationId xmlns:a16="http://schemas.microsoft.com/office/drawing/2014/main" id="{7298F307-2C6F-44E6-A567-A959F8070F2D}"/>
              </a:ext>
            </a:extLst>
          </p:cNvPr>
          <p:cNvSpPr txBox="1"/>
          <p:nvPr/>
        </p:nvSpPr>
        <p:spPr>
          <a:xfrm>
            <a:off x="6387445" y="3349823"/>
            <a:ext cx="1118255" cy="369332"/>
          </a:xfrm>
          <a:prstGeom prst="rect">
            <a:avLst/>
          </a:prstGeom>
          <a:noFill/>
        </p:spPr>
        <p:txBody>
          <a:bodyPr wrap="none" rtlCol="0">
            <a:spAutoFit/>
          </a:bodyPr>
          <a:lstStyle/>
          <a:p>
            <a:r>
              <a:rPr lang="en-CA" dirty="0"/>
              <a:t>Offset = 4</a:t>
            </a:r>
          </a:p>
        </p:txBody>
      </p:sp>
      <p:sp>
        <p:nvSpPr>
          <p:cNvPr id="13" name="TextBox 12">
            <a:extLst>
              <a:ext uri="{FF2B5EF4-FFF2-40B4-BE49-F238E27FC236}">
                <a16:creationId xmlns:a16="http://schemas.microsoft.com/office/drawing/2014/main" id="{35C5E312-B700-4A44-BAFE-F7206B516CF1}"/>
              </a:ext>
            </a:extLst>
          </p:cNvPr>
          <p:cNvSpPr txBox="1"/>
          <p:nvPr/>
        </p:nvSpPr>
        <p:spPr>
          <a:xfrm>
            <a:off x="3529726" y="3349823"/>
            <a:ext cx="1940532" cy="369332"/>
          </a:xfrm>
          <a:prstGeom prst="rect">
            <a:avLst/>
          </a:prstGeom>
          <a:noFill/>
        </p:spPr>
        <p:txBody>
          <a:bodyPr wrap="none" rtlCol="0">
            <a:spAutoFit/>
          </a:bodyPr>
          <a:lstStyle/>
          <a:p>
            <a:pPr algn="ctr"/>
            <a:r>
              <a:rPr lang="en-CA" dirty="0"/>
              <a:t>Page Table Entry 3</a:t>
            </a:r>
          </a:p>
        </p:txBody>
      </p:sp>
      <p:sp>
        <p:nvSpPr>
          <p:cNvPr id="14" name="TextBox 13">
            <a:extLst>
              <a:ext uri="{FF2B5EF4-FFF2-40B4-BE49-F238E27FC236}">
                <a16:creationId xmlns:a16="http://schemas.microsoft.com/office/drawing/2014/main" id="{52E90A96-FABD-4CCD-86C2-A4B37E4C36F7}"/>
              </a:ext>
            </a:extLst>
          </p:cNvPr>
          <p:cNvSpPr txBox="1"/>
          <p:nvPr/>
        </p:nvSpPr>
        <p:spPr>
          <a:xfrm>
            <a:off x="1428855" y="3366373"/>
            <a:ext cx="1242649" cy="369332"/>
          </a:xfrm>
          <a:prstGeom prst="rect">
            <a:avLst/>
          </a:prstGeom>
          <a:noFill/>
        </p:spPr>
        <p:txBody>
          <a:bodyPr wrap="none" rtlCol="0">
            <a:spAutoFit/>
          </a:bodyPr>
          <a:lstStyle/>
          <a:p>
            <a:pPr algn="ctr"/>
            <a:r>
              <a:rPr lang="en-CA" dirty="0"/>
              <a:t>Directory 1</a:t>
            </a:r>
          </a:p>
        </p:txBody>
      </p:sp>
      <p:sp>
        <p:nvSpPr>
          <p:cNvPr id="17" name="Content Placeholder 2">
            <a:extLst>
              <a:ext uri="{FF2B5EF4-FFF2-40B4-BE49-F238E27FC236}">
                <a16:creationId xmlns:a16="http://schemas.microsoft.com/office/drawing/2014/main" id="{FB19E5B4-F5CA-4661-8565-CDE61221FB08}"/>
              </a:ext>
            </a:extLst>
          </p:cNvPr>
          <p:cNvSpPr txBox="1">
            <a:spLocks/>
          </p:cNvSpPr>
          <p:nvPr/>
        </p:nvSpPr>
        <p:spPr bwMode="auto">
          <a:xfrm>
            <a:off x="692296" y="4000762"/>
            <a:ext cx="7772400" cy="6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lvl="1"/>
            <a:r>
              <a:rPr lang="en-CA" kern="0" dirty="0"/>
              <a:t>MMU goes to the directory to determine which page table to reference</a:t>
            </a:r>
          </a:p>
          <a:p>
            <a:pPr lvl="2"/>
            <a:r>
              <a:rPr lang="en-CA" kern="0" dirty="0"/>
              <a:t>Looks at entry one, which points to the second level page table that maps 4-8 MB range</a:t>
            </a:r>
          </a:p>
          <a:p>
            <a:pPr lvl="1"/>
            <a:r>
              <a:rPr lang="en-CA" kern="0" dirty="0"/>
              <a:t>It PT2, to determine the page table entry → 3</a:t>
            </a:r>
          </a:p>
          <a:p>
            <a:pPr lvl="2"/>
            <a:r>
              <a:rPr lang="en-CA" kern="0" dirty="0"/>
              <a:t>This entry points to the page frame, offset is applied to get specific main memory address</a:t>
            </a:r>
          </a:p>
        </p:txBody>
      </p:sp>
    </p:spTree>
    <p:extLst>
      <p:ext uri="{BB962C8B-B14F-4D97-AF65-F5344CB8AC3E}">
        <p14:creationId xmlns:p14="http://schemas.microsoft.com/office/powerpoint/2010/main" val="200399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Multi-Level Page Tables</a:t>
            </a:r>
          </a:p>
        </p:txBody>
      </p:sp>
      <p:sp>
        <p:nvSpPr>
          <p:cNvPr id="10245" name="Rectangle 3"/>
          <p:cNvSpPr>
            <a:spLocks noGrp="1" noChangeArrowheads="1"/>
          </p:cNvSpPr>
          <p:nvPr>
            <p:ph type="body" idx="1"/>
          </p:nvPr>
        </p:nvSpPr>
        <p:spPr>
          <a:xfrm>
            <a:off x="685800" y="1628800"/>
            <a:ext cx="7772400" cy="4114800"/>
          </a:xfrm>
        </p:spPr>
        <p:txBody>
          <a:bodyPr/>
          <a:lstStyle/>
          <a:p>
            <a:pPr eaLnBrk="1" hangingPunct="1"/>
            <a:r>
              <a:rPr lang="en-US" altLang="en-US" dirty="0"/>
              <a:t>This example had only two levels, but you can have as many as you need to keep the size of your page tables reasonable</a:t>
            </a:r>
          </a:p>
          <a:p>
            <a:pPr eaLnBrk="1" hangingPunct="1"/>
            <a:r>
              <a:rPr lang="en-US" altLang="en-US" dirty="0"/>
              <a:t>By having page tables no larger than the size of pages in memory, the page tables can themselves be swapped to the disk</a:t>
            </a:r>
          </a:p>
          <a:p>
            <a:pPr lvl="1" eaLnBrk="1" hangingPunct="1"/>
            <a:r>
              <a:rPr lang="en-US" altLang="en-US" dirty="0"/>
              <a:t>At a minimum, only the first level page (PT1) and one second level index page (PT2) need to be kept in memory, greatly reducing our demands</a:t>
            </a:r>
          </a:p>
          <a:p>
            <a:pPr lvl="2"/>
            <a:r>
              <a:rPr lang="en-US" altLang="en-US" dirty="0"/>
              <a:t>Useful to have a PT2 level page for the text, data and stack segments</a:t>
            </a:r>
          </a:p>
          <a:p>
            <a:pPr lvl="1" eaLnBrk="1" hangingPunct="1"/>
            <a:r>
              <a:rPr lang="en-US" altLang="en-US" dirty="0"/>
              <a:t>However, this still comes at a cost...</a:t>
            </a: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AA45754B-7B10-4E90-BE42-90BB2E769629}" type="slidenum">
              <a:rPr lang="en-US" altLang="en-US" sz="1400"/>
              <a:pPr eaLnBrk="1" hangingPunct="1"/>
              <a:t>9</a:t>
            </a:fld>
            <a:endParaRPr lang="en-US" altLang="en-US" sz="1400"/>
          </a:p>
        </p:txBody>
      </p:sp>
    </p:spTree>
    <p:extLst>
      <p:ext uri="{BB962C8B-B14F-4D97-AF65-F5344CB8AC3E}">
        <p14:creationId xmlns:p14="http://schemas.microsoft.com/office/powerpoint/2010/main" val="3235012127"/>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1155</TotalTime>
  <Words>2333</Words>
  <Application>Microsoft Macintosh PowerPoint</Application>
  <PresentationFormat>On-screen Show (4:3)</PresentationFormat>
  <Paragraphs>321</Paragraphs>
  <Slides>23</Slides>
  <Notes>14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4" baseType="lpstr">
      <vt:lpstr>ＭＳ Ｐゴシック</vt:lpstr>
      <vt:lpstr>ＭＳ Ｐゴシック</vt:lpstr>
      <vt:lpstr>Arial</vt:lpstr>
      <vt:lpstr>Calibri</vt:lpstr>
      <vt:lpstr>Cambria Math</vt:lpstr>
      <vt:lpstr>Courier New</vt:lpstr>
      <vt:lpstr>Times New Roman</vt:lpstr>
      <vt:lpstr>Wingdings</vt:lpstr>
      <vt:lpstr>Default Design</vt:lpstr>
      <vt:lpstr>1_Default Design</vt:lpstr>
      <vt:lpstr>Bitmap Image</vt:lpstr>
      <vt:lpstr>EEE 335 Principles of Operating Systems</vt:lpstr>
      <vt:lpstr>Quick Review</vt:lpstr>
      <vt:lpstr>Outline</vt:lpstr>
      <vt:lpstr>Recall: Paging</vt:lpstr>
      <vt:lpstr>Paging</vt:lpstr>
      <vt:lpstr>Multi-Level Page Tables</vt:lpstr>
      <vt:lpstr>PowerPoint Presentation</vt:lpstr>
      <vt:lpstr>Multi-Level Page Table</vt:lpstr>
      <vt:lpstr>Multi-Level Page Tables</vt:lpstr>
      <vt:lpstr>Half an illusion...</vt:lpstr>
      <vt:lpstr>Translation Lookaside Buffer(TLB)</vt:lpstr>
      <vt:lpstr>Translation Lookaside Buffer(TLB)</vt:lpstr>
      <vt:lpstr>PowerPoint Presentation</vt:lpstr>
      <vt:lpstr>Translation Lookaside Buffer(TLB)</vt:lpstr>
      <vt:lpstr>What about larger memory?</vt:lpstr>
      <vt:lpstr>Inverted Page Tables</vt:lpstr>
      <vt:lpstr>Inverted Page Tables</vt:lpstr>
      <vt:lpstr>Searching Inverted Page Tables</vt:lpstr>
      <vt:lpstr>Inverted Page Tables</vt:lpstr>
      <vt:lpstr>Inverted Page Tables</vt:lpstr>
      <vt:lpstr>Hash Table – Simple Example</vt:lpstr>
      <vt:lpstr>Quiz Time!</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64</cp:revision>
  <dcterms:created xsi:type="dcterms:W3CDTF">2014-07-07T15:33:24Z</dcterms:created>
  <dcterms:modified xsi:type="dcterms:W3CDTF">2020-03-10T16:48:33Z</dcterms:modified>
</cp:coreProperties>
</file>