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5"/>
  </p:notesMasterIdLst>
  <p:handoutMasterIdLst>
    <p:handoutMasterId r:id="rId26"/>
  </p:handoutMasterIdLst>
  <p:sldIdLst>
    <p:sldId id="283" r:id="rId3"/>
    <p:sldId id="259" r:id="rId4"/>
    <p:sldId id="280"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14AC"/>
    <a:srgbClr val="F862F1"/>
    <a:srgbClr val="290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03"/>
    <p:restoredTop sz="81050" autoAdjust="0"/>
  </p:normalViewPr>
  <p:slideViewPr>
    <p:cSldViewPr>
      <p:cViewPr varScale="1">
        <p:scale>
          <a:sx n="147" d="100"/>
          <a:sy n="147" d="100"/>
        </p:scale>
        <p:origin x="2032"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CA"/>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D015950A-A412-4F68-9805-08D4181F7B80}" type="datetimeFigureOut">
              <a:rPr lang="en-CA" smtClean="0"/>
              <a:pPr/>
              <a:t>2020-03-10</a:t>
            </a:fld>
            <a:endParaRPr lang="en-CA"/>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CA"/>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8A6A4ED1-AA0D-406D-AC8F-C3B64026B50C}" type="slidenum">
              <a:rPr lang="en-CA" smtClean="0"/>
              <a:pPr/>
              <a:t>‹#›</a:t>
            </a:fld>
            <a:endParaRPr lang="en-CA"/>
          </a:p>
        </p:txBody>
      </p:sp>
    </p:spTree>
    <p:extLst>
      <p:ext uri="{BB962C8B-B14F-4D97-AF65-F5344CB8AC3E}">
        <p14:creationId xmlns:p14="http://schemas.microsoft.com/office/powerpoint/2010/main" val="1217308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02465427-C871-42CC-B650-A0C6692BA7BD}" type="datetimeFigureOut">
              <a:rPr lang="en-CA" smtClean="0"/>
              <a:pPr/>
              <a:t>2020-03-10</a:t>
            </a:fld>
            <a:endParaRPr lang="en-CA"/>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200" b="0" i="0" u="none" strike="noStrike" kern="1200" cap="none" spc="0" normalizeH="0" baseline="0" noProof="0" smtClean="0">
                <a:ln>
                  <a:noFill/>
                </a:ln>
                <a:solidFill>
                  <a:prstClr val="black"/>
                </a:solidFill>
                <a:effectLst/>
                <a:uLnTx/>
                <a:uFillTx/>
                <a:latin typeface="Calibri"/>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2409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C019A680-2835-4F6B-89F8-57BF846A5CFC}" type="slidenum">
              <a:rPr lang="en-US" altLang="en-US" sz="1200"/>
              <a:pPr eaLnBrk="1" hangingPunct="1"/>
              <a:t>13</a:t>
            </a:fld>
            <a:endParaRPr lang="en-US" altLang="en-US" sz="1200"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t>The numbers above the pages show their time of arrival, but that number doesn’t have to be stored or known to make the algorithm work as long as you know which page is the oldest.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973A7B4A-00B4-41F5-A582-B73DCCFA26C9}" type="slidenum">
              <a:rPr lang="en-US" altLang="en-US" sz="1200"/>
              <a:pPr eaLnBrk="1" hangingPunct="1"/>
              <a:t>16</a:t>
            </a:fld>
            <a:endParaRPr lang="en-US" altLang="en-US" sz="12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altLang="en-US"/>
              <a:t>How is this different from the Second Chance algorithm?</a:t>
            </a:r>
          </a:p>
          <a:p>
            <a:pPr lvl="1">
              <a:buFontTx/>
              <a:buChar char="•"/>
            </a:pPr>
            <a:r>
              <a:rPr lang="en-US" altLang="en-US"/>
              <a:t>Only in implementation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1A64FBCB-02A7-4D93-9AFD-12D35449FB8B}" type="slidenum">
              <a:rPr lang="en-US" altLang="en-US" sz="1200"/>
              <a:pPr eaLnBrk="1" hangingPunct="1"/>
              <a:t>17</a:t>
            </a:fld>
            <a:endParaRPr lang="en-US" altLang="en-US" sz="1200"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Different from FIFO in that FIFO only cared about the page in memory the longest, not the longest unused in memory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82E83E8A-2044-456B-A24B-9039C65153CF}" type="slidenum">
              <a:rPr lang="en-US" altLang="en-US" sz="1200"/>
              <a:pPr eaLnBrk="1" hangingPunct="1"/>
              <a:t>20</a:t>
            </a:fld>
            <a:endParaRPr lang="en-US" altLang="en-US" sz="1200"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Note, that as far as I can tell, one and only one entry will always be zero (after each has been reference once) since to make another row zero you would have to reference the “zeroed” page and thus make it non-zero.</a:t>
            </a:r>
          </a:p>
          <a:p>
            <a:endParaRPr lang="en-US" altLang="en-US" dirty="0"/>
          </a:p>
          <a:p>
            <a:pPr>
              <a:buFontTx/>
              <a:buChar char="•"/>
            </a:pPr>
            <a:r>
              <a:rPr lang="en-US" altLang="en-US" dirty="0"/>
              <a:t>Is this realizable?</a:t>
            </a:r>
          </a:p>
          <a:p>
            <a:pPr lvl="1">
              <a:buFontTx/>
              <a:buChar char="•"/>
            </a:pPr>
            <a:r>
              <a:rPr lang="en-US" altLang="en-US" dirty="0"/>
              <a:t>Well, for 64000 pages, you would need 64000 entries in hardware of 8KB each = 512MB of registers...not so good.</a:t>
            </a:r>
          </a:p>
          <a:p>
            <a:pPr lvl="1">
              <a:buFontTx/>
              <a:buChar char="•"/>
            </a:pPr>
            <a:r>
              <a:rPr lang="en-US" altLang="en-US" dirty="0"/>
              <a:t>But for 256 entries it’s only 8KB (256 * 256/8)  Could probably do that.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2CC7ED39-86A0-4F28-BAA4-13311827884E}" type="slidenum">
              <a:rPr lang="en-US" altLang="en-US" sz="1200"/>
              <a:pPr eaLnBrk="1" hangingPunct="1"/>
              <a:t>21</a:t>
            </a:fld>
            <a:endParaRPr lang="en-US" altLang="en-US" sz="1200"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altLang="en-US" dirty="0"/>
              <a:t>What algorithms did we see today?</a:t>
            </a:r>
          </a:p>
          <a:p>
            <a:pPr lvl="1">
              <a:buFontTx/>
              <a:buChar char="•"/>
            </a:pPr>
            <a:r>
              <a:rPr lang="en-US" altLang="en-US" dirty="0"/>
              <a:t>Optimal PRA</a:t>
            </a:r>
          </a:p>
          <a:p>
            <a:pPr lvl="1">
              <a:buFontTx/>
              <a:buChar char="•"/>
            </a:pPr>
            <a:r>
              <a:rPr lang="en-US" altLang="en-US" dirty="0"/>
              <a:t>Not Recently Used</a:t>
            </a:r>
          </a:p>
          <a:p>
            <a:pPr lvl="1">
              <a:buFontTx/>
              <a:buChar char="•"/>
            </a:pPr>
            <a:r>
              <a:rPr lang="en-US" altLang="en-US" dirty="0"/>
              <a:t>FIFO</a:t>
            </a:r>
          </a:p>
          <a:p>
            <a:pPr lvl="1">
              <a:buFontTx/>
              <a:buChar char="•"/>
            </a:pPr>
            <a:r>
              <a:rPr lang="en-US" altLang="en-US" dirty="0"/>
              <a:t>Second Chance</a:t>
            </a:r>
          </a:p>
          <a:p>
            <a:pPr lvl="1">
              <a:buFontTx/>
              <a:buChar char="•"/>
            </a:pPr>
            <a:r>
              <a:rPr lang="en-US" altLang="en-US" dirty="0"/>
              <a:t>Clock</a:t>
            </a:r>
          </a:p>
          <a:p>
            <a:pPr lvl="1">
              <a:buFontTx/>
              <a:buChar char="•"/>
            </a:pPr>
            <a:r>
              <a:rPr lang="en-US" altLang="en-US" dirty="0"/>
              <a:t>Least Recently Used</a:t>
            </a:r>
          </a:p>
          <a:p>
            <a:pPr>
              <a:buFontTx/>
              <a:buChar char="•"/>
            </a:pPr>
            <a:endParaRPr lang="en-US" altLang="en-US" dirty="0"/>
          </a:p>
          <a:p>
            <a:pPr>
              <a:buFontTx/>
              <a:buChar char="•"/>
            </a:pPr>
            <a:r>
              <a:rPr lang="en-US" altLang="en-US" dirty="0"/>
              <a:t>What are three ways of implementing Least Recently Used?</a:t>
            </a:r>
          </a:p>
          <a:p>
            <a:pPr lvl="1">
              <a:buFontTx/>
              <a:buChar char="•"/>
            </a:pPr>
            <a:r>
              <a:rPr lang="en-US" altLang="en-US" dirty="0"/>
              <a:t>A linked list</a:t>
            </a:r>
          </a:p>
          <a:p>
            <a:pPr lvl="1">
              <a:buFontTx/>
              <a:buChar char="•"/>
            </a:pPr>
            <a:r>
              <a:rPr lang="en-US" altLang="en-US" dirty="0"/>
              <a:t>A counter of instructions stored for each page table entry</a:t>
            </a:r>
          </a:p>
          <a:p>
            <a:pPr lvl="1">
              <a:buFontTx/>
              <a:buChar char="•"/>
            </a:pPr>
            <a:r>
              <a:rPr lang="en-US" altLang="en-US" dirty="0"/>
              <a:t>A hardware matrix of n x n bits where n is the number of page frames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718FE804-C5D9-4590-B9FC-B5A493EE860E}" type="slidenum">
              <a:rPr lang="en-US" altLang="en-US" sz="1200"/>
              <a:pPr eaLnBrk="1" hangingPunct="1"/>
              <a:t>2</a:t>
            </a:fld>
            <a:endParaRPr lang="en-US" altLang="en-US" sz="1200" dirty="0"/>
          </a:p>
        </p:txBody>
      </p:sp>
      <p:sp>
        <p:nvSpPr>
          <p:cNvPr id="24579" name="Rectangle 1026"/>
          <p:cNvSpPr>
            <a:spLocks noGrp="1" noRot="1" noChangeAspect="1" noChangeArrowheads="1" noTextEdit="1"/>
          </p:cNvSpPr>
          <p:nvPr>
            <p:ph type="sldImg"/>
          </p:nvPr>
        </p:nvSpPr>
        <p:spPr>
          <a:ln/>
        </p:spPr>
      </p:sp>
      <p:sp>
        <p:nvSpPr>
          <p:cNvPr id="24580"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altLang="en-US"/>
              <a:t>The solve the problem of a page table that gets too large.</a:t>
            </a:r>
          </a:p>
          <a:p>
            <a:pPr>
              <a:buFontTx/>
              <a:buChar char="•"/>
            </a:pPr>
            <a:r>
              <a:rPr lang="en-US" altLang="en-US"/>
              <a:t>The memory is known as associative memory.  It compares your key to all entries simultaneously and outputs the one entry that matches that key, if any.</a:t>
            </a:r>
          </a:p>
          <a:p>
            <a:pPr>
              <a:buFontTx/>
              <a:buChar char="•"/>
            </a:pPr>
            <a:r>
              <a:rPr lang="en-US" altLang="en-US"/>
              <a:t>The solution to the overwhelming size of the page table is the Inverted Page Table where we track only the physical addresses mapped to their virtual counterparts.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considerations:</a:t>
            </a:r>
          </a:p>
          <a:p>
            <a:endParaRPr lang="en-CA" dirty="0"/>
          </a:p>
          <a:p>
            <a:pPr marL="228600" indent="-228600">
              <a:buAutoNum type="arabicParenR"/>
            </a:pPr>
            <a:r>
              <a:rPr lang="en-CA" dirty="0"/>
              <a:t>Do we pick a page from the same process or a different one?</a:t>
            </a:r>
          </a:p>
          <a:p>
            <a:pPr marL="228600" indent="-228600">
              <a:buAutoNum type="arabicParenR" startAt="2"/>
            </a:pPr>
            <a:r>
              <a:rPr lang="en-CA" dirty="0"/>
              <a:t>Has the page been modified lately, if so, when was it last written to disk (if its already been written to disk, then it can just be overwritten)</a:t>
            </a:r>
          </a:p>
          <a:p>
            <a:pPr marL="228600" indent="-228600">
              <a:buAutoNum type="arabicParenR" startAt="2"/>
            </a:pPr>
            <a:r>
              <a:rPr lang="en-CA" dirty="0"/>
              <a:t>How long ago was the page last used?</a:t>
            </a:r>
          </a:p>
          <a:p>
            <a:pPr marL="228600" indent="-228600">
              <a:buAutoNum type="arabicParenR" startAt="2"/>
            </a:pPr>
            <a:r>
              <a:rPr lang="en-CA" dirty="0"/>
              <a:t>What about just picking one at random?</a:t>
            </a:r>
          </a:p>
          <a:p>
            <a:pPr marL="228600" indent="-228600">
              <a:buAutoNum type="arabicParenR" startAt="2"/>
            </a:pPr>
            <a:endParaRPr lang="en-CA" dirty="0"/>
          </a:p>
          <a:p>
            <a:pPr marL="228600" indent="-228600">
              <a:buAutoNum type="arabicParenR" startAt="2"/>
            </a:pPr>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4</a:t>
            </a:fld>
            <a:endParaRPr lang="en-CA"/>
          </a:p>
        </p:txBody>
      </p:sp>
    </p:spTree>
    <p:extLst>
      <p:ext uri="{BB962C8B-B14F-4D97-AF65-F5344CB8AC3E}">
        <p14:creationId xmlns:p14="http://schemas.microsoft.com/office/powerpoint/2010/main" val="3587571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9CA76916-EEDE-49C6-8568-5584E02FF259}" type="slidenum">
              <a:rPr lang="en-US" altLang="en-US" sz="1200"/>
              <a:pPr eaLnBrk="1" hangingPunct="1"/>
              <a:t>5</a:t>
            </a:fld>
            <a:endParaRPr lang="en-US" altLang="en-US" sz="120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Obviously, we could choose a page at random, but we want good performance out of our system.  By evicting a page at random we might find that we need that very page on our next memory reference.</a:t>
            </a:r>
          </a:p>
          <a:p>
            <a:endParaRPr lang="en-US" altLang="en-US" dirty="0"/>
          </a:p>
          <a:p>
            <a:r>
              <a:rPr lang="en-US" altLang="en-US" dirty="0"/>
              <a:t>Web server pages in memory cache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B6F81E60-BB28-4DBF-A5D0-E30A9052A778}" type="slidenum">
              <a:rPr lang="en-US" altLang="en-US" sz="1200"/>
              <a:pPr eaLnBrk="1" hangingPunct="1"/>
              <a:t>6</a:t>
            </a:fld>
            <a:endParaRPr lang="en-US" altLang="en-US" sz="1200"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t>I say to kick out the page that won’t be needed for the longest time based on the pages in memory at the moment of decision since the page you load in may not be needed ever again...but you can’t evict it yet, can you?</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D264CB5C-8EF1-4B0B-BA90-F25B78FE4330}" type="slidenum">
              <a:rPr lang="en-US" altLang="en-US" sz="1200"/>
              <a:pPr eaLnBrk="1" hangingPunct="1"/>
              <a:t>7</a:t>
            </a:fld>
            <a:endParaRPr lang="en-US" altLang="en-US" sz="1200"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Then, if an algorithm we test for a particular system/program type comes within 1% of the optimal algorithm we know that no matter how much effort is put into improving the algorithm, the maximum gain we can hope for is a mere 1%.  Time to go on to something else.</a:t>
            </a:r>
          </a:p>
          <a:p>
            <a:endParaRPr lang="en-US" altLang="en-US" dirty="0"/>
          </a:p>
          <a:p>
            <a:r>
              <a:rPr lang="en-US" altLang="en-US" dirty="0"/>
              <a:t>Can be used for testing, but no practical implementations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D9A118F1-9BD4-44B1-8416-A93E3F0C2DBE}" type="slidenum">
              <a:rPr lang="en-US" altLang="en-US" sz="1200"/>
              <a:pPr eaLnBrk="1" hangingPunct="1"/>
              <a:t>8</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err="1"/>
              <a:t>ie</a:t>
            </a:r>
            <a:r>
              <a:rPr lang="en-US" altLang="en-US" dirty="0"/>
              <a:t>: if the page is referenced, the hardware sets the “used” bit.  If the page is written to, the hardware sets the “used’ and “dirty” bits.</a:t>
            </a:r>
          </a:p>
          <a:p>
            <a:endParaRPr lang="en-US" altLang="en-US" dirty="0"/>
          </a:p>
          <a:p>
            <a:r>
              <a:rPr lang="en-US" altLang="en-US" dirty="0"/>
              <a:t>R bit is set every time the page is referenced (read or written to)</a:t>
            </a:r>
          </a:p>
          <a:p>
            <a:r>
              <a:rPr lang="en-US" altLang="en-US" dirty="0"/>
              <a:t>M bit is set when written to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65B4094D-AFB9-453A-B5BC-32DEC206D29B}" type="slidenum">
              <a:rPr lang="en-US" altLang="en-US" sz="1200"/>
              <a:pPr eaLnBrk="1" hangingPunct="1"/>
              <a:t>9</a:t>
            </a:fld>
            <a:endParaRPr lang="en-US" altLang="en-US" sz="1200"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altLang="en-US" dirty="0"/>
              <a:t>Perhaps I should have utilized the terms “referenced” and “modified” so it doesn’t read “used and dirty”</a:t>
            </a:r>
          </a:p>
          <a:p>
            <a:pPr>
              <a:buFontTx/>
              <a:buChar char="•"/>
            </a:pPr>
            <a:r>
              <a:rPr lang="en-US" altLang="en-US" dirty="0"/>
              <a:t>Ask them how we get a class 1 page?  In other words, how do we have a page that we’ve never used/referenced, but yet it has been modified?</a:t>
            </a:r>
          </a:p>
          <a:p>
            <a:pPr lvl="1">
              <a:buFontTx/>
              <a:buChar char="•"/>
            </a:pPr>
            <a:r>
              <a:rPr lang="en-US" altLang="en-US" dirty="0"/>
              <a:t>Comes about when the clock interrupt causes the OS to clear the used bit.  The dirty bit is never cleared until the page is written to the disk though.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C321D60A-B08C-498A-B298-FC910DE197DD}" type="slidenum">
              <a:rPr lang="en-US" altLang="en-US" sz="1200"/>
              <a:pPr eaLnBrk="1" hangingPunct="1"/>
              <a:t>12</a:t>
            </a:fld>
            <a:endParaRPr lang="en-US" altLang="en-US" sz="1200"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altLang="en-US"/>
              <a:t>Ask them what happens if all pages were in use.</a:t>
            </a:r>
          </a:p>
          <a:p>
            <a:pPr lvl="1">
              <a:buFontTx/>
              <a:buChar char="•"/>
            </a:pPr>
            <a:r>
              <a:rPr lang="en-US" altLang="en-US"/>
              <a:t>Since the used bit is cleared when the page is moved to the end of the list, we will effectively cycle the entire list and then take the original oldest page.</a:t>
            </a: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9.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0.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5.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6168"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140033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6FFBD56-67E3-1440-AFB3-28B5FEFABBC4}" type="datetime1">
              <a:rPr lang="en-CA" altLang="en-US" smtClean="0">
                <a:solidFill>
                  <a:srgbClr val="000000"/>
                </a:solidFill>
              </a:rPr>
              <a:t>2020-03-10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61D050A-4315-EE4E-9AE5-1B600D86A8F3}" type="datetime1">
              <a:rPr lang="en-CA" altLang="en-US" smtClean="0">
                <a:solidFill>
                  <a:srgbClr val="000000"/>
                </a:solidFill>
              </a:rPr>
              <a:t>2020-03-10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B96EC150-613A-A14C-A33A-3478B55FD671}" type="datetime1">
              <a:rPr lang="en-CA" altLang="en-US" smtClean="0">
                <a:solidFill>
                  <a:srgbClr val="000000"/>
                </a:solidFill>
              </a:rPr>
              <a:t>2020-03-10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A872F4AD-7CE5-C445-A9E0-5058C2970860}" type="datetime1">
              <a:rPr lang="en-CA" altLang="en-US" smtClean="0">
                <a:solidFill>
                  <a:srgbClr val="000000"/>
                </a:solidFill>
              </a:rPr>
              <a:t>2020-03-10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S PGothic" panose="020B0600070205080204" pitchFamily="34" charset="-128"/>
              <a:cs typeface="Arial" panose="020B0604020202020204" pitchFamily="34" charset="0"/>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4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14538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66"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70993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2290"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48745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719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3158914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B8FF552D-0B67-E64A-AC07-2D80B81967FB}" type="datetime1">
              <a:rPr lang="en-CA" altLang="en-US" smtClean="0">
                <a:solidFill>
                  <a:srgbClr val="000000"/>
                </a:solidFill>
              </a:rPr>
              <a:t>2020-03-10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261" name="Bitmap Image" r:id="rId3" imgW="733333" imgH="838095" progId="PBrush">
                  <p:embed/>
                </p:oleObj>
              </mc:Choice>
              <mc:Fallback>
                <p:oleObj name="Bitmap Image" r:id="rId3" imgW="733333" imgH="838095" progId="PBrush">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262" name="Bitmap Image" r:id="rId5" imgW="2381582" imgH="571731" progId="PBrush">
                  <p:embed/>
                </p:oleObj>
              </mc:Choice>
              <mc:Fallback>
                <p:oleObj name="Bitmap Image" r:id="rId5" imgW="2381582" imgH="571731" progId="PBrush">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263" name="Bitmap Image" r:id="rId7" imgW="2333333" imgH="581106" progId="PBrush">
                  <p:embed/>
                </p:oleObj>
              </mc:Choice>
              <mc:Fallback>
                <p:oleObj name="Bitmap Image" r:id="rId7" imgW="2333333" imgH="581106" progId="PBrush">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264" name="Bitmap Image" r:id="rId9" imgW="1523810" imgH="476316" progId="PBrush">
                  <p:embed/>
                </p:oleObj>
              </mc:Choice>
              <mc:Fallback>
                <p:oleObj name="Bitmap Image" r:id="rId9" imgW="1523810" imgH="476316" progId="PBrush">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265" name="Bitmap Image" r:id="rId11" imgW="828791" imgH="428798" progId="PBrush">
                  <p:embed/>
                </p:oleObj>
              </mc:Choice>
              <mc:Fallback>
                <p:oleObj name="Bitmap Image" r:id="rId11" imgW="828791" imgH="428798" progId="PBrush">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266" name="Bitmap Image" r:id="rId13" imgW="2381582" imgH="428798" progId="PBrush">
                  <p:embed/>
                </p:oleObj>
              </mc:Choice>
              <mc:Fallback>
                <p:oleObj name="Bitmap Image" r:id="rId13" imgW="2381582" imgH="428798" progId="PBrush">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267" name="Bitmap Image" r:id="rId15" imgW="1771429" imgH="1181265" progId="PBrush">
                  <p:embed/>
                </p:oleObj>
              </mc:Choice>
              <mc:Fallback>
                <p:oleObj name="Bitmap Image" r:id="rId15" imgW="1771429" imgH="1181265" progId="PBrush">
                  <p:embed/>
                  <p:pic>
                    <p:nvPicPr>
                      <p:cNvPr id="0" name="Picture 50"/>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64B053DD-1DBD-8642-8220-BB1571D83D87}" type="datetime1">
              <a:rPr lang="en-CA" altLang="en-US" smtClean="0">
                <a:solidFill>
                  <a:srgbClr val="000000"/>
                </a:solidFill>
              </a:rPr>
              <a:t>2020-03-10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9E57D0C7-B0B5-4448-97CB-3F5E59051D0D}" type="datetime1">
              <a:rPr lang="en-CA" altLang="en-US" smtClean="0">
                <a:solidFill>
                  <a:srgbClr val="000000"/>
                </a:solidFill>
              </a:rPr>
              <a:t>2020-03-10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DB208385-EF6D-4A42-9745-C3901FB954F8}" type="datetime1">
              <a:rPr lang="en-CA" altLang="en-US" smtClean="0">
                <a:solidFill>
                  <a:srgbClr val="000000"/>
                </a:solidFill>
              </a:rPr>
              <a:t>2020-03-10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4031C04E-2C48-4C4F-BF49-C2F32D3316BC}" type="datetime1">
              <a:rPr lang="en-CA" altLang="en-US" smtClean="0">
                <a:solidFill>
                  <a:srgbClr val="000000"/>
                </a:solidFill>
              </a:rPr>
              <a:t>2020-03-10</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52D774F8-B703-2E41-9FB2-CAAE0E5712AE}" type="datetime1">
              <a:rPr lang="en-CA" altLang="en-US" smtClean="0">
                <a:solidFill>
                  <a:srgbClr val="000000"/>
                </a:solidFill>
              </a:rPr>
              <a:t>2020-03-10</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A1F74C7-D86B-7441-81B6-FF0B72DAD01B}" type="datetime1">
              <a:rPr lang="en-CA" altLang="en-US" smtClean="0">
                <a:solidFill>
                  <a:srgbClr val="000000"/>
                </a:solidFill>
              </a:rPr>
              <a:t>2020-03-10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0FBA9209-2E3D-9C46-B57C-EAE281FF364B}" type="datetime1">
              <a:rPr lang="en-CA" altLang="en-US" smtClean="0">
                <a:solidFill>
                  <a:srgbClr val="000000"/>
                </a:solidFill>
              </a:rPr>
              <a:t>2020-03-10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576" y="116632"/>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Click to edit Master text styles</a:t>
            </a:r>
          </a:p>
          <a:p>
            <a:pPr lvl="1"/>
            <a:r>
              <a:rPr lang="fr-CA" altLang="en-US"/>
              <a:t>Second level</a:t>
            </a:r>
          </a:p>
          <a:p>
            <a:pPr lvl="2"/>
            <a:r>
              <a:rPr lang="fr-CA" altLang="en-US"/>
              <a:t>Third level</a:t>
            </a:r>
          </a:p>
          <a:p>
            <a:pPr lvl="3"/>
            <a:r>
              <a:rPr lang="fr-CA" altLang="en-US"/>
              <a:t>Fourth level</a:t>
            </a:r>
          </a:p>
          <a:p>
            <a:pPr lvl="4"/>
            <a:r>
              <a:rPr lang="fr-CA" alt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40917A-A489-4E74-B474-80595E59A7CA}" type="slidenum">
              <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4829196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ctr" rtl="0" eaLnBrk="0" fontAlgn="base" hangingPunct="0">
        <a:spcBef>
          <a:spcPct val="0"/>
        </a:spcBef>
        <a:spcAft>
          <a:spcPct val="0"/>
        </a:spcAft>
        <a:defRPr sz="3600" b="1" u="sng">
          <a:solidFill>
            <a:srgbClr val="A5002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2.png"/><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6" name="Subtitle 1">
            <a:extLst>
              <a:ext uri="{FF2B5EF4-FFF2-40B4-BE49-F238E27FC236}">
                <a16:creationId xmlns:a16="http://schemas.microsoft.com/office/drawing/2014/main" id="{A06BFE4D-FB4B-C845-8C64-4F68223B525B}"/>
              </a:ext>
            </a:extLst>
          </p:cNvPr>
          <p:cNvSpPr>
            <a:spLocks noGrp="1"/>
          </p:cNvSpPr>
          <p:nvPr>
            <p:ph type="subTitle" idx="1"/>
          </p:nvPr>
        </p:nvSpPr>
        <p:spPr>
          <a:xfrm>
            <a:off x="1287000" y="4854198"/>
            <a:ext cx="6400800" cy="1752600"/>
          </a:xfrm>
        </p:spPr>
        <p:txBody>
          <a:bodyPr/>
          <a:lstStyle/>
          <a:p>
            <a:r>
              <a:rPr lang="en-CA" dirty="0"/>
              <a:t>Page Replacement Algorithms I</a:t>
            </a:r>
          </a:p>
          <a:p>
            <a:r>
              <a:rPr lang="en-CA" dirty="0"/>
              <a:t>(Modern Operating Systems 3.4)</a:t>
            </a:r>
          </a:p>
        </p:txBody>
      </p:sp>
    </p:spTree>
    <p:extLst>
      <p:ext uri="{BB962C8B-B14F-4D97-AF65-F5344CB8AC3E}">
        <p14:creationId xmlns:p14="http://schemas.microsoft.com/office/powerpoint/2010/main" val="91534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dirty="0"/>
              <a:t>Not Recently Used</a:t>
            </a:r>
          </a:p>
        </p:txBody>
      </p:sp>
      <p:sp>
        <p:nvSpPr>
          <p:cNvPr id="13317" name="Rectangle 3"/>
          <p:cNvSpPr>
            <a:spLocks noGrp="1" noChangeArrowheads="1"/>
          </p:cNvSpPr>
          <p:nvPr>
            <p:ph type="body" idx="1"/>
          </p:nvPr>
        </p:nvSpPr>
        <p:spPr/>
        <p:txBody>
          <a:bodyPr/>
          <a:lstStyle/>
          <a:p>
            <a:pPr eaLnBrk="1" hangingPunct="1"/>
            <a:r>
              <a:rPr lang="en-US" altLang="en-US" dirty="0"/>
              <a:t>The Not Recently Used PRA</a:t>
            </a:r>
          </a:p>
          <a:p>
            <a:pPr lvl="1" eaLnBrk="1" hangingPunct="1"/>
            <a:r>
              <a:rPr lang="en-US" altLang="en-US" dirty="0"/>
              <a:t>Implicit is the idea that it is better to evict a modified page that has not been used in the last tick (roughly 20ms) than a clean page in heavy use</a:t>
            </a:r>
          </a:p>
          <a:p>
            <a:pPr lvl="2" eaLnBrk="1" hangingPunct="1"/>
            <a:r>
              <a:rPr lang="en-US" altLang="en-US" dirty="0"/>
              <a:t>Does that make sense to you?</a:t>
            </a:r>
          </a:p>
          <a:p>
            <a:pPr lvl="1" eaLnBrk="1" hangingPunct="1"/>
            <a:r>
              <a:rPr lang="en-US" altLang="en-US" dirty="0"/>
              <a:t>Advantages: </a:t>
            </a:r>
          </a:p>
          <a:p>
            <a:pPr lvl="2"/>
            <a:r>
              <a:rPr lang="en-US" altLang="en-US" dirty="0"/>
              <a:t>Easy to understand and implement</a:t>
            </a:r>
          </a:p>
          <a:p>
            <a:pPr lvl="1" eaLnBrk="1" hangingPunct="1"/>
            <a:r>
              <a:rPr lang="en-US" altLang="en-US" dirty="0"/>
              <a:t>Disadvantages: </a:t>
            </a:r>
          </a:p>
          <a:p>
            <a:pPr lvl="2"/>
            <a:r>
              <a:rPr lang="en-US" altLang="en-US" dirty="0"/>
              <a:t>Performance clearly not optimal, but may be adequate for many systems</a:t>
            </a:r>
          </a:p>
          <a:p>
            <a:pPr lvl="1" eaLnBrk="1" hangingPunct="1"/>
            <a:endParaRPr lang="en-US" altLang="en-US" dirty="0"/>
          </a:p>
        </p:txBody>
      </p:sp>
    </p:spTree>
    <p:extLst>
      <p:ext uri="{BB962C8B-B14F-4D97-AF65-F5344CB8AC3E}">
        <p14:creationId xmlns:p14="http://schemas.microsoft.com/office/powerpoint/2010/main" val="190281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dirty="0"/>
              <a:t>First-In, First-Out (FIFO)</a:t>
            </a:r>
          </a:p>
        </p:txBody>
      </p:sp>
      <p:sp>
        <p:nvSpPr>
          <p:cNvPr id="14341" name="Rectangle 3"/>
          <p:cNvSpPr>
            <a:spLocks noGrp="1" noChangeArrowheads="1"/>
          </p:cNvSpPr>
          <p:nvPr>
            <p:ph type="body" idx="1"/>
          </p:nvPr>
        </p:nvSpPr>
        <p:spPr/>
        <p:txBody>
          <a:bodyPr/>
          <a:lstStyle/>
          <a:p>
            <a:pPr eaLnBrk="1" hangingPunct="1"/>
            <a:r>
              <a:rPr lang="en-US" altLang="en-US" dirty="0"/>
              <a:t>The First-In, First-Out (FIFO) PRA</a:t>
            </a:r>
          </a:p>
          <a:p>
            <a:pPr lvl="1" eaLnBrk="1" hangingPunct="1"/>
            <a:r>
              <a:rPr lang="en-US" altLang="en-US" dirty="0"/>
              <a:t>Easy to implement.  Keep a list of all pages in memory in the order in which they arrived</a:t>
            </a:r>
          </a:p>
          <a:p>
            <a:pPr lvl="1" eaLnBrk="1" hangingPunct="1"/>
            <a:r>
              <a:rPr lang="en-US" altLang="en-US" dirty="0"/>
              <a:t>On a page fault, the oldest page is removed and the new page is added to the end of the list</a:t>
            </a:r>
          </a:p>
          <a:p>
            <a:pPr lvl="1" eaLnBrk="1" hangingPunct="1"/>
            <a:r>
              <a:rPr lang="en-US" altLang="en-US" dirty="0"/>
              <a:t>Advantage:</a:t>
            </a:r>
          </a:p>
          <a:p>
            <a:pPr lvl="2"/>
            <a:r>
              <a:rPr lang="en-US" altLang="en-US" dirty="0"/>
              <a:t>Incredibly easy to implement</a:t>
            </a:r>
          </a:p>
          <a:p>
            <a:pPr lvl="1" eaLnBrk="1" hangingPunct="1"/>
            <a:r>
              <a:rPr lang="en-US" altLang="en-US" dirty="0"/>
              <a:t>Disadvantage: </a:t>
            </a:r>
          </a:p>
          <a:p>
            <a:pPr lvl="2"/>
            <a:r>
              <a:rPr lang="en-US" altLang="en-US" dirty="0"/>
              <a:t>No way of telling if the page being removed is in heavy use</a:t>
            </a:r>
          </a:p>
          <a:p>
            <a:pPr lvl="2"/>
            <a:r>
              <a:rPr lang="en-US" altLang="en-US" dirty="0"/>
              <a:t>Age may be, but is not necessarily, a good indication of whether a page is in use</a:t>
            </a:r>
          </a:p>
        </p:txBody>
      </p:sp>
    </p:spTree>
    <p:extLst>
      <p:ext uri="{BB962C8B-B14F-4D97-AF65-F5344CB8AC3E}">
        <p14:creationId xmlns:p14="http://schemas.microsoft.com/office/powerpoint/2010/main" val="114691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dirty="0"/>
              <a:t>Second Chance</a:t>
            </a:r>
          </a:p>
        </p:txBody>
      </p:sp>
      <p:sp>
        <p:nvSpPr>
          <p:cNvPr id="15365" name="Rectangle 3"/>
          <p:cNvSpPr>
            <a:spLocks noGrp="1" noChangeArrowheads="1"/>
          </p:cNvSpPr>
          <p:nvPr>
            <p:ph type="body" idx="1"/>
          </p:nvPr>
        </p:nvSpPr>
        <p:spPr/>
        <p:txBody>
          <a:bodyPr/>
          <a:lstStyle/>
          <a:p>
            <a:pPr eaLnBrk="1" hangingPunct="1"/>
            <a:r>
              <a:rPr lang="en-US" altLang="en-US" dirty="0"/>
              <a:t>The Second Chance PRA</a:t>
            </a:r>
          </a:p>
          <a:p>
            <a:pPr lvl="1" eaLnBrk="1" hangingPunct="1"/>
            <a:r>
              <a:rPr lang="en-US" altLang="en-US" dirty="0"/>
              <a:t>This algorithm is a modification of FIFO to avoid throwing out a old, but heavily used page</a:t>
            </a:r>
          </a:p>
          <a:p>
            <a:pPr lvl="1" eaLnBrk="1" hangingPunct="1"/>
            <a:r>
              <a:rPr lang="en-US" altLang="en-US" dirty="0"/>
              <a:t>Before evicting the oldest page, its referenced bit is checked</a:t>
            </a:r>
          </a:p>
          <a:p>
            <a:pPr lvl="2" eaLnBrk="1" hangingPunct="1"/>
            <a:r>
              <a:rPr lang="en-US" altLang="en-US" dirty="0"/>
              <a:t>If the page is in use, even if it is old, it is given a second chance and its entry moved back to the end of the list</a:t>
            </a:r>
          </a:p>
          <a:p>
            <a:pPr lvl="2" eaLnBrk="1" hangingPunct="1"/>
            <a:r>
              <a:rPr lang="en-US" altLang="en-US" dirty="0"/>
              <a:t>Its used bit is cleared at this time</a:t>
            </a:r>
          </a:p>
          <a:p>
            <a:pPr lvl="1" eaLnBrk="1" hangingPunct="1"/>
            <a:r>
              <a:rPr lang="en-US" altLang="en-US" dirty="0"/>
              <a:t>The search continues in this manner until an old page that has not been referenced is found</a:t>
            </a:r>
          </a:p>
        </p:txBody>
      </p:sp>
    </p:spTree>
    <p:extLst>
      <p:ext uri="{BB962C8B-B14F-4D97-AF65-F5344CB8AC3E}">
        <p14:creationId xmlns:p14="http://schemas.microsoft.com/office/powerpoint/2010/main" val="72204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BA7BB-61B2-46F8-B15D-63A2B7289DE4}"/>
              </a:ext>
            </a:extLst>
          </p:cNvPr>
          <p:cNvPicPr>
            <a:picLocks noChangeAspect="1"/>
          </p:cNvPicPr>
          <p:nvPr/>
        </p:nvPicPr>
        <p:blipFill>
          <a:blip r:embed="rId3"/>
          <a:stretch>
            <a:fillRect/>
          </a:stretch>
        </p:blipFill>
        <p:spPr>
          <a:xfrm>
            <a:off x="467544" y="3573016"/>
            <a:ext cx="7380312" cy="2553931"/>
          </a:xfrm>
          <a:prstGeom prst="rect">
            <a:avLst/>
          </a:prstGeom>
        </p:spPr>
      </p:pic>
      <p:sp>
        <p:nvSpPr>
          <p:cNvPr id="3077" name="Rectangle 2"/>
          <p:cNvSpPr>
            <a:spLocks noGrp="1" noChangeArrowheads="1"/>
          </p:cNvSpPr>
          <p:nvPr>
            <p:ph type="title"/>
          </p:nvPr>
        </p:nvSpPr>
        <p:spPr/>
        <p:txBody>
          <a:bodyPr/>
          <a:lstStyle/>
          <a:p>
            <a:pPr eaLnBrk="1" hangingPunct="1"/>
            <a:r>
              <a:rPr lang="en-US" altLang="en-US" dirty="0"/>
              <a:t>Second Chance</a:t>
            </a:r>
          </a:p>
        </p:txBody>
      </p:sp>
      <p:sp>
        <p:nvSpPr>
          <p:cNvPr id="3078" name="Rectangle 3"/>
          <p:cNvSpPr>
            <a:spLocks noGrp="1" noChangeArrowheads="1"/>
          </p:cNvSpPr>
          <p:nvPr>
            <p:ph type="body" idx="1"/>
          </p:nvPr>
        </p:nvSpPr>
        <p:spPr>
          <a:xfrm>
            <a:off x="107504" y="1693168"/>
            <a:ext cx="8748464" cy="4114800"/>
          </a:xfrm>
        </p:spPr>
        <p:txBody>
          <a:bodyPr/>
          <a:lstStyle/>
          <a:p>
            <a:pPr lvl="1"/>
            <a:r>
              <a:rPr lang="en-US" altLang="en-US" dirty="0"/>
              <a:t>A is oldest page, page fault occurs</a:t>
            </a:r>
          </a:p>
          <a:p>
            <a:pPr lvl="2"/>
            <a:r>
              <a:rPr lang="en-US" altLang="en-US" dirty="0"/>
              <a:t>Referenced bit is checked:</a:t>
            </a:r>
          </a:p>
          <a:p>
            <a:pPr lvl="3"/>
            <a:r>
              <a:rPr lang="en-US" altLang="en-US" dirty="0"/>
              <a:t>If 0, remove it</a:t>
            </a:r>
          </a:p>
          <a:p>
            <a:pPr lvl="3"/>
            <a:r>
              <a:rPr lang="en-US" altLang="en-US" dirty="0"/>
              <a:t>If 1, R bit is cleared and it is load time is updated as it has just arrived</a:t>
            </a:r>
          </a:p>
        </p:txBody>
      </p:sp>
      <p:sp>
        <p:nvSpPr>
          <p:cNvPr id="3" name="Rectangle 2">
            <a:extLst>
              <a:ext uri="{FF2B5EF4-FFF2-40B4-BE49-F238E27FC236}">
                <a16:creationId xmlns:a16="http://schemas.microsoft.com/office/drawing/2014/main" id="{55AAC4D2-AA57-4344-B649-2DB78EE2C6BB}"/>
              </a:ext>
            </a:extLst>
          </p:cNvPr>
          <p:cNvSpPr/>
          <p:nvPr/>
        </p:nvSpPr>
        <p:spPr>
          <a:xfrm>
            <a:off x="1799968" y="4103968"/>
            <a:ext cx="288000" cy="3060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31FB5C7F-05E0-4991-95D5-AD0784CF5640}"/>
              </a:ext>
            </a:extLst>
          </p:cNvPr>
          <p:cNvSpPr/>
          <p:nvPr/>
        </p:nvSpPr>
        <p:spPr>
          <a:xfrm>
            <a:off x="5633968" y="5399968"/>
            <a:ext cx="288000" cy="3060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246BDC16-B2D2-47A8-8609-7843D6268DCF}"/>
              </a:ext>
            </a:extLst>
          </p:cNvPr>
          <p:cNvSpPr/>
          <p:nvPr/>
        </p:nvSpPr>
        <p:spPr>
          <a:xfrm>
            <a:off x="107504" y="6196234"/>
            <a:ext cx="7451079" cy="461665"/>
          </a:xfrm>
          <a:prstGeom prst="rect">
            <a:avLst/>
          </a:prstGeom>
        </p:spPr>
        <p:txBody>
          <a:bodyPr wrap="none">
            <a:spAutoFit/>
          </a:bodyPr>
          <a:lstStyle/>
          <a:p>
            <a:pPr marL="742950" lvl="1" indent="-285750" fontAlgn="base">
              <a:spcBef>
                <a:spcPct val="20000"/>
              </a:spcBef>
              <a:spcAft>
                <a:spcPct val="0"/>
              </a:spcAft>
              <a:buFont typeface="Wingdings" pitchFamily="2" charset="2"/>
              <a:buChar char="Ø"/>
            </a:pPr>
            <a:r>
              <a:rPr lang="en-US" altLang="en-US" sz="2400" dirty="0">
                <a:solidFill>
                  <a:srgbClr val="000099"/>
                </a:solidFill>
              </a:rPr>
              <a:t>What issues or impacts do you see with this method?</a:t>
            </a:r>
          </a:p>
        </p:txBody>
      </p:sp>
    </p:spTree>
    <p:extLst>
      <p:ext uri="{BB962C8B-B14F-4D97-AF65-F5344CB8AC3E}">
        <p14:creationId xmlns:p14="http://schemas.microsoft.com/office/powerpoint/2010/main" val="20301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dirty="0"/>
              <a:t>Clock</a:t>
            </a:r>
          </a:p>
        </p:txBody>
      </p:sp>
      <p:sp>
        <p:nvSpPr>
          <p:cNvPr id="16389" name="Rectangle 3"/>
          <p:cNvSpPr>
            <a:spLocks noGrp="1" noChangeArrowheads="1"/>
          </p:cNvSpPr>
          <p:nvPr>
            <p:ph type="body" idx="1"/>
          </p:nvPr>
        </p:nvSpPr>
        <p:spPr/>
        <p:txBody>
          <a:bodyPr/>
          <a:lstStyle/>
          <a:p>
            <a:pPr eaLnBrk="1" hangingPunct="1"/>
            <a:r>
              <a:rPr lang="en-US" altLang="en-US" dirty="0"/>
              <a:t>The Clock Page Replacement Algorithm</a:t>
            </a:r>
          </a:p>
          <a:p>
            <a:pPr lvl="1" eaLnBrk="1" hangingPunct="1"/>
            <a:r>
              <a:rPr lang="en-US" altLang="en-US" dirty="0"/>
              <a:t>The Second Chance PRA can be slow because page entries are constantly being linked/unlinked to keep them in the correct order</a:t>
            </a:r>
          </a:p>
          <a:p>
            <a:pPr lvl="1" eaLnBrk="1" hangingPunct="1"/>
            <a:r>
              <a:rPr lang="en-US" altLang="en-US" dirty="0"/>
              <a:t>A better approach is to keep all the page entries in a circular list (can be thought of as the form of a (clock)</a:t>
            </a:r>
          </a:p>
          <a:p>
            <a:pPr lvl="2"/>
            <a:r>
              <a:rPr lang="en-US" altLang="en-US" dirty="0"/>
              <a:t>A ‘hand’ points to the oldest page</a:t>
            </a:r>
          </a:p>
          <a:p>
            <a:pPr lvl="1" eaLnBrk="1" hangingPunct="1"/>
            <a:r>
              <a:rPr lang="en-US" altLang="en-US" dirty="0"/>
              <a:t>This hand is really just a pointer to a particular page entry</a:t>
            </a:r>
          </a:p>
        </p:txBody>
      </p:sp>
    </p:spTree>
    <p:extLst>
      <p:ext uri="{BB962C8B-B14F-4D97-AF65-F5344CB8AC3E}">
        <p14:creationId xmlns:p14="http://schemas.microsoft.com/office/powerpoint/2010/main" val="55733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a:t>Clock</a:t>
            </a:r>
          </a:p>
        </p:txBody>
      </p:sp>
      <p:sp>
        <p:nvSpPr>
          <p:cNvPr id="17413" name="Rectangle 3"/>
          <p:cNvSpPr>
            <a:spLocks noGrp="1" noChangeArrowheads="1"/>
          </p:cNvSpPr>
          <p:nvPr>
            <p:ph type="body" idx="1"/>
          </p:nvPr>
        </p:nvSpPr>
        <p:spPr/>
        <p:txBody>
          <a:bodyPr/>
          <a:lstStyle/>
          <a:p>
            <a:pPr eaLnBrk="1" hangingPunct="1"/>
            <a:r>
              <a:rPr lang="en-US" altLang="en-US" dirty="0"/>
              <a:t>The Clock Page Replacement Algorithm </a:t>
            </a:r>
          </a:p>
          <a:p>
            <a:pPr lvl="1" eaLnBrk="1" hangingPunct="1"/>
            <a:r>
              <a:rPr lang="en-US" altLang="en-US" dirty="0"/>
              <a:t>When a page fault occurs, the page being pointed to by the hand is inspected</a:t>
            </a:r>
          </a:p>
          <a:p>
            <a:pPr lvl="2"/>
            <a:r>
              <a:rPr lang="en-US" altLang="en-US" dirty="0"/>
              <a:t>If R=0 (reference bit not set)</a:t>
            </a:r>
          </a:p>
          <a:p>
            <a:pPr lvl="3"/>
            <a:r>
              <a:rPr lang="en-US" altLang="en-US" dirty="0"/>
              <a:t>Page is evicted</a:t>
            </a:r>
          </a:p>
          <a:p>
            <a:pPr lvl="3"/>
            <a:r>
              <a:rPr lang="en-US" altLang="en-US" dirty="0"/>
              <a:t>New page is inserted into clock</a:t>
            </a:r>
          </a:p>
          <a:p>
            <a:pPr lvl="3"/>
            <a:r>
              <a:rPr lang="en-US" altLang="en-US" dirty="0"/>
              <a:t>Hand advances one position</a:t>
            </a:r>
          </a:p>
          <a:p>
            <a:pPr lvl="2"/>
            <a:r>
              <a:rPr lang="en-US" altLang="en-US" dirty="0"/>
              <a:t>IF R=1 (reference bit set)</a:t>
            </a:r>
          </a:p>
          <a:p>
            <a:pPr lvl="3"/>
            <a:r>
              <a:rPr lang="en-US" altLang="en-US" dirty="0"/>
              <a:t>R bit is cleared and hand is advanced to the next page</a:t>
            </a:r>
          </a:p>
          <a:p>
            <a:pPr lvl="1" eaLnBrk="1" hangingPunct="1"/>
            <a:r>
              <a:rPr lang="en-US" altLang="en-US" dirty="0"/>
              <a:t>This continues until a page is found for eviction</a:t>
            </a:r>
          </a:p>
        </p:txBody>
      </p:sp>
    </p:spTree>
    <p:extLst>
      <p:ext uri="{BB962C8B-B14F-4D97-AF65-F5344CB8AC3E}">
        <p14:creationId xmlns:p14="http://schemas.microsoft.com/office/powerpoint/2010/main" val="379922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a:t>Clock</a:t>
            </a:r>
          </a:p>
        </p:txBody>
      </p:sp>
      <p:pic>
        <p:nvPicPr>
          <p:cNvPr id="4" name="Picture 3">
            <a:extLst>
              <a:ext uri="{FF2B5EF4-FFF2-40B4-BE49-F238E27FC236}">
                <a16:creationId xmlns:a16="http://schemas.microsoft.com/office/drawing/2014/main" id="{4F5B28FF-9EE1-48BC-B538-9FE92A2F42D0}"/>
              </a:ext>
            </a:extLst>
          </p:cNvPr>
          <p:cNvPicPr>
            <a:picLocks noChangeAspect="1"/>
          </p:cNvPicPr>
          <p:nvPr/>
        </p:nvPicPr>
        <p:blipFill>
          <a:blip r:embed="rId3"/>
          <a:stretch>
            <a:fillRect/>
          </a:stretch>
        </p:blipFill>
        <p:spPr>
          <a:xfrm>
            <a:off x="542870" y="1755918"/>
            <a:ext cx="8183860" cy="4296378"/>
          </a:xfrm>
          <a:prstGeom prst="rect">
            <a:avLst/>
          </a:prstGeom>
        </p:spPr>
      </p:pic>
    </p:spTree>
    <p:extLst>
      <p:ext uri="{BB962C8B-B14F-4D97-AF65-F5344CB8AC3E}">
        <p14:creationId xmlns:p14="http://schemas.microsoft.com/office/powerpoint/2010/main" val="3584050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en-US" dirty="0"/>
              <a:t>Least Recently Used (LRU) </a:t>
            </a:r>
          </a:p>
        </p:txBody>
      </p:sp>
      <p:sp>
        <p:nvSpPr>
          <p:cNvPr id="19461" name="Rectangle 3"/>
          <p:cNvSpPr>
            <a:spLocks noGrp="1" noChangeArrowheads="1"/>
          </p:cNvSpPr>
          <p:nvPr>
            <p:ph type="body" idx="1"/>
          </p:nvPr>
        </p:nvSpPr>
        <p:spPr/>
        <p:txBody>
          <a:bodyPr/>
          <a:lstStyle/>
          <a:p>
            <a:pPr eaLnBrk="1" hangingPunct="1"/>
            <a:r>
              <a:rPr lang="en-US" altLang="en-US" dirty="0"/>
              <a:t>The Least Recently Used (LRU) PRA</a:t>
            </a:r>
          </a:p>
          <a:p>
            <a:pPr lvl="1" eaLnBrk="1" hangingPunct="1"/>
            <a:r>
              <a:rPr lang="en-US" altLang="en-US" dirty="0"/>
              <a:t>A good approximation to the optimal algorithm is that:</a:t>
            </a:r>
          </a:p>
          <a:p>
            <a:pPr lvl="2"/>
            <a:r>
              <a:rPr lang="en-US" altLang="en-US" dirty="0"/>
              <a:t>Pages that have been heavily used in the last few instructions will probably be heavily used again soon; and</a:t>
            </a:r>
          </a:p>
          <a:p>
            <a:pPr lvl="2"/>
            <a:r>
              <a:rPr lang="en-US" altLang="en-US" dirty="0"/>
              <a:t>Pages that have not been used for a ling time will likely remain unused for a long time</a:t>
            </a:r>
          </a:p>
          <a:p>
            <a:pPr lvl="1" eaLnBrk="1" hangingPunct="1"/>
            <a:r>
              <a:rPr lang="en-US" altLang="en-US" dirty="0"/>
              <a:t>Therefore, when a page fault occurs, throw out the page that has been unused for the longest time</a:t>
            </a:r>
          </a:p>
          <a:p>
            <a:pPr lvl="2" eaLnBrk="1" hangingPunct="1"/>
            <a:r>
              <a:rPr lang="en-US" altLang="en-US" dirty="0"/>
              <a:t>How is this different from FIFO?</a:t>
            </a:r>
          </a:p>
        </p:txBody>
      </p:sp>
    </p:spTree>
    <p:extLst>
      <p:ext uri="{BB962C8B-B14F-4D97-AF65-F5344CB8AC3E}">
        <p14:creationId xmlns:p14="http://schemas.microsoft.com/office/powerpoint/2010/main" val="903093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dirty="0"/>
              <a:t>Least Recently Used (LRU) </a:t>
            </a:r>
          </a:p>
        </p:txBody>
      </p:sp>
      <p:sp>
        <p:nvSpPr>
          <p:cNvPr id="20485" name="Rectangle 3"/>
          <p:cNvSpPr>
            <a:spLocks noGrp="1" noChangeArrowheads="1"/>
          </p:cNvSpPr>
          <p:nvPr>
            <p:ph type="body" idx="1"/>
          </p:nvPr>
        </p:nvSpPr>
        <p:spPr>
          <a:xfrm>
            <a:off x="685800" y="1916832"/>
            <a:ext cx="7772400" cy="4114800"/>
          </a:xfrm>
        </p:spPr>
        <p:txBody>
          <a:bodyPr/>
          <a:lstStyle/>
          <a:p>
            <a:pPr eaLnBrk="1" hangingPunct="1"/>
            <a:r>
              <a:rPr lang="en-US" altLang="en-US" dirty="0"/>
              <a:t>Implementation of LRU</a:t>
            </a:r>
          </a:p>
          <a:p>
            <a:pPr lvl="1" eaLnBrk="1" hangingPunct="1"/>
            <a:r>
              <a:rPr lang="en-US" altLang="en-US" dirty="0"/>
              <a:t>Method 1: Every entry is maintained in linked list</a:t>
            </a:r>
          </a:p>
          <a:p>
            <a:pPr lvl="2"/>
            <a:r>
              <a:rPr lang="en-US" altLang="en-US" dirty="0"/>
              <a:t>Every time a page is used, it is moved to the front of the list</a:t>
            </a:r>
          </a:p>
          <a:p>
            <a:pPr lvl="2" eaLnBrk="1" hangingPunct="1"/>
            <a:r>
              <a:rPr lang="en-US" altLang="en-US" dirty="0"/>
              <a:t>This is a very expensive operation</a:t>
            </a:r>
          </a:p>
          <a:p>
            <a:pPr lvl="1" eaLnBrk="1" hangingPunct="1"/>
            <a:r>
              <a:rPr lang="en-US" altLang="en-US" dirty="0"/>
              <a:t>Method 2: Use a very large (64 bit) counter in hardware</a:t>
            </a:r>
          </a:p>
          <a:p>
            <a:pPr lvl="2"/>
            <a:r>
              <a:rPr lang="en-US" altLang="en-US" dirty="0"/>
              <a:t>Counter is incremented after every instruction</a:t>
            </a:r>
          </a:p>
          <a:p>
            <a:pPr lvl="2"/>
            <a:r>
              <a:rPr lang="en-US" altLang="en-US" dirty="0"/>
              <a:t>Store this number in each page table entry after every memory reference</a:t>
            </a:r>
          </a:p>
          <a:p>
            <a:pPr lvl="2"/>
            <a:r>
              <a:rPr lang="en-US" altLang="en-US" dirty="0"/>
              <a:t>When there is a need to replace a page, evict the page with the smallest counter value</a:t>
            </a:r>
          </a:p>
          <a:p>
            <a:pPr lvl="2" eaLnBrk="1" hangingPunct="1"/>
            <a:r>
              <a:rPr lang="en-US" altLang="en-US" dirty="0"/>
              <a:t>Disadvantage is the large overhead of a 64 bit counter in every page table entry</a:t>
            </a:r>
          </a:p>
        </p:txBody>
      </p:sp>
    </p:spTree>
    <p:extLst>
      <p:ext uri="{BB962C8B-B14F-4D97-AF65-F5344CB8AC3E}">
        <p14:creationId xmlns:p14="http://schemas.microsoft.com/office/powerpoint/2010/main" val="315738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dirty="0"/>
              <a:t>Least Recently Used (LRU) </a:t>
            </a:r>
          </a:p>
        </p:txBody>
      </p:sp>
      <p:sp>
        <p:nvSpPr>
          <p:cNvPr id="21509" name="Rectangle 3"/>
          <p:cNvSpPr>
            <a:spLocks noGrp="1" noChangeArrowheads="1"/>
          </p:cNvSpPr>
          <p:nvPr>
            <p:ph type="body" idx="1"/>
          </p:nvPr>
        </p:nvSpPr>
        <p:spPr/>
        <p:txBody>
          <a:bodyPr/>
          <a:lstStyle/>
          <a:p>
            <a:pPr eaLnBrk="1" hangingPunct="1"/>
            <a:r>
              <a:rPr lang="en-US" altLang="en-US" dirty="0"/>
              <a:t>Least Recently Used (LRU) PRA</a:t>
            </a:r>
          </a:p>
          <a:p>
            <a:pPr lvl="1" eaLnBrk="1" hangingPunct="1"/>
            <a:r>
              <a:rPr lang="en-US" altLang="en-US" dirty="0"/>
              <a:t>Method 3:  For a system with </a:t>
            </a:r>
            <a:r>
              <a:rPr lang="en-US" altLang="en-US" i="1" dirty="0"/>
              <a:t>n</a:t>
            </a:r>
            <a:r>
              <a:rPr lang="en-US" altLang="en-US" dirty="0"/>
              <a:t> page frames, maintain a hardware matrix of size </a:t>
            </a:r>
            <a:r>
              <a:rPr lang="en-US" altLang="en-US" i="1" dirty="0"/>
              <a:t>n </a:t>
            </a:r>
            <a:r>
              <a:rPr lang="en-US" altLang="en-US" dirty="0"/>
              <a:t>x </a:t>
            </a:r>
            <a:r>
              <a:rPr lang="en-US" altLang="en-US" i="1" dirty="0"/>
              <a:t>n</a:t>
            </a:r>
            <a:r>
              <a:rPr lang="en-US" altLang="en-US" dirty="0"/>
              <a:t> bits, initially set to 0</a:t>
            </a:r>
          </a:p>
          <a:p>
            <a:pPr lvl="2" eaLnBrk="1" hangingPunct="1"/>
            <a:r>
              <a:rPr lang="en-US" altLang="en-US" dirty="0"/>
              <a:t>Whenever a page, </a:t>
            </a:r>
            <a:r>
              <a:rPr lang="en-US" altLang="en-US" i="1" dirty="0"/>
              <a:t>k</a:t>
            </a:r>
            <a:r>
              <a:rPr lang="en-US" altLang="en-US" dirty="0"/>
              <a:t>, is referenced the hardware sets all the bits of </a:t>
            </a:r>
            <a:r>
              <a:rPr lang="en-US" altLang="en-US" b="1" dirty="0"/>
              <a:t>row</a:t>
            </a:r>
            <a:r>
              <a:rPr lang="en-US" altLang="en-US" dirty="0"/>
              <a:t> </a:t>
            </a:r>
            <a:r>
              <a:rPr lang="en-US" altLang="en-US" i="1" dirty="0"/>
              <a:t>k</a:t>
            </a:r>
            <a:r>
              <a:rPr lang="en-US" altLang="en-US" dirty="0"/>
              <a:t> to 1, then sets all the bits of </a:t>
            </a:r>
            <a:r>
              <a:rPr lang="en-US" altLang="en-US" b="1" dirty="0"/>
              <a:t>column</a:t>
            </a:r>
            <a:r>
              <a:rPr lang="en-US" altLang="en-US" dirty="0"/>
              <a:t> </a:t>
            </a:r>
            <a:r>
              <a:rPr lang="en-US" altLang="en-US" i="1" dirty="0"/>
              <a:t>k </a:t>
            </a:r>
            <a:r>
              <a:rPr lang="en-US" altLang="en-US" dirty="0"/>
              <a:t>to 0</a:t>
            </a:r>
          </a:p>
          <a:p>
            <a:pPr lvl="2" eaLnBrk="1" hangingPunct="1"/>
            <a:r>
              <a:rPr lang="en-US" altLang="en-US" dirty="0"/>
              <a:t>The row with the lowest binary value is the least recently used page frame and is the candidate for eviction...try it!</a:t>
            </a:r>
          </a:p>
          <a:p>
            <a:pPr lvl="2" eaLnBrk="1" hangingPunct="1"/>
            <a:r>
              <a:rPr lang="en-US" altLang="en-US" dirty="0"/>
              <a:t>Consider a simple example with four pages</a:t>
            </a:r>
          </a:p>
        </p:txBody>
      </p:sp>
      <p:pic>
        <p:nvPicPr>
          <p:cNvPr id="4" name="Picture 3">
            <a:extLst>
              <a:ext uri="{FF2B5EF4-FFF2-40B4-BE49-F238E27FC236}">
                <a16:creationId xmlns:a16="http://schemas.microsoft.com/office/drawing/2014/main" id="{316E8AB8-6118-4FE6-8BE2-BF6F4E02F2F4}"/>
              </a:ext>
            </a:extLst>
          </p:cNvPr>
          <p:cNvPicPr>
            <a:picLocks noChangeAspect="1"/>
          </p:cNvPicPr>
          <p:nvPr/>
        </p:nvPicPr>
        <p:blipFill>
          <a:blip r:embed="rId2"/>
          <a:stretch>
            <a:fillRect/>
          </a:stretch>
        </p:blipFill>
        <p:spPr>
          <a:xfrm>
            <a:off x="3419872" y="5013176"/>
            <a:ext cx="1644278" cy="1678534"/>
          </a:xfrm>
          <a:prstGeom prst="rect">
            <a:avLst/>
          </a:prstGeom>
        </p:spPr>
      </p:pic>
    </p:spTree>
    <p:extLst>
      <p:ext uri="{BB962C8B-B14F-4D97-AF65-F5344CB8AC3E}">
        <p14:creationId xmlns:p14="http://schemas.microsoft.com/office/powerpoint/2010/main" val="85694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a:t>Quick Review</a:t>
            </a:r>
          </a:p>
        </p:txBody>
      </p:sp>
      <p:sp>
        <p:nvSpPr>
          <p:cNvPr id="6149" name="Rectangle 3"/>
          <p:cNvSpPr>
            <a:spLocks noGrp="1" noChangeArrowheads="1"/>
          </p:cNvSpPr>
          <p:nvPr>
            <p:ph type="body" idx="1"/>
          </p:nvPr>
        </p:nvSpPr>
        <p:spPr/>
        <p:txBody>
          <a:bodyPr/>
          <a:lstStyle/>
          <a:p>
            <a:pPr eaLnBrk="1" hangingPunct="1"/>
            <a:r>
              <a:rPr lang="en-US" altLang="en-US"/>
              <a:t>What is the problem that multi-level page tables solve?</a:t>
            </a:r>
          </a:p>
          <a:p>
            <a:pPr eaLnBrk="1" hangingPunct="1"/>
            <a:r>
              <a:rPr lang="en-US" altLang="en-US"/>
              <a:t>In a TLB, what kind of memory is required to look up the page frame of a physical address quickly?</a:t>
            </a:r>
          </a:p>
          <a:p>
            <a:pPr eaLnBrk="1" hangingPunct="1"/>
            <a:r>
              <a:rPr lang="en-US" altLang="en-US"/>
              <a:t>For systems with very, very large virtual address spaces, what is our solution to the overwhelming size of the page table?</a:t>
            </a:r>
          </a:p>
        </p:txBody>
      </p:sp>
    </p:spTree>
    <p:extLst>
      <p:ext uri="{BB962C8B-B14F-4D97-AF65-F5344CB8AC3E}">
        <p14:creationId xmlns:p14="http://schemas.microsoft.com/office/powerpoint/2010/main" val="3599884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685800" y="476672"/>
            <a:ext cx="7772400" cy="1143000"/>
          </a:xfrm>
        </p:spPr>
        <p:txBody>
          <a:bodyPr/>
          <a:lstStyle/>
          <a:p>
            <a:pPr eaLnBrk="1" hangingPunct="1"/>
            <a:r>
              <a:rPr lang="en-US" altLang="en-US" dirty="0"/>
              <a:t>Least Recently Used (LRU) </a:t>
            </a:r>
          </a:p>
        </p:txBody>
      </p:sp>
      <p:sp>
        <p:nvSpPr>
          <p:cNvPr id="4102" name="Rectangle 3"/>
          <p:cNvSpPr>
            <a:spLocks noGrp="1" noChangeArrowheads="1"/>
          </p:cNvSpPr>
          <p:nvPr>
            <p:ph type="body" idx="1"/>
          </p:nvPr>
        </p:nvSpPr>
        <p:spPr>
          <a:xfrm>
            <a:off x="381000" y="1219200"/>
            <a:ext cx="8763000" cy="1143000"/>
          </a:xfrm>
        </p:spPr>
        <p:txBody>
          <a:bodyPr/>
          <a:lstStyle/>
          <a:p>
            <a:pPr eaLnBrk="1" hangingPunct="1"/>
            <a:r>
              <a:rPr lang="en-US" altLang="en-US"/>
              <a:t>The Least Recently Used (LRU) PRA</a:t>
            </a:r>
          </a:p>
          <a:p>
            <a:pPr lvl="1" eaLnBrk="1" hangingPunct="1"/>
            <a:r>
              <a:rPr lang="en-US" altLang="en-US"/>
              <a:t>Accessed in order: 0,1,2,3,2,1,0,3,2,3</a:t>
            </a:r>
          </a:p>
        </p:txBody>
      </p:sp>
      <p:graphicFrame>
        <p:nvGraphicFramePr>
          <p:cNvPr id="4098" name="Object 5"/>
          <p:cNvGraphicFramePr>
            <a:graphicFrameLocks noChangeAspect="1"/>
          </p:cNvGraphicFramePr>
          <p:nvPr/>
        </p:nvGraphicFramePr>
        <p:xfrm>
          <a:off x="152400" y="2819400"/>
          <a:ext cx="8839200" cy="3843338"/>
        </p:xfrm>
        <a:graphic>
          <a:graphicData uri="http://schemas.openxmlformats.org/presentationml/2006/ole">
            <mc:AlternateContent xmlns:mc="http://schemas.openxmlformats.org/markup-compatibility/2006">
              <mc:Choice xmlns:v="urn:schemas-microsoft-com:vml" Requires="v">
                <p:oleObj spid="_x0000_s5150" name="Bitmap Image" r:id="rId4" imgW="7666667" imgH="3333333" progId="PBrush">
                  <p:embed/>
                </p:oleObj>
              </mc:Choice>
              <mc:Fallback>
                <p:oleObj name="Bitmap Image" r:id="rId4" imgW="7666667" imgH="3333333"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819400"/>
                        <a:ext cx="8839200" cy="38433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DA31C23E-C1DA-4901-B6A1-B7D07C54B5B8}"/>
              </a:ext>
            </a:extLst>
          </p:cNvPr>
          <p:cNvGrpSpPr/>
          <p:nvPr/>
        </p:nvGrpSpPr>
        <p:grpSpPr>
          <a:xfrm>
            <a:off x="469900" y="3175000"/>
            <a:ext cx="1447800" cy="1371600"/>
            <a:chOff x="469900" y="3175000"/>
            <a:chExt cx="1447800" cy="1371600"/>
          </a:xfrm>
        </p:grpSpPr>
        <p:sp>
          <p:nvSpPr>
            <p:cNvPr id="92166" name="Rectangle 6"/>
            <p:cNvSpPr>
              <a:spLocks noChangeArrowheads="1"/>
            </p:cNvSpPr>
            <p:nvPr/>
          </p:nvSpPr>
          <p:spPr bwMode="auto">
            <a:xfrm>
              <a:off x="469900" y="3175000"/>
              <a:ext cx="1447800" cy="330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 name="Rectangle 14">
              <a:extLst>
                <a:ext uri="{FF2B5EF4-FFF2-40B4-BE49-F238E27FC236}">
                  <a16:creationId xmlns:a16="http://schemas.microsoft.com/office/drawing/2014/main" id="{A7AA9C79-1AB2-493A-894A-5D3129DD45CA}"/>
                </a:ext>
              </a:extLst>
            </p:cNvPr>
            <p:cNvSpPr/>
            <p:nvPr/>
          </p:nvSpPr>
          <p:spPr>
            <a:xfrm>
              <a:off x="541800" y="3187100"/>
              <a:ext cx="285784" cy="13595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 name="Group 3">
            <a:extLst>
              <a:ext uri="{FF2B5EF4-FFF2-40B4-BE49-F238E27FC236}">
                <a16:creationId xmlns:a16="http://schemas.microsoft.com/office/drawing/2014/main" id="{0525BC5D-91F8-46BB-8513-A11241C29432}"/>
              </a:ext>
            </a:extLst>
          </p:cNvPr>
          <p:cNvGrpSpPr/>
          <p:nvPr/>
        </p:nvGrpSpPr>
        <p:grpSpPr>
          <a:xfrm>
            <a:off x="2184400" y="3193750"/>
            <a:ext cx="1447800" cy="1359500"/>
            <a:chOff x="2184400" y="3193750"/>
            <a:chExt cx="1447800" cy="1359500"/>
          </a:xfrm>
        </p:grpSpPr>
        <p:sp>
          <p:nvSpPr>
            <p:cNvPr id="92167" name="Rectangle 7"/>
            <p:cNvSpPr>
              <a:spLocks noChangeArrowheads="1"/>
            </p:cNvSpPr>
            <p:nvPr/>
          </p:nvSpPr>
          <p:spPr bwMode="auto">
            <a:xfrm>
              <a:off x="2184400" y="3530600"/>
              <a:ext cx="1447800" cy="330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6" name="Rectangle 15">
              <a:extLst>
                <a:ext uri="{FF2B5EF4-FFF2-40B4-BE49-F238E27FC236}">
                  <a16:creationId xmlns:a16="http://schemas.microsoft.com/office/drawing/2014/main" id="{5478CB1A-B5D1-497E-913D-1B2CE1DFF6AD}"/>
                </a:ext>
              </a:extLst>
            </p:cNvPr>
            <p:cNvSpPr/>
            <p:nvPr/>
          </p:nvSpPr>
          <p:spPr>
            <a:xfrm>
              <a:off x="2590766" y="3193750"/>
              <a:ext cx="285784" cy="13595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 name="Group 4">
            <a:extLst>
              <a:ext uri="{FF2B5EF4-FFF2-40B4-BE49-F238E27FC236}">
                <a16:creationId xmlns:a16="http://schemas.microsoft.com/office/drawing/2014/main" id="{53779116-BCF3-49FF-92AF-479EBE97D6B3}"/>
              </a:ext>
            </a:extLst>
          </p:cNvPr>
          <p:cNvGrpSpPr/>
          <p:nvPr/>
        </p:nvGrpSpPr>
        <p:grpSpPr>
          <a:xfrm>
            <a:off x="3911600" y="3193750"/>
            <a:ext cx="1447800" cy="1359500"/>
            <a:chOff x="3911600" y="3193750"/>
            <a:chExt cx="1447800" cy="1359500"/>
          </a:xfrm>
        </p:grpSpPr>
        <p:sp>
          <p:nvSpPr>
            <p:cNvPr id="92168" name="Rectangle 8"/>
            <p:cNvSpPr>
              <a:spLocks noChangeArrowheads="1"/>
            </p:cNvSpPr>
            <p:nvPr/>
          </p:nvSpPr>
          <p:spPr bwMode="auto">
            <a:xfrm>
              <a:off x="3911600" y="3860800"/>
              <a:ext cx="1447800" cy="330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 name="Rectangle 16">
              <a:extLst>
                <a:ext uri="{FF2B5EF4-FFF2-40B4-BE49-F238E27FC236}">
                  <a16:creationId xmlns:a16="http://schemas.microsoft.com/office/drawing/2014/main" id="{7B80A01C-5158-4467-BA39-3CCC238E8A9B}"/>
                </a:ext>
              </a:extLst>
            </p:cNvPr>
            <p:cNvSpPr/>
            <p:nvPr/>
          </p:nvSpPr>
          <p:spPr>
            <a:xfrm>
              <a:off x="4667250" y="3193750"/>
              <a:ext cx="285784" cy="13595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 name="Group 5">
            <a:extLst>
              <a:ext uri="{FF2B5EF4-FFF2-40B4-BE49-F238E27FC236}">
                <a16:creationId xmlns:a16="http://schemas.microsoft.com/office/drawing/2014/main" id="{0D192FC4-27B4-40D1-B18F-52AA44A0603D}"/>
              </a:ext>
            </a:extLst>
          </p:cNvPr>
          <p:cNvGrpSpPr/>
          <p:nvPr/>
        </p:nvGrpSpPr>
        <p:grpSpPr>
          <a:xfrm>
            <a:off x="5626100" y="3156387"/>
            <a:ext cx="1447800" cy="1390213"/>
            <a:chOff x="5626100" y="3156387"/>
            <a:chExt cx="1447800" cy="1390213"/>
          </a:xfrm>
        </p:grpSpPr>
        <p:sp>
          <p:nvSpPr>
            <p:cNvPr id="92169" name="Rectangle 9"/>
            <p:cNvSpPr>
              <a:spLocks noChangeArrowheads="1"/>
            </p:cNvSpPr>
            <p:nvPr/>
          </p:nvSpPr>
          <p:spPr bwMode="auto">
            <a:xfrm>
              <a:off x="5626100" y="4216400"/>
              <a:ext cx="1447800" cy="330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8" name="Rectangle 17">
              <a:extLst>
                <a:ext uri="{FF2B5EF4-FFF2-40B4-BE49-F238E27FC236}">
                  <a16:creationId xmlns:a16="http://schemas.microsoft.com/office/drawing/2014/main" id="{92504B50-7D40-49B3-8842-9415D1DDBD43}"/>
                </a:ext>
              </a:extLst>
            </p:cNvPr>
            <p:cNvSpPr/>
            <p:nvPr/>
          </p:nvSpPr>
          <p:spPr>
            <a:xfrm>
              <a:off x="6739891" y="3156387"/>
              <a:ext cx="285784" cy="13595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 name="Group 1">
            <a:extLst>
              <a:ext uri="{FF2B5EF4-FFF2-40B4-BE49-F238E27FC236}">
                <a16:creationId xmlns:a16="http://schemas.microsoft.com/office/drawing/2014/main" id="{3C42F196-1634-45B6-A79A-02926FC18C81}"/>
              </a:ext>
            </a:extLst>
          </p:cNvPr>
          <p:cNvGrpSpPr/>
          <p:nvPr/>
        </p:nvGrpSpPr>
        <p:grpSpPr>
          <a:xfrm>
            <a:off x="469900" y="3193750"/>
            <a:ext cx="8318500" cy="3309938"/>
            <a:chOff x="469900" y="3193750"/>
            <a:chExt cx="8318500" cy="3309938"/>
          </a:xfrm>
        </p:grpSpPr>
        <p:sp>
          <p:nvSpPr>
            <p:cNvPr id="92170" name="Rectangle 10"/>
            <p:cNvSpPr>
              <a:spLocks noChangeArrowheads="1"/>
            </p:cNvSpPr>
            <p:nvPr/>
          </p:nvSpPr>
          <p:spPr bwMode="auto">
            <a:xfrm>
              <a:off x="7340600" y="3873500"/>
              <a:ext cx="1447800" cy="330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2171" name="Rectangle 11"/>
            <p:cNvSpPr>
              <a:spLocks noChangeArrowheads="1"/>
            </p:cNvSpPr>
            <p:nvPr/>
          </p:nvSpPr>
          <p:spPr bwMode="auto">
            <a:xfrm>
              <a:off x="469900" y="5473700"/>
              <a:ext cx="1447800" cy="330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2172" name="Rectangle 12"/>
            <p:cNvSpPr>
              <a:spLocks noChangeArrowheads="1"/>
            </p:cNvSpPr>
            <p:nvPr/>
          </p:nvSpPr>
          <p:spPr bwMode="auto">
            <a:xfrm>
              <a:off x="2184400" y="5130800"/>
              <a:ext cx="1447800" cy="330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2173" name="Rectangle 13"/>
            <p:cNvSpPr>
              <a:spLocks noChangeArrowheads="1"/>
            </p:cNvSpPr>
            <p:nvPr/>
          </p:nvSpPr>
          <p:spPr bwMode="auto">
            <a:xfrm>
              <a:off x="3911600" y="6159500"/>
              <a:ext cx="1447800" cy="330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2174" name="Rectangle 14"/>
            <p:cNvSpPr>
              <a:spLocks noChangeArrowheads="1"/>
            </p:cNvSpPr>
            <p:nvPr/>
          </p:nvSpPr>
          <p:spPr bwMode="auto">
            <a:xfrm>
              <a:off x="5626100" y="5816600"/>
              <a:ext cx="1447800" cy="330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2175" name="Rectangle 15"/>
            <p:cNvSpPr>
              <a:spLocks noChangeArrowheads="1"/>
            </p:cNvSpPr>
            <p:nvPr/>
          </p:nvSpPr>
          <p:spPr bwMode="auto">
            <a:xfrm>
              <a:off x="7340600" y="6146800"/>
              <a:ext cx="1447800" cy="330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0" name="Rectangle 19">
              <a:extLst>
                <a:ext uri="{FF2B5EF4-FFF2-40B4-BE49-F238E27FC236}">
                  <a16:creationId xmlns:a16="http://schemas.microsoft.com/office/drawing/2014/main" id="{F8E837F6-3319-4568-907C-84C2AB1D162A}"/>
                </a:ext>
              </a:extLst>
            </p:cNvPr>
            <p:cNvSpPr/>
            <p:nvPr/>
          </p:nvSpPr>
          <p:spPr>
            <a:xfrm>
              <a:off x="8070567" y="3193750"/>
              <a:ext cx="285784" cy="13595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2460FEF9-73FB-4A79-86BC-253910D3DA3B}"/>
                </a:ext>
              </a:extLst>
            </p:cNvPr>
            <p:cNvSpPr/>
            <p:nvPr/>
          </p:nvSpPr>
          <p:spPr>
            <a:xfrm>
              <a:off x="2250993" y="5132874"/>
              <a:ext cx="285784" cy="13595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475613EA-D5AF-4EB4-89D1-7B97F38F6AC4}"/>
                </a:ext>
              </a:extLst>
            </p:cNvPr>
            <p:cNvSpPr/>
            <p:nvPr/>
          </p:nvSpPr>
          <p:spPr>
            <a:xfrm>
              <a:off x="4994934" y="5132874"/>
              <a:ext cx="285784" cy="13595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347315F8-4BFD-4A15-9463-F270DEAD7A40}"/>
                </a:ext>
              </a:extLst>
            </p:cNvPr>
            <p:cNvSpPr/>
            <p:nvPr/>
          </p:nvSpPr>
          <p:spPr>
            <a:xfrm>
              <a:off x="6364052" y="5117500"/>
              <a:ext cx="285784" cy="13595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A569DAF0-41B3-4E63-AE0E-6EA5E4017D88}"/>
                </a:ext>
              </a:extLst>
            </p:cNvPr>
            <p:cNvSpPr/>
            <p:nvPr/>
          </p:nvSpPr>
          <p:spPr>
            <a:xfrm>
              <a:off x="8455428" y="5117500"/>
              <a:ext cx="285784" cy="13595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78AD95C9-195B-4FD4-8C8F-0471AFE83D8F}"/>
                </a:ext>
              </a:extLst>
            </p:cNvPr>
            <p:cNvSpPr/>
            <p:nvPr/>
          </p:nvSpPr>
          <p:spPr>
            <a:xfrm>
              <a:off x="869786" y="5144188"/>
              <a:ext cx="285784" cy="1359500"/>
            </a:xfrm>
            <a:prstGeom prst="rect">
              <a:avLst/>
            </a:prstGeom>
            <a:solidFill>
              <a:srgbClr val="F862F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11573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a:t>Quiz Time!</a:t>
            </a:r>
          </a:p>
        </p:txBody>
      </p:sp>
      <p:sp>
        <p:nvSpPr>
          <p:cNvPr id="60419" name="Rectangle 3"/>
          <p:cNvSpPr>
            <a:spLocks noGrp="1" noChangeArrowheads="1"/>
          </p:cNvSpPr>
          <p:nvPr>
            <p:ph type="body" idx="1"/>
          </p:nvPr>
        </p:nvSpPr>
        <p:spPr>
          <a:xfrm>
            <a:off x="381000" y="2590800"/>
            <a:ext cx="8763000" cy="910208"/>
          </a:xfrm>
        </p:spPr>
        <p:txBody>
          <a:bodyPr/>
          <a:lstStyle/>
          <a:p>
            <a:r>
              <a:rPr lang="en-US" altLang="en-US" sz="3200" dirty="0"/>
              <a:t>What algorithms did we see today?</a:t>
            </a:r>
          </a:p>
        </p:txBody>
      </p:sp>
      <p:sp>
        <p:nvSpPr>
          <p:cNvPr id="4" name="Rectangle 3">
            <a:extLst>
              <a:ext uri="{FF2B5EF4-FFF2-40B4-BE49-F238E27FC236}">
                <a16:creationId xmlns:a16="http://schemas.microsoft.com/office/drawing/2014/main" id="{87F56555-92C1-46E2-A117-C278509C3716}"/>
              </a:ext>
            </a:extLst>
          </p:cNvPr>
          <p:cNvSpPr txBox="1">
            <a:spLocks noChangeArrowheads="1"/>
          </p:cNvSpPr>
          <p:nvPr/>
        </p:nvSpPr>
        <p:spPr bwMode="auto">
          <a:xfrm>
            <a:off x="381000" y="3414534"/>
            <a:ext cx="8763000" cy="910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sz="3200" dirty="0"/>
              <a:t>What are three ways of implementing Least Recently Used?</a:t>
            </a:r>
          </a:p>
          <a:p>
            <a:pPr marL="0" indent="0">
              <a:buNone/>
            </a:pPr>
            <a:endParaRPr lang="en-US" altLang="en-US" sz="3200" kern="0" dirty="0"/>
          </a:p>
        </p:txBody>
      </p:sp>
    </p:spTree>
    <p:extLst>
      <p:ext uri="{BB962C8B-B14F-4D97-AF65-F5344CB8AC3E}">
        <p14:creationId xmlns:p14="http://schemas.microsoft.com/office/powerpoint/2010/main" val="2773066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P spid="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3438C8A-46B1-486C-8478-741356CF3283}"/>
              </a:ext>
            </a:extLst>
          </p:cNvPr>
          <p:cNvSpPr>
            <a:spLocks noGrp="1"/>
          </p:cNvSpPr>
          <p:nvPr>
            <p:ph type="subTitle" idx="1"/>
          </p:nvPr>
        </p:nvSpPr>
        <p:spPr>
          <a:xfrm>
            <a:off x="0" y="4204631"/>
            <a:ext cx="9143999" cy="1752600"/>
          </a:xfrm>
        </p:spPr>
        <p:txBody>
          <a:bodyPr/>
          <a:lstStyle/>
          <a:p>
            <a:r>
              <a:rPr lang="en-CA" dirty="0"/>
              <a:t>Page Replacement Algorithms II</a:t>
            </a:r>
          </a:p>
        </p:txBody>
      </p:sp>
    </p:spTree>
    <p:extLst>
      <p:ext uri="{BB962C8B-B14F-4D97-AF65-F5344CB8AC3E}">
        <p14:creationId xmlns:p14="http://schemas.microsoft.com/office/powerpoint/2010/main" val="185814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6375-A75F-407F-8A6A-E85BD43AF3C0}"/>
              </a:ext>
            </a:extLst>
          </p:cNvPr>
          <p:cNvSpPr>
            <a:spLocks noGrp="1"/>
          </p:cNvSpPr>
          <p:nvPr>
            <p:ph type="title"/>
          </p:nvPr>
        </p:nvSpPr>
        <p:spPr/>
        <p:txBody>
          <a:bodyPr/>
          <a:lstStyle/>
          <a:p>
            <a:r>
              <a:rPr lang="en-CA" dirty="0"/>
              <a:t>Outline</a:t>
            </a:r>
          </a:p>
        </p:txBody>
      </p:sp>
      <p:sp>
        <p:nvSpPr>
          <p:cNvPr id="3" name="Content Placeholder 2">
            <a:extLst>
              <a:ext uri="{FF2B5EF4-FFF2-40B4-BE49-F238E27FC236}">
                <a16:creationId xmlns:a16="http://schemas.microsoft.com/office/drawing/2014/main" id="{77D851D9-201F-4D31-B7BD-99C19BF01B17}"/>
              </a:ext>
            </a:extLst>
          </p:cNvPr>
          <p:cNvSpPr>
            <a:spLocks noGrp="1"/>
          </p:cNvSpPr>
          <p:nvPr>
            <p:ph idx="1"/>
          </p:nvPr>
        </p:nvSpPr>
        <p:spPr/>
        <p:txBody>
          <a:bodyPr/>
          <a:lstStyle/>
          <a:p>
            <a:r>
              <a:rPr lang="en-CA" dirty="0"/>
              <a:t>Review of paging and page faults</a:t>
            </a:r>
          </a:p>
          <a:p>
            <a:r>
              <a:rPr lang="en-CA" dirty="0"/>
              <a:t>The need for page replacement algorithms</a:t>
            </a:r>
          </a:p>
          <a:p>
            <a:r>
              <a:rPr lang="en-CA" dirty="0"/>
              <a:t>Page replacement algorithms</a:t>
            </a:r>
          </a:p>
          <a:p>
            <a:pPr lvl="1"/>
            <a:r>
              <a:rPr lang="en-CA" dirty="0"/>
              <a:t>Optimal</a:t>
            </a:r>
          </a:p>
          <a:p>
            <a:pPr lvl="1"/>
            <a:r>
              <a:rPr lang="en-CA" dirty="0"/>
              <a:t>Not Recently Used</a:t>
            </a:r>
          </a:p>
          <a:p>
            <a:pPr lvl="1"/>
            <a:r>
              <a:rPr lang="en-CA" dirty="0"/>
              <a:t>First-In, First-Out (FIFO)</a:t>
            </a:r>
          </a:p>
          <a:p>
            <a:pPr lvl="1"/>
            <a:r>
              <a:rPr lang="en-CA" dirty="0"/>
              <a:t>Second-Chance</a:t>
            </a:r>
          </a:p>
          <a:p>
            <a:pPr lvl="1"/>
            <a:r>
              <a:rPr lang="en-CA" dirty="0"/>
              <a:t>Clock</a:t>
            </a:r>
          </a:p>
          <a:p>
            <a:pPr lvl="1"/>
            <a:r>
              <a:rPr lang="en-CA" dirty="0"/>
              <a:t>Least Recently Used</a:t>
            </a:r>
          </a:p>
          <a:p>
            <a:endParaRPr lang="en-CA" dirty="0"/>
          </a:p>
        </p:txBody>
      </p:sp>
    </p:spTree>
    <p:extLst>
      <p:ext uri="{BB962C8B-B14F-4D97-AF65-F5344CB8AC3E}">
        <p14:creationId xmlns:p14="http://schemas.microsoft.com/office/powerpoint/2010/main" val="224057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85800" y="332656"/>
            <a:ext cx="7772400" cy="1143000"/>
          </a:xfrm>
        </p:spPr>
        <p:txBody>
          <a:bodyPr/>
          <a:lstStyle/>
          <a:p>
            <a:pPr eaLnBrk="1" hangingPunct="1"/>
            <a:r>
              <a:rPr lang="en-US" altLang="en-US" dirty="0"/>
              <a:t>Paging: short review</a:t>
            </a:r>
          </a:p>
        </p:txBody>
      </p:sp>
      <p:sp>
        <p:nvSpPr>
          <p:cNvPr id="7173" name="Rectangle 3"/>
          <p:cNvSpPr>
            <a:spLocks noGrp="1" noChangeArrowheads="1"/>
          </p:cNvSpPr>
          <p:nvPr>
            <p:ph type="body" idx="1"/>
          </p:nvPr>
        </p:nvSpPr>
        <p:spPr>
          <a:xfrm>
            <a:off x="381000" y="1219200"/>
            <a:ext cx="8077200" cy="5257800"/>
          </a:xfrm>
        </p:spPr>
        <p:txBody>
          <a:bodyPr/>
          <a:lstStyle/>
          <a:p>
            <a:pPr eaLnBrk="1" hangingPunct="1"/>
            <a:r>
              <a:rPr lang="en-US" altLang="en-US" dirty="0"/>
              <a:t>Recall: paging schemes follow a set of rules:</a:t>
            </a:r>
          </a:p>
          <a:p>
            <a:pPr lvl="1" eaLnBrk="1" hangingPunct="1"/>
            <a:r>
              <a:rPr lang="en-US" altLang="en-US" dirty="0"/>
              <a:t>They allow a process to be loaded into memory one page at a time</a:t>
            </a:r>
          </a:p>
          <a:p>
            <a:pPr lvl="1" eaLnBrk="1" hangingPunct="1"/>
            <a:r>
              <a:rPr lang="en-US" altLang="en-US" dirty="0"/>
              <a:t>They have some sort of table that denotes which virtual pages are in memory and the specific page frame in which they reside</a:t>
            </a:r>
          </a:p>
          <a:p>
            <a:pPr lvl="1" eaLnBrk="1" hangingPunct="1"/>
            <a:r>
              <a:rPr lang="en-US" altLang="en-US" dirty="0"/>
              <a:t>When pages are requested that are not in physical memory, a page fault is generated</a:t>
            </a:r>
          </a:p>
          <a:p>
            <a:pPr lvl="2" eaLnBrk="1" hangingPunct="1"/>
            <a:r>
              <a:rPr lang="en-US" altLang="en-US" dirty="0"/>
              <a:t>The OS must now load the requested page into memory  </a:t>
            </a:r>
          </a:p>
          <a:p>
            <a:pPr lvl="2" eaLnBrk="1" hangingPunct="1"/>
            <a:r>
              <a:rPr lang="en-US" altLang="en-US" dirty="0"/>
              <a:t>If there are no free page frames, a page frame must be evicted</a:t>
            </a:r>
          </a:p>
          <a:p>
            <a:pPr lvl="1"/>
            <a:r>
              <a:rPr lang="en-US" altLang="en-US" dirty="0"/>
              <a:t>Which one is evicted/removed?</a:t>
            </a:r>
          </a:p>
          <a:p>
            <a:pPr lvl="2"/>
            <a:r>
              <a:rPr lang="en-US" altLang="en-US" dirty="0"/>
              <a:t>The key question driving the need for page replacement algorithms</a:t>
            </a:r>
          </a:p>
        </p:txBody>
      </p:sp>
    </p:spTree>
    <p:extLst>
      <p:ext uri="{BB962C8B-B14F-4D97-AF65-F5344CB8AC3E}">
        <p14:creationId xmlns:p14="http://schemas.microsoft.com/office/powerpoint/2010/main" val="46807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685800" y="332656"/>
            <a:ext cx="7772400" cy="1143000"/>
          </a:xfrm>
        </p:spPr>
        <p:txBody>
          <a:bodyPr/>
          <a:lstStyle/>
          <a:p>
            <a:pPr eaLnBrk="1" hangingPunct="1"/>
            <a:r>
              <a:rPr lang="en-US" altLang="en-US"/>
              <a:t>Page Replacement Algorithms</a:t>
            </a:r>
          </a:p>
        </p:txBody>
      </p:sp>
      <p:sp>
        <p:nvSpPr>
          <p:cNvPr id="8197" name="Rectangle 3"/>
          <p:cNvSpPr>
            <a:spLocks noGrp="1" noChangeArrowheads="1"/>
          </p:cNvSpPr>
          <p:nvPr>
            <p:ph type="body" idx="1"/>
          </p:nvPr>
        </p:nvSpPr>
        <p:spPr>
          <a:xfrm>
            <a:off x="685800" y="1704256"/>
            <a:ext cx="7772400" cy="4114800"/>
          </a:xfrm>
        </p:spPr>
        <p:txBody>
          <a:bodyPr/>
          <a:lstStyle/>
          <a:p>
            <a:pPr eaLnBrk="1" hangingPunct="1"/>
            <a:r>
              <a:rPr lang="en-US" altLang="en-US" dirty="0"/>
              <a:t>A set of algorithms exist which can be used to choose which page is the best candidate for eviction</a:t>
            </a:r>
          </a:p>
          <a:p>
            <a:pPr eaLnBrk="1" hangingPunct="1"/>
            <a:r>
              <a:rPr lang="en-US" altLang="en-US" dirty="0"/>
              <a:t>Considerations:</a:t>
            </a:r>
          </a:p>
          <a:p>
            <a:pPr lvl="1" eaLnBrk="1" hangingPunct="1"/>
            <a:r>
              <a:rPr lang="en-US" altLang="en-US" dirty="0"/>
              <a:t>Pages that have been modified will have to be written to the disk before eviction</a:t>
            </a:r>
          </a:p>
          <a:p>
            <a:pPr lvl="1" eaLnBrk="1" hangingPunct="1"/>
            <a:r>
              <a:rPr lang="en-US" altLang="en-US" dirty="0"/>
              <a:t>Use of state information such as the modified and used bits will be helpful in making this decision</a:t>
            </a:r>
          </a:p>
          <a:p>
            <a:pPr lvl="1" eaLnBrk="1" hangingPunct="1"/>
            <a:r>
              <a:rPr lang="en-US" altLang="en-US" dirty="0"/>
              <a:t>These algorithms are applicable to other areas of research: cache, web servers, etc... </a:t>
            </a:r>
          </a:p>
        </p:txBody>
      </p:sp>
    </p:spTree>
    <p:extLst>
      <p:ext uri="{BB962C8B-B14F-4D97-AF65-F5344CB8AC3E}">
        <p14:creationId xmlns:p14="http://schemas.microsoft.com/office/powerpoint/2010/main" val="374432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026"/>
          <p:cNvSpPr>
            <a:spLocks noGrp="1" noChangeArrowheads="1"/>
          </p:cNvSpPr>
          <p:nvPr>
            <p:ph type="title"/>
          </p:nvPr>
        </p:nvSpPr>
        <p:spPr/>
        <p:txBody>
          <a:bodyPr/>
          <a:lstStyle/>
          <a:p>
            <a:pPr eaLnBrk="1" hangingPunct="1"/>
            <a:r>
              <a:rPr lang="en-US" altLang="en-US" dirty="0"/>
              <a:t>Optimal</a:t>
            </a:r>
          </a:p>
        </p:txBody>
      </p:sp>
      <p:sp>
        <p:nvSpPr>
          <p:cNvPr id="9221" name="Rectangle 1027"/>
          <p:cNvSpPr>
            <a:spLocks noGrp="1" noChangeArrowheads="1"/>
          </p:cNvSpPr>
          <p:nvPr>
            <p:ph type="body" idx="1"/>
          </p:nvPr>
        </p:nvSpPr>
        <p:spPr/>
        <p:txBody>
          <a:bodyPr/>
          <a:lstStyle/>
          <a:p>
            <a:pPr eaLnBrk="1" hangingPunct="1"/>
            <a:r>
              <a:rPr lang="en-US" altLang="en-US" dirty="0"/>
              <a:t>The Optimal Page Replacement Algorithm</a:t>
            </a:r>
          </a:p>
          <a:p>
            <a:pPr lvl="1" eaLnBrk="1" hangingPunct="1"/>
            <a:r>
              <a:rPr lang="en-US" altLang="en-US" dirty="0"/>
              <a:t>Theoretical algorithm which represents the absolute, without-a-doubt, best choice we could make for page eviction</a:t>
            </a:r>
          </a:p>
          <a:p>
            <a:pPr lvl="1" eaLnBrk="1" hangingPunct="1"/>
            <a:r>
              <a:rPr lang="en-US" altLang="en-US" dirty="0"/>
              <a:t>Label each page frame with the number of instructions until it will next be required</a:t>
            </a:r>
          </a:p>
          <a:p>
            <a:pPr lvl="1" eaLnBrk="1" hangingPunct="1"/>
            <a:r>
              <a:rPr lang="en-US" altLang="en-US" dirty="0"/>
              <a:t>Evict the page with the highest label</a:t>
            </a:r>
          </a:p>
          <a:p>
            <a:pPr lvl="2" eaLnBrk="1" hangingPunct="1"/>
            <a:r>
              <a:rPr lang="en-US" altLang="en-US" dirty="0"/>
              <a:t>Essentially, kick out the page that won’t be needed for the longest time based on the pages in memory at the moment of decision</a:t>
            </a:r>
          </a:p>
        </p:txBody>
      </p:sp>
    </p:spTree>
    <p:extLst>
      <p:ext uri="{BB962C8B-B14F-4D97-AF65-F5344CB8AC3E}">
        <p14:creationId xmlns:p14="http://schemas.microsoft.com/office/powerpoint/2010/main" val="299997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dirty="0"/>
              <a:t>Optimal</a:t>
            </a:r>
          </a:p>
        </p:txBody>
      </p:sp>
      <p:sp>
        <p:nvSpPr>
          <p:cNvPr id="10245" name="Rectangle 3"/>
          <p:cNvSpPr>
            <a:spLocks noGrp="1" noChangeArrowheads="1"/>
          </p:cNvSpPr>
          <p:nvPr>
            <p:ph type="body" idx="1"/>
          </p:nvPr>
        </p:nvSpPr>
        <p:spPr>
          <a:xfrm>
            <a:off x="381000" y="1623392"/>
            <a:ext cx="8295456" cy="4829944"/>
          </a:xfrm>
        </p:spPr>
        <p:txBody>
          <a:bodyPr/>
          <a:lstStyle/>
          <a:p>
            <a:pPr eaLnBrk="1" hangingPunct="1"/>
            <a:r>
              <a:rPr lang="en-US" altLang="en-US" dirty="0"/>
              <a:t>The Optimal Page Replacement Algorithm</a:t>
            </a:r>
          </a:p>
          <a:p>
            <a:pPr lvl="1" eaLnBrk="1" hangingPunct="1"/>
            <a:r>
              <a:rPr lang="en-US" altLang="en-US" dirty="0"/>
              <a:t>Can this algorithm be realistically implemented?</a:t>
            </a:r>
          </a:p>
          <a:p>
            <a:pPr lvl="2" eaLnBrk="1" hangingPunct="1"/>
            <a:r>
              <a:rPr lang="en-US" altLang="en-US" b="1" u="sng" dirty="0"/>
              <a:t>Absolutely not</a:t>
            </a:r>
            <a:r>
              <a:rPr lang="en-US" altLang="en-US" dirty="0"/>
              <a:t>.  Not possible to determine when every page would be needed in the future based on the current state</a:t>
            </a:r>
          </a:p>
          <a:p>
            <a:pPr lvl="3"/>
            <a:r>
              <a:rPr lang="en-US" altLang="en-US" dirty="0"/>
              <a:t>Recall shortest job first scheduling algorithm</a:t>
            </a:r>
          </a:p>
          <a:p>
            <a:pPr lvl="2" eaLnBrk="1" hangingPunct="1"/>
            <a:r>
              <a:rPr lang="en-US" altLang="en-US" dirty="0"/>
              <a:t>Moreover, user input means that the future is unpredictable</a:t>
            </a:r>
          </a:p>
          <a:p>
            <a:pPr lvl="1" eaLnBrk="1" hangingPunct="1"/>
            <a:r>
              <a:rPr lang="en-US" altLang="en-US" dirty="0"/>
              <a:t>However, if a program is run once for a particular set of inputs, it is possible to keep track of what pages were required and in what order</a:t>
            </a:r>
          </a:p>
          <a:p>
            <a:pPr lvl="2" eaLnBrk="1" hangingPunct="1"/>
            <a:r>
              <a:rPr lang="en-US" altLang="en-US" dirty="0"/>
              <a:t>This record can be used as a benchmark to compare how close realizable algorithms come to the optimal</a:t>
            </a:r>
          </a:p>
          <a:p>
            <a:pPr lvl="3"/>
            <a:r>
              <a:rPr lang="en-US" altLang="en-US" dirty="0"/>
              <a:t>Keep in mind, this is only for a specific program with a specific set of inputs</a:t>
            </a:r>
          </a:p>
        </p:txBody>
      </p:sp>
    </p:spTree>
    <p:extLst>
      <p:ext uri="{BB962C8B-B14F-4D97-AF65-F5344CB8AC3E}">
        <p14:creationId xmlns:p14="http://schemas.microsoft.com/office/powerpoint/2010/main" val="58261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85800" y="228600"/>
            <a:ext cx="7772400" cy="533400"/>
          </a:xfrm>
        </p:spPr>
        <p:txBody>
          <a:bodyPr/>
          <a:lstStyle/>
          <a:p>
            <a:pPr eaLnBrk="1" hangingPunct="1"/>
            <a:r>
              <a:rPr lang="en-US" altLang="en-US" dirty="0"/>
              <a:t>Not Recently Used</a:t>
            </a:r>
          </a:p>
        </p:txBody>
      </p:sp>
      <p:sp>
        <p:nvSpPr>
          <p:cNvPr id="11269" name="Rectangle 3"/>
          <p:cNvSpPr>
            <a:spLocks noGrp="1" noChangeArrowheads="1"/>
          </p:cNvSpPr>
          <p:nvPr>
            <p:ph type="body" idx="1"/>
          </p:nvPr>
        </p:nvSpPr>
        <p:spPr>
          <a:xfrm>
            <a:off x="251520" y="980179"/>
            <a:ext cx="8496944" cy="4114800"/>
          </a:xfrm>
        </p:spPr>
        <p:txBody>
          <a:bodyPr/>
          <a:lstStyle/>
          <a:p>
            <a:pPr eaLnBrk="1" hangingPunct="1"/>
            <a:r>
              <a:rPr lang="en-US" altLang="en-US" dirty="0"/>
              <a:t>The Not Recently Used (NRU)  Page Replacement Algorithm (PRA)</a:t>
            </a:r>
          </a:p>
          <a:p>
            <a:pPr lvl="1" eaLnBrk="1" hangingPunct="1"/>
            <a:r>
              <a:rPr lang="en-US" altLang="en-US" dirty="0"/>
              <a:t>This algorithm uses the </a:t>
            </a:r>
            <a:r>
              <a:rPr lang="en-US" altLang="en-US" dirty="0">
                <a:solidFill>
                  <a:srgbClr val="C00000"/>
                </a:solidFill>
              </a:rPr>
              <a:t>modified or M (dirty) bit </a:t>
            </a:r>
            <a:r>
              <a:rPr lang="en-US" altLang="en-US" dirty="0"/>
              <a:t>and </a:t>
            </a:r>
            <a:r>
              <a:rPr lang="en-US" altLang="en-US" dirty="0">
                <a:solidFill>
                  <a:srgbClr val="AC14AC"/>
                </a:solidFill>
              </a:rPr>
              <a:t>referenced or R (used)</a:t>
            </a:r>
            <a:r>
              <a:rPr lang="en-US" altLang="en-US" dirty="0"/>
              <a:t> </a:t>
            </a:r>
            <a:r>
              <a:rPr lang="en-US" altLang="en-US" dirty="0">
                <a:solidFill>
                  <a:srgbClr val="AC14AC"/>
                </a:solidFill>
              </a:rPr>
              <a:t>bit</a:t>
            </a:r>
            <a:r>
              <a:rPr lang="en-US" altLang="en-US" dirty="0"/>
              <a:t> to determine the best candidate for removal</a:t>
            </a:r>
          </a:p>
          <a:p>
            <a:pPr lvl="1" eaLnBrk="1" hangingPunct="1"/>
            <a:r>
              <a:rPr lang="en-US" altLang="en-US" dirty="0"/>
              <a:t>The hardware must update these bits (if required) on every memory reference and will be cleared only by the operating system</a:t>
            </a:r>
          </a:p>
          <a:p>
            <a:pPr lvl="2" eaLnBrk="1" hangingPunct="1"/>
            <a:r>
              <a:rPr lang="en-US" altLang="en-US" sz="1900" dirty="0"/>
              <a:t>The referenced bit will be cleared periodically (e.g. each clock interrupt)</a:t>
            </a:r>
          </a:p>
          <a:p>
            <a:pPr lvl="2" eaLnBrk="1" hangingPunct="1"/>
            <a:r>
              <a:rPr lang="en-US" altLang="en-US" sz="1900" dirty="0"/>
              <a:t>The modified bit is not cleared until the page is written back to the disk</a:t>
            </a:r>
          </a:p>
        </p:txBody>
      </p:sp>
      <p:pic>
        <p:nvPicPr>
          <p:cNvPr id="4" name="Picture 3">
            <a:extLst>
              <a:ext uri="{FF2B5EF4-FFF2-40B4-BE49-F238E27FC236}">
                <a16:creationId xmlns:a16="http://schemas.microsoft.com/office/drawing/2014/main" id="{09742B8B-A825-4218-8AEE-C9C5AE17ACDA}"/>
              </a:ext>
            </a:extLst>
          </p:cNvPr>
          <p:cNvPicPr>
            <a:picLocks noChangeAspect="1"/>
          </p:cNvPicPr>
          <p:nvPr/>
        </p:nvPicPr>
        <p:blipFill>
          <a:blip r:embed="rId3"/>
          <a:stretch>
            <a:fillRect/>
          </a:stretch>
        </p:blipFill>
        <p:spPr>
          <a:xfrm>
            <a:off x="1691680" y="5054626"/>
            <a:ext cx="6138862" cy="1646389"/>
          </a:xfrm>
          <a:prstGeom prst="rect">
            <a:avLst/>
          </a:prstGeom>
        </p:spPr>
      </p:pic>
    </p:spTree>
    <p:extLst>
      <p:ext uri="{BB962C8B-B14F-4D97-AF65-F5344CB8AC3E}">
        <p14:creationId xmlns:p14="http://schemas.microsoft.com/office/powerpoint/2010/main" val="97985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dirty="0"/>
              <a:t>Not Recently Used</a:t>
            </a:r>
          </a:p>
        </p:txBody>
      </p:sp>
      <p:sp>
        <p:nvSpPr>
          <p:cNvPr id="12293" name="Rectangle 3"/>
          <p:cNvSpPr>
            <a:spLocks noGrp="1" noChangeArrowheads="1"/>
          </p:cNvSpPr>
          <p:nvPr>
            <p:ph type="body" idx="1"/>
          </p:nvPr>
        </p:nvSpPr>
        <p:spPr/>
        <p:txBody>
          <a:bodyPr/>
          <a:lstStyle/>
          <a:p>
            <a:pPr eaLnBrk="1" hangingPunct="1"/>
            <a:r>
              <a:rPr lang="en-US" altLang="en-US" dirty="0"/>
              <a:t>The Not Recently Used PRA</a:t>
            </a:r>
          </a:p>
          <a:p>
            <a:pPr lvl="1" eaLnBrk="1" hangingPunct="1"/>
            <a:r>
              <a:rPr lang="en-US" altLang="en-US" dirty="0"/>
              <a:t>When a page fault occurs, the OS inspects all page frames and divides them into four categories:</a:t>
            </a:r>
          </a:p>
          <a:p>
            <a:pPr lvl="2" eaLnBrk="1" hangingPunct="1"/>
            <a:r>
              <a:rPr lang="en-US" altLang="en-US" dirty="0"/>
              <a:t>Class 0: not referenced, not modified</a:t>
            </a:r>
          </a:p>
          <a:p>
            <a:pPr lvl="2" eaLnBrk="1" hangingPunct="1"/>
            <a:r>
              <a:rPr lang="en-US" altLang="en-US" dirty="0"/>
              <a:t>Class 1: not referenced, modified</a:t>
            </a:r>
          </a:p>
          <a:p>
            <a:pPr lvl="2" eaLnBrk="1" hangingPunct="1"/>
            <a:r>
              <a:rPr lang="en-US" altLang="en-US" dirty="0"/>
              <a:t>Class 2: referenced, not modified</a:t>
            </a:r>
          </a:p>
          <a:p>
            <a:pPr lvl="2" eaLnBrk="1" hangingPunct="1"/>
            <a:r>
              <a:rPr lang="en-US" altLang="en-US" dirty="0"/>
              <a:t>Class 3: referenced, modified</a:t>
            </a:r>
          </a:p>
          <a:p>
            <a:pPr lvl="1" eaLnBrk="1" hangingPunct="1"/>
            <a:r>
              <a:rPr lang="en-US" altLang="en-US" dirty="0"/>
              <a:t>A random page in the lowest class is then chosen and evicted</a:t>
            </a:r>
          </a:p>
        </p:txBody>
      </p:sp>
    </p:spTree>
    <p:extLst>
      <p:ext uri="{BB962C8B-B14F-4D97-AF65-F5344CB8AC3E}">
        <p14:creationId xmlns:p14="http://schemas.microsoft.com/office/powerpoint/2010/main" val="2101006893"/>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1046</TotalTime>
  <Words>2162</Words>
  <Application>Microsoft Macintosh PowerPoint</Application>
  <PresentationFormat>On-screen Show (4:3)</PresentationFormat>
  <Paragraphs>198</Paragraphs>
  <Slides>22</Slides>
  <Notes>14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1" baseType="lpstr">
      <vt:lpstr>ＭＳ Ｐゴシック</vt:lpstr>
      <vt:lpstr>ＭＳ Ｐゴシック</vt:lpstr>
      <vt:lpstr>Arial</vt:lpstr>
      <vt:lpstr>Calibri</vt:lpstr>
      <vt:lpstr>Times New Roman</vt:lpstr>
      <vt:lpstr>Wingdings</vt:lpstr>
      <vt:lpstr>Default Design</vt:lpstr>
      <vt:lpstr>1_Default Design</vt:lpstr>
      <vt:lpstr>Bitmap Image</vt:lpstr>
      <vt:lpstr>EEE 335 Principles of Operating Systems</vt:lpstr>
      <vt:lpstr>Quick Review</vt:lpstr>
      <vt:lpstr>Outline</vt:lpstr>
      <vt:lpstr>Paging: short review</vt:lpstr>
      <vt:lpstr>Page Replacement Algorithms</vt:lpstr>
      <vt:lpstr>Optimal</vt:lpstr>
      <vt:lpstr>Optimal</vt:lpstr>
      <vt:lpstr>Not Recently Used</vt:lpstr>
      <vt:lpstr>Not Recently Used</vt:lpstr>
      <vt:lpstr>Not Recently Used</vt:lpstr>
      <vt:lpstr>First-In, First-Out (FIFO)</vt:lpstr>
      <vt:lpstr>Second Chance</vt:lpstr>
      <vt:lpstr>Second Chance</vt:lpstr>
      <vt:lpstr>Clock</vt:lpstr>
      <vt:lpstr>Clock</vt:lpstr>
      <vt:lpstr>Clock</vt:lpstr>
      <vt:lpstr>Least Recently Used (LRU) </vt:lpstr>
      <vt:lpstr>Least Recently Used (LRU) </vt:lpstr>
      <vt:lpstr>Least Recently Used (LRU) </vt:lpstr>
      <vt:lpstr>Least Recently Used (LRU) </vt:lpstr>
      <vt:lpstr>Quiz Time!</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40</cp:revision>
  <cp:lastPrinted>2014-11-03T13:51:29Z</cp:lastPrinted>
  <dcterms:created xsi:type="dcterms:W3CDTF">2014-07-07T15:33:24Z</dcterms:created>
  <dcterms:modified xsi:type="dcterms:W3CDTF">2020-03-10T16:59:54Z</dcterms:modified>
</cp:coreProperties>
</file>