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300" r:id="rId3"/>
    <p:sldId id="289" r:id="rId4"/>
    <p:sldId id="259" r:id="rId5"/>
    <p:sldId id="287" r:id="rId6"/>
    <p:sldId id="285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01" r:id="rId16"/>
    <p:sldId id="302" r:id="rId17"/>
    <p:sldId id="297" r:id="rId18"/>
    <p:sldId id="299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F4"/>
    <a:srgbClr val="CC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1043" autoAdjust="0"/>
  </p:normalViewPr>
  <p:slideViewPr>
    <p:cSldViewPr>
      <p:cViewPr varScale="1">
        <p:scale>
          <a:sx n="82" d="100"/>
          <a:sy n="82" d="100"/>
        </p:scale>
        <p:origin x="-24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465427-C871-42CC-B650-A0C6692BA7BD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7F2B54-A66B-4779-906C-F879CC22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3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aseline="0"/>
              <a:t>  </a:t>
            </a:r>
            <a:endParaRPr lang="en-US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81390">
              <a:defRPr/>
            </a:pPr>
            <a:fld id="{E37F2B54-A66B-4779-906C-F879CC221B89}" type="slidenum">
              <a:rPr lang="en-CA" sz="1300">
                <a:solidFill>
                  <a:prstClr val="black"/>
                </a:solidFill>
                <a:latin typeface="Calibri"/>
                <a:ea typeface="MS PGothic" panose="020B0600070205080204" pitchFamily="34" charset="-128"/>
                <a:cs typeface="Arial" panose="020B0604020202020204" pitchFamily="34" charset="0"/>
              </a:rPr>
              <a:pPr defTabSz="881390">
                <a:defRPr/>
              </a:pPr>
              <a:t>1</a:t>
            </a:fld>
            <a:endParaRPr lang="en-CA" sz="1300">
              <a:solidFill>
                <a:prstClr val="black"/>
              </a:solidFill>
              <a:latin typeface="Calibri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9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4 bits, 16 pages, 0-15</a:t>
            </a:r>
          </a:p>
          <a:p>
            <a:endParaRPr lang="en-CA" dirty="0"/>
          </a:p>
          <a:p>
            <a:r>
              <a:rPr lang="en-CA" dirty="0"/>
              <a:t>We are only</a:t>
            </a:r>
            <a:r>
              <a:rPr lang="en-CA" baseline="0" dirty="0"/>
              <a:t> going to use the LSB of these 4 MSB in our 16 bit address space</a:t>
            </a:r>
          </a:p>
          <a:p>
            <a:endParaRPr lang="en-CA" baseline="0" dirty="0"/>
          </a:p>
          <a:p>
            <a:r>
              <a:rPr lang="en-CA" baseline="0" dirty="0"/>
              <a:t>Our hash table in this case is only going to be 2 bits, so four entries.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9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Process 0			Process 1</a:t>
            </a:r>
          </a:p>
          <a:p>
            <a:endParaRPr lang="en-CA" dirty="0"/>
          </a:p>
          <a:p>
            <a:r>
              <a:rPr lang="en-CA" dirty="0"/>
              <a:t>Virtual page	Binary                      	Virtual Page		Binary</a:t>
            </a:r>
          </a:p>
          <a:p>
            <a:pPr marL="232943" indent="-232943">
              <a:buAutoNum type="arabicPlain" startAt="15"/>
            </a:pPr>
            <a:r>
              <a:rPr lang="en-CA" dirty="0"/>
              <a:t>                  1111		   	</a:t>
            </a:r>
          </a:p>
          <a:p>
            <a:r>
              <a:rPr lang="en-CA" dirty="0"/>
              <a:t>9                      1001  		9		1101	</a:t>
            </a:r>
          </a:p>
          <a:p>
            <a:r>
              <a:rPr lang="en-CA" dirty="0"/>
              <a:t>4                      0100		4		0100</a:t>
            </a:r>
          </a:p>
          <a:p>
            <a:r>
              <a:rPr lang="en-CA" dirty="0"/>
              <a:t>2                      0010</a:t>
            </a:r>
          </a:p>
          <a:p>
            <a:r>
              <a:rPr lang="en-CA" dirty="0"/>
              <a:t>1                      0001</a:t>
            </a:r>
          </a:p>
          <a:p>
            <a:r>
              <a:rPr lang="en-CA" dirty="0"/>
              <a:t>0                      0000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36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0x9E28</a:t>
            </a:r>
            <a:r>
              <a:rPr lang="en-CA" baseline="0" dirty="0"/>
              <a:t> = 1001   1110    0010    1000</a:t>
            </a:r>
          </a:p>
          <a:p>
            <a:endParaRPr lang="en-CA" baseline="0" dirty="0"/>
          </a:p>
          <a:p>
            <a:r>
              <a:rPr lang="en-CA" baseline="0" dirty="0"/>
              <a:t>0 to 15  (0000 to 1111) the first 4 bits are the virtual page numbers, the last 12 bits are the offset</a:t>
            </a:r>
          </a:p>
          <a:p>
            <a:endParaRPr lang="en-CA" baseline="0" dirty="0"/>
          </a:p>
          <a:p>
            <a:r>
              <a:rPr lang="en-CA" baseline="0" dirty="0"/>
              <a:t>Only 4 bits are need to address each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42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08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00 – PT1, lowest row</a:t>
            </a:r>
          </a:p>
          <a:p>
            <a:r>
              <a:rPr lang="en-CA" dirty="0"/>
              <a:t>00 – PT2, lowest row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603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089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Q1</a:t>
            </a:r>
            <a:r>
              <a:rPr lang="en-CA" baseline="0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84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0xF = 1111, 2 LSB  is 11</a:t>
            </a:r>
          </a:p>
          <a:p>
            <a:r>
              <a:rPr lang="en-CA" dirty="0"/>
              <a:t>0x9 = 1001, 2 LSB is 01,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07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33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208783-D823-42DD-A43F-C8821474FC64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How</a:t>
            </a:r>
            <a:r>
              <a:rPr lang="en-US" altLang="en-US" baseline="0" dirty="0"/>
              <a:t> many pages  2^16 / 2^12 = 2^4 = 16, </a:t>
            </a:r>
            <a:r>
              <a:rPr lang="en-US" altLang="en-US" baseline="0" dirty="0" smtClean="0"/>
              <a:t>0-15</a:t>
            </a:r>
            <a:br>
              <a:rPr lang="en-US" altLang="en-US" baseline="0" dirty="0" smtClean="0"/>
            </a:br>
            <a:r>
              <a:rPr lang="en-US" altLang="en-US" baseline="0" dirty="0" smtClean="0"/>
              <a:t>Physical = 64k/4k = 16 frames</a:t>
            </a:r>
            <a:endParaRPr lang="en-US" altLang="en-US" baseline="0" dirty="0"/>
          </a:p>
          <a:p>
            <a:endParaRPr lang="en-US" altLang="en-US" baseline="0" dirty="0"/>
          </a:p>
          <a:p>
            <a:r>
              <a:rPr lang="en-US" altLang="en-US" baseline="0" dirty="0" smtClean="0"/>
              <a:t>2^15/2^12 = 2^3 =8, 0-7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Physical = 32k/4k = 8 frames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061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16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45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0    00</a:t>
            </a:r>
          </a:p>
          <a:p>
            <a:pPr marL="232943" indent="-232943">
              <a:buAutoNum type="arabicPlain"/>
            </a:pPr>
            <a:r>
              <a:rPr lang="en-CA" dirty="0"/>
              <a:t>01</a:t>
            </a:r>
          </a:p>
          <a:p>
            <a:pPr marL="232943" indent="-232943">
              <a:buAutoNum type="arabicPlain"/>
            </a:pPr>
            <a:r>
              <a:rPr lang="en-CA" dirty="0"/>
              <a:t>10</a:t>
            </a:r>
          </a:p>
          <a:p>
            <a:pPr marL="232943" indent="-232943">
              <a:buAutoNum type="arabicPlain"/>
            </a:pPr>
            <a:r>
              <a:rPr lang="en-CA" dirty="0"/>
              <a:t>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14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00 – PT1, lowest row</a:t>
            </a:r>
          </a:p>
          <a:p>
            <a:r>
              <a:rPr lang="en-CA" dirty="0"/>
              <a:t>00 – PT2, lowest row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60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39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98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91162-72CC-4A71-AE98-B818C231D57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2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598FD-97EE-4B80-BA99-5F47DB0CBCF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C79C7-1127-40A7-8536-9A7162F67CF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0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A7CC-FC71-4FA2-830A-058514E55A4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8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1059D-90B5-434A-AABC-DAE2F1C97FA1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9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EE435 Principles of Operating Systems</a:t>
            </a:r>
            <a:endParaRPr kumimoji="0" lang="en-CA" sz="36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250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12803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1445447"/>
            <a:ext cx="8928992" cy="1470025"/>
          </a:xfrm>
        </p:spPr>
        <p:txBody>
          <a:bodyPr/>
          <a:lstStyle>
            <a:lvl1pPr>
              <a:defRPr u="none" baseline="0"/>
            </a:lvl1pPr>
          </a:lstStyle>
          <a:p>
            <a:r>
              <a:rPr lang="en-US" dirty="0"/>
              <a:t>EE435 Principles of Operating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7724"/>
            <a:ext cx="6400800" cy="159067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/>
              <a:pPr/>
              <a:t>‹#›</a:t>
            </a:fld>
            <a:endParaRPr lang="fr-CA" alt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2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 userDrawn="1"/>
        </p:nvGraphicFramePr>
        <p:xfrm>
          <a:off x="5029200" y="228600"/>
          <a:ext cx="73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" name="Bitmap Image" r:id="rId3" imgW="733333" imgH="838095" progId="PBrush">
                  <p:embed/>
                </p:oleObj>
              </mc:Choice>
              <mc:Fallback>
                <p:oleObj name="Bitmap Image" r:id="rId3" imgW="733333" imgH="838095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"/>
                        <a:ext cx="733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 userDrawn="1"/>
        </p:nvGraphicFramePr>
        <p:xfrm>
          <a:off x="2514600" y="152400"/>
          <a:ext cx="2381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" name="Bitmap Image" r:id="rId5" imgW="2381582" imgH="571731" progId="PBrush">
                  <p:embed/>
                </p:oleObj>
              </mc:Choice>
              <mc:Fallback>
                <p:oleObj name="Bitmap Image" r:id="rId5" imgW="2381582" imgH="571731" progId="PBrush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381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 userDrawn="1"/>
        </p:nvGraphicFramePr>
        <p:xfrm>
          <a:off x="6629400" y="152400"/>
          <a:ext cx="2333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" name="Bitmap Image" r:id="rId7" imgW="2333333" imgH="581106" progId="PBrush">
                  <p:embed/>
                </p:oleObj>
              </mc:Choice>
              <mc:Fallback>
                <p:oleObj name="Bitmap Image" r:id="rId7" imgW="2333333" imgH="581106" progId="PBrush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2400"/>
                        <a:ext cx="23336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 userDrawn="1"/>
        </p:nvGraphicFramePr>
        <p:xfrm>
          <a:off x="6781800" y="1219200"/>
          <a:ext cx="152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" name="Bitmap Image" r:id="rId9" imgW="1523810" imgH="476316" progId="PBrush">
                  <p:embed/>
                </p:oleObj>
              </mc:Choice>
              <mc:Fallback>
                <p:oleObj name="Bitmap Image" r:id="rId9" imgW="1523810" imgH="476316" progId="PBrush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1524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 userDrawn="1"/>
        </p:nvGraphicFramePr>
        <p:xfrm>
          <a:off x="3124200" y="99060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" name="Bitmap Image" r:id="rId11" imgW="828791" imgH="428798" progId="PBrush">
                  <p:embed/>
                </p:oleObj>
              </mc:Choice>
              <mc:Fallback>
                <p:oleObj name="Bitmap Image" r:id="rId11" imgW="828791" imgH="428798" progId="PBrush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90600"/>
                        <a:ext cx="828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 userDrawn="1"/>
        </p:nvGraphicFramePr>
        <p:xfrm>
          <a:off x="4191000" y="1371600"/>
          <a:ext cx="2381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" name="Bitmap Image" r:id="rId13" imgW="2381582" imgH="428798" progId="PBrush">
                  <p:embed/>
                </p:oleObj>
              </mc:Choice>
              <mc:Fallback>
                <p:oleObj name="Bitmap Image" r:id="rId13" imgW="2381582" imgH="428798" progId="PBrush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71600"/>
                        <a:ext cx="2381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 userDrawn="1"/>
        </p:nvGraphicFramePr>
        <p:xfrm>
          <a:off x="533400" y="457200"/>
          <a:ext cx="17716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" name="Bitmap Image" r:id="rId15" imgW="1771429" imgH="1181265" progId="PBrush">
                  <p:embed/>
                </p:oleObj>
              </mc:Choice>
              <mc:Fallback>
                <p:oleObj name="Bitmap Image" r:id="rId15" imgW="1771429" imgH="1181265" progId="PBrush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00FFFF"/>
                          </a:clrFrom>
                          <a:clrTo>
                            <a:srgbClr val="00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17716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91162-72CC-4A71-AE98-B818C231D57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7068-9ECA-48C9-8654-D845786175C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3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7D47B-3958-45F7-8C35-F6D9FE580964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7CC5B-B510-4EC3-81D1-5DFCD586C9D5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DA24B-8280-417D-A5C0-357762AE6CA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2362-F2FC-40F1-B1D3-6DA07A44A32F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3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 dirty="0"/>
              <a:t>Click to </a:t>
            </a:r>
            <a:r>
              <a:rPr lang="fr-CA" altLang="en-US" dirty="0" err="1"/>
              <a:t>edit</a:t>
            </a:r>
            <a:r>
              <a:rPr lang="fr-CA" altLang="en-US" dirty="0"/>
              <a:t> Master </a:t>
            </a:r>
            <a:r>
              <a:rPr lang="fr-CA" altLang="en-US" dirty="0" err="1"/>
              <a:t>text</a:t>
            </a:r>
            <a:r>
              <a:rPr lang="fr-CA" altLang="en-US" dirty="0"/>
              <a:t> styles</a:t>
            </a:r>
          </a:p>
          <a:p>
            <a:pPr lvl="1"/>
            <a:r>
              <a:rPr lang="fr-CA" altLang="en-US" dirty="0"/>
              <a:t>Second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2"/>
            <a:r>
              <a:rPr lang="fr-CA" altLang="en-US" dirty="0" err="1"/>
              <a:t>Third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3"/>
            <a:r>
              <a:rPr lang="fr-CA" altLang="en-US" dirty="0" err="1"/>
              <a:t>Fourth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4"/>
            <a:r>
              <a:rPr lang="fr-CA" altLang="en-US" dirty="0" err="1"/>
              <a:t>Fifth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42B984-0FA7-4C5C-A1AF-397236A629D1}" type="slidenum">
              <a:rPr lang="fr-CA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8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 dirty="0"/>
              <a:t>Click to </a:t>
            </a:r>
            <a:r>
              <a:rPr lang="fr-CA" altLang="en-US" dirty="0" err="1"/>
              <a:t>edit</a:t>
            </a:r>
            <a:r>
              <a:rPr lang="fr-CA" altLang="en-US" dirty="0"/>
              <a:t> Master </a:t>
            </a:r>
            <a:r>
              <a:rPr lang="fr-CA" altLang="en-US" dirty="0" err="1"/>
              <a:t>text</a:t>
            </a:r>
            <a:r>
              <a:rPr lang="fr-CA" altLang="en-US" dirty="0"/>
              <a:t> styles</a:t>
            </a:r>
          </a:p>
          <a:p>
            <a:pPr lvl="1"/>
            <a:r>
              <a:rPr lang="fr-CA" altLang="en-US" dirty="0"/>
              <a:t>Second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2"/>
            <a:r>
              <a:rPr lang="fr-CA" altLang="en-US" dirty="0" err="1"/>
              <a:t>Third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3"/>
            <a:r>
              <a:rPr lang="fr-CA" altLang="en-US" dirty="0" err="1"/>
              <a:t>Fourth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4"/>
            <a:r>
              <a:rPr lang="fr-CA" altLang="en-US" dirty="0" err="1"/>
              <a:t>Fifth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9CCA2-70D9-4AC7-B446-E31F0CF6528C}" type="datetime1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3/18/2020</a:t>
            </a:fld>
            <a:endParaRPr kumimoji="0" lang="fr-CA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Dr Alain Beaulieu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42B984-0FA7-4C5C-A1AF-397236A629D1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6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8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EEE 335</a:t>
            </a:r>
            <a:br>
              <a:rPr lang="en-US" altLang="en-US" dirty="0"/>
            </a:br>
            <a:r>
              <a:rPr lang="en-US" altLang="en-US" sz="4000" dirty="0"/>
              <a:t>Principles of Operating Systems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590B523-63E6-4AE6-BEFD-F17B9C1C7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/>
          <a:p>
            <a:r>
              <a:rPr lang="en-US" dirty="0"/>
              <a:t>Paging </a:t>
            </a:r>
            <a:r>
              <a:rPr lang="en-US" dirty="0" smtClean="0"/>
              <a:t>Examples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583"/>
            <a:ext cx="7772400" cy="659160"/>
          </a:xfrm>
        </p:spPr>
        <p:txBody>
          <a:bodyPr/>
          <a:lstStyle/>
          <a:p>
            <a:r>
              <a:rPr lang="en-CA" dirty="0"/>
              <a:t>Inverted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1671"/>
            <a:ext cx="5998869" cy="4114800"/>
          </a:xfrm>
        </p:spPr>
        <p:txBody>
          <a:bodyPr/>
          <a:lstStyle/>
          <a:p>
            <a:r>
              <a:rPr lang="en-CA" dirty="0"/>
              <a:t>Consider a </a:t>
            </a:r>
            <a:r>
              <a:rPr lang="en-CA" i="1" dirty="0"/>
              <a:t>hash table </a:t>
            </a:r>
            <a:r>
              <a:rPr lang="en-CA" dirty="0"/>
              <a:t>to improve the efficiency of finding the mapping between page frames and virtual pages</a:t>
            </a:r>
          </a:p>
          <a:p>
            <a:r>
              <a:rPr lang="en-CA" dirty="0"/>
              <a:t>One method may be to use the 2 Least Significant Bits of our virtual address space</a:t>
            </a:r>
          </a:p>
          <a:p>
            <a:pPr lvl="1"/>
            <a:r>
              <a:rPr lang="en-CA" dirty="0"/>
              <a:t>Recall how many bits are used within our virtual address space</a:t>
            </a:r>
          </a:p>
          <a:p>
            <a:pPr lvl="1"/>
            <a:r>
              <a:rPr lang="en-CA" dirty="0"/>
              <a:t>If we are going to use the 2 LSB, how large would our hash table need to be?</a:t>
            </a:r>
          </a:p>
          <a:p>
            <a:pPr lvl="2"/>
            <a:r>
              <a:rPr lang="en-CA" dirty="0"/>
              <a:t>How would it work with collisions?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10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51" y="2204864"/>
            <a:ext cx="2322173" cy="20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025D3EF-E20B-4614-9BAA-120E36E685C5}"/>
              </a:ext>
            </a:extLst>
          </p:cNvPr>
          <p:cNvSpPr/>
          <p:nvPr/>
        </p:nvSpPr>
        <p:spPr>
          <a:xfrm>
            <a:off x="7650897" y="4153642"/>
            <a:ext cx="800004" cy="202298"/>
          </a:xfrm>
          <a:prstGeom prst="rect">
            <a:avLst/>
          </a:prstGeom>
          <a:solidFill>
            <a:srgbClr val="D2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B5A85C5-E19C-47D1-AB31-2E21A162E5A6}"/>
              </a:ext>
            </a:extLst>
          </p:cNvPr>
          <p:cNvSpPr/>
          <p:nvPr/>
        </p:nvSpPr>
        <p:spPr>
          <a:xfrm>
            <a:off x="6012160" y="4153642"/>
            <a:ext cx="800004" cy="202298"/>
          </a:xfrm>
          <a:prstGeom prst="rect">
            <a:avLst/>
          </a:prstGeom>
          <a:solidFill>
            <a:srgbClr val="CCE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38" y="1013993"/>
            <a:ext cx="1391681" cy="345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AEA66C-4294-4C06-8E24-23757E0FA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435" y="999056"/>
            <a:ext cx="1391681" cy="3464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7" y="8603"/>
            <a:ext cx="7772400" cy="1143000"/>
          </a:xfrm>
        </p:spPr>
        <p:txBody>
          <a:bodyPr/>
          <a:lstStyle/>
          <a:p>
            <a:r>
              <a:rPr lang="en-CA" dirty="0"/>
              <a:t>Hash Table –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51675"/>
            <a:ext cx="5077391" cy="746524"/>
          </a:xfrm>
        </p:spPr>
        <p:txBody>
          <a:bodyPr/>
          <a:lstStyle/>
          <a:p>
            <a:r>
              <a:rPr lang="en-CA" dirty="0"/>
              <a:t>Consider two processes</a:t>
            </a:r>
          </a:p>
          <a:p>
            <a:pPr lvl="1"/>
            <a:r>
              <a:rPr lang="en-CA" dirty="0"/>
              <a:t>Use 2 LSB as hash index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11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311091"/>
              </p:ext>
            </p:extLst>
          </p:nvPr>
        </p:nvGraphicFramePr>
        <p:xfrm>
          <a:off x="1049482" y="4355940"/>
          <a:ext cx="1115219" cy="1920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</a:tblGrid>
              <a:tr h="480078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480078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480078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480078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075" y="4383426"/>
            <a:ext cx="41549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CA" dirty="0"/>
              <a:t>11</a:t>
            </a:r>
          </a:p>
          <a:p>
            <a:pPr>
              <a:spcAft>
                <a:spcPts val="1800"/>
              </a:spcAft>
            </a:pPr>
            <a:r>
              <a:rPr lang="en-CA" dirty="0"/>
              <a:t>10</a:t>
            </a:r>
          </a:p>
          <a:p>
            <a:pPr>
              <a:spcAft>
                <a:spcPts val="1800"/>
              </a:spcAft>
            </a:pPr>
            <a:r>
              <a:rPr lang="en-CA" dirty="0"/>
              <a:t>01</a:t>
            </a:r>
          </a:p>
          <a:p>
            <a:pPr>
              <a:spcAft>
                <a:spcPts val="1800"/>
              </a:spcAft>
            </a:pPr>
            <a:r>
              <a:rPr lang="en-CA" dirty="0"/>
              <a:t>00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0334" y="4599592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80334" y="5052229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80334" y="5550719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0334" y="6020836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5240" y="5550719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5240" y="5078707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xmlns="" id="{D348D895-99EC-4CA0-AA97-573C5CA70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83646"/>
              </p:ext>
            </p:extLst>
          </p:nvPr>
        </p:nvGraphicFramePr>
        <p:xfrm>
          <a:off x="2944430" y="4423405"/>
          <a:ext cx="1320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270">
                  <a:extLst>
                    <a:ext uri="{9D8B030D-6E8A-4147-A177-3AD203B41FA5}">
                      <a16:colId xmlns:a16="http://schemas.microsoft.com/office/drawing/2014/main" xmlns="" val="3563546691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1198956794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35219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87766"/>
                  </a:ext>
                </a:extLst>
              </a:tr>
            </a:tbl>
          </a:graphicData>
        </a:graphic>
      </p:graphicFrame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xmlns="" id="{C44F7A19-BC8E-45A4-ADBE-A7426A7C8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08450"/>
              </p:ext>
            </p:extLst>
          </p:nvPr>
        </p:nvGraphicFramePr>
        <p:xfrm>
          <a:off x="2944430" y="4908123"/>
          <a:ext cx="1320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270">
                  <a:extLst>
                    <a:ext uri="{9D8B030D-6E8A-4147-A177-3AD203B41FA5}">
                      <a16:colId xmlns:a16="http://schemas.microsoft.com/office/drawing/2014/main" xmlns="" val="3563546691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1198956794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35219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87766"/>
                  </a:ext>
                </a:extLst>
              </a:tr>
            </a:tbl>
          </a:graphicData>
        </a:graphic>
      </p:graphicFrame>
      <p:graphicFrame>
        <p:nvGraphicFramePr>
          <p:cNvPr id="29" name="Table 26">
            <a:extLst>
              <a:ext uri="{FF2B5EF4-FFF2-40B4-BE49-F238E27FC236}">
                <a16:creationId xmlns:a16="http://schemas.microsoft.com/office/drawing/2014/main" xmlns="" id="{63FABB5F-F713-4E44-B6FA-EB5DE6714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8091"/>
              </p:ext>
            </p:extLst>
          </p:nvPr>
        </p:nvGraphicFramePr>
        <p:xfrm>
          <a:off x="2944430" y="5392841"/>
          <a:ext cx="1320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270">
                  <a:extLst>
                    <a:ext uri="{9D8B030D-6E8A-4147-A177-3AD203B41FA5}">
                      <a16:colId xmlns:a16="http://schemas.microsoft.com/office/drawing/2014/main" xmlns="" val="3563546691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1198956794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35219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87766"/>
                  </a:ext>
                </a:extLst>
              </a:tr>
            </a:tbl>
          </a:graphicData>
        </a:graphic>
      </p:graphicFrame>
      <p:graphicFrame>
        <p:nvGraphicFramePr>
          <p:cNvPr id="30" name="Table 26">
            <a:extLst>
              <a:ext uri="{FF2B5EF4-FFF2-40B4-BE49-F238E27FC236}">
                <a16:creationId xmlns:a16="http://schemas.microsoft.com/office/drawing/2014/main" xmlns="" id="{7AAC8818-F345-4602-A781-C97C7A1C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47999"/>
              </p:ext>
            </p:extLst>
          </p:nvPr>
        </p:nvGraphicFramePr>
        <p:xfrm>
          <a:off x="2944430" y="5877560"/>
          <a:ext cx="1320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270">
                  <a:extLst>
                    <a:ext uri="{9D8B030D-6E8A-4147-A177-3AD203B41FA5}">
                      <a16:colId xmlns:a16="http://schemas.microsoft.com/office/drawing/2014/main" xmlns="" val="3563546691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1198956794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35219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87766"/>
                  </a:ext>
                </a:extLst>
              </a:tr>
            </a:tbl>
          </a:graphicData>
        </a:graphic>
      </p:graphicFrame>
      <p:graphicFrame>
        <p:nvGraphicFramePr>
          <p:cNvPr id="31" name="Table 26">
            <a:extLst>
              <a:ext uri="{FF2B5EF4-FFF2-40B4-BE49-F238E27FC236}">
                <a16:creationId xmlns:a16="http://schemas.microsoft.com/office/drawing/2014/main" xmlns="" id="{5A515E8B-C821-459F-B137-66FF2856C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74399"/>
              </p:ext>
            </p:extLst>
          </p:nvPr>
        </p:nvGraphicFramePr>
        <p:xfrm>
          <a:off x="5158343" y="5399376"/>
          <a:ext cx="1320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270">
                  <a:extLst>
                    <a:ext uri="{9D8B030D-6E8A-4147-A177-3AD203B41FA5}">
                      <a16:colId xmlns:a16="http://schemas.microsoft.com/office/drawing/2014/main" xmlns="" val="3563546691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1198956794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35219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87766"/>
                  </a:ext>
                </a:extLst>
              </a:tr>
            </a:tbl>
          </a:graphicData>
        </a:graphic>
      </p:graphicFrame>
      <p:graphicFrame>
        <p:nvGraphicFramePr>
          <p:cNvPr id="32" name="Table 26">
            <a:extLst>
              <a:ext uri="{FF2B5EF4-FFF2-40B4-BE49-F238E27FC236}">
                <a16:creationId xmlns:a16="http://schemas.microsoft.com/office/drawing/2014/main" xmlns="" id="{330C9D39-8B65-4541-B057-97662B491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30881"/>
              </p:ext>
            </p:extLst>
          </p:nvPr>
        </p:nvGraphicFramePr>
        <p:xfrm>
          <a:off x="5158343" y="5879706"/>
          <a:ext cx="1320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270">
                  <a:extLst>
                    <a:ext uri="{9D8B030D-6E8A-4147-A177-3AD203B41FA5}">
                      <a16:colId xmlns:a16="http://schemas.microsoft.com/office/drawing/2014/main" xmlns="" val="3563546691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1198956794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35219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87766"/>
                  </a:ext>
                </a:extLst>
              </a:tr>
            </a:tbl>
          </a:graphicData>
        </a:graphic>
      </p:graphicFrame>
      <p:graphicFrame>
        <p:nvGraphicFramePr>
          <p:cNvPr id="33" name="Table 26">
            <a:extLst>
              <a:ext uri="{FF2B5EF4-FFF2-40B4-BE49-F238E27FC236}">
                <a16:creationId xmlns:a16="http://schemas.microsoft.com/office/drawing/2014/main" xmlns="" id="{94A4B9EA-2200-46D7-9B35-AA502552D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65439"/>
              </p:ext>
            </p:extLst>
          </p:nvPr>
        </p:nvGraphicFramePr>
        <p:xfrm>
          <a:off x="7366239" y="5398638"/>
          <a:ext cx="1320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270">
                  <a:extLst>
                    <a:ext uri="{9D8B030D-6E8A-4147-A177-3AD203B41FA5}">
                      <a16:colId xmlns:a16="http://schemas.microsoft.com/office/drawing/2014/main" xmlns="" val="3563546691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1198956794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35219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87766"/>
                  </a:ext>
                </a:extLst>
              </a:tr>
            </a:tbl>
          </a:graphicData>
        </a:graphic>
      </p:graphicFrame>
      <p:graphicFrame>
        <p:nvGraphicFramePr>
          <p:cNvPr id="34" name="Table 26">
            <a:extLst>
              <a:ext uri="{FF2B5EF4-FFF2-40B4-BE49-F238E27FC236}">
                <a16:creationId xmlns:a16="http://schemas.microsoft.com/office/drawing/2014/main" xmlns="" id="{AF498CBA-094A-4CA2-8F16-A46C77A12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35549"/>
              </p:ext>
            </p:extLst>
          </p:nvPr>
        </p:nvGraphicFramePr>
        <p:xfrm>
          <a:off x="5158343" y="4908123"/>
          <a:ext cx="1320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270">
                  <a:extLst>
                    <a:ext uri="{9D8B030D-6E8A-4147-A177-3AD203B41FA5}">
                      <a16:colId xmlns:a16="http://schemas.microsoft.com/office/drawing/2014/main" xmlns="" val="3563546691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1198956794"/>
                    </a:ext>
                  </a:extLst>
                </a:gridCol>
                <a:gridCol w="440270">
                  <a:extLst>
                    <a:ext uri="{9D8B030D-6E8A-4147-A177-3AD203B41FA5}">
                      <a16:colId xmlns:a16="http://schemas.microsoft.com/office/drawing/2014/main" xmlns="" val="35219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8776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316D5ED-4894-4C6C-AA43-AE667018D3E9}"/>
              </a:ext>
            </a:extLst>
          </p:cNvPr>
          <p:cNvCxnSpPr/>
          <p:nvPr/>
        </p:nvCxnSpPr>
        <p:spPr>
          <a:xfrm>
            <a:off x="4265240" y="6056892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B44D262F-C68F-41BC-9872-9FC50B1FCC23}"/>
              </a:ext>
            </a:extLst>
          </p:cNvPr>
          <p:cNvCxnSpPr/>
          <p:nvPr/>
        </p:nvCxnSpPr>
        <p:spPr>
          <a:xfrm>
            <a:off x="6479153" y="5578261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xmlns="" id="{AAF7B553-CB73-4A90-B91C-8EEF0DD83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27672"/>
              </p:ext>
            </p:extLst>
          </p:nvPr>
        </p:nvGraphicFramePr>
        <p:xfrm>
          <a:off x="1401261" y="1941851"/>
          <a:ext cx="2738692" cy="18881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346">
                  <a:extLst>
                    <a:ext uri="{9D8B030D-6E8A-4147-A177-3AD203B41FA5}">
                      <a16:colId xmlns:a16="http://schemas.microsoft.com/office/drawing/2014/main" xmlns="" val="1249442588"/>
                    </a:ext>
                  </a:extLst>
                </a:gridCol>
                <a:gridCol w="1369346">
                  <a:extLst>
                    <a:ext uri="{9D8B030D-6E8A-4147-A177-3AD203B41FA5}">
                      <a16:colId xmlns:a16="http://schemas.microsoft.com/office/drawing/2014/main" xmlns="" val="3414367033"/>
                    </a:ext>
                  </a:extLst>
                </a:gridCol>
              </a:tblGrid>
              <a:tr h="26388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Virtual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2322738"/>
                  </a:ext>
                </a:extLst>
              </a:tr>
              <a:tr h="26388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11</a:t>
                      </a:r>
                      <a:r>
                        <a:rPr lang="en-CA" sz="1400" b="1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3309037647"/>
                  </a:ext>
                </a:extLst>
              </a:tr>
              <a:tr h="26388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</a:t>
                      </a:r>
                      <a:r>
                        <a:rPr lang="en-CA" sz="1400" b="1" dirty="0">
                          <a:solidFill>
                            <a:srgbClr val="C00000"/>
                          </a:solidFill>
                        </a:rPr>
                        <a:t>01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3494495759"/>
                  </a:ext>
                </a:extLst>
              </a:tr>
              <a:tr h="26388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01</a:t>
                      </a:r>
                      <a:r>
                        <a:rPr lang="en-CA" sz="1400" b="1" dirty="0">
                          <a:solidFill>
                            <a:srgbClr val="C00000"/>
                          </a:solidFill>
                        </a:rPr>
                        <a:t>00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3898614969"/>
                  </a:ext>
                </a:extLst>
              </a:tr>
              <a:tr h="26388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00</a:t>
                      </a:r>
                      <a:r>
                        <a:rPr lang="en-CA" sz="1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3414418928"/>
                  </a:ext>
                </a:extLst>
              </a:tr>
              <a:tr h="26388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00</a:t>
                      </a:r>
                      <a:r>
                        <a:rPr lang="en-CA" sz="1400" b="1" dirty="0">
                          <a:solidFill>
                            <a:srgbClr val="C00000"/>
                          </a:solidFill>
                        </a:rPr>
                        <a:t>01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2780639772"/>
                  </a:ext>
                </a:extLst>
              </a:tr>
              <a:tr h="26388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00</a:t>
                      </a:r>
                      <a:r>
                        <a:rPr lang="en-CA" sz="1400" b="1" dirty="0">
                          <a:solidFill>
                            <a:srgbClr val="C00000"/>
                          </a:solidFill>
                        </a:rPr>
                        <a:t>00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6665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36" y="444169"/>
            <a:ext cx="7772400" cy="411832"/>
          </a:xfrm>
        </p:spPr>
        <p:txBody>
          <a:bodyPr/>
          <a:lstStyle/>
          <a:p>
            <a:r>
              <a:rPr lang="en-CA" dirty="0"/>
              <a:t>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118448" cy="1375792"/>
          </a:xfrm>
        </p:spPr>
        <p:txBody>
          <a:bodyPr/>
          <a:lstStyle/>
          <a:p>
            <a:r>
              <a:rPr lang="en-CA" dirty="0"/>
              <a:t>Consider process 0:</a:t>
            </a:r>
          </a:p>
          <a:p>
            <a:pPr lvl="1"/>
            <a:r>
              <a:rPr lang="en-CA" dirty="0"/>
              <a:t>What is the physical memory address for 0x9E28?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12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313800"/>
            <a:ext cx="1801403" cy="44768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102427"/>
            <a:ext cx="6118448" cy="76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CA" kern="0" dirty="0"/>
              <a:t>What is the physical memory address for 0x6330?</a:t>
            </a:r>
          </a:p>
          <a:p>
            <a:pPr lvl="2"/>
            <a:endParaRPr lang="en-CA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5536" y="5028709"/>
            <a:ext cx="6118448" cy="44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2"/>
            <a:r>
              <a:rPr lang="en-CA" kern="0" dirty="0"/>
              <a:t>Page Fault</a:t>
            </a:r>
          </a:p>
          <a:p>
            <a:pPr lvl="2"/>
            <a:endParaRPr lang="en-CA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3450299"/>
            <a:ext cx="6118448" cy="44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2"/>
            <a:r>
              <a:rPr lang="en-CA" kern="0" dirty="0"/>
              <a:t>0x1E28</a:t>
            </a:r>
          </a:p>
          <a:p>
            <a:pPr lvl="2"/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14776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Multi-level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7363003" cy="1951856"/>
          </a:xfrm>
        </p:spPr>
        <p:txBody>
          <a:bodyPr/>
          <a:lstStyle/>
          <a:p>
            <a:r>
              <a:rPr lang="en-CA" dirty="0"/>
              <a:t>Map the following virtual address to its corresponding physical address:</a:t>
            </a:r>
          </a:p>
          <a:p>
            <a:pPr lvl="1"/>
            <a:r>
              <a:rPr lang="en-CA" dirty="0"/>
              <a:t>0x2882 or, to make things easier:</a:t>
            </a:r>
          </a:p>
          <a:p>
            <a:pPr marL="457200" lvl="1" indent="0">
              <a:buNone/>
            </a:pPr>
            <a:r>
              <a:rPr lang="en-CA" dirty="0"/>
              <a:t>    0010 1000 1000 0010     Virtual Address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13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98" y="3505"/>
            <a:ext cx="7772400" cy="833550"/>
          </a:xfrm>
        </p:spPr>
        <p:txBody>
          <a:bodyPr/>
          <a:lstStyle/>
          <a:p>
            <a:r>
              <a:rPr lang="en-CA" dirty="0"/>
              <a:t>2 Level Page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14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879961"/>
              </p:ext>
            </p:extLst>
          </p:nvPr>
        </p:nvGraphicFramePr>
        <p:xfrm>
          <a:off x="1259632" y="3309760"/>
          <a:ext cx="1115219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908668"/>
              </p:ext>
            </p:extLst>
          </p:nvPr>
        </p:nvGraphicFramePr>
        <p:xfrm>
          <a:off x="5275262" y="5511181"/>
          <a:ext cx="2230438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812621"/>
              </p:ext>
            </p:extLst>
          </p:nvPr>
        </p:nvGraphicFramePr>
        <p:xfrm>
          <a:off x="5275262" y="2722032"/>
          <a:ext cx="2230438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  <a:endParaRPr kumimoji="0" lang="en-C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589025"/>
              </p:ext>
            </p:extLst>
          </p:nvPr>
        </p:nvGraphicFramePr>
        <p:xfrm>
          <a:off x="5275262" y="4103512"/>
          <a:ext cx="2230438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  <a:endParaRPr kumimoji="0" lang="en-C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458531"/>
              </p:ext>
            </p:extLst>
          </p:nvPr>
        </p:nvGraphicFramePr>
        <p:xfrm>
          <a:off x="5275262" y="1250866"/>
          <a:ext cx="2230438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2374710" y="2320119"/>
            <a:ext cx="2606723" cy="1132765"/>
          </a:xfrm>
          <a:custGeom>
            <a:avLst/>
            <a:gdLst>
              <a:gd name="connsiteX0" fmla="*/ 0 w 2606723"/>
              <a:gd name="connsiteY0" fmla="*/ 1132765 h 1132765"/>
              <a:gd name="connsiteX1" fmla="*/ 464024 w 2606723"/>
              <a:gd name="connsiteY1" fmla="*/ 382138 h 1132765"/>
              <a:gd name="connsiteX2" fmla="*/ 2606723 w 2606723"/>
              <a:gd name="connsiteY2" fmla="*/ 0 h 113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3" h="1132765">
                <a:moveTo>
                  <a:pt x="0" y="1132765"/>
                </a:moveTo>
                <a:cubicBezTo>
                  <a:pt x="14785" y="851848"/>
                  <a:pt x="29570" y="570932"/>
                  <a:pt x="464024" y="382138"/>
                </a:cubicBezTo>
                <a:cubicBezTo>
                  <a:pt x="898478" y="193344"/>
                  <a:pt x="1752600" y="96672"/>
                  <a:pt x="260672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 12"/>
          <p:cNvSpPr/>
          <p:nvPr/>
        </p:nvSpPr>
        <p:spPr>
          <a:xfrm>
            <a:off x="2374710" y="3753134"/>
            <a:ext cx="2579427" cy="0"/>
          </a:xfrm>
          <a:custGeom>
            <a:avLst/>
            <a:gdLst>
              <a:gd name="connsiteX0" fmla="*/ 0 w 2579427"/>
              <a:gd name="connsiteY0" fmla="*/ 0 h 0"/>
              <a:gd name="connsiteX1" fmla="*/ 2579427 w 2579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9427">
                <a:moveTo>
                  <a:pt x="0" y="0"/>
                </a:moveTo>
                <a:lnTo>
                  <a:pt x="257942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2374710" y="4032913"/>
            <a:ext cx="2524836" cy="1132764"/>
          </a:xfrm>
          <a:custGeom>
            <a:avLst/>
            <a:gdLst>
              <a:gd name="connsiteX0" fmla="*/ 0 w 2524836"/>
              <a:gd name="connsiteY0" fmla="*/ 0 h 1132764"/>
              <a:gd name="connsiteX1" fmla="*/ 2524836 w 2524836"/>
              <a:gd name="connsiteY1" fmla="*/ 1132764 h 11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4836" h="1132764">
                <a:moveTo>
                  <a:pt x="0" y="0"/>
                </a:moveTo>
                <a:lnTo>
                  <a:pt x="2524836" y="113276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2374710" y="4312693"/>
            <a:ext cx="2511189" cy="2251880"/>
          </a:xfrm>
          <a:custGeom>
            <a:avLst/>
            <a:gdLst>
              <a:gd name="connsiteX0" fmla="*/ 0 w 2511189"/>
              <a:gd name="connsiteY0" fmla="*/ 0 h 2251880"/>
              <a:gd name="connsiteX1" fmla="*/ 1323833 w 2511189"/>
              <a:gd name="connsiteY1" fmla="*/ 1869743 h 2251880"/>
              <a:gd name="connsiteX2" fmla="*/ 2511189 w 2511189"/>
              <a:gd name="connsiteY2" fmla="*/ 2251880 h 225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1189" h="2251880">
                <a:moveTo>
                  <a:pt x="0" y="0"/>
                </a:moveTo>
                <a:cubicBezTo>
                  <a:pt x="452650" y="747215"/>
                  <a:pt x="905301" y="1494430"/>
                  <a:pt x="1323833" y="1869743"/>
                </a:cubicBezTo>
                <a:cubicBezTo>
                  <a:pt x="1742365" y="2245056"/>
                  <a:pt x="2126777" y="2248468"/>
                  <a:pt x="2511189" y="225188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65668"/>
            <a:ext cx="3728526" cy="7610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6526" y="3309760"/>
            <a:ext cx="364202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11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10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01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67980" y="5511181"/>
            <a:ext cx="364202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11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10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01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88139" y="54924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139" y="41448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88139" y="34544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88139" y="2200349"/>
            <a:ext cx="3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11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826696"/>
            <a:ext cx="3728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00     10       1000  1000 </a:t>
            </a:r>
            <a:r>
              <a:rPr lang="en-CA" dirty="0"/>
              <a:t>0010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9632" y="4144805"/>
            <a:ext cx="1115078" cy="3498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92080" y="5800257"/>
            <a:ext cx="219456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Multi-level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7363003" cy="1951856"/>
          </a:xfrm>
        </p:spPr>
        <p:txBody>
          <a:bodyPr/>
          <a:lstStyle/>
          <a:p>
            <a:r>
              <a:rPr lang="en-CA" dirty="0"/>
              <a:t>Map the following virtual address to its corresponding physical address:</a:t>
            </a:r>
          </a:p>
          <a:p>
            <a:pPr lvl="1"/>
            <a:r>
              <a:rPr lang="en-CA" dirty="0"/>
              <a:t>0x2882 or, to make things easier:</a:t>
            </a:r>
          </a:p>
          <a:p>
            <a:pPr marL="457200" lvl="1" indent="0">
              <a:buNone/>
            </a:pPr>
            <a:r>
              <a:rPr lang="en-CA" dirty="0"/>
              <a:t>    0010 1000 1000 0010     Virtual Address</a:t>
            </a:r>
          </a:p>
          <a:p>
            <a:pPr marL="0" indent="0">
              <a:buNone/>
            </a:pPr>
            <a:endParaRPr lang="en-CA" dirty="0" smtClean="0"/>
          </a:p>
          <a:p>
            <a:pPr lvl="1"/>
            <a:r>
              <a:rPr lang="en-CA" dirty="0" smtClean="0"/>
              <a:t>0x3882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15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96552" y="3922508"/>
            <a:ext cx="7363003" cy="478296"/>
            <a:chOff x="685800" y="3958816"/>
            <a:chExt cx="7363003" cy="478296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685800" y="3958816"/>
              <a:ext cx="4750296" cy="478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400">
                  <a:solidFill>
                    <a:srgbClr val="000099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8000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9pPr>
            </a:lstStyle>
            <a:p>
              <a:pPr marL="457200" lvl="1" indent="0">
                <a:buFont typeface="Wingdings" pitchFamily="2" charset="2"/>
                <a:buNone/>
              </a:pPr>
              <a:r>
                <a:rPr lang="en-CA" kern="0" dirty="0"/>
                <a:t>		0011 1000 1000 0010</a:t>
              </a:r>
            </a:p>
            <a:p>
              <a:pPr marL="0" indent="0">
                <a:buFontTx/>
                <a:buNone/>
              </a:pPr>
              <a:endParaRPr lang="en-CA" kern="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5580112" y="3958816"/>
              <a:ext cx="2468691" cy="478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400">
                  <a:solidFill>
                    <a:srgbClr val="000099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8000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8000"/>
                  </a:solidFill>
                  <a:latin typeface="+mn-lt"/>
                </a:defRPr>
              </a:lvl9pPr>
            </a:lstStyle>
            <a:p>
              <a:pPr marL="0" lvl="1" indent="0">
                <a:buFont typeface="Wingdings" pitchFamily="2" charset="2"/>
                <a:buNone/>
              </a:pPr>
              <a:r>
                <a:rPr lang="en-CA" kern="0" dirty="0"/>
                <a:t>Physical Address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899592" y="4400804"/>
            <a:ext cx="1944216" cy="1116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Inverted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102224" cy="2239888"/>
          </a:xfrm>
        </p:spPr>
        <p:txBody>
          <a:bodyPr/>
          <a:lstStyle/>
          <a:p>
            <a:r>
              <a:rPr lang="en-CA" dirty="0"/>
              <a:t>Consider process 1, what is the physical address given the following virtual address:</a:t>
            </a:r>
          </a:p>
          <a:p>
            <a:pPr lvl="1"/>
            <a:r>
              <a:rPr lang="en-CA" dirty="0"/>
              <a:t>0x9880?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16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420888"/>
            <a:ext cx="3151905" cy="273734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07904" y="3771528"/>
            <a:ext cx="18722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CA" kern="0" dirty="0"/>
              <a:t>0x5880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618112"/>
            <a:ext cx="4102224" cy="133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en-CA" kern="0" dirty="0"/>
              <a:t>Now the same for process 0:</a:t>
            </a:r>
          </a:p>
          <a:p>
            <a:pPr lvl="1"/>
            <a:r>
              <a:rPr lang="en-CA" kern="0" dirty="0"/>
              <a:t>0x1000?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35896" y="5522032"/>
            <a:ext cx="18722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CA" kern="0" dirty="0" smtClean="0"/>
              <a:t>0x2000</a:t>
            </a:r>
            <a:endParaRPr lang="en-CA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6027440"/>
            <a:ext cx="2178699" cy="44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CA" kern="0" dirty="0"/>
              <a:t>0xE850?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35896" y="6027440"/>
            <a:ext cx="2178699" cy="44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CA" kern="0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8909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303784"/>
          </a:xfrm>
        </p:spPr>
        <p:txBody>
          <a:bodyPr/>
          <a:lstStyle/>
          <a:p>
            <a:r>
              <a:rPr lang="en-CA" dirty="0"/>
              <a:t>For Process 0, what is the physical address for each of the following virtual addresses:</a:t>
            </a:r>
          </a:p>
          <a:p>
            <a:pPr lvl="1"/>
            <a:r>
              <a:rPr lang="en-CA" dirty="0"/>
              <a:t>0xFFFE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17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9735" y="3356992"/>
            <a:ext cx="220608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CA" kern="0" dirty="0"/>
              <a:t>0x90FE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99792" y="2924944"/>
            <a:ext cx="273630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CA" kern="0" dirty="0"/>
              <a:t>0x7FFE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680827" y="3356992"/>
            <a:ext cx="273630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CA" kern="0" dirty="0"/>
              <a:t>0x10FE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85" y="4604792"/>
            <a:ext cx="58095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aim of </a:t>
            </a:r>
            <a:r>
              <a:rPr lang="en-CA" dirty="0" smtClean="0"/>
              <a:t>these examples </a:t>
            </a:r>
            <a:r>
              <a:rPr lang="en-CA" dirty="0"/>
              <a:t>is to further your understanding of page tables, multi-level page tables, inverted pages tables and hash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the following: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r>
              <a:rPr lang="en-US" altLang="en-US" dirty="0"/>
              <a:t>You are working on designing memory management for an operating system</a:t>
            </a:r>
          </a:p>
          <a:p>
            <a:pPr lvl="1"/>
            <a:r>
              <a:rPr lang="en-US" altLang="en-US" dirty="0"/>
              <a:t>16 bit virtual memory address space</a:t>
            </a:r>
          </a:p>
          <a:p>
            <a:pPr lvl="2"/>
            <a:r>
              <a:rPr lang="en-US" altLang="en-US" dirty="0"/>
              <a:t>2</a:t>
            </a:r>
            <a:r>
              <a:rPr lang="en-US" altLang="en-US" baseline="30000" dirty="0"/>
              <a:t>16</a:t>
            </a:r>
            <a:r>
              <a:rPr lang="en-US" altLang="en-US" dirty="0"/>
              <a:t> = 65,536 or 64 KB</a:t>
            </a:r>
          </a:p>
          <a:p>
            <a:pPr lvl="1"/>
            <a:r>
              <a:rPr lang="en-US" altLang="en-US" dirty="0"/>
              <a:t>15 bit physical memory address space </a:t>
            </a:r>
          </a:p>
          <a:p>
            <a:pPr lvl="2"/>
            <a:r>
              <a:rPr lang="en-US" altLang="en-US" dirty="0"/>
              <a:t>2</a:t>
            </a:r>
            <a:r>
              <a:rPr lang="en-US" altLang="en-US" baseline="30000" dirty="0"/>
              <a:t>15</a:t>
            </a:r>
            <a:r>
              <a:rPr lang="en-US" altLang="en-US" dirty="0"/>
              <a:t> = 32,768 or 32 KB</a:t>
            </a:r>
          </a:p>
          <a:p>
            <a:pPr lvl="1"/>
            <a:r>
              <a:rPr lang="en-US" altLang="en-US" dirty="0"/>
              <a:t>Size of virtual pages and frame pages is 4KB</a:t>
            </a:r>
          </a:p>
          <a:p>
            <a:r>
              <a:rPr lang="en-US" altLang="en-US" dirty="0"/>
              <a:t>How many pages in your virtual address space?</a:t>
            </a:r>
          </a:p>
          <a:p>
            <a:r>
              <a:rPr lang="en-US" altLang="en-US" dirty="0"/>
              <a:t>How many pages in your physical memory?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B113AE-CEA2-4D9D-8C1E-838FA54C655A}" type="slidenum">
              <a:rPr lang="en-US" altLang="en-US" sz="1400" smtClean="0"/>
              <a:pPr eaLnBrk="1" hangingPunct="1"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39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two processes, 0 and 1 that have the following mapping of their page tables:</a:t>
            </a:r>
          </a:p>
          <a:p>
            <a:pPr lvl="1"/>
            <a:r>
              <a:rPr lang="en-US" altLang="en-US" dirty="0"/>
              <a:t>P0:   V0-P6, V1-P2, V2- P3,V4-P0,V9-P1,V15-P7</a:t>
            </a:r>
          </a:p>
          <a:p>
            <a:pPr lvl="1"/>
            <a:r>
              <a:rPr lang="en-US" altLang="en-US" dirty="0"/>
              <a:t>P1:    V2-P4, V9-P5 </a:t>
            </a:r>
          </a:p>
          <a:p>
            <a:r>
              <a:rPr lang="en-CA" dirty="0"/>
              <a:t>How could this be conceptually represented?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4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627856"/>
          </a:xfrm>
        </p:spPr>
        <p:txBody>
          <a:bodyPr/>
          <a:lstStyle/>
          <a:p>
            <a:r>
              <a:rPr lang="en-CA" dirty="0"/>
              <a:t>Process Page Tables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419866"/>
              </p:ext>
            </p:extLst>
          </p:nvPr>
        </p:nvGraphicFramePr>
        <p:xfrm>
          <a:off x="1547664" y="1546576"/>
          <a:ext cx="2230438" cy="470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545228728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79928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0769323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0414088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983090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193450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75158148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196164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470795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465753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9463303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7745269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5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661454"/>
              </p:ext>
            </p:extLst>
          </p:nvPr>
        </p:nvGraphicFramePr>
        <p:xfrm>
          <a:off x="5220072" y="1546576"/>
          <a:ext cx="2230438" cy="470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5228728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679928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0769323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0414088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983090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193450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75158148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196164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470795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465753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9463303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745269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238799"/>
            <a:ext cx="1076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Virtual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6587" y="123879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Page 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1478" y="1239114"/>
            <a:ext cx="1076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Virtual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1479" y="1237310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Page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5818" y="6246167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Process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57060" y="624393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25001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Multi-Level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33477"/>
            <a:ext cx="7772400" cy="3320008"/>
          </a:xfrm>
        </p:spPr>
        <p:txBody>
          <a:bodyPr/>
          <a:lstStyle/>
          <a:p>
            <a:r>
              <a:rPr lang="en-CA" dirty="0"/>
              <a:t>Now consider a 2-level page </a:t>
            </a:r>
            <a:r>
              <a:rPr lang="en-CA" dirty="0" smtClean="0"/>
              <a:t>table w/ 16 bits</a:t>
            </a:r>
            <a:endParaRPr lang="en-CA" dirty="0"/>
          </a:p>
          <a:p>
            <a:pPr lvl="1"/>
            <a:r>
              <a:rPr lang="en-CA" dirty="0"/>
              <a:t>Top level and 2</a:t>
            </a:r>
            <a:r>
              <a:rPr lang="en-CA" baseline="30000" dirty="0"/>
              <a:t>nd</a:t>
            </a:r>
            <a:r>
              <a:rPr lang="en-CA" dirty="0"/>
              <a:t> level page tables need to be the same size</a:t>
            </a:r>
          </a:p>
          <a:p>
            <a:pPr lvl="1"/>
            <a:r>
              <a:rPr lang="en-CA" dirty="0"/>
              <a:t>Consider using 2 bits to represent each page table entry within each level</a:t>
            </a:r>
          </a:p>
          <a:p>
            <a:r>
              <a:rPr lang="en-CA" dirty="0"/>
              <a:t>How large would your offset be?</a:t>
            </a:r>
          </a:p>
          <a:p>
            <a:r>
              <a:rPr lang="en-CA" dirty="0"/>
              <a:t>How would you conceptually represent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6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48538"/>
              </p:ext>
            </p:extLst>
          </p:nvPr>
        </p:nvGraphicFramePr>
        <p:xfrm>
          <a:off x="2411760" y="5877560"/>
          <a:ext cx="44286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4">
                  <a:extLst>
                    <a:ext uri="{9D8B030D-6E8A-4147-A177-3AD203B41FA5}">
                      <a16:colId xmlns:a16="http://schemas.microsoft.com/office/drawing/2014/main" xmlns="" val="34308401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39554735"/>
                    </a:ext>
                  </a:extLst>
                </a:gridCol>
                <a:gridCol w="2978195">
                  <a:extLst>
                    <a:ext uri="{9D8B030D-6E8A-4147-A177-3AD203B41FA5}">
                      <a16:colId xmlns:a16="http://schemas.microsoft.com/office/drawing/2014/main" xmlns="" val="260556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82255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94536" y="54649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PT1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5490" y="54649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PT2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2252" y="5464993"/>
            <a:ext cx="75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07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98" y="3505"/>
            <a:ext cx="7772400" cy="833550"/>
          </a:xfrm>
        </p:spPr>
        <p:txBody>
          <a:bodyPr/>
          <a:lstStyle/>
          <a:p>
            <a:r>
              <a:rPr lang="en-CA" dirty="0"/>
              <a:t>2 Level Page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7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0097"/>
              </p:ext>
            </p:extLst>
          </p:nvPr>
        </p:nvGraphicFramePr>
        <p:xfrm>
          <a:off x="1259632" y="3309760"/>
          <a:ext cx="1115219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582019"/>
              </p:ext>
            </p:extLst>
          </p:nvPr>
        </p:nvGraphicFramePr>
        <p:xfrm>
          <a:off x="5275262" y="5511181"/>
          <a:ext cx="2230438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86989"/>
              </p:ext>
            </p:extLst>
          </p:nvPr>
        </p:nvGraphicFramePr>
        <p:xfrm>
          <a:off x="5275262" y="2722032"/>
          <a:ext cx="2230438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  <a:endParaRPr kumimoji="0" lang="en-C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367297"/>
              </p:ext>
            </p:extLst>
          </p:nvPr>
        </p:nvGraphicFramePr>
        <p:xfrm>
          <a:off x="5275262" y="4103512"/>
          <a:ext cx="2230438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  <a:endParaRPr kumimoji="0" lang="en-C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473036"/>
              </p:ext>
            </p:extLst>
          </p:nvPr>
        </p:nvGraphicFramePr>
        <p:xfrm>
          <a:off x="5275262" y="1250866"/>
          <a:ext cx="2230438" cy="117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1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111521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2374710" y="2320119"/>
            <a:ext cx="2606723" cy="1132765"/>
          </a:xfrm>
          <a:custGeom>
            <a:avLst/>
            <a:gdLst>
              <a:gd name="connsiteX0" fmla="*/ 0 w 2606723"/>
              <a:gd name="connsiteY0" fmla="*/ 1132765 h 1132765"/>
              <a:gd name="connsiteX1" fmla="*/ 464024 w 2606723"/>
              <a:gd name="connsiteY1" fmla="*/ 382138 h 1132765"/>
              <a:gd name="connsiteX2" fmla="*/ 2606723 w 2606723"/>
              <a:gd name="connsiteY2" fmla="*/ 0 h 113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3" h="1132765">
                <a:moveTo>
                  <a:pt x="0" y="1132765"/>
                </a:moveTo>
                <a:cubicBezTo>
                  <a:pt x="14785" y="851848"/>
                  <a:pt x="29570" y="570932"/>
                  <a:pt x="464024" y="382138"/>
                </a:cubicBezTo>
                <a:cubicBezTo>
                  <a:pt x="898478" y="193344"/>
                  <a:pt x="1752600" y="96672"/>
                  <a:pt x="260672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 12"/>
          <p:cNvSpPr/>
          <p:nvPr/>
        </p:nvSpPr>
        <p:spPr>
          <a:xfrm>
            <a:off x="2374710" y="3753134"/>
            <a:ext cx="2579427" cy="0"/>
          </a:xfrm>
          <a:custGeom>
            <a:avLst/>
            <a:gdLst>
              <a:gd name="connsiteX0" fmla="*/ 0 w 2579427"/>
              <a:gd name="connsiteY0" fmla="*/ 0 h 0"/>
              <a:gd name="connsiteX1" fmla="*/ 2579427 w 2579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9427">
                <a:moveTo>
                  <a:pt x="0" y="0"/>
                </a:moveTo>
                <a:lnTo>
                  <a:pt x="257942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2374710" y="4032913"/>
            <a:ext cx="2524836" cy="1132764"/>
          </a:xfrm>
          <a:custGeom>
            <a:avLst/>
            <a:gdLst>
              <a:gd name="connsiteX0" fmla="*/ 0 w 2524836"/>
              <a:gd name="connsiteY0" fmla="*/ 0 h 1132764"/>
              <a:gd name="connsiteX1" fmla="*/ 2524836 w 2524836"/>
              <a:gd name="connsiteY1" fmla="*/ 1132764 h 11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4836" h="1132764">
                <a:moveTo>
                  <a:pt x="0" y="0"/>
                </a:moveTo>
                <a:lnTo>
                  <a:pt x="2524836" y="113276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2374710" y="4312693"/>
            <a:ext cx="2511189" cy="2251880"/>
          </a:xfrm>
          <a:custGeom>
            <a:avLst/>
            <a:gdLst>
              <a:gd name="connsiteX0" fmla="*/ 0 w 2511189"/>
              <a:gd name="connsiteY0" fmla="*/ 0 h 2251880"/>
              <a:gd name="connsiteX1" fmla="*/ 1323833 w 2511189"/>
              <a:gd name="connsiteY1" fmla="*/ 1869743 h 2251880"/>
              <a:gd name="connsiteX2" fmla="*/ 2511189 w 2511189"/>
              <a:gd name="connsiteY2" fmla="*/ 2251880 h 225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1189" h="2251880">
                <a:moveTo>
                  <a:pt x="0" y="0"/>
                </a:moveTo>
                <a:cubicBezTo>
                  <a:pt x="452650" y="747215"/>
                  <a:pt x="905301" y="1494430"/>
                  <a:pt x="1323833" y="1869743"/>
                </a:cubicBezTo>
                <a:cubicBezTo>
                  <a:pt x="1742365" y="2245056"/>
                  <a:pt x="2126777" y="2248468"/>
                  <a:pt x="2511189" y="225188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65668"/>
            <a:ext cx="3728526" cy="7610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6526" y="3309760"/>
            <a:ext cx="364202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11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10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01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67980" y="5511181"/>
            <a:ext cx="364202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11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10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01</a:t>
            </a:r>
          </a:p>
          <a:p>
            <a:pPr>
              <a:spcAft>
                <a:spcPts val="600"/>
              </a:spcAft>
            </a:pPr>
            <a:r>
              <a:rPr lang="en-CA" sz="1400" dirty="0"/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88139" y="54924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139" y="41448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88139" y="34544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88139" y="2200349"/>
            <a:ext cx="3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911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Inverted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Lets now consider an inverted page table</a:t>
            </a:r>
          </a:p>
          <a:p>
            <a:r>
              <a:rPr lang="en-CA" dirty="0"/>
              <a:t>How could this be represented?</a:t>
            </a:r>
          </a:p>
          <a:p>
            <a:pPr lvl="1"/>
            <a:r>
              <a:rPr lang="en-CA" dirty="0"/>
              <a:t>Recall the size of physical memory and the page size</a:t>
            </a:r>
          </a:p>
          <a:p>
            <a:pPr lvl="1"/>
            <a:r>
              <a:rPr lang="en-CA" dirty="0"/>
              <a:t>Recall how the inverted page table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8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Inverted Page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9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677110"/>
              </p:ext>
            </p:extLst>
          </p:nvPr>
        </p:nvGraphicFramePr>
        <p:xfrm>
          <a:off x="5363644" y="2974807"/>
          <a:ext cx="2952327" cy="2350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xmlns="" val="434352368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614082278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1814595310"/>
                    </a:ext>
                  </a:extLst>
                </a:gridCol>
              </a:tblGrid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470795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465753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9463303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77452692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6918489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72795637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44263930"/>
                  </a:ext>
                </a:extLst>
              </a:tr>
              <a:tr h="29386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01563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79868" y="2667030"/>
            <a:ext cx="1076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Virtual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1356" y="266703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9877" y="266702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Page Frame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9789"/>
            <a:ext cx="3234637" cy="38186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3688" y="1902038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Page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8173" y="1907037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Inverted Page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2200" y="3284984"/>
            <a:ext cx="1959076" cy="24704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57340" y="3573016"/>
            <a:ext cx="1959076" cy="24704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72200" y="2996952"/>
            <a:ext cx="1959076" cy="24704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57340" y="3861048"/>
            <a:ext cx="1959076" cy="24704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6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903</Words>
  <Application>Microsoft Office PowerPoint</Application>
  <PresentationFormat>On-screen Show (4:3)</PresentationFormat>
  <Paragraphs>379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1_Default Design</vt:lpstr>
      <vt:lpstr>Bitmap Image</vt:lpstr>
      <vt:lpstr>EEE 335 Principles of Operating Systems</vt:lpstr>
      <vt:lpstr>Aim</vt:lpstr>
      <vt:lpstr>Consider the following:</vt:lpstr>
      <vt:lpstr>Page Tables</vt:lpstr>
      <vt:lpstr>Process Page Tables</vt:lpstr>
      <vt:lpstr>Multi-Level Paging</vt:lpstr>
      <vt:lpstr>2 Level Page Table</vt:lpstr>
      <vt:lpstr>Inverted Page Table</vt:lpstr>
      <vt:lpstr>Inverted Page Table</vt:lpstr>
      <vt:lpstr>Inverted Page Table</vt:lpstr>
      <vt:lpstr>Hash Table – Simple Example</vt:lpstr>
      <vt:lpstr>Page Table</vt:lpstr>
      <vt:lpstr>Multi-level Page Table</vt:lpstr>
      <vt:lpstr>2 Level Page Table</vt:lpstr>
      <vt:lpstr>Multi-level Page Table</vt:lpstr>
      <vt:lpstr>Inverted Page Table</vt:lpstr>
      <vt:lpstr>Hash Table Lookup</vt:lpstr>
    </vt:vector>
  </TitlesOfParts>
  <Company>Royal Military College of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435 Principles of Operating Systems</dc:title>
  <dc:creator>Alain Beaulieu</dc:creator>
  <cp:lastModifiedBy>user</cp:lastModifiedBy>
  <cp:revision>95</cp:revision>
  <cp:lastPrinted>2018-11-13T17:57:31Z</cp:lastPrinted>
  <dcterms:created xsi:type="dcterms:W3CDTF">2014-07-07T15:33:24Z</dcterms:created>
  <dcterms:modified xsi:type="dcterms:W3CDTF">2020-03-18T14:02:39Z</dcterms:modified>
</cp:coreProperties>
</file>