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27"/>
  </p:notesMasterIdLst>
  <p:handoutMasterIdLst>
    <p:handoutMasterId r:id="rId28"/>
  </p:handoutMasterIdLst>
  <p:sldIdLst>
    <p:sldId id="285" r:id="rId3"/>
    <p:sldId id="276" r:id="rId4"/>
    <p:sldId id="257" r:id="rId5"/>
    <p:sldId id="258" r:id="rId6"/>
    <p:sldId id="259" r:id="rId7"/>
    <p:sldId id="278" r:id="rId8"/>
    <p:sldId id="279" r:id="rId9"/>
    <p:sldId id="280" r:id="rId10"/>
    <p:sldId id="281"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9" autoAdjust="0"/>
    <p:restoredTop sz="65246" autoAdjust="0"/>
  </p:normalViewPr>
  <p:slideViewPr>
    <p:cSldViewPr>
      <p:cViewPr varScale="1">
        <p:scale>
          <a:sx n="83" d="100"/>
          <a:sy n="83" d="100"/>
        </p:scale>
        <p:origin x="3072"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image" Target="../media/image12.png"/><Relationship Id="rId6" Type="http://schemas.openxmlformats.org/officeDocument/2006/relationships/image" Target="../media/image1.png"/><Relationship Id="rId5" Type="http://schemas.openxmlformats.org/officeDocument/2006/relationships/image" Target="../media/image16.png"/><Relationship Id="rId4"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23EF1978-D53F-E847-814C-E71D087171D7}" type="datetimeFigureOut">
              <a:rPr lang="en-US" smtClean="0"/>
              <a:t>3/11/20</a:t>
            </a:fld>
            <a:endParaRPr lang="en-CA"/>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AB152E08-8858-DB44-93FA-EE5496848731}" type="slidenum">
              <a:rPr lang="en-CA" smtClean="0"/>
              <a:t>‹#›</a:t>
            </a:fld>
            <a:endParaRPr lang="en-CA"/>
          </a:p>
        </p:txBody>
      </p:sp>
    </p:spTree>
    <p:extLst>
      <p:ext uri="{BB962C8B-B14F-4D97-AF65-F5344CB8AC3E}">
        <p14:creationId xmlns:p14="http://schemas.microsoft.com/office/powerpoint/2010/main" val="16792054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02465427-C871-42CC-B650-A0C6692BA7BD}" type="datetimeFigureOut">
              <a:rPr lang="en-CA" smtClean="0"/>
              <a:pPr/>
              <a:t>2020-03-11</a:t>
            </a:fld>
            <a:endParaRPr lang="en-CA"/>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37F2B54-A66B-4779-906C-F879CC221B89}" type="slidenum">
              <a:rPr lang="en-CA" smtClean="0"/>
              <a:pPr/>
              <a:t>‹#›</a:t>
            </a:fld>
            <a:endParaRPr lang="en-CA"/>
          </a:p>
        </p:txBody>
      </p:sp>
    </p:spTree>
    <p:extLst>
      <p:ext uri="{BB962C8B-B14F-4D97-AF65-F5344CB8AC3E}">
        <p14:creationId xmlns:p14="http://schemas.microsoft.com/office/powerpoint/2010/main" val="346263745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aseline="0"/>
              <a:t>  </a:t>
            </a:r>
            <a:endParaRPr lang="en-US" altLang="en-US" baseline="0" dirty="0"/>
          </a:p>
        </p:txBody>
      </p:sp>
      <p:sp>
        <p:nvSpPr>
          <p:cNvPr id="4" name="Slide Number Placeholder 3"/>
          <p:cNvSpPr>
            <a:spLocks noGrp="1"/>
          </p:cNvSpPr>
          <p:nvPr>
            <p:ph type="sldNum" sz="quarter" idx="10"/>
          </p:nvPr>
        </p:nvSpPr>
        <p:spPr/>
        <p:txBody>
          <a:bodyPr/>
          <a:lstStyle/>
          <a:p>
            <a:pPr>
              <a:defRPr/>
            </a:pPr>
            <a:fld id="{E37F2B54-A66B-4779-906C-F879CC221B89}" type="slidenum">
              <a:rPr lang="en-CA" smtClean="0">
                <a:solidFill>
                  <a:prstClr val="black"/>
                </a:solidFill>
                <a:ea typeface="MS PGothic" panose="020B0600070205080204" pitchFamily="34" charset="-128"/>
                <a:cs typeface="Arial" panose="020B0604020202020204" pitchFamily="34" charset="0"/>
              </a:rPr>
              <a:pPr>
                <a:defRPr/>
              </a:pPr>
              <a:t>1</a:t>
            </a:fld>
            <a:endParaRPr lang="en-CA">
              <a:solidFill>
                <a:prstClr val="black"/>
              </a:solidFill>
              <a:ea typeface="MS PGothic" panose="020B0600070205080204" pitchFamily="34" charset="-128"/>
              <a:cs typeface="Arial" panose="020B0604020202020204" pitchFamily="34" charset="0"/>
            </a:endParaRPr>
          </a:p>
        </p:txBody>
      </p:sp>
    </p:spTree>
    <p:extLst>
      <p:ext uri="{BB962C8B-B14F-4D97-AF65-F5344CB8AC3E}">
        <p14:creationId xmlns:p14="http://schemas.microsoft.com/office/powerpoint/2010/main" val="3624099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072" eaLnBrk="0" hangingPunct="0">
              <a:spcBef>
                <a:spcPct val="30000"/>
              </a:spcBef>
              <a:defRPr kumimoji="1" sz="1300">
                <a:solidFill>
                  <a:schemeClr val="tx1"/>
                </a:solidFill>
                <a:latin typeface="Times New Roman" panose="02020603050405020304" pitchFamily="18" charset="0"/>
              </a:defRPr>
            </a:lvl1pPr>
            <a:lvl2pPr marL="785372" indent="-302066" defTabSz="985072" eaLnBrk="0" hangingPunct="0">
              <a:spcBef>
                <a:spcPct val="30000"/>
              </a:spcBef>
              <a:defRPr kumimoji="1" sz="1300">
                <a:solidFill>
                  <a:schemeClr val="tx1"/>
                </a:solidFill>
                <a:latin typeface="Times New Roman" panose="02020603050405020304" pitchFamily="18" charset="0"/>
              </a:defRPr>
            </a:lvl2pPr>
            <a:lvl3pPr marL="1208265" indent="-241653" defTabSz="985072" eaLnBrk="0" hangingPunct="0">
              <a:spcBef>
                <a:spcPct val="30000"/>
              </a:spcBef>
              <a:defRPr kumimoji="1" sz="1300">
                <a:solidFill>
                  <a:schemeClr val="tx1"/>
                </a:solidFill>
                <a:latin typeface="Times New Roman" panose="02020603050405020304" pitchFamily="18" charset="0"/>
              </a:defRPr>
            </a:lvl3pPr>
            <a:lvl4pPr marL="1691571" indent="-241653" defTabSz="985072" eaLnBrk="0" hangingPunct="0">
              <a:spcBef>
                <a:spcPct val="30000"/>
              </a:spcBef>
              <a:defRPr kumimoji="1" sz="1300">
                <a:solidFill>
                  <a:schemeClr val="tx1"/>
                </a:solidFill>
                <a:latin typeface="Times New Roman" panose="02020603050405020304" pitchFamily="18" charset="0"/>
              </a:defRPr>
            </a:lvl4pPr>
            <a:lvl5pPr marL="2174878" indent="-241653" defTabSz="985072" eaLnBrk="0" hangingPunct="0">
              <a:spcBef>
                <a:spcPct val="30000"/>
              </a:spcBef>
              <a:defRPr kumimoji="1" sz="1300">
                <a:solidFill>
                  <a:schemeClr val="tx1"/>
                </a:solidFill>
                <a:latin typeface="Times New Roman" panose="02020603050405020304" pitchFamily="18" charset="0"/>
              </a:defRPr>
            </a:lvl5pPr>
            <a:lvl6pPr marL="2658184"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6pPr>
            <a:lvl7pPr marL="3141490"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7pPr>
            <a:lvl8pPr marL="3624796"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8pPr>
            <a:lvl9pPr marL="4108102"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9pPr>
          </a:lstStyle>
          <a:p>
            <a:pPr eaLnBrk="1" hangingPunct="1">
              <a:spcBef>
                <a:spcPct val="0"/>
              </a:spcBef>
            </a:pPr>
            <a:fld id="{85CAC6C7-0784-436D-AB4B-C85FC3C13771}" type="slidenum">
              <a:rPr kumimoji="0" lang="en-US" altLang="en-US"/>
              <a:pPr eaLnBrk="1" hangingPunct="1">
                <a:spcBef>
                  <a:spcPct val="0"/>
                </a:spcBef>
              </a:pPr>
              <a:t>10</a:t>
            </a:fld>
            <a:endParaRPr kumimoji="0"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 first issue is that we use only one bit per tick. Between Ticks, we do not know which page has been referenced more recently or least recently.</a:t>
            </a:r>
          </a:p>
          <a:p>
            <a:r>
              <a:rPr lang="en-US" altLang="en-US" dirty="0"/>
              <a:t>The</a:t>
            </a:r>
            <a:r>
              <a:rPr lang="en-US" altLang="en-US" baseline="0" dirty="0"/>
              <a:t> second issue is the amount of “past” or “memory” we can hold in the counters which depends on the size of the counter. This will happen when the counters are all ZEROs. There is no way to know which page has been recently referenced.</a:t>
            </a:r>
            <a:endParaRPr lang="en-US" altLang="en-US" dirty="0"/>
          </a:p>
        </p:txBody>
      </p:sp>
    </p:spTree>
    <p:extLst>
      <p:ext uri="{BB962C8B-B14F-4D97-AF65-F5344CB8AC3E}">
        <p14:creationId xmlns:p14="http://schemas.microsoft.com/office/powerpoint/2010/main" val="2682023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072" eaLnBrk="0" hangingPunct="0">
              <a:spcBef>
                <a:spcPct val="30000"/>
              </a:spcBef>
              <a:defRPr kumimoji="1" sz="1300">
                <a:solidFill>
                  <a:schemeClr val="tx1"/>
                </a:solidFill>
                <a:latin typeface="Times New Roman" panose="02020603050405020304" pitchFamily="18" charset="0"/>
              </a:defRPr>
            </a:lvl1pPr>
            <a:lvl2pPr marL="785372" indent="-302066" defTabSz="985072" eaLnBrk="0" hangingPunct="0">
              <a:spcBef>
                <a:spcPct val="30000"/>
              </a:spcBef>
              <a:defRPr kumimoji="1" sz="1300">
                <a:solidFill>
                  <a:schemeClr val="tx1"/>
                </a:solidFill>
                <a:latin typeface="Times New Roman" panose="02020603050405020304" pitchFamily="18" charset="0"/>
              </a:defRPr>
            </a:lvl2pPr>
            <a:lvl3pPr marL="1208265" indent="-241653" defTabSz="985072" eaLnBrk="0" hangingPunct="0">
              <a:spcBef>
                <a:spcPct val="30000"/>
              </a:spcBef>
              <a:defRPr kumimoji="1" sz="1300">
                <a:solidFill>
                  <a:schemeClr val="tx1"/>
                </a:solidFill>
                <a:latin typeface="Times New Roman" panose="02020603050405020304" pitchFamily="18" charset="0"/>
              </a:defRPr>
            </a:lvl3pPr>
            <a:lvl4pPr marL="1691571" indent="-241653" defTabSz="985072" eaLnBrk="0" hangingPunct="0">
              <a:spcBef>
                <a:spcPct val="30000"/>
              </a:spcBef>
              <a:defRPr kumimoji="1" sz="1300">
                <a:solidFill>
                  <a:schemeClr val="tx1"/>
                </a:solidFill>
                <a:latin typeface="Times New Roman" panose="02020603050405020304" pitchFamily="18" charset="0"/>
              </a:defRPr>
            </a:lvl4pPr>
            <a:lvl5pPr marL="2174878" indent="-241653" defTabSz="985072" eaLnBrk="0" hangingPunct="0">
              <a:spcBef>
                <a:spcPct val="30000"/>
              </a:spcBef>
              <a:defRPr kumimoji="1" sz="1300">
                <a:solidFill>
                  <a:schemeClr val="tx1"/>
                </a:solidFill>
                <a:latin typeface="Times New Roman" panose="02020603050405020304" pitchFamily="18" charset="0"/>
              </a:defRPr>
            </a:lvl5pPr>
            <a:lvl6pPr marL="2658184"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6pPr>
            <a:lvl7pPr marL="3141490"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7pPr>
            <a:lvl8pPr marL="3624796"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8pPr>
            <a:lvl9pPr marL="4108102"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9pPr>
          </a:lstStyle>
          <a:p>
            <a:pPr eaLnBrk="1" hangingPunct="1">
              <a:spcBef>
                <a:spcPct val="0"/>
              </a:spcBef>
            </a:pPr>
            <a:fld id="{DC3F3711-D9E7-413A-A97F-45BBCECDE1F0}" type="slidenum">
              <a:rPr kumimoji="0" lang="en-US" altLang="en-US"/>
              <a:pPr eaLnBrk="1" hangingPunct="1">
                <a:spcBef>
                  <a:spcPct val="0"/>
                </a:spcBef>
              </a:pPr>
              <a:t>11</a:t>
            </a:fld>
            <a:endParaRPr kumimoji="0" lang="en-US"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This slide describes how pages are loaded for a process. </a:t>
            </a:r>
          </a:p>
          <a:p>
            <a:r>
              <a:rPr lang="en-US" altLang="en-US" dirty="0"/>
              <a:t>Initially too many page faults occurs. When all pages currently needed by a process has been loaded, minimum page faults will occur. This pages are the Working Set.</a:t>
            </a:r>
          </a:p>
          <a:p>
            <a:r>
              <a:rPr lang="en-US" altLang="en-US" dirty="0"/>
              <a:t>Thrash concept refers to “too many page faults”.</a:t>
            </a:r>
          </a:p>
        </p:txBody>
      </p:sp>
    </p:spTree>
    <p:extLst>
      <p:ext uri="{BB962C8B-B14F-4D97-AF65-F5344CB8AC3E}">
        <p14:creationId xmlns:p14="http://schemas.microsoft.com/office/powerpoint/2010/main" val="1081781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Pre-paging : Load Pages in advance to minimize</a:t>
            </a:r>
            <a:r>
              <a:rPr lang="en-CA" baseline="0" dirty="0"/>
              <a:t> page faults</a:t>
            </a:r>
            <a:r>
              <a:rPr lang="en-CA" dirty="0"/>
              <a:t>!</a:t>
            </a:r>
          </a:p>
        </p:txBody>
      </p:sp>
      <p:sp>
        <p:nvSpPr>
          <p:cNvPr id="4" name="Slide Number Placeholder 3"/>
          <p:cNvSpPr>
            <a:spLocks noGrp="1"/>
          </p:cNvSpPr>
          <p:nvPr>
            <p:ph type="sldNum" sz="quarter" idx="10"/>
          </p:nvPr>
        </p:nvSpPr>
        <p:spPr/>
        <p:txBody>
          <a:bodyPr/>
          <a:lstStyle/>
          <a:p>
            <a:fld id="{E37F2B54-A66B-4779-906C-F879CC221B89}" type="slidenum">
              <a:rPr lang="en-CA" smtClean="0"/>
              <a:pPr/>
              <a:t>12</a:t>
            </a:fld>
            <a:endParaRPr lang="en-CA"/>
          </a:p>
        </p:txBody>
      </p:sp>
    </p:spTree>
    <p:extLst>
      <p:ext uri="{BB962C8B-B14F-4D97-AF65-F5344CB8AC3E}">
        <p14:creationId xmlns:p14="http://schemas.microsoft.com/office/powerpoint/2010/main" val="2781402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072" eaLnBrk="0" hangingPunct="0">
              <a:spcBef>
                <a:spcPct val="30000"/>
              </a:spcBef>
              <a:defRPr kumimoji="1" sz="1300">
                <a:solidFill>
                  <a:schemeClr val="tx1"/>
                </a:solidFill>
                <a:latin typeface="Times New Roman" panose="02020603050405020304" pitchFamily="18" charset="0"/>
              </a:defRPr>
            </a:lvl1pPr>
            <a:lvl2pPr marL="785372" indent="-302066" defTabSz="985072" eaLnBrk="0" hangingPunct="0">
              <a:spcBef>
                <a:spcPct val="30000"/>
              </a:spcBef>
              <a:defRPr kumimoji="1" sz="1300">
                <a:solidFill>
                  <a:schemeClr val="tx1"/>
                </a:solidFill>
                <a:latin typeface="Times New Roman" panose="02020603050405020304" pitchFamily="18" charset="0"/>
              </a:defRPr>
            </a:lvl2pPr>
            <a:lvl3pPr marL="1208265" indent="-241653" defTabSz="985072" eaLnBrk="0" hangingPunct="0">
              <a:spcBef>
                <a:spcPct val="30000"/>
              </a:spcBef>
              <a:defRPr kumimoji="1" sz="1300">
                <a:solidFill>
                  <a:schemeClr val="tx1"/>
                </a:solidFill>
                <a:latin typeface="Times New Roman" panose="02020603050405020304" pitchFamily="18" charset="0"/>
              </a:defRPr>
            </a:lvl3pPr>
            <a:lvl4pPr marL="1691571" indent="-241653" defTabSz="985072" eaLnBrk="0" hangingPunct="0">
              <a:spcBef>
                <a:spcPct val="30000"/>
              </a:spcBef>
              <a:defRPr kumimoji="1" sz="1300">
                <a:solidFill>
                  <a:schemeClr val="tx1"/>
                </a:solidFill>
                <a:latin typeface="Times New Roman" panose="02020603050405020304" pitchFamily="18" charset="0"/>
              </a:defRPr>
            </a:lvl4pPr>
            <a:lvl5pPr marL="2174878" indent="-241653" defTabSz="985072" eaLnBrk="0" hangingPunct="0">
              <a:spcBef>
                <a:spcPct val="30000"/>
              </a:spcBef>
              <a:defRPr kumimoji="1" sz="1300">
                <a:solidFill>
                  <a:schemeClr val="tx1"/>
                </a:solidFill>
                <a:latin typeface="Times New Roman" panose="02020603050405020304" pitchFamily="18" charset="0"/>
              </a:defRPr>
            </a:lvl5pPr>
            <a:lvl6pPr marL="2658184"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6pPr>
            <a:lvl7pPr marL="3141490"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7pPr>
            <a:lvl8pPr marL="3624796"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8pPr>
            <a:lvl9pPr marL="4108102"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9pPr>
          </a:lstStyle>
          <a:p>
            <a:pPr eaLnBrk="1" hangingPunct="1">
              <a:spcBef>
                <a:spcPct val="0"/>
              </a:spcBef>
            </a:pPr>
            <a:fld id="{097E9340-94D9-43A6-A43A-0DFC2A4BAE0B}" type="slidenum">
              <a:rPr kumimoji="0" lang="en-US" altLang="en-US"/>
              <a:pPr eaLnBrk="1" hangingPunct="1">
                <a:spcBef>
                  <a:spcPct val="0"/>
                </a:spcBef>
              </a:pPr>
              <a:t>13</a:t>
            </a:fld>
            <a:endParaRPr kumimoji="0"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706269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Working set varies slowly with time. When a process is suspended and retrieved again, its</a:t>
            </a:r>
            <a:r>
              <a:rPr lang="en-CA" baseline="0" dirty="0"/>
              <a:t> working set pages can be pre-loaded to minimize page faults.</a:t>
            </a:r>
          </a:p>
          <a:p>
            <a:endParaRPr lang="en-CA" baseline="0" dirty="0"/>
          </a:p>
          <a:p>
            <a:r>
              <a:rPr lang="en-CA" baseline="0" dirty="0"/>
              <a:t>Function x and y , for all x </a:t>
            </a:r>
            <a:r>
              <a:rPr lang="en-CA" baseline="0" dirty="0" err="1"/>
              <a:t>lte</a:t>
            </a:r>
            <a:r>
              <a:rPr lang="en-CA" baseline="0" dirty="0"/>
              <a:t> y   f(x) </a:t>
            </a:r>
            <a:r>
              <a:rPr lang="en-CA" baseline="0" dirty="0" err="1"/>
              <a:t>lte</a:t>
            </a:r>
            <a:r>
              <a:rPr lang="en-CA" baseline="0" dirty="0"/>
              <a:t> f(y)</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pPr/>
              <a:t>14</a:t>
            </a:fld>
            <a:endParaRPr lang="en-CA"/>
          </a:p>
        </p:txBody>
      </p:sp>
    </p:spTree>
    <p:extLst>
      <p:ext uri="{BB962C8B-B14F-4D97-AF65-F5344CB8AC3E}">
        <p14:creationId xmlns:p14="http://schemas.microsoft.com/office/powerpoint/2010/main" val="152738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Option 1 : Working Set = Set of pages used in the last k memory references.</a:t>
            </a:r>
            <a:r>
              <a:rPr lang="en-CA" baseline="0" dirty="0"/>
              <a:t> List of k length (at least) with referenced page numbers are stored without duplication. Expensive Technique. </a:t>
            </a:r>
          </a:p>
          <a:p>
            <a:endParaRPr lang="en-CA" dirty="0"/>
          </a:p>
          <a:p>
            <a:pPr defTabSz="966612">
              <a:defRPr/>
            </a:pPr>
            <a:r>
              <a:rPr lang="en-CA" dirty="0"/>
              <a:t>Option 2 :</a:t>
            </a:r>
            <a:r>
              <a:rPr lang="en-CA" baseline="0" dirty="0"/>
              <a:t> </a:t>
            </a:r>
            <a:r>
              <a:rPr lang="en-CA" dirty="0"/>
              <a:t>Working Set = Set of pages used in</a:t>
            </a:r>
            <a:r>
              <a:rPr lang="en-CA" baseline="0" dirty="0"/>
              <a:t> the past T seconds of CPU. Each process has its own time clock. This is the virtual clock.</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pPr/>
              <a:t>15</a:t>
            </a:fld>
            <a:endParaRPr lang="en-CA"/>
          </a:p>
        </p:txBody>
      </p:sp>
    </p:spTree>
    <p:extLst>
      <p:ext uri="{BB962C8B-B14F-4D97-AF65-F5344CB8AC3E}">
        <p14:creationId xmlns:p14="http://schemas.microsoft.com/office/powerpoint/2010/main" val="1481535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Virtual clock is the clock that keeps how long a process has been running on the CPU since it has started.</a:t>
            </a:r>
          </a:p>
          <a:p>
            <a:r>
              <a:rPr lang="en-CA" dirty="0"/>
              <a:t>Page</a:t>
            </a:r>
            <a:r>
              <a:rPr lang="en-CA" baseline="0" dirty="0"/>
              <a:t> Replacement Algorithm will chose the pages NOT in the working set to evict.</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pPr/>
              <a:t>16</a:t>
            </a:fld>
            <a:endParaRPr lang="en-CA"/>
          </a:p>
        </p:txBody>
      </p:sp>
    </p:spTree>
    <p:extLst>
      <p:ext uri="{BB962C8B-B14F-4D97-AF65-F5344CB8AC3E}">
        <p14:creationId xmlns:p14="http://schemas.microsoft.com/office/powerpoint/2010/main" val="1855899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072" eaLnBrk="0" hangingPunct="0">
              <a:spcBef>
                <a:spcPct val="30000"/>
              </a:spcBef>
              <a:defRPr kumimoji="1" sz="1300">
                <a:solidFill>
                  <a:schemeClr val="tx1"/>
                </a:solidFill>
                <a:latin typeface="Times New Roman" panose="02020603050405020304" pitchFamily="18" charset="0"/>
              </a:defRPr>
            </a:lvl1pPr>
            <a:lvl2pPr marL="785372" indent="-302066" defTabSz="985072" eaLnBrk="0" hangingPunct="0">
              <a:spcBef>
                <a:spcPct val="30000"/>
              </a:spcBef>
              <a:defRPr kumimoji="1" sz="1300">
                <a:solidFill>
                  <a:schemeClr val="tx1"/>
                </a:solidFill>
                <a:latin typeface="Times New Roman" panose="02020603050405020304" pitchFamily="18" charset="0"/>
              </a:defRPr>
            </a:lvl2pPr>
            <a:lvl3pPr marL="1208265" indent="-241653" defTabSz="985072" eaLnBrk="0" hangingPunct="0">
              <a:spcBef>
                <a:spcPct val="30000"/>
              </a:spcBef>
              <a:defRPr kumimoji="1" sz="1300">
                <a:solidFill>
                  <a:schemeClr val="tx1"/>
                </a:solidFill>
                <a:latin typeface="Times New Roman" panose="02020603050405020304" pitchFamily="18" charset="0"/>
              </a:defRPr>
            </a:lvl3pPr>
            <a:lvl4pPr marL="1691571" indent="-241653" defTabSz="985072" eaLnBrk="0" hangingPunct="0">
              <a:spcBef>
                <a:spcPct val="30000"/>
              </a:spcBef>
              <a:defRPr kumimoji="1" sz="1300">
                <a:solidFill>
                  <a:schemeClr val="tx1"/>
                </a:solidFill>
                <a:latin typeface="Times New Roman" panose="02020603050405020304" pitchFamily="18" charset="0"/>
              </a:defRPr>
            </a:lvl4pPr>
            <a:lvl5pPr marL="2174878" indent="-241653" defTabSz="985072" eaLnBrk="0" hangingPunct="0">
              <a:spcBef>
                <a:spcPct val="30000"/>
              </a:spcBef>
              <a:defRPr kumimoji="1" sz="1300">
                <a:solidFill>
                  <a:schemeClr val="tx1"/>
                </a:solidFill>
                <a:latin typeface="Times New Roman" panose="02020603050405020304" pitchFamily="18" charset="0"/>
              </a:defRPr>
            </a:lvl5pPr>
            <a:lvl6pPr marL="2658184"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6pPr>
            <a:lvl7pPr marL="3141490"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7pPr>
            <a:lvl8pPr marL="3624796"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8pPr>
            <a:lvl9pPr marL="4108102"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9pPr>
          </a:lstStyle>
          <a:p>
            <a:pPr eaLnBrk="1" hangingPunct="1">
              <a:spcBef>
                <a:spcPct val="0"/>
              </a:spcBef>
            </a:pPr>
            <a:fld id="{38FBB620-6E18-486B-84CB-BAAFABBB9310}" type="slidenum">
              <a:rPr kumimoji="0" lang="en-US" altLang="en-US"/>
              <a:pPr eaLnBrk="1" hangingPunct="1">
                <a:spcBef>
                  <a:spcPct val="0"/>
                </a:spcBef>
              </a:pPr>
              <a:t>17</a:t>
            </a:fld>
            <a:endParaRPr kumimoji="0" lang="en-US"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What</a:t>
            </a:r>
            <a:r>
              <a:rPr lang="en-US" altLang="en-US" baseline="0" dirty="0"/>
              <a:t> we need is two basic pieces of information: 1) Referenced 2) Age (Age = current virtual time – virtual time of last use) . All time values here are on the virtual clock.</a:t>
            </a:r>
            <a:endParaRPr lang="en-US" altLang="en-US" dirty="0"/>
          </a:p>
        </p:txBody>
      </p:sp>
    </p:spTree>
    <p:extLst>
      <p:ext uri="{BB962C8B-B14F-4D97-AF65-F5344CB8AC3E}">
        <p14:creationId xmlns:p14="http://schemas.microsoft.com/office/powerpoint/2010/main" val="2809698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072" eaLnBrk="0" hangingPunct="0">
              <a:spcBef>
                <a:spcPct val="30000"/>
              </a:spcBef>
              <a:defRPr kumimoji="1" sz="1300">
                <a:solidFill>
                  <a:schemeClr val="tx1"/>
                </a:solidFill>
                <a:latin typeface="Times New Roman" panose="02020603050405020304" pitchFamily="18" charset="0"/>
              </a:defRPr>
            </a:lvl1pPr>
            <a:lvl2pPr marL="785372" indent="-302066" defTabSz="985072" eaLnBrk="0" hangingPunct="0">
              <a:spcBef>
                <a:spcPct val="30000"/>
              </a:spcBef>
              <a:defRPr kumimoji="1" sz="1300">
                <a:solidFill>
                  <a:schemeClr val="tx1"/>
                </a:solidFill>
                <a:latin typeface="Times New Roman" panose="02020603050405020304" pitchFamily="18" charset="0"/>
              </a:defRPr>
            </a:lvl2pPr>
            <a:lvl3pPr marL="1208265" indent="-241653" defTabSz="985072" eaLnBrk="0" hangingPunct="0">
              <a:spcBef>
                <a:spcPct val="30000"/>
              </a:spcBef>
              <a:defRPr kumimoji="1" sz="1300">
                <a:solidFill>
                  <a:schemeClr val="tx1"/>
                </a:solidFill>
                <a:latin typeface="Times New Roman" panose="02020603050405020304" pitchFamily="18" charset="0"/>
              </a:defRPr>
            </a:lvl3pPr>
            <a:lvl4pPr marL="1691571" indent="-241653" defTabSz="985072" eaLnBrk="0" hangingPunct="0">
              <a:spcBef>
                <a:spcPct val="30000"/>
              </a:spcBef>
              <a:defRPr kumimoji="1" sz="1300">
                <a:solidFill>
                  <a:schemeClr val="tx1"/>
                </a:solidFill>
                <a:latin typeface="Times New Roman" panose="02020603050405020304" pitchFamily="18" charset="0"/>
              </a:defRPr>
            </a:lvl4pPr>
            <a:lvl5pPr marL="2174878" indent="-241653" defTabSz="985072" eaLnBrk="0" hangingPunct="0">
              <a:spcBef>
                <a:spcPct val="30000"/>
              </a:spcBef>
              <a:defRPr kumimoji="1" sz="1300">
                <a:solidFill>
                  <a:schemeClr val="tx1"/>
                </a:solidFill>
                <a:latin typeface="Times New Roman" panose="02020603050405020304" pitchFamily="18" charset="0"/>
              </a:defRPr>
            </a:lvl5pPr>
            <a:lvl6pPr marL="2658184"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6pPr>
            <a:lvl7pPr marL="3141490"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7pPr>
            <a:lvl8pPr marL="3624796"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8pPr>
            <a:lvl9pPr marL="4108102"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9pPr>
          </a:lstStyle>
          <a:p>
            <a:pPr eaLnBrk="1" hangingPunct="1">
              <a:spcBef>
                <a:spcPct val="0"/>
              </a:spcBef>
            </a:pPr>
            <a:fld id="{F1A756D5-9B29-4EC9-B025-F3081C9B0030}" type="slidenum">
              <a:rPr kumimoji="0" lang="en-US" altLang="en-US"/>
              <a:pPr eaLnBrk="1" hangingPunct="1">
                <a:spcBef>
                  <a:spcPct val="0"/>
                </a:spcBef>
              </a:pPr>
              <a:t>18</a:t>
            </a:fld>
            <a:endParaRPr kumimoji="0"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This</a:t>
            </a:r>
            <a:r>
              <a:rPr lang="en-US" altLang="en-US" baseline="0" dirty="0"/>
              <a:t> is how the WS PRA works.</a:t>
            </a:r>
            <a:endParaRPr lang="en-US" altLang="en-US" dirty="0"/>
          </a:p>
        </p:txBody>
      </p:sp>
    </p:spTree>
    <p:extLst>
      <p:ext uri="{BB962C8B-B14F-4D97-AF65-F5344CB8AC3E}">
        <p14:creationId xmlns:p14="http://schemas.microsoft.com/office/powerpoint/2010/main" val="389607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072" eaLnBrk="0" hangingPunct="0">
              <a:spcBef>
                <a:spcPct val="30000"/>
              </a:spcBef>
              <a:defRPr kumimoji="1" sz="1300">
                <a:solidFill>
                  <a:schemeClr val="tx1"/>
                </a:solidFill>
                <a:latin typeface="Times New Roman" panose="02020603050405020304" pitchFamily="18" charset="0"/>
              </a:defRPr>
            </a:lvl1pPr>
            <a:lvl2pPr marL="785372" indent="-302066" defTabSz="985072" eaLnBrk="0" hangingPunct="0">
              <a:spcBef>
                <a:spcPct val="30000"/>
              </a:spcBef>
              <a:defRPr kumimoji="1" sz="1300">
                <a:solidFill>
                  <a:schemeClr val="tx1"/>
                </a:solidFill>
                <a:latin typeface="Times New Roman" panose="02020603050405020304" pitchFamily="18" charset="0"/>
              </a:defRPr>
            </a:lvl2pPr>
            <a:lvl3pPr marL="1208265" indent="-241653" defTabSz="985072" eaLnBrk="0" hangingPunct="0">
              <a:spcBef>
                <a:spcPct val="30000"/>
              </a:spcBef>
              <a:defRPr kumimoji="1" sz="1300">
                <a:solidFill>
                  <a:schemeClr val="tx1"/>
                </a:solidFill>
                <a:latin typeface="Times New Roman" panose="02020603050405020304" pitchFamily="18" charset="0"/>
              </a:defRPr>
            </a:lvl3pPr>
            <a:lvl4pPr marL="1691571" indent="-241653" defTabSz="985072" eaLnBrk="0" hangingPunct="0">
              <a:spcBef>
                <a:spcPct val="30000"/>
              </a:spcBef>
              <a:defRPr kumimoji="1" sz="1300">
                <a:solidFill>
                  <a:schemeClr val="tx1"/>
                </a:solidFill>
                <a:latin typeface="Times New Roman" panose="02020603050405020304" pitchFamily="18" charset="0"/>
              </a:defRPr>
            </a:lvl4pPr>
            <a:lvl5pPr marL="2174878" indent="-241653" defTabSz="985072" eaLnBrk="0" hangingPunct="0">
              <a:spcBef>
                <a:spcPct val="30000"/>
              </a:spcBef>
              <a:defRPr kumimoji="1" sz="1300">
                <a:solidFill>
                  <a:schemeClr val="tx1"/>
                </a:solidFill>
                <a:latin typeface="Times New Roman" panose="02020603050405020304" pitchFamily="18" charset="0"/>
              </a:defRPr>
            </a:lvl5pPr>
            <a:lvl6pPr marL="2658184"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6pPr>
            <a:lvl7pPr marL="3141490"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7pPr>
            <a:lvl8pPr marL="3624796"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8pPr>
            <a:lvl9pPr marL="4108102"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9pPr>
          </a:lstStyle>
          <a:p>
            <a:pPr eaLnBrk="1" hangingPunct="1">
              <a:spcBef>
                <a:spcPct val="0"/>
              </a:spcBef>
            </a:pPr>
            <a:fld id="{F2F7B635-CF4A-45F5-B22A-C1625E24ACFA}" type="slidenum">
              <a:rPr kumimoji="0" lang="en-US" altLang="en-US"/>
              <a:pPr eaLnBrk="1" hangingPunct="1">
                <a:spcBef>
                  <a:spcPct val="0"/>
                </a:spcBef>
              </a:pPr>
              <a:t>19</a:t>
            </a:fld>
            <a:endParaRPr kumimoji="0" lang="en-US"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This diagram explains the working set.</a:t>
            </a:r>
          </a:p>
        </p:txBody>
      </p:sp>
    </p:spTree>
    <p:extLst>
      <p:ext uri="{BB962C8B-B14F-4D97-AF65-F5344CB8AC3E}">
        <p14:creationId xmlns:p14="http://schemas.microsoft.com/office/powerpoint/2010/main" val="2324500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Optimal</a:t>
            </a:r>
          </a:p>
          <a:p>
            <a:pPr lvl="1"/>
            <a:r>
              <a:rPr lang="en-US" dirty="0"/>
              <a:t>Not Recently Used (NRU)</a:t>
            </a:r>
          </a:p>
          <a:p>
            <a:pPr lvl="1"/>
            <a:r>
              <a:rPr lang="en-US" dirty="0"/>
              <a:t>FIFO </a:t>
            </a:r>
          </a:p>
          <a:p>
            <a:pPr lvl="1"/>
            <a:r>
              <a:rPr lang="en-US" dirty="0"/>
              <a:t>Second chance</a:t>
            </a:r>
          </a:p>
          <a:p>
            <a:pPr lvl="1"/>
            <a:r>
              <a:rPr lang="en-US" dirty="0"/>
              <a:t>Clock </a:t>
            </a:r>
          </a:p>
          <a:p>
            <a:pPr lvl="1"/>
            <a:r>
              <a:rPr lang="en-US" dirty="0"/>
              <a:t>LRU</a:t>
            </a:r>
            <a:endParaRPr lang="fr-CA" dirty="0"/>
          </a:p>
          <a:p>
            <a:endParaRPr lang="en-CA" dirty="0"/>
          </a:p>
          <a:p>
            <a:pPr lvl="0"/>
            <a:r>
              <a:rPr lang="en-US" sz="1200" b="1" kern="1200" dirty="0">
                <a:solidFill>
                  <a:schemeClr val="tx1"/>
                </a:solidFill>
                <a:effectLst/>
                <a:latin typeface="+mn-lt"/>
                <a:ea typeface="+mn-ea"/>
                <a:cs typeface="+mn-cs"/>
              </a:rPr>
              <a:t>Optimal</a:t>
            </a:r>
            <a:r>
              <a:rPr lang="en-US" sz="1200" kern="1200" dirty="0">
                <a:solidFill>
                  <a:schemeClr val="tx1"/>
                </a:solidFill>
                <a:effectLst/>
                <a:latin typeface="+mn-lt"/>
                <a:ea typeface="+mn-ea"/>
                <a:cs typeface="+mn-cs"/>
              </a:rPr>
              <a:t> means to evict the page that will not be needed for the most instructions</a:t>
            </a:r>
            <a:endParaRPr lang="en-CA"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Not Recently Used </a:t>
            </a:r>
            <a:r>
              <a:rPr lang="en-US" sz="1200" kern="1200" dirty="0">
                <a:solidFill>
                  <a:schemeClr val="tx1"/>
                </a:solidFill>
                <a:effectLst/>
                <a:latin typeface="+mn-lt"/>
                <a:ea typeface="+mn-ea"/>
                <a:cs typeface="+mn-cs"/>
              </a:rPr>
              <a:t>is a crude algorithm that uses the used/dirty bits to sort pages into four classes to decide which page to evict.</a:t>
            </a:r>
            <a:endParaRPr lang="en-CA"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FIFO</a:t>
            </a:r>
            <a:r>
              <a:rPr lang="en-US" sz="1200" kern="1200" dirty="0">
                <a:solidFill>
                  <a:schemeClr val="tx1"/>
                </a:solidFill>
                <a:effectLst/>
                <a:latin typeface="+mn-lt"/>
                <a:ea typeface="+mn-ea"/>
                <a:cs typeface="+mn-cs"/>
              </a:rPr>
              <a:t> is a list of all pages where the first page loaded is the first page evicted</a:t>
            </a:r>
            <a:endParaRPr lang="en-CA"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Second chance </a:t>
            </a:r>
            <a:r>
              <a:rPr lang="en-US" sz="1200" kern="1200" dirty="0">
                <a:solidFill>
                  <a:schemeClr val="tx1"/>
                </a:solidFill>
                <a:effectLst/>
                <a:latin typeface="+mn-lt"/>
                <a:ea typeface="+mn-ea"/>
                <a:cs typeface="+mn-cs"/>
              </a:rPr>
              <a:t>is a modification of FIFO where if a page has its used bit set it isn’t evicted but is moved to the end of the FIFO list as if it just entered memory</a:t>
            </a:r>
            <a:endParaRPr lang="en-CA"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Clock</a:t>
            </a:r>
            <a:r>
              <a:rPr lang="en-US" sz="1200" kern="1200" dirty="0">
                <a:solidFill>
                  <a:schemeClr val="tx1"/>
                </a:solidFill>
                <a:effectLst/>
                <a:latin typeface="+mn-lt"/>
                <a:ea typeface="+mn-ea"/>
                <a:cs typeface="+mn-cs"/>
              </a:rPr>
              <a:t> is an alternate implementation of second chance with a pointer/hand that points to an entry in a circular list of page frames.  On a page fault it circles the list clearing the used bit if set and evicting the first entry with a clear used bit.</a:t>
            </a:r>
            <a:endParaRPr lang="en-CA"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LRU</a:t>
            </a:r>
            <a:r>
              <a:rPr lang="en-US" sz="1200" kern="1200" dirty="0">
                <a:solidFill>
                  <a:schemeClr val="tx1"/>
                </a:solidFill>
                <a:effectLst/>
                <a:latin typeface="+mn-lt"/>
                <a:ea typeface="+mn-ea"/>
                <a:cs typeface="+mn-cs"/>
              </a:rPr>
              <a:t> is an approximation to the optimal algorithm that is based on the observation that a page that has been used heavily in the recent past is likely to be used heavily in the near future.  Theoretically all pages entries must be kept in a linked list with the most recently used pages at the front of the list.  Every time a page is used it is moved to the front of the list.  In practice it is possible to associate a 64bit counter with each page to indicate the last instruction in which it was used.  An array of </a:t>
            </a:r>
            <a:r>
              <a:rPr lang="en-US" sz="1200" kern="1200" dirty="0" err="1">
                <a:solidFill>
                  <a:schemeClr val="tx1"/>
                </a:solidFill>
                <a:effectLst/>
                <a:latin typeface="+mn-lt"/>
                <a:ea typeface="+mn-ea"/>
                <a:cs typeface="+mn-cs"/>
              </a:rPr>
              <a:t>nxn</a:t>
            </a:r>
            <a:r>
              <a:rPr lang="en-US" sz="1200" kern="1200" dirty="0">
                <a:solidFill>
                  <a:schemeClr val="tx1"/>
                </a:solidFill>
                <a:effectLst/>
                <a:latin typeface="+mn-lt"/>
                <a:ea typeface="+mn-ea"/>
                <a:cs typeface="+mn-cs"/>
              </a:rPr>
              <a:t> is also possible where n is the number of page frames.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pPr/>
              <a:t>2</a:t>
            </a:fld>
            <a:endParaRPr lang="en-CA"/>
          </a:p>
        </p:txBody>
      </p:sp>
    </p:spTree>
    <p:extLst>
      <p:ext uri="{BB962C8B-B14F-4D97-AF65-F5344CB8AC3E}">
        <p14:creationId xmlns:p14="http://schemas.microsoft.com/office/powerpoint/2010/main" val="466586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a:t>
            </a:r>
            <a:r>
              <a:rPr lang="en-CA" baseline="0" dirty="0"/>
              <a:t> problem with WS PRA is the time needed to scan the full table and do these checks. Let’s do something similar to the Clock FIF algorithm.</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pPr/>
              <a:t>20</a:t>
            </a:fld>
            <a:endParaRPr lang="en-CA"/>
          </a:p>
        </p:txBody>
      </p:sp>
    </p:spTree>
    <p:extLst>
      <p:ext uri="{BB962C8B-B14F-4D97-AF65-F5344CB8AC3E}">
        <p14:creationId xmlns:p14="http://schemas.microsoft.com/office/powerpoint/2010/main" val="3078106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a:t>The concept</a:t>
            </a:r>
            <a:r>
              <a:rPr lang="en-CA" altLang="en-US" baseline="0" dirty="0"/>
              <a:t> is simply “</a:t>
            </a:r>
            <a:r>
              <a:rPr lang="en-CA" altLang="en-US" dirty="0"/>
              <a:t>Look</a:t>
            </a:r>
            <a:r>
              <a:rPr lang="en-CA" altLang="en-US" baseline="0" dirty="0"/>
              <a:t> for an OLD CLEAN” page.</a:t>
            </a:r>
            <a:endParaRPr lang="en-CA" altLang="en-US" dirty="0"/>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072" eaLnBrk="0" hangingPunct="0">
              <a:defRPr sz="2500">
                <a:solidFill>
                  <a:schemeClr val="tx1"/>
                </a:solidFill>
                <a:latin typeface="Times New Roman" panose="02020603050405020304" pitchFamily="18" charset="0"/>
              </a:defRPr>
            </a:lvl1pPr>
            <a:lvl2pPr marL="785372" indent="-302066" defTabSz="985072" eaLnBrk="0" hangingPunct="0">
              <a:defRPr sz="2500">
                <a:solidFill>
                  <a:schemeClr val="tx1"/>
                </a:solidFill>
                <a:latin typeface="Times New Roman" panose="02020603050405020304" pitchFamily="18" charset="0"/>
              </a:defRPr>
            </a:lvl2pPr>
            <a:lvl3pPr marL="1208265" indent="-241653" defTabSz="985072" eaLnBrk="0" hangingPunct="0">
              <a:defRPr sz="2500">
                <a:solidFill>
                  <a:schemeClr val="tx1"/>
                </a:solidFill>
                <a:latin typeface="Times New Roman" panose="02020603050405020304" pitchFamily="18" charset="0"/>
              </a:defRPr>
            </a:lvl3pPr>
            <a:lvl4pPr marL="1691571" indent="-241653" defTabSz="985072" eaLnBrk="0" hangingPunct="0">
              <a:defRPr sz="2500">
                <a:solidFill>
                  <a:schemeClr val="tx1"/>
                </a:solidFill>
                <a:latin typeface="Times New Roman" panose="02020603050405020304" pitchFamily="18" charset="0"/>
              </a:defRPr>
            </a:lvl4pPr>
            <a:lvl5pPr marL="2174878" indent="-241653" defTabSz="985072" eaLnBrk="0" hangingPunct="0">
              <a:defRPr sz="2500">
                <a:solidFill>
                  <a:schemeClr val="tx1"/>
                </a:solidFill>
                <a:latin typeface="Times New Roman" panose="02020603050405020304" pitchFamily="18" charset="0"/>
              </a:defRPr>
            </a:lvl5pPr>
            <a:lvl6pPr marL="2658184" indent="-241653" defTabSz="985072"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defTabSz="985072"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defTabSz="985072"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defTabSz="985072"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8FC9E7CD-76C5-4A6D-BEC1-1D7C9E1F2D8F}" type="slidenum">
              <a:rPr lang="en-US" altLang="en-US" sz="1300"/>
              <a:pPr eaLnBrk="1" hangingPunct="1"/>
              <a:t>21</a:t>
            </a:fld>
            <a:endParaRPr lang="en-US" altLang="en-US" sz="1300" dirty="0"/>
          </a:p>
        </p:txBody>
      </p:sp>
    </p:spTree>
    <p:extLst>
      <p:ext uri="{BB962C8B-B14F-4D97-AF65-F5344CB8AC3E}">
        <p14:creationId xmlns:p14="http://schemas.microsoft.com/office/powerpoint/2010/main" val="33975893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072" eaLnBrk="0" hangingPunct="0">
              <a:spcBef>
                <a:spcPct val="30000"/>
              </a:spcBef>
              <a:defRPr kumimoji="1" sz="1300">
                <a:solidFill>
                  <a:schemeClr val="tx1"/>
                </a:solidFill>
                <a:latin typeface="Times New Roman" panose="02020603050405020304" pitchFamily="18" charset="0"/>
              </a:defRPr>
            </a:lvl1pPr>
            <a:lvl2pPr marL="785372" indent="-302066" defTabSz="985072" eaLnBrk="0" hangingPunct="0">
              <a:spcBef>
                <a:spcPct val="30000"/>
              </a:spcBef>
              <a:defRPr kumimoji="1" sz="1300">
                <a:solidFill>
                  <a:schemeClr val="tx1"/>
                </a:solidFill>
                <a:latin typeface="Times New Roman" panose="02020603050405020304" pitchFamily="18" charset="0"/>
              </a:defRPr>
            </a:lvl2pPr>
            <a:lvl3pPr marL="1208265" indent="-241653" defTabSz="985072" eaLnBrk="0" hangingPunct="0">
              <a:spcBef>
                <a:spcPct val="30000"/>
              </a:spcBef>
              <a:defRPr kumimoji="1" sz="1300">
                <a:solidFill>
                  <a:schemeClr val="tx1"/>
                </a:solidFill>
                <a:latin typeface="Times New Roman" panose="02020603050405020304" pitchFamily="18" charset="0"/>
              </a:defRPr>
            </a:lvl3pPr>
            <a:lvl4pPr marL="1691571" indent="-241653" defTabSz="985072" eaLnBrk="0" hangingPunct="0">
              <a:spcBef>
                <a:spcPct val="30000"/>
              </a:spcBef>
              <a:defRPr kumimoji="1" sz="1300">
                <a:solidFill>
                  <a:schemeClr val="tx1"/>
                </a:solidFill>
                <a:latin typeface="Times New Roman" panose="02020603050405020304" pitchFamily="18" charset="0"/>
              </a:defRPr>
            </a:lvl4pPr>
            <a:lvl5pPr marL="2174878" indent="-241653" defTabSz="985072" eaLnBrk="0" hangingPunct="0">
              <a:spcBef>
                <a:spcPct val="30000"/>
              </a:spcBef>
              <a:defRPr kumimoji="1" sz="1300">
                <a:solidFill>
                  <a:schemeClr val="tx1"/>
                </a:solidFill>
                <a:latin typeface="Times New Roman" panose="02020603050405020304" pitchFamily="18" charset="0"/>
              </a:defRPr>
            </a:lvl5pPr>
            <a:lvl6pPr marL="2658184"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6pPr>
            <a:lvl7pPr marL="3141490"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7pPr>
            <a:lvl8pPr marL="3624796"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8pPr>
            <a:lvl9pPr marL="4108102"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9pPr>
          </a:lstStyle>
          <a:p>
            <a:pPr eaLnBrk="1" hangingPunct="1">
              <a:spcBef>
                <a:spcPct val="0"/>
              </a:spcBef>
            </a:pPr>
            <a:fld id="{DEA6B403-6F7B-4C8F-82FB-0B1D1A215ED7}" type="slidenum">
              <a:rPr kumimoji="0" lang="en-US" altLang="en-US"/>
              <a:pPr eaLnBrk="1" hangingPunct="1">
                <a:spcBef>
                  <a:spcPct val="0"/>
                </a:spcBef>
              </a:pPr>
              <a:t>22</a:t>
            </a:fld>
            <a:endParaRPr kumimoji="0" lang="en-US"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Because</a:t>
            </a:r>
            <a:r>
              <a:rPr lang="en-US" altLang="en-US" baseline="0" dirty="0"/>
              <a:t> writing to disk is time-consuming and their may be an old clean page in the next couple of entries</a:t>
            </a:r>
          </a:p>
          <a:p>
            <a:r>
              <a:rPr lang="en-US" altLang="en-US" baseline="0" dirty="0"/>
              <a:t>IF ALL PAGES are YOUNG (belongs to the working set), then chose the first CLEAN page.</a:t>
            </a:r>
          </a:p>
          <a:p>
            <a:endParaRPr lang="en-US" altLang="en-US" dirty="0"/>
          </a:p>
        </p:txBody>
      </p:sp>
    </p:spTree>
    <p:extLst>
      <p:ext uri="{BB962C8B-B14F-4D97-AF65-F5344CB8AC3E}">
        <p14:creationId xmlns:p14="http://schemas.microsoft.com/office/powerpoint/2010/main" val="3749750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072" eaLnBrk="0" hangingPunct="0">
              <a:spcBef>
                <a:spcPct val="30000"/>
              </a:spcBef>
              <a:defRPr kumimoji="1" sz="1300">
                <a:solidFill>
                  <a:schemeClr val="tx1"/>
                </a:solidFill>
                <a:latin typeface="Times New Roman" panose="02020603050405020304" pitchFamily="18" charset="0"/>
              </a:defRPr>
            </a:lvl1pPr>
            <a:lvl2pPr marL="785372" indent="-302066" defTabSz="985072" eaLnBrk="0" hangingPunct="0">
              <a:spcBef>
                <a:spcPct val="30000"/>
              </a:spcBef>
              <a:defRPr kumimoji="1" sz="1300">
                <a:solidFill>
                  <a:schemeClr val="tx1"/>
                </a:solidFill>
                <a:latin typeface="Times New Roman" panose="02020603050405020304" pitchFamily="18" charset="0"/>
              </a:defRPr>
            </a:lvl2pPr>
            <a:lvl3pPr marL="1208265" indent="-241653" defTabSz="985072" eaLnBrk="0" hangingPunct="0">
              <a:spcBef>
                <a:spcPct val="30000"/>
              </a:spcBef>
              <a:defRPr kumimoji="1" sz="1300">
                <a:solidFill>
                  <a:schemeClr val="tx1"/>
                </a:solidFill>
                <a:latin typeface="Times New Roman" panose="02020603050405020304" pitchFamily="18" charset="0"/>
              </a:defRPr>
            </a:lvl3pPr>
            <a:lvl4pPr marL="1691571" indent="-241653" defTabSz="985072" eaLnBrk="0" hangingPunct="0">
              <a:spcBef>
                <a:spcPct val="30000"/>
              </a:spcBef>
              <a:defRPr kumimoji="1" sz="1300">
                <a:solidFill>
                  <a:schemeClr val="tx1"/>
                </a:solidFill>
                <a:latin typeface="Times New Roman" panose="02020603050405020304" pitchFamily="18" charset="0"/>
              </a:defRPr>
            </a:lvl4pPr>
            <a:lvl5pPr marL="2174878" indent="-241653" defTabSz="985072" eaLnBrk="0" hangingPunct="0">
              <a:spcBef>
                <a:spcPct val="30000"/>
              </a:spcBef>
              <a:defRPr kumimoji="1" sz="1300">
                <a:solidFill>
                  <a:schemeClr val="tx1"/>
                </a:solidFill>
                <a:latin typeface="Times New Roman" panose="02020603050405020304" pitchFamily="18" charset="0"/>
              </a:defRPr>
            </a:lvl5pPr>
            <a:lvl6pPr marL="2658184"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6pPr>
            <a:lvl7pPr marL="3141490"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7pPr>
            <a:lvl8pPr marL="3624796"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8pPr>
            <a:lvl9pPr marL="4108102"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9pPr>
          </a:lstStyle>
          <a:p>
            <a:pPr eaLnBrk="1" hangingPunct="1">
              <a:spcBef>
                <a:spcPct val="0"/>
              </a:spcBef>
            </a:pPr>
            <a:fld id="{3ED5D1FE-256B-453E-913D-13BDDFBDA092}" type="slidenum">
              <a:rPr kumimoji="0" lang="en-US" altLang="en-US"/>
              <a:pPr eaLnBrk="1" hangingPunct="1">
                <a:spcBef>
                  <a:spcPct val="0"/>
                </a:spcBef>
              </a:pPr>
              <a:t>23</a:t>
            </a:fld>
            <a:endParaRPr kumimoji="0" lang="en-US" alt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This is an indication of the algorithm (Clock WS PRA). The main</a:t>
            </a:r>
            <a:r>
              <a:rPr lang="en-US" altLang="en-US" baseline="0" dirty="0"/>
              <a:t> idea is to avoid complete </a:t>
            </a:r>
            <a:r>
              <a:rPr lang="en-US" altLang="en-US" baseline="0"/>
              <a:t>scan every time </a:t>
            </a:r>
            <a:r>
              <a:rPr lang="en-US" altLang="en-US" baseline="0" dirty="0"/>
              <a:t>a page fault occurs.</a:t>
            </a:r>
            <a:endParaRPr lang="en-US" altLang="en-US" dirty="0"/>
          </a:p>
        </p:txBody>
      </p:sp>
    </p:spTree>
    <p:extLst>
      <p:ext uri="{BB962C8B-B14F-4D97-AF65-F5344CB8AC3E}">
        <p14:creationId xmlns:p14="http://schemas.microsoft.com/office/powerpoint/2010/main" val="5890361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 The Optimal algorithm means NO page fault will occur</a:t>
            </a:r>
            <a:r>
              <a:rPr lang="en-CA" baseline="0" dirty="0"/>
              <a:t> which is impossible.</a:t>
            </a:r>
          </a:p>
          <a:p>
            <a:r>
              <a:rPr lang="en-CA" baseline="0" dirty="0"/>
              <a:t>2- Not Recently Used (NRU). Performance is not good due to the full scan with each memory reference.</a:t>
            </a:r>
          </a:p>
          <a:p>
            <a:r>
              <a:rPr lang="en-CA" baseline="0" dirty="0"/>
              <a:t>3- FIFO. Reduce complexity of 2.</a:t>
            </a:r>
          </a:p>
          <a:p>
            <a:r>
              <a:rPr lang="en-CA" dirty="0"/>
              <a:t>4- FIFO with second</a:t>
            </a:r>
            <a:r>
              <a:rPr lang="en-CA" baseline="0" dirty="0"/>
              <a:t> chance</a:t>
            </a:r>
          </a:p>
          <a:p>
            <a:r>
              <a:rPr lang="en-CA" baseline="0" dirty="0"/>
              <a:t>5- Clock FIFO. Reduce complexity of manipulating the FIFO.</a:t>
            </a:r>
          </a:p>
          <a:p>
            <a:r>
              <a:rPr lang="en-CA" baseline="0" dirty="0"/>
              <a:t>6- Least Recently Used (LRU). Difficult to implement in Hardware.</a:t>
            </a:r>
          </a:p>
          <a:p>
            <a:r>
              <a:rPr lang="en-CA" baseline="0" dirty="0"/>
              <a:t>7- Not Frequently Used (NFU). Software Simulation to LRU.</a:t>
            </a:r>
          </a:p>
          <a:p>
            <a:r>
              <a:rPr lang="en-CA" baseline="0" dirty="0"/>
              <a:t>8- NFU with Aging.</a:t>
            </a:r>
          </a:p>
          <a:p>
            <a:r>
              <a:rPr lang="en-CA" baseline="0" dirty="0"/>
              <a:t>9- Working Set. High complexity due to scanning the table with each page fault.</a:t>
            </a:r>
          </a:p>
          <a:p>
            <a:r>
              <a:rPr lang="en-CA" baseline="0" dirty="0"/>
              <a:t>10- Working Set with Clock. Reduces complexity. </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pPr/>
              <a:t>24</a:t>
            </a:fld>
            <a:endParaRPr lang="en-CA"/>
          </a:p>
        </p:txBody>
      </p:sp>
    </p:spTree>
    <p:extLst>
      <p:ext uri="{BB962C8B-B14F-4D97-AF65-F5344CB8AC3E}">
        <p14:creationId xmlns:p14="http://schemas.microsoft.com/office/powerpoint/2010/main" val="208172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discussed last lecture the concept of Page Replacement Algorithms. We do page replacement when a Page Fault occurs. Today, we will discuss three mechanisms </a:t>
            </a:r>
          </a:p>
          <a:p>
            <a:r>
              <a:rPr lang="en-CA" dirty="0"/>
              <a:t>1- Least Recently Used </a:t>
            </a:r>
          </a:p>
          <a:p>
            <a:r>
              <a:rPr lang="en-CA" dirty="0"/>
              <a:t>2- Working Set</a:t>
            </a:r>
          </a:p>
          <a:p>
            <a:r>
              <a:rPr lang="en-CA" dirty="0"/>
              <a:t>3- Clock Working Set</a:t>
            </a:r>
          </a:p>
        </p:txBody>
      </p:sp>
      <p:sp>
        <p:nvSpPr>
          <p:cNvPr id="4" name="Slide Number Placeholder 3"/>
          <p:cNvSpPr>
            <a:spLocks noGrp="1"/>
          </p:cNvSpPr>
          <p:nvPr>
            <p:ph type="sldNum" sz="quarter" idx="10"/>
          </p:nvPr>
        </p:nvSpPr>
        <p:spPr/>
        <p:txBody>
          <a:bodyPr/>
          <a:lstStyle/>
          <a:p>
            <a:fld id="{E37F2B54-A66B-4779-906C-F879CC221B89}" type="slidenum">
              <a:rPr lang="en-CA" smtClean="0"/>
              <a:pPr/>
              <a:t>3</a:t>
            </a:fld>
            <a:endParaRPr lang="en-CA"/>
          </a:p>
        </p:txBody>
      </p:sp>
    </p:spTree>
    <p:extLst>
      <p:ext uri="{BB962C8B-B14F-4D97-AF65-F5344CB8AC3E}">
        <p14:creationId xmlns:p14="http://schemas.microsoft.com/office/powerpoint/2010/main" val="1398032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Performing the Least</a:t>
            </a:r>
            <a:r>
              <a:rPr lang="en-CA" baseline="0" dirty="0"/>
              <a:t> Recently Used in software means Least Frequently Used (LFU).</a:t>
            </a:r>
          </a:p>
          <a:p>
            <a:endParaRPr lang="en-CA" dirty="0"/>
          </a:p>
          <a:p>
            <a:endParaRPr lang="en-CA" dirty="0"/>
          </a:p>
          <a:p>
            <a:endParaRPr lang="en-CA" dirty="0"/>
          </a:p>
          <a:p>
            <a:r>
              <a:rPr lang="en-CA" dirty="0"/>
              <a:t>Recall that option 1 was a linked list, also very inefficient</a:t>
            </a:r>
            <a:r>
              <a:rPr lang="en-CA" baseline="0" dirty="0"/>
              <a:t> whether in software or hardware</a:t>
            </a:r>
            <a:endParaRPr lang="en-CA" dirty="0"/>
          </a:p>
          <a:p>
            <a:endParaRPr lang="en-CA" dirty="0"/>
          </a:p>
          <a:p>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pPr/>
              <a:t>4</a:t>
            </a:fld>
            <a:endParaRPr lang="en-CA"/>
          </a:p>
        </p:txBody>
      </p:sp>
    </p:spTree>
    <p:extLst>
      <p:ext uri="{BB962C8B-B14F-4D97-AF65-F5344CB8AC3E}">
        <p14:creationId xmlns:p14="http://schemas.microsoft.com/office/powerpoint/2010/main" val="1309787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072" eaLnBrk="0" hangingPunct="0">
              <a:spcBef>
                <a:spcPct val="30000"/>
              </a:spcBef>
              <a:defRPr kumimoji="1" sz="1300">
                <a:solidFill>
                  <a:schemeClr val="tx1"/>
                </a:solidFill>
                <a:latin typeface="Times New Roman" panose="02020603050405020304" pitchFamily="18" charset="0"/>
              </a:defRPr>
            </a:lvl1pPr>
            <a:lvl2pPr marL="785372" indent="-302066" defTabSz="985072" eaLnBrk="0" hangingPunct="0">
              <a:spcBef>
                <a:spcPct val="30000"/>
              </a:spcBef>
              <a:defRPr kumimoji="1" sz="1300">
                <a:solidFill>
                  <a:schemeClr val="tx1"/>
                </a:solidFill>
                <a:latin typeface="Times New Roman" panose="02020603050405020304" pitchFamily="18" charset="0"/>
              </a:defRPr>
            </a:lvl2pPr>
            <a:lvl3pPr marL="1208265" indent="-241653" defTabSz="985072" eaLnBrk="0" hangingPunct="0">
              <a:spcBef>
                <a:spcPct val="30000"/>
              </a:spcBef>
              <a:defRPr kumimoji="1" sz="1300">
                <a:solidFill>
                  <a:schemeClr val="tx1"/>
                </a:solidFill>
                <a:latin typeface="Times New Roman" panose="02020603050405020304" pitchFamily="18" charset="0"/>
              </a:defRPr>
            </a:lvl3pPr>
            <a:lvl4pPr marL="1691571" indent="-241653" defTabSz="985072" eaLnBrk="0" hangingPunct="0">
              <a:spcBef>
                <a:spcPct val="30000"/>
              </a:spcBef>
              <a:defRPr kumimoji="1" sz="1300">
                <a:solidFill>
                  <a:schemeClr val="tx1"/>
                </a:solidFill>
                <a:latin typeface="Times New Roman" panose="02020603050405020304" pitchFamily="18" charset="0"/>
              </a:defRPr>
            </a:lvl4pPr>
            <a:lvl5pPr marL="2174878" indent="-241653" defTabSz="985072" eaLnBrk="0" hangingPunct="0">
              <a:spcBef>
                <a:spcPct val="30000"/>
              </a:spcBef>
              <a:defRPr kumimoji="1" sz="1300">
                <a:solidFill>
                  <a:schemeClr val="tx1"/>
                </a:solidFill>
                <a:latin typeface="Times New Roman" panose="02020603050405020304" pitchFamily="18" charset="0"/>
              </a:defRPr>
            </a:lvl5pPr>
            <a:lvl6pPr marL="2658184"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6pPr>
            <a:lvl7pPr marL="3141490"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7pPr>
            <a:lvl8pPr marL="3624796"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8pPr>
            <a:lvl9pPr marL="4108102"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9pPr>
          </a:lstStyle>
          <a:p>
            <a:pPr eaLnBrk="1" hangingPunct="1">
              <a:spcBef>
                <a:spcPct val="0"/>
              </a:spcBef>
            </a:pPr>
            <a:fld id="{D8B19FD0-B4C9-46D1-8B3D-FEC248471AB4}" type="slidenum">
              <a:rPr kumimoji="0" lang="en-US" altLang="en-US"/>
              <a:pPr eaLnBrk="1" hangingPunct="1">
                <a:spcBef>
                  <a:spcPct val="0"/>
                </a:spcBef>
              </a:pPr>
              <a:t>5</a:t>
            </a:fld>
            <a:endParaRPr kumimoji="0" lang="en-US" alt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Simulating LRU by a software counter. Each page has</a:t>
            </a:r>
            <a:r>
              <a:rPr lang="en-US" altLang="en-US" baseline="0" dirty="0"/>
              <a:t> a counter. If referenced, increment it. If not, DO NOTHING (this is a problem!).</a:t>
            </a:r>
            <a:endParaRPr lang="en-US" altLang="en-US" dirty="0"/>
          </a:p>
          <a:p>
            <a:r>
              <a:rPr lang="en-US" altLang="en-US" dirty="0"/>
              <a:t>The problem</a:t>
            </a:r>
            <a:r>
              <a:rPr lang="en-US" altLang="en-US" baseline="0" dirty="0"/>
              <a:t> is that it will NEVER forget the counter values. So, heavily used pages will continue have big counters even if they have not been recently referenced or used at all. Their big counters will make the OS not evicting them although they are no longer used. </a:t>
            </a:r>
          </a:p>
          <a:p>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problem is that the algorithm doesn’t forget anything.  As you continue to add 1 to the number a page will approach a value of 0xFFFFFF.  Useful pages will be removed instead of pages no longer in use</a:t>
            </a:r>
            <a:endParaRPr lang="en-CA" sz="1200" kern="1200" dirty="0">
              <a:solidFill>
                <a:schemeClr val="tx1"/>
              </a:solidFill>
              <a:effectLst/>
              <a:latin typeface="+mn-lt"/>
              <a:ea typeface="+mn-ea"/>
              <a:cs typeface="+mn-cs"/>
            </a:endParaRPr>
          </a:p>
          <a:p>
            <a:endParaRPr lang="en-US" altLang="en-US" dirty="0"/>
          </a:p>
        </p:txBody>
      </p:sp>
    </p:spTree>
    <p:extLst>
      <p:ext uri="{BB962C8B-B14F-4D97-AF65-F5344CB8AC3E}">
        <p14:creationId xmlns:p14="http://schemas.microsoft.com/office/powerpoint/2010/main" val="3753234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072" eaLnBrk="0" hangingPunct="0">
              <a:spcBef>
                <a:spcPct val="30000"/>
              </a:spcBef>
              <a:defRPr kumimoji="1" sz="1300">
                <a:solidFill>
                  <a:schemeClr val="tx1"/>
                </a:solidFill>
                <a:latin typeface="Times New Roman" panose="02020603050405020304" pitchFamily="18" charset="0"/>
              </a:defRPr>
            </a:lvl1pPr>
            <a:lvl2pPr marL="785372" indent="-302066" defTabSz="985072" eaLnBrk="0" hangingPunct="0">
              <a:spcBef>
                <a:spcPct val="30000"/>
              </a:spcBef>
              <a:defRPr kumimoji="1" sz="1300">
                <a:solidFill>
                  <a:schemeClr val="tx1"/>
                </a:solidFill>
                <a:latin typeface="Times New Roman" panose="02020603050405020304" pitchFamily="18" charset="0"/>
              </a:defRPr>
            </a:lvl2pPr>
            <a:lvl3pPr marL="1208265" indent="-241653" defTabSz="985072" eaLnBrk="0" hangingPunct="0">
              <a:spcBef>
                <a:spcPct val="30000"/>
              </a:spcBef>
              <a:defRPr kumimoji="1" sz="1300">
                <a:solidFill>
                  <a:schemeClr val="tx1"/>
                </a:solidFill>
                <a:latin typeface="Times New Roman" panose="02020603050405020304" pitchFamily="18" charset="0"/>
              </a:defRPr>
            </a:lvl3pPr>
            <a:lvl4pPr marL="1691571" indent="-241653" defTabSz="985072" eaLnBrk="0" hangingPunct="0">
              <a:spcBef>
                <a:spcPct val="30000"/>
              </a:spcBef>
              <a:defRPr kumimoji="1" sz="1300">
                <a:solidFill>
                  <a:schemeClr val="tx1"/>
                </a:solidFill>
                <a:latin typeface="Times New Roman" panose="02020603050405020304" pitchFamily="18" charset="0"/>
              </a:defRPr>
            </a:lvl4pPr>
            <a:lvl5pPr marL="2174878" indent="-241653" defTabSz="985072" eaLnBrk="0" hangingPunct="0">
              <a:spcBef>
                <a:spcPct val="30000"/>
              </a:spcBef>
              <a:defRPr kumimoji="1" sz="1300">
                <a:solidFill>
                  <a:schemeClr val="tx1"/>
                </a:solidFill>
                <a:latin typeface="Times New Roman" panose="02020603050405020304" pitchFamily="18" charset="0"/>
              </a:defRPr>
            </a:lvl5pPr>
            <a:lvl6pPr marL="2658184"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6pPr>
            <a:lvl7pPr marL="3141490"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7pPr>
            <a:lvl8pPr marL="3624796"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8pPr>
            <a:lvl9pPr marL="4108102"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9pPr>
          </a:lstStyle>
          <a:p>
            <a:pPr eaLnBrk="1" hangingPunct="1">
              <a:spcBef>
                <a:spcPct val="0"/>
              </a:spcBef>
            </a:pPr>
            <a:fld id="{5775AC5B-456A-4C21-9609-44AB026BA7B8}" type="slidenum">
              <a:rPr kumimoji="0" lang="en-US" altLang="en-US"/>
              <a:pPr eaLnBrk="1" hangingPunct="1">
                <a:spcBef>
                  <a:spcPct val="0"/>
                </a:spcBef>
              </a:pPr>
              <a:t>6</a:t>
            </a:fld>
            <a:endParaRPr kumimoji="0"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 solution</a:t>
            </a:r>
            <a:r>
              <a:rPr lang="en-US" altLang="en-US" baseline="0" dirty="0"/>
              <a:t> to this problem is the AGING mechanism. If a page has not been referenced for a while, we need to increment its AGE. This happens by the SHIFT right operation. Adding to leftmost means adding a count of 2^N-1. Shifting right means divide by two.</a:t>
            </a:r>
          </a:p>
          <a:p>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p:txBody>
      </p:sp>
    </p:spTree>
    <p:extLst>
      <p:ext uri="{BB962C8B-B14F-4D97-AF65-F5344CB8AC3E}">
        <p14:creationId xmlns:p14="http://schemas.microsoft.com/office/powerpoint/2010/main" val="212733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072" eaLnBrk="0" hangingPunct="0">
              <a:spcBef>
                <a:spcPct val="30000"/>
              </a:spcBef>
              <a:defRPr kumimoji="1" sz="1300">
                <a:solidFill>
                  <a:schemeClr val="tx1"/>
                </a:solidFill>
                <a:latin typeface="Times New Roman" panose="02020603050405020304" pitchFamily="18" charset="0"/>
              </a:defRPr>
            </a:lvl1pPr>
            <a:lvl2pPr marL="785372" indent="-302066" defTabSz="985072" eaLnBrk="0" hangingPunct="0">
              <a:spcBef>
                <a:spcPct val="30000"/>
              </a:spcBef>
              <a:defRPr kumimoji="1" sz="1300">
                <a:solidFill>
                  <a:schemeClr val="tx1"/>
                </a:solidFill>
                <a:latin typeface="Times New Roman" panose="02020603050405020304" pitchFamily="18" charset="0"/>
              </a:defRPr>
            </a:lvl2pPr>
            <a:lvl3pPr marL="1208265" indent="-241653" defTabSz="985072" eaLnBrk="0" hangingPunct="0">
              <a:spcBef>
                <a:spcPct val="30000"/>
              </a:spcBef>
              <a:defRPr kumimoji="1" sz="1300">
                <a:solidFill>
                  <a:schemeClr val="tx1"/>
                </a:solidFill>
                <a:latin typeface="Times New Roman" panose="02020603050405020304" pitchFamily="18" charset="0"/>
              </a:defRPr>
            </a:lvl3pPr>
            <a:lvl4pPr marL="1691571" indent="-241653" defTabSz="985072" eaLnBrk="0" hangingPunct="0">
              <a:spcBef>
                <a:spcPct val="30000"/>
              </a:spcBef>
              <a:defRPr kumimoji="1" sz="1300">
                <a:solidFill>
                  <a:schemeClr val="tx1"/>
                </a:solidFill>
                <a:latin typeface="Times New Roman" panose="02020603050405020304" pitchFamily="18" charset="0"/>
              </a:defRPr>
            </a:lvl4pPr>
            <a:lvl5pPr marL="2174878" indent="-241653" defTabSz="985072" eaLnBrk="0" hangingPunct="0">
              <a:spcBef>
                <a:spcPct val="30000"/>
              </a:spcBef>
              <a:defRPr kumimoji="1" sz="1300">
                <a:solidFill>
                  <a:schemeClr val="tx1"/>
                </a:solidFill>
                <a:latin typeface="Times New Roman" panose="02020603050405020304" pitchFamily="18" charset="0"/>
              </a:defRPr>
            </a:lvl5pPr>
            <a:lvl6pPr marL="2658184"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6pPr>
            <a:lvl7pPr marL="3141490"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7pPr>
            <a:lvl8pPr marL="3624796"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8pPr>
            <a:lvl9pPr marL="4108102"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9pPr>
          </a:lstStyle>
          <a:p>
            <a:pPr eaLnBrk="1" hangingPunct="1">
              <a:spcBef>
                <a:spcPct val="0"/>
              </a:spcBef>
            </a:pPr>
            <a:fld id="{5775AC5B-456A-4C21-9609-44AB026BA7B8}" type="slidenum">
              <a:rPr kumimoji="0" lang="en-US" altLang="en-US"/>
              <a:pPr eaLnBrk="1" hangingPunct="1">
                <a:spcBef>
                  <a:spcPct val="0"/>
                </a:spcBef>
              </a:pPr>
              <a:t>7</a:t>
            </a:fld>
            <a:endParaRPr kumimoji="0"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12733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072" eaLnBrk="0" hangingPunct="0">
              <a:spcBef>
                <a:spcPct val="30000"/>
              </a:spcBef>
              <a:defRPr kumimoji="1" sz="1300">
                <a:solidFill>
                  <a:schemeClr val="tx1"/>
                </a:solidFill>
                <a:latin typeface="Times New Roman" panose="02020603050405020304" pitchFamily="18" charset="0"/>
              </a:defRPr>
            </a:lvl1pPr>
            <a:lvl2pPr marL="785372" indent="-302066" defTabSz="985072" eaLnBrk="0" hangingPunct="0">
              <a:spcBef>
                <a:spcPct val="30000"/>
              </a:spcBef>
              <a:defRPr kumimoji="1" sz="1300">
                <a:solidFill>
                  <a:schemeClr val="tx1"/>
                </a:solidFill>
                <a:latin typeface="Times New Roman" panose="02020603050405020304" pitchFamily="18" charset="0"/>
              </a:defRPr>
            </a:lvl2pPr>
            <a:lvl3pPr marL="1208265" indent="-241653" defTabSz="985072" eaLnBrk="0" hangingPunct="0">
              <a:spcBef>
                <a:spcPct val="30000"/>
              </a:spcBef>
              <a:defRPr kumimoji="1" sz="1300">
                <a:solidFill>
                  <a:schemeClr val="tx1"/>
                </a:solidFill>
                <a:latin typeface="Times New Roman" panose="02020603050405020304" pitchFamily="18" charset="0"/>
              </a:defRPr>
            </a:lvl3pPr>
            <a:lvl4pPr marL="1691571" indent="-241653" defTabSz="985072" eaLnBrk="0" hangingPunct="0">
              <a:spcBef>
                <a:spcPct val="30000"/>
              </a:spcBef>
              <a:defRPr kumimoji="1" sz="1300">
                <a:solidFill>
                  <a:schemeClr val="tx1"/>
                </a:solidFill>
                <a:latin typeface="Times New Roman" panose="02020603050405020304" pitchFamily="18" charset="0"/>
              </a:defRPr>
            </a:lvl4pPr>
            <a:lvl5pPr marL="2174878" indent="-241653" defTabSz="985072" eaLnBrk="0" hangingPunct="0">
              <a:spcBef>
                <a:spcPct val="30000"/>
              </a:spcBef>
              <a:defRPr kumimoji="1" sz="1300">
                <a:solidFill>
                  <a:schemeClr val="tx1"/>
                </a:solidFill>
                <a:latin typeface="Times New Roman" panose="02020603050405020304" pitchFamily="18" charset="0"/>
              </a:defRPr>
            </a:lvl5pPr>
            <a:lvl6pPr marL="2658184"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6pPr>
            <a:lvl7pPr marL="3141490"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7pPr>
            <a:lvl8pPr marL="3624796"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8pPr>
            <a:lvl9pPr marL="4108102"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9pPr>
          </a:lstStyle>
          <a:p>
            <a:pPr eaLnBrk="1" hangingPunct="1">
              <a:spcBef>
                <a:spcPct val="0"/>
              </a:spcBef>
            </a:pPr>
            <a:fld id="{5775AC5B-456A-4C21-9609-44AB026BA7B8}" type="slidenum">
              <a:rPr kumimoji="0" lang="en-US" altLang="en-US"/>
              <a:pPr eaLnBrk="1" hangingPunct="1">
                <a:spcBef>
                  <a:spcPct val="0"/>
                </a:spcBef>
              </a:pPr>
              <a:t>8</a:t>
            </a:fld>
            <a:endParaRPr kumimoji="0"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12733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072" eaLnBrk="0" hangingPunct="0">
              <a:spcBef>
                <a:spcPct val="30000"/>
              </a:spcBef>
              <a:defRPr kumimoji="1" sz="1300">
                <a:solidFill>
                  <a:schemeClr val="tx1"/>
                </a:solidFill>
                <a:latin typeface="Times New Roman" panose="02020603050405020304" pitchFamily="18" charset="0"/>
              </a:defRPr>
            </a:lvl1pPr>
            <a:lvl2pPr marL="785372" indent="-302066" defTabSz="985072" eaLnBrk="0" hangingPunct="0">
              <a:spcBef>
                <a:spcPct val="30000"/>
              </a:spcBef>
              <a:defRPr kumimoji="1" sz="1300">
                <a:solidFill>
                  <a:schemeClr val="tx1"/>
                </a:solidFill>
                <a:latin typeface="Times New Roman" panose="02020603050405020304" pitchFamily="18" charset="0"/>
              </a:defRPr>
            </a:lvl2pPr>
            <a:lvl3pPr marL="1208265" indent="-241653" defTabSz="985072" eaLnBrk="0" hangingPunct="0">
              <a:spcBef>
                <a:spcPct val="30000"/>
              </a:spcBef>
              <a:defRPr kumimoji="1" sz="1300">
                <a:solidFill>
                  <a:schemeClr val="tx1"/>
                </a:solidFill>
                <a:latin typeface="Times New Roman" panose="02020603050405020304" pitchFamily="18" charset="0"/>
              </a:defRPr>
            </a:lvl3pPr>
            <a:lvl4pPr marL="1691571" indent="-241653" defTabSz="985072" eaLnBrk="0" hangingPunct="0">
              <a:spcBef>
                <a:spcPct val="30000"/>
              </a:spcBef>
              <a:defRPr kumimoji="1" sz="1300">
                <a:solidFill>
                  <a:schemeClr val="tx1"/>
                </a:solidFill>
                <a:latin typeface="Times New Roman" panose="02020603050405020304" pitchFamily="18" charset="0"/>
              </a:defRPr>
            </a:lvl4pPr>
            <a:lvl5pPr marL="2174878" indent="-241653" defTabSz="985072" eaLnBrk="0" hangingPunct="0">
              <a:spcBef>
                <a:spcPct val="30000"/>
              </a:spcBef>
              <a:defRPr kumimoji="1" sz="1300">
                <a:solidFill>
                  <a:schemeClr val="tx1"/>
                </a:solidFill>
                <a:latin typeface="Times New Roman" panose="02020603050405020304" pitchFamily="18" charset="0"/>
              </a:defRPr>
            </a:lvl5pPr>
            <a:lvl6pPr marL="2658184"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6pPr>
            <a:lvl7pPr marL="3141490"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7pPr>
            <a:lvl8pPr marL="3624796"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8pPr>
            <a:lvl9pPr marL="4108102" indent="-241653" defTabSz="985072" eaLnBrk="0" fontAlgn="base" hangingPunct="0">
              <a:spcBef>
                <a:spcPct val="30000"/>
              </a:spcBef>
              <a:spcAft>
                <a:spcPct val="0"/>
              </a:spcAft>
              <a:defRPr kumimoji="1" sz="1300">
                <a:solidFill>
                  <a:schemeClr val="tx1"/>
                </a:solidFill>
                <a:latin typeface="Times New Roman" panose="02020603050405020304" pitchFamily="18" charset="0"/>
              </a:defRPr>
            </a:lvl9pPr>
          </a:lstStyle>
          <a:p>
            <a:pPr eaLnBrk="1" hangingPunct="1">
              <a:spcBef>
                <a:spcPct val="0"/>
              </a:spcBef>
            </a:pPr>
            <a:fld id="{5775AC5B-456A-4C21-9609-44AB026BA7B8}" type="slidenum">
              <a:rPr kumimoji="0" lang="en-US" altLang="en-US"/>
              <a:pPr eaLnBrk="1" hangingPunct="1">
                <a:spcBef>
                  <a:spcPct val="0"/>
                </a:spcBef>
              </a:pPr>
              <a:t>9</a:t>
            </a:fld>
            <a:endParaRPr kumimoji="0"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1273387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vmlDrawing" Target="../drawings/vmlDrawing4.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0.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2.xml"/><Relationship Id="rId1" Type="http://schemas.openxmlformats.org/officeDocument/2006/relationships/vmlDrawing" Target="../drawings/vmlDrawing5.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11.bin"/><Relationship Id="rId9"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vmlDrawing" Target="../drawings/vmlDrawing6.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2.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2.bin"/><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6.png"/><Relationship Id="rId2" Type="http://schemas.openxmlformats.org/officeDocument/2006/relationships/slideMaster" Target="../slideMasters/slideMaster1.xml"/><Relationship Id="rId16" Type="http://schemas.openxmlformats.org/officeDocument/2006/relationships/image" Target="../media/image17.png"/><Relationship Id="rId1" Type="http://schemas.openxmlformats.org/officeDocument/2006/relationships/vmlDrawing" Target="../drawings/vmlDrawing3.vml"/><Relationship Id="rId6" Type="http://schemas.openxmlformats.org/officeDocument/2006/relationships/image" Target="../media/image13.png"/><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oleObject" Target="../embeddings/oleObject6.bin"/><Relationship Id="rId1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07504" y="1445447"/>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a:ln>
                  <a:noFill/>
                </a:ln>
                <a:solidFill>
                  <a:srgbClr val="A50021"/>
                </a:solidFill>
                <a:effectLst/>
                <a:uLnTx/>
                <a:uFillTx/>
                <a:latin typeface="Times New Roman"/>
                <a:ea typeface="+mj-ea"/>
                <a:cs typeface="+mj-cs"/>
              </a:rPr>
              <a:t>EE435 Principles of Operating Systems</a:t>
            </a:r>
            <a:endParaRPr kumimoji="0" lang="en-CA" sz="3600" b="1" i="0" u="none" strike="noStrike" kern="0" cap="none" spc="0" normalizeH="0" baseline="0" noProof="0" dirty="0">
              <a:ln>
                <a:noFill/>
              </a:ln>
              <a:solidFill>
                <a:srgbClr val="A50021"/>
              </a:solidFill>
              <a:effectLst/>
              <a:uLnTx/>
              <a:uFillTx/>
              <a:latin typeface="Times New Roman"/>
              <a:ea typeface="+mj-ea"/>
              <a:cs typeface="+mj-cs"/>
            </a:endParaRP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7192"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18" name="Picture 17"/>
          <p:cNvPicPr>
            <a:picLocks noChangeAspect="1"/>
          </p:cNvPicPr>
          <p:nvPr userDrawn="1"/>
        </p:nvPicPr>
        <p:blipFill>
          <a:blip r:embed="rId7"/>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8"/>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9"/>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10"/>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1"/>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2"/>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3"/>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4"/>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287000" y="4854198"/>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Tree>
    <p:extLst>
      <p:ext uri="{BB962C8B-B14F-4D97-AF65-F5344CB8AC3E}">
        <p14:creationId xmlns:p14="http://schemas.microsoft.com/office/powerpoint/2010/main" val="3298138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fr-CA"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7B598FD-97EE-4B80-BA99-5F47DB0CBCF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59274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fr-CA"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4DC79C7-1127-40A7-8536-9A7162F67CFD}"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579608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fr-CA"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A4CA7CC-FC71-4FA2-830A-058514E55A4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479887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fr-CA"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EF1059D-90B5-434A-AABC-DAE2F1C97FA1}"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562509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a:defRPr/>
            </a:pPr>
            <a:fld id="{69D9C2B6-0972-4E48-B6B7-4C2426229E1B}" type="slidenum">
              <a:rPr lang="fr-CA" altLang="en-US">
                <a:ea typeface="MS PGothic" panose="020B0600070205080204" pitchFamily="34" charset="-128"/>
              </a:rPr>
              <a:pPr>
                <a:defRPr/>
              </a:pPr>
              <a:t>‹#›</a:t>
            </a:fld>
            <a:endParaRPr lang="fr-CA" altLang="en-US">
              <a:ea typeface="MS PGothic" panose="020B0600070205080204" pitchFamily="34" charset="-128"/>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07504" y="1445447"/>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a:defRPr/>
            </a:pPr>
            <a:r>
              <a:rPr lang="en-US" kern="0"/>
              <a:t>EE435 Principles of Operating Systems</a:t>
            </a:r>
            <a:endParaRPr lang="en-CA" kern="0" dirty="0"/>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9221" name="Bitmap Image" r:id="rId4" imgW="2381582" imgH="428798" progId="PBrush">
                  <p:embed/>
                </p:oleObj>
              </mc:Choice>
              <mc:Fallback>
                <p:oleObj name="Bitmap Image" r:id="rId4" imgW="2381582" imgH="428798"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18" name="Picture 17"/>
          <p:cNvPicPr>
            <a:picLocks noChangeAspect="1"/>
          </p:cNvPicPr>
          <p:nvPr userDrawn="1"/>
        </p:nvPicPr>
        <p:blipFill>
          <a:blip r:embed="rId7"/>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8"/>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9"/>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10"/>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1"/>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2"/>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3"/>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4"/>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287000" y="4854198"/>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Tree>
    <p:extLst>
      <p:ext uri="{BB962C8B-B14F-4D97-AF65-F5344CB8AC3E}">
        <p14:creationId xmlns:p14="http://schemas.microsoft.com/office/powerpoint/2010/main" val="2493016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69D9C2B6-0972-4E48-B6B7-4C2426229E1B}" type="slidenum">
              <a:rPr lang="fr-CA" altLang="en-US">
                <a:ea typeface="MS PGothic" panose="020B0600070205080204" pitchFamily="34" charset="-128"/>
              </a:rPr>
              <a:pPr fontAlgn="base">
                <a:spcBef>
                  <a:spcPct val="0"/>
                </a:spcBef>
                <a:spcAft>
                  <a:spcPct val="0"/>
                </a:spcAft>
                <a:defRPr/>
              </a:pPr>
              <a:t>‹#›</a:t>
            </a:fld>
            <a:endParaRPr lang="fr-CA" altLang="en-US">
              <a:ea typeface="MS PGothic" panose="020B0600070205080204" pitchFamily="34" charset="-128"/>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a:defRPr/>
            </a:pPr>
            <a:r>
              <a:rPr lang="en-US" kern="0" dirty="0"/>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0245" name="Bitmap Image" r:id="rId4" imgW="2381582" imgH="428798" progId="PBrush">
                  <p:embed/>
                </p:oleObj>
              </mc:Choice>
              <mc:Fallback>
                <p:oleObj name="Bitmap Image" r:id="rId4" imgW="2381582" imgH="428798"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1425256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3"/>
          <a:stretch>
            <a:fillRect/>
          </a:stretch>
        </p:blipFill>
        <p:spPr>
          <a:xfrm>
            <a:off x="0" y="0"/>
            <a:ext cx="9112803" cy="6858001"/>
          </a:xfrm>
          <a:prstGeom prst="rect">
            <a:avLst/>
          </a:prstGeom>
        </p:spPr>
      </p:pic>
      <p:sp>
        <p:nvSpPr>
          <p:cNvPr id="2" name="Title 1"/>
          <p:cNvSpPr>
            <a:spLocks noGrp="1"/>
          </p:cNvSpPr>
          <p:nvPr>
            <p:ph type="ctrTitle" hasCustomPrompt="1"/>
          </p:nvPr>
        </p:nvSpPr>
        <p:spPr>
          <a:xfrm>
            <a:off x="107504" y="1445447"/>
            <a:ext cx="8928992" cy="1470025"/>
          </a:xfrm>
        </p:spPr>
        <p:txBody>
          <a:bodyPr/>
          <a:lstStyle>
            <a:lvl1pPr>
              <a:defRPr u="none" baseline="0"/>
            </a:lvl1pPr>
          </a:lstStyle>
          <a:p>
            <a:r>
              <a:rPr lang="en-US" dirty="0"/>
              <a:t>EE435 Principles of Operating Systems</a:t>
            </a:r>
            <a:endParaRPr lang="en-CA" dirty="0"/>
          </a:p>
        </p:txBody>
      </p:sp>
      <p:sp>
        <p:nvSpPr>
          <p:cNvPr id="3" name="Subtitle 2"/>
          <p:cNvSpPr>
            <a:spLocks noGrp="1"/>
          </p:cNvSpPr>
          <p:nvPr>
            <p:ph type="subTitle" idx="1"/>
          </p:nvPr>
        </p:nvSpPr>
        <p:spPr>
          <a:xfrm>
            <a:off x="1371600" y="4657724"/>
            <a:ext cx="6400800" cy="159067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pPr/>
              <a:t>‹#›</a:t>
            </a:fld>
            <a:endParaRPr lang="fr-CA" altLang="en-US"/>
          </a:p>
        </p:txBody>
      </p:sp>
      <p:graphicFrame>
        <p:nvGraphicFramePr>
          <p:cNvPr id="12" name="Object 11"/>
          <p:cNvGraphicFramePr>
            <a:graphicFrameLocks noChangeAspect="1"/>
          </p:cNvGraphicFramePr>
          <p:nvPr userDrawn="1">
            <p:extLst/>
          </p:nvPr>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1269" name="Bitmap Image" r:id="rId4" imgW="2381582" imgH="428798" progId="PBrush">
                  <p:embed/>
                </p:oleObj>
              </mc:Choice>
              <mc:Fallback>
                <p:oleObj name="Bitmap Image" r:id="rId4" imgW="2381582" imgH="428798"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4" name="Picture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4" name="Picture 3"/>
          <p:cNvPicPr>
            <a:picLocks noChangeAspect="1"/>
          </p:cNvPicPr>
          <p:nvPr userDrawn="1"/>
        </p:nvPicPr>
        <p:blipFill>
          <a:blip r:embed="rId7"/>
          <a:stretch>
            <a:fillRect/>
          </a:stretch>
        </p:blipFill>
        <p:spPr>
          <a:xfrm>
            <a:off x="8029028" y="271379"/>
            <a:ext cx="807882" cy="683136"/>
          </a:xfrm>
          <a:prstGeom prst="rect">
            <a:avLst/>
          </a:prstGeom>
        </p:spPr>
      </p:pic>
      <p:pic>
        <p:nvPicPr>
          <p:cNvPr id="5" name="Picture 4"/>
          <p:cNvPicPr>
            <a:picLocks noChangeAspect="1"/>
          </p:cNvPicPr>
          <p:nvPr userDrawn="1"/>
        </p:nvPicPr>
        <p:blipFill>
          <a:blip r:embed="rId8"/>
          <a:stretch>
            <a:fillRect/>
          </a:stretch>
        </p:blipFill>
        <p:spPr>
          <a:xfrm>
            <a:off x="364017" y="131463"/>
            <a:ext cx="1007406" cy="678457"/>
          </a:xfrm>
          <a:prstGeom prst="rect">
            <a:avLst/>
          </a:prstGeom>
        </p:spPr>
      </p:pic>
      <p:pic>
        <p:nvPicPr>
          <p:cNvPr id="15" name="Picture 14"/>
          <p:cNvPicPr>
            <a:picLocks noChangeAspect="1"/>
          </p:cNvPicPr>
          <p:nvPr userDrawn="1"/>
        </p:nvPicPr>
        <p:blipFill>
          <a:blip r:embed="rId9"/>
          <a:stretch>
            <a:fillRect/>
          </a:stretch>
        </p:blipFill>
        <p:spPr>
          <a:xfrm>
            <a:off x="2235331" y="147091"/>
            <a:ext cx="713673" cy="736151"/>
          </a:xfrm>
          <a:prstGeom prst="rect">
            <a:avLst/>
          </a:prstGeom>
        </p:spPr>
      </p:pic>
      <p:pic>
        <p:nvPicPr>
          <p:cNvPr id="16" name="Picture 15"/>
          <p:cNvPicPr>
            <a:picLocks noChangeAspect="1"/>
          </p:cNvPicPr>
          <p:nvPr userDrawn="1"/>
        </p:nvPicPr>
        <p:blipFill>
          <a:blip r:embed="rId10"/>
          <a:stretch>
            <a:fillRect/>
          </a:stretch>
        </p:blipFill>
        <p:spPr>
          <a:xfrm>
            <a:off x="3812912" y="304222"/>
            <a:ext cx="1348977" cy="436092"/>
          </a:xfrm>
          <a:prstGeom prst="rect">
            <a:avLst/>
          </a:prstGeom>
        </p:spPr>
      </p:pic>
      <p:pic>
        <p:nvPicPr>
          <p:cNvPr id="17" name="Picture 16"/>
          <p:cNvPicPr>
            <a:picLocks noChangeAspect="1"/>
          </p:cNvPicPr>
          <p:nvPr userDrawn="1"/>
        </p:nvPicPr>
        <p:blipFill>
          <a:blip r:embed="rId11"/>
          <a:stretch>
            <a:fillRect/>
          </a:stretch>
        </p:blipFill>
        <p:spPr>
          <a:xfrm>
            <a:off x="3066709" y="925439"/>
            <a:ext cx="850735" cy="542710"/>
          </a:xfrm>
          <a:prstGeom prst="rect">
            <a:avLst/>
          </a:prstGeom>
        </p:spPr>
      </p:pic>
      <p:pic>
        <p:nvPicPr>
          <p:cNvPr id="18" name="Picture 17"/>
          <p:cNvPicPr>
            <a:picLocks noChangeAspect="1"/>
          </p:cNvPicPr>
          <p:nvPr userDrawn="1"/>
        </p:nvPicPr>
        <p:blipFill>
          <a:blip r:embed="rId12"/>
          <a:stretch>
            <a:fillRect/>
          </a:stretch>
        </p:blipFill>
        <p:spPr>
          <a:xfrm>
            <a:off x="961422" y="1045302"/>
            <a:ext cx="1425604" cy="433272"/>
          </a:xfrm>
          <a:prstGeom prst="rect">
            <a:avLst/>
          </a:prstGeom>
        </p:spPr>
      </p:pic>
      <p:pic>
        <p:nvPicPr>
          <p:cNvPr id="21" name="Picture 20"/>
          <p:cNvPicPr>
            <a:picLocks noChangeAspect="1"/>
          </p:cNvPicPr>
          <p:nvPr userDrawn="1"/>
        </p:nvPicPr>
        <p:blipFill>
          <a:blip r:embed="rId13"/>
          <a:stretch>
            <a:fillRect/>
          </a:stretch>
        </p:blipFill>
        <p:spPr>
          <a:xfrm>
            <a:off x="4845050" y="945747"/>
            <a:ext cx="1216199" cy="575523"/>
          </a:xfrm>
          <a:prstGeom prst="rect">
            <a:avLst/>
          </a:prstGeom>
        </p:spPr>
      </p:pic>
      <p:pic>
        <p:nvPicPr>
          <p:cNvPr id="23" name="Picture 22"/>
          <p:cNvPicPr>
            <a:picLocks noChangeAspect="1"/>
          </p:cNvPicPr>
          <p:nvPr userDrawn="1"/>
        </p:nvPicPr>
        <p:blipFill>
          <a:blip r:embed="rId14"/>
          <a:stretch>
            <a:fillRect/>
          </a:stretch>
        </p:blipFill>
        <p:spPr>
          <a:xfrm>
            <a:off x="6144884" y="194923"/>
            <a:ext cx="643459" cy="730516"/>
          </a:xfrm>
          <a:prstGeom prst="rect">
            <a:avLst/>
          </a:prstGeom>
        </p:spPr>
      </p:pic>
    </p:spTree>
    <p:extLst>
      <p:ext uri="{BB962C8B-B14F-4D97-AF65-F5344CB8AC3E}">
        <p14:creationId xmlns:p14="http://schemas.microsoft.com/office/powerpoint/2010/main" val="45518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8216"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3359933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lvl1pPr>
              <a:defRPr/>
            </a:lvl1pPr>
          </a:lstStyle>
          <a:p>
            <a:endParaRPr lang="fr-CA"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fr-CA" altLang="en-US" dirty="0">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7" name="Object 6"/>
          <p:cNvGraphicFramePr>
            <a:graphicFrameLocks noChangeAspect="1"/>
          </p:cNvGraphicFramePr>
          <p:nvPr userDrawn="1"/>
        </p:nvGraphicFramePr>
        <p:xfrm>
          <a:off x="5029200" y="228600"/>
          <a:ext cx="733425" cy="838200"/>
        </p:xfrm>
        <a:graphic>
          <a:graphicData uri="http://schemas.openxmlformats.org/presentationml/2006/ole">
            <mc:AlternateContent xmlns:mc="http://schemas.openxmlformats.org/markup-compatibility/2006">
              <mc:Choice xmlns:v="urn:schemas-microsoft-com:vml" Requires="v">
                <p:oleObj spid="_x0000_s2432" name="Bitmap Image" r:id="rId3" imgW="733333" imgH="838095" progId="PBrush">
                  <p:embed/>
                </p:oleObj>
              </mc:Choice>
              <mc:Fallback>
                <p:oleObj name="Bitmap Image" r:id="rId3" imgW="733333" imgH="838095" progId="PBrush">
                  <p:embed/>
                  <p:pic>
                    <p:nvPicPr>
                      <p:cNvPr id="0" name="Picture 1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28600"/>
                        <a:ext cx="7334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 name="Object 7"/>
          <p:cNvGraphicFramePr>
            <a:graphicFrameLocks noChangeAspect="1"/>
          </p:cNvGraphicFramePr>
          <p:nvPr userDrawn="1"/>
        </p:nvGraphicFramePr>
        <p:xfrm>
          <a:off x="2514600" y="152400"/>
          <a:ext cx="2381250" cy="571500"/>
        </p:xfrm>
        <a:graphic>
          <a:graphicData uri="http://schemas.openxmlformats.org/presentationml/2006/ole">
            <mc:AlternateContent xmlns:mc="http://schemas.openxmlformats.org/markup-compatibility/2006">
              <mc:Choice xmlns:v="urn:schemas-microsoft-com:vml" Requires="v">
                <p:oleObj spid="_x0000_s2433" name="Bitmap Image" r:id="rId5" imgW="2381582" imgH="571731" progId="PBrush">
                  <p:embed/>
                </p:oleObj>
              </mc:Choice>
              <mc:Fallback>
                <p:oleObj name="Bitmap Image" r:id="rId5" imgW="2381582" imgH="571731" progId="PBrush">
                  <p:embed/>
                  <p:pic>
                    <p:nvPicPr>
                      <p:cNvPr id="0" name="Picture 1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52400"/>
                        <a:ext cx="23812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 name="Object 8"/>
          <p:cNvGraphicFramePr>
            <a:graphicFrameLocks noChangeAspect="1"/>
          </p:cNvGraphicFramePr>
          <p:nvPr userDrawn="1"/>
        </p:nvGraphicFramePr>
        <p:xfrm>
          <a:off x="6629400" y="152400"/>
          <a:ext cx="2333625" cy="581025"/>
        </p:xfrm>
        <a:graphic>
          <a:graphicData uri="http://schemas.openxmlformats.org/presentationml/2006/ole">
            <mc:AlternateContent xmlns:mc="http://schemas.openxmlformats.org/markup-compatibility/2006">
              <mc:Choice xmlns:v="urn:schemas-microsoft-com:vml" Requires="v">
                <p:oleObj spid="_x0000_s2434" name="Bitmap Image" r:id="rId7" imgW="2333333" imgH="581106" progId="PBrush">
                  <p:embed/>
                </p:oleObj>
              </mc:Choice>
              <mc:Fallback>
                <p:oleObj name="Bitmap Image" r:id="rId7" imgW="2333333" imgH="581106" progId="PBrush">
                  <p:embed/>
                  <p:pic>
                    <p:nvPicPr>
                      <p:cNvPr id="0" name="Picture 1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152400"/>
                        <a:ext cx="23336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 name="Object 9"/>
          <p:cNvGraphicFramePr>
            <a:graphicFrameLocks noChangeAspect="1"/>
          </p:cNvGraphicFramePr>
          <p:nvPr userDrawn="1"/>
        </p:nvGraphicFramePr>
        <p:xfrm>
          <a:off x="6781800" y="1219200"/>
          <a:ext cx="1524000" cy="476250"/>
        </p:xfrm>
        <a:graphic>
          <a:graphicData uri="http://schemas.openxmlformats.org/presentationml/2006/ole">
            <mc:AlternateContent xmlns:mc="http://schemas.openxmlformats.org/markup-compatibility/2006">
              <mc:Choice xmlns:v="urn:schemas-microsoft-com:vml" Requires="v">
                <p:oleObj spid="_x0000_s2435" name="Bitmap Image" r:id="rId9" imgW="1523810" imgH="476316" progId="PBrush">
                  <p:embed/>
                </p:oleObj>
              </mc:Choice>
              <mc:Fallback>
                <p:oleObj name="Bitmap Image" r:id="rId9" imgW="1523810" imgH="476316" progId="PBrush">
                  <p:embed/>
                  <p:pic>
                    <p:nvPicPr>
                      <p:cNvPr id="0" name="Picture 10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1219200"/>
                        <a:ext cx="1524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1" name="Object 10"/>
          <p:cNvGraphicFramePr>
            <a:graphicFrameLocks noChangeAspect="1"/>
          </p:cNvGraphicFramePr>
          <p:nvPr userDrawn="1"/>
        </p:nvGraphicFramePr>
        <p:xfrm>
          <a:off x="3124200" y="990600"/>
          <a:ext cx="828675" cy="428625"/>
        </p:xfrm>
        <a:graphic>
          <a:graphicData uri="http://schemas.openxmlformats.org/presentationml/2006/ole">
            <mc:AlternateContent xmlns:mc="http://schemas.openxmlformats.org/markup-compatibility/2006">
              <mc:Choice xmlns:v="urn:schemas-microsoft-com:vml" Requires="v">
                <p:oleObj spid="_x0000_s2436" name="Bitmap Image" r:id="rId11" imgW="828791" imgH="428798" progId="PBrush">
                  <p:embed/>
                </p:oleObj>
              </mc:Choice>
              <mc:Fallback>
                <p:oleObj name="Bitmap Image" r:id="rId11" imgW="828791" imgH="428798" progId="PBrush">
                  <p:embed/>
                  <p:pic>
                    <p:nvPicPr>
                      <p:cNvPr id="0" name="Picture 10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990600"/>
                        <a:ext cx="8286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2" name="Object 11"/>
          <p:cNvGraphicFramePr>
            <a:graphicFrameLocks noChangeAspect="1"/>
          </p:cNvGraphicFramePr>
          <p:nvPr userDrawn="1"/>
        </p:nvGraphicFramePr>
        <p:xfrm>
          <a:off x="4191000" y="1371600"/>
          <a:ext cx="2381250" cy="428625"/>
        </p:xfrm>
        <a:graphic>
          <a:graphicData uri="http://schemas.openxmlformats.org/presentationml/2006/ole">
            <mc:AlternateContent xmlns:mc="http://schemas.openxmlformats.org/markup-compatibility/2006">
              <mc:Choice xmlns:v="urn:schemas-microsoft-com:vml" Requires="v">
                <p:oleObj spid="_x0000_s2437" name="Bitmap Image" r:id="rId13" imgW="2381582" imgH="428798" progId="PBrush">
                  <p:embed/>
                </p:oleObj>
              </mc:Choice>
              <mc:Fallback>
                <p:oleObj name="Bitmap Image" r:id="rId13" imgW="2381582" imgH="428798" progId="PBrush">
                  <p:embed/>
                  <p:pic>
                    <p:nvPicPr>
                      <p:cNvPr id="0" name="Picture 10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1000" y="1371600"/>
                        <a:ext cx="23812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3" name="Object 12"/>
          <p:cNvGraphicFramePr>
            <a:graphicFrameLocks noChangeAspect="1"/>
          </p:cNvGraphicFramePr>
          <p:nvPr userDrawn="1"/>
        </p:nvGraphicFramePr>
        <p:xfrm>
          <a:off x="533400" y="457200"/>
          <a:ext cx="1771650" cy="1181100"/>
        </p:xfrm>
        <a:graphic>
          <a:graphicData uri="http://schemas.openxmlformats.org/presentationml/2006/ole">
            <mc:AlternateContent xmlns:mc="http://schemas.openxmlformats.org/markup-compatibility/2006">
              <mc:Choice xmlns:v="urn:schemas-microsoft-com:vml" Requires="v">
                <p:oleObj spid="_x0000_s2438" name="Bitmap Image" r:id="rId15" imgW="1771429" imgH="1181265" progId="PBrush">
                  <p:embed/>
                </p:oleObj>
              </mc:Choice>
              <mc:Fallback>
                <p:oleObj name="Bitmap Image" r:id="rId15" imgW="1771429" imgH="1181265" progId="PBrush">
                  <p:embed/>
                  <p:pic>
                    <p:nvPicPr>
                      <p:cNvPr id="0" name="Picture 106"/>
                      <p:cNvPicPr>
                        <a:picLocks noChangeAspect="1" noChangeArrowheads="1"/>
                      </p:cNvPicPr>
                      <p:nvPr/>
                    </p:nvPicPr>
                    <p:blipFill>
                      <a:blip r:embed="rId16">
                        <a:clrChange>
                          <a:clrFrom>
                            <a:srgbClr val="00FFFF"/>
                          </a:clrFrom>
                          <a:clrTo>
                            <a:srgbClr val="00FFFF">
                              <a:alpha val="0"/>
                            </a:srgbClr>
                          </a:clrTo>
                        </a:clrChange>
                        <a:extLst>
                          <a:ext uri="{28A0092B-C50C-407E-A947-70E740481C1C}">
                            <a14:useLocalDpi xmlns:a14="http://schemas.microsoft.com/office/drawing/2010/main" val="0"/>
                          </a:ext>
                        </a:extLst>
                      </a:blip>
                      <a:srcRect/>
                      <a:stretch>
                        <a:fillRect/>
                      </a:stretch>
                    </p:blipFill>
                    <p:spPr bwMode="auto">
                      <a:xfrm>
                        <a:off x="533400" y="457200"/>
                        <a:ext cx="17716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27059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10"/>
          </p:nvPr>
        </p:nvSpPr>
        <p:spPr/>
        <p:txBody>
          <a:bodyPr/>
          <a:lstStyle>
            <a:lvl1pPr>
              <a:defRPr/>
            </a:lvl1pPr>
          </a:lstStyle>
          <a:p>
            <a:endParaRPr lang="fr-CA"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fr-CA"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1921239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fr-CA"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CAE7068-9ECA-48C9-8654-D845786175C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87853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fr-CA"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FB7D47B-3958-45F7-8C35-F6D9FE580964}"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386779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endParaRPr lang="fr-CA"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fr-CA"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62A7CC5B-B510-4EC3-81D1-5DFCD586C9D5}"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707756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endParaRPr lang="fr-CA"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fr-CA"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DBBDA24B-8280-417D-A5C0-357762AE6CA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7119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fr-CA"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fr-CA"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91292362-F2FC-40F1-B1D3-6DA07A44A32F}"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388838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fr-CA" altLang="en-US" dirty="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fr-CA" altLang="en-US" dirty="0">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242B984-0FA7-4C5C-A1AF-397236A629D1}" type="slidenum">
              <a:rPr lang="fr-CA" altLang="en-US">
                <a:solidFill>
                  <a:srgbClr val="000000"/>
                </a:solidFill>
              </a:rPr>
              <a:pPr fontAlgn="base">
                <a:spcBef>
                  <a:spcPct val="0"/>
                </a:spcBef>
                <a:spcAft>
                  <a:spcPct val="0"/>
                </a:spcAft>
              </a:pPr>
              <a:t>‹#›</a:t>
            </a:fld>
            <a:endParaRPr lang="fr-CA" altLang="en-US">
              <a:solidFill>
                <a:srgbClr val="000000"/>
              </a:solidFill>
            </a:endParaRPr>
          </a:p>
        </p:txBody>
      </p:sp>
    </p:spTree>
    <p:extLst>
      <p:ext uri="{BB962C8B-B14F-4D97-AF65-F5344CB8AC3E}">
        <p14:creationId xmlns:p14="http://schemas.microsoft.com/office/powerpoint/2010/main" val="182585337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576" y="116632"/>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CA" altLang="en-US"/>
              <a:t>Click to edit Master text styles</a:t>
            </a:r>
          </a:p>
          <a:p>
            <a:pPr lvl="1"/>
            <a:r>
              <a:rPr lang="fr-CA" altLang="en-US"/>
              <a:t>Second level</a:t>
            </a:r>
          </a:p>
          <a:p>
            <a:pPr lvl="2"/>
            <a:r>
              <a:rPr lang="fr-CA" altLang="en-US"/>
              <a:t>Third level</a:t>
            </a:r>
          </a:p>
          <a:p>
            <a:pPr lvl="3"/>
            <a:r>
              <a:rPr lang="fr-CA" altLang="en-US"/>
              <a:t>Fourth level</a:t>
            </a:r>
          </a:p>
          <a:p>
            <a:pPr lvl="4"/>
            <a:r>
              <a:rPr lang="fr-CA" altLang="en-US"/>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solidFill>
                  <a:srgbClr val="000000"/>
                </a:solidFill>
                <a:cs typeface="Arial" panose="020B0604020202020204" pitchFamily="34" charset="0"/>
              </a:defRPr>
            </a:lvl1pPr>
          </a:lstStyle>
          <a:p>
            <a:pPr fontAlgn="base">
              <a:spcBef>
                <a:spcPct val="0"/>
              </a:spcBef>
              <a:spcAft>
                <a:spcPct val="0"/>
              </a:spcAft>
              <a:defRPr/>
            </a:pPr>
            <a:fld id="{1D40917A-A489-4E74-B474-80595E59A7CA}" type="slidenum">
              <a:rPr lang="fr-CA" altLang="en-US">
                <a:ea typeface="MS PGothic" panose="020B0600070205080204" pitchFamily="34" charset="-128"/>
              </a:rPr>
              <a:pPr fontAlgn="base">
                <a:spcBef>
                  <a:spcPct val="0"/>
                </a:spcBef>
                <a:spcAft>
                  <a:spcPct val="0"/>
                </a:spcAft>
                <a:defRPr/>
              </a:pPr>
              <a:t>‹#›</a:t>
            </a:fld>
            <a:endParaRPr lang="fr-CA" altLang="en-US">
              <a:ea typeface="MS PGothic" panose="020B0600070205080204" pitchFamily="34" charset="-128"/>
            </a:endParaRPr>
          </a:p>
        </p:txBody>
      </p:sp>
    </p:spTree>
    <p:extLst>
      <p:ext uri="{BB962C8B-B14F-4D97-AF65-F5344CB8AC3E}">
        <p14:creationId xmlns:p14="http://schemas.microsoft.com/office/powerpoint/2010/main" val="351158989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Lst>
  <p:hf hdr="0" ftr="0" dt="0"/>
  <p:txStyles>
    <p:titleStyle>
      <a:lvl1pPr algn="ctr" rtl="0" eaLnBrk="0" fontAlgn="base" hangingPunct="0">
        <a:spcBef>
          <a:spcPct val="0"/>
        </a:spcBef>
        <a:spcAft>
          <a:spcPct val="0"/>
        </a:spcAft>
        <a:defRPr sz="3600" b="1" u="sng">
          <a:solidFill>
            <a:srgbClr val="A50021"/>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3600" b="1" u="sng">
          <a:solidFill>
            <a:srgbClr val="A50021"/>
          </a:solidFill>
          <a:latin typeface="Times New Roman" pitchFamily="18" charset="0"/>
          <a:ea typeface="MS PGothic" panose="020B0600070205080204" pitchFamily="34" charset="-128"/>
          <a:cs typeface="ＭＳ Ｐゴシック" charset="0"/>
        </a:defRPr>
      </a:lvl2pPr>
      <a:lvl3pPr algn="ctr" rtl="0" eaLnBrk="0" fontAlgn="base" hangingPunct="0">
        <a:spcBef>
          <a:spcPct val="0"/>
        </a:spcBef>
        <a:spcAft>
          <a:spcPct val="0"/>
        </a:spcAft>
        <a:defRPr sz="3600" b="1" u="sng">
          <a:solidFill>
            <a:srgbClr val="A50021"/>
          </a:solidFill>
          <a:latin typeface="Times New Roman" pitchFamily="18" charset="0"/>
          <a:ea typeface="MS PGothic" panose="020B0600070205080204" pitchFamily="34" charset="-128"/>
          <a:cs typeface="ＭＳ Ｐゴシック" charset="0"/>
        </a:defRPr>
      </a:lvl3pPr>
      <a:lvl4pPr algn="ctr" rtl="0" eaLnBrk="0" fontAlgn="base" hangingPunct="0">
        <a:spcBef>
          <a:spcPct val="0"/>
        </a:spcBef>
        <a:spcAft>
          <a:spcPct val="0"/>
        </a:spcAft>
        <a:defRPr sz="3600" b="1" u="sng">
          <a:solidFill>
            <a:srgbClr val="A50021"/>
          </a:solidFill>
          <a:latin typeface="Times New Roman" pitchFamily="18" charset="0"/>
          <a:ea typeface="MS PGothic" panose="020B0600070205080204" pitchFamily="34" charset="-128"/>
          <a:cs typeface="ＭＳ Ｐゴシック" charset="0"/>
        </a:defRPr>
      </a:lvl4pPr>
      <a:lvl5pPr algn="ctr" rtl="0" eaLnBrk="0" fontAlgn="base" hangingPunct="0">
        <a:spcBef>
          <a:spcPct val="0"/>
        </a:spcBef>
        <a:spcAft>
          <a:spcPct val="0"/>
        </a:spcAft>
        <a:defRPr sz="3600" b="1" u="sng">
          <a:solidFill>
            <a:srgbClr val="A50021"/>
          </a:solidFill>
          <a:latin typeface="Times New Roman" pitchFamily="18" charset="0"/>
          <a:ea typeface="MS PGothic" panose="020B0600070205080204" pitchFamily="34" charset="-128"/>
          <a:cs typeface="ＭＳ Ｐゴシック"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0099"/>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3pPr>
      <a:lvl4pPr marL="1600200" indent="-228600" algn="l" rtl="0" eaLnBrk="0" fontAlgn="base" hangingPunct="0">
        <a:spcBef>
          <a:spcPct val="20000"/>
        </a:spcBef>
        <a:spcAft>
          <a:spcPct val="0"/>
        </a:spcAft>
        <a:buFont typeface="Wingdings" panose="05000000000000000000" pitchFamily="2" charset="2"/>
        <a:buChar char="Ø"/>
        <a:defRPr sz="2000">
          <a:solidFill>
            <a:srgbClr val="008000"/>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19.png"/><Relationship Id="rId4" Type="http://schemas.openxmlformats.org/officeDocument/2006/relationships/oleObject" Target="../embeddings/oleObject1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eaLnBrk="1" hangingPunct="1"/>
            <a:r>
              <a:rPr lang="en-US" altLang="en-US" dirty="0"/>
              <a:t>EEE 335</a:t>
            </a:r>
            <a:br>
              <a:rPr lang="en-US" altLang="en-US" dirty="0"/>
            </a:br>
            <a:r>
              <a:rPr lang="en-US" altLang="en-US" sz="4000" dirty="0"/>
              <a:t>Principles of Operating Systems</a:t>
            </a:r>
          </a:p>
        </p:txBody>
      </p:sp>
      <p:sp>
        <p:nvSpPr>
          <p:cNvPr id="5" name="Subtitle 1"/>
          <p:cNvSpPr>
            <a:spLocks noGrp="1"/>
          </p:cNvSpPr>
          <p:nvPr>
            <p:ph type="subTitle" idx="1"/>
          </p:nvPr>
        </p:nvSpPr>
        <p:spPr>
          <a:xfrm>
            <a:off x="1287000" y="4854198"/>
            <a:ext cx="6400800" cy="1752600"/>
          </a:xfrm>
        </p:spPr>
        <p:txBody>
          <a:bodyPr/>
          <a:lstStyle/>
          <a:p>
            <a:r>
              <a:rPr lang="en-CA" dirty="0"/>
              <a:t>Page Replacement Algorithms II</a:t>
            </a:r>
          </a:p>
          <a:p>
            <a:r>
              <a:rPr lang="en-CA" sz="2000" dirty="0"/>
              <a:t>(Modern Operating Systems 3.4)</a:t>
            </a:r>
          </a:p>
        </p:txBody>
      </p:sp>
    </p:spTree>
    <p:extLst>
      <p:ext uri="{BB962C8B-B14F-4D97-AF65-F5344CB8AC3E}">
        <p14:creationId xmlns:p14="http://schemas.microsoft.com/office/powerpoint/2010/main" val="1996419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0" y="609600"/>
            <a:ext cx="9144000" cy="1143000"/>
          </a:xfrm>
        </p:spPr>
        <p:txBody>
          <a:bodyPr/>
          <a:lstStyle/>
          <a:p>
            <a:pPr eaLnBrk="1" hangingPunct="1"/>
            <a:r>
              <a:rPr lang="en-US" altLang="en-US" dirty="0"/>
              <a:t>Aging - Approximating LRU in Software</a:t>
            </a:r>
          </a:p>
        </p:txBody>
      </p:sp>
      <p:sp>
        <p:nvSpPr>
          <p:cNvPr id="8197" name="Rectangle 3"/>
          <p:cNvSpPr>
            <a:spLocks noGrp="1" noChangeArrowheads="1"/>
          </p:cNvSpPr>
          <p:nvPr>
            <p:ph type="body" idx="1"/>
          </p:nvPr>
        </p:nvSpPr>
        <p:spPr/>
        <p:txBody>
          <a:bodyPr/>
          <a:lstStyle/>
          <a:p>
            <a:pPr eaLnBrk="1" hangingPunct="1"/>
            <a:r>
              <a:rPr lang="en-US" altLang="en-US" dirty="0"/>
              <a:t>Are there differences between our simulation of LRU and the “ideal”?</a:t>
            </a:r>
          </a:p>
          <a:p>
            <a:pPr lvl="1" eaLnBrk="1" hangingPunct="1"/>
            <a:r>
              <a:rPr lang="en-US" altLang="en-US" dirty="0"/>
              <a:t>Since we only record uses per “tick” we cannot discriminate between two pages with a similar highest bit.  </a:t>
            </a:r>
          </a:p>
          <a:p>
            <a:pPr lvl="2"/>
            <a:r>
              <a:rPr lang="en-US" altLang="en-US" dirty="0"/>
              <a:t>In that case, the page with the lowest value is chosen</a:t>
            </a:r>
          </a:p>
          <a:p>
            <a:pPr lvl="1" eaLnBrk="1" hangingPunct="1"/>
            <a:r>
              <a:rPr lang="en-US" altLang="en-US" dirty="0"/>
              <a:t>With a finite number of bits, page counts will eventually go to zero  </a:t>
            </a:r>
          </a:p>
          <a:p>
            <a:pPr lvl="2"/>
            <a:r>
              <a:rPr lang="en-US" altLang="en-US" dirty="0"/>
              <a:t>At this point we cannot tell which page was least recently used and a page must be chosen at random (from all zero value pages)</a:t>
            </a:r>
          </a:p>
        </p:txBody>
      </p:sp>
      <p:sp>
        <p:nvSpPr>
          <p:cNvPr id="4" name="Slide Number Placeholder 3"/>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10</a:t>
            </a:fld>
            <a:endParaRPr lang="fr-CA" altLang="en-US" dirty="0">
              <a:solidFill>
                <a:srgbClr val="000000"/>
              </a:solidFill>
            </a:endParaRPr>
          </a:p>
        </p:txBody>
      </p:sp>
    </p:spTree>
    <p:extLst>
      <p:ext uri="{BB962C8B-B14F-4D97-AF65-F5344CB8AC3E}">
        <p14:creationId xmlns:p14="http://schemas.microsoft.com/office/powerpoint/2010/main" val="4066089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685800" y="266700"/>
            <a:ext cx="7772400" cy="1143000"/>
          </a:xfrm>
        </p:spPr>
        <p:txBody>
          <a:bodyPr/>
          <a:lstStyle/>
          <a:p>
            <a:pPr eaLnBrk="1" hangingPunct="1"/>
            <a:r>
              <a:rPr lang="en-US" altLang="en-US" dirty="0"/>
              <a:t>The Working Set</a:t>
            </a:r>
          </a:p>
        </p:txBody>
      </p:sp>
      <p:sp>
        <p:nvSpPr>
          <p:cNvPr id="9221" name="Rectangle 3"/>
          <p:cNvSpPr>
            <a:spLocks noGrp="1" noChangeArrowheads="1"/>
          </p:cNvSpPr>
          <p:nvPr>
            <p:ph type="body" idx="1"/>
          </p:nvPr>
        </p:nvSpPr>
        <p:spPr>
          <a:xfrm>
            <a:off x="190500" y="1307870"/>
            <a:ext cx="8763000" cy="5257800"/>
          </a:xfrm>
        </p:spPr>
        <p:txBody>
          <a:bodyPr/>
          <a:lstStyle/>
          <a:p>
            <a:pPr eaLnBrk="1" hangingPunct="1"/>
            <a:r>
              <a:rPr lang="en-US" altLang="en-US" dirty="0"/>
              <a:t>In the ‘purest’ form of paging, processes are started with none of their pages in memory</a:t>
            </a:r>
          </a:p>
          <a:p>
            <a:pPr lvl="1" eaLnBrk="1" hangingPunct="1"/>
            <a:r>
              <a:rPr lang="en-US" altLang="en-US" dirty="0"/>
              <a:t>As soon as the CPU attempts to fetch the first instruction from a process there is a page fault</a:t>
            </a:r>
          </a:p>
          <a:p>
            <a:pPr lvl="1" eaLnBrk="1" hangingPunct="1"/>
            <a:r>
              <a:rPr lang="en-US" altLang="en-US" dirty="0"/>
              <a:t>Other page faults for the stack/heap soon follow</a:t>
            </a:r>
          </a:p>
          <a:p>
            <a:pPr lvl="1" eaLnBrk="1" hangingPunct="1"/>
            <a:r>
              <a:rPr lang="en-US" altLang="en-US" dirty="0"/>
              <a:t>Eventually, the process has the pages it needs and “settles down” to run with relatively few page faults</a:t>
            </a:r>
          </a:p>
          <a:p>
            <a:pPr lvl="2"/>
            <a:r>
              <a:rPr lang="en-US" altLang="en-US" dirty="0"/>
              <a:t>This strategy is known as </a:t>
            </a:r>
            <a:r>
              <a:rPr lang="en-US" altLang="en-US" b="1" dirty="0"/>
              <a:t>Demand Paging</a:t>
            </a:r>
          </a:p>
          <a:p>
            <a:pPr lvl="2"/>
            <a:r>
              <a:rPr lang="en-US" altLang="en-US" dirty="0"/>
              <a:t>Pages are loaded on demand, not in advance</a:t>
            </a:r>
          </a:p>
          <a:p>
            <a:pPr lvl="1" eaLnBrk="1" hangingPunct="1"/>
            <a:r>
              <a:rPr lang="en-US" altLang="en-US" dirty="0"/>
              <a:t>If entire processes are swapped to the disk, every time a process is given the CPU it will </a:t>
            </a:r>
            <a:r>
              <a:rPr lang="en-US" altLang="en-US" b="1" dirty="0"/>
              <a:t>thrash</a:t>
            </a:r>
            <a:r>
              <a:rPr lang="en-US" altLang="en-US" dirty="0"/>
              <a:t> terribly for its first few milliseconds</a:t>
            </a:r>
          </a:p>
          <a:p>
            <a:pPr lvl="2"/>
            <a:r>
              <a:rPr lang="en-US" altLang="en-US" dirty="0"/>
              <a:t>Thrashing – causing page faults every few instructions</a:t>
            </a:r>
          </a:p>
        </p:txBody>
      </p:sp>
      <p:sp>
        <p:nvSpPr>
          <p:cNvPr id="4" name="Slide Number Placeholder 3"/>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11</a:t>
            </a:fld>
            <a:endParaRPr lang="fr-CA" altLang="en-US" dirty="0">
              <a:solidFill>
                <a:srgbClr val="000000"/>
              </a:solidFill>
            </a:endParaRPr>
          </a:p>
        </p:txBody>
      </p:sp>
    </p:spTree>
    <p:extLst>
      <p:ext uri="{BB962C8B-B14F-4D97-AF65-F5344CB8AC3E}">
        <p14:creationId xmlns:p14="http://schemas.microsoft.com/office/powerpoint/2010/main" val="733854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en-US"/>
              <a:t>The Working Set</a:t>
            </a:r>
          </a:p>
        </p:txBody>
      </p:sp>
      <p:sp>
        <p:nvSpPr>
          <p:cNvPr id="10245" name="Rectangle 3"/>
          <p:cNvSpPr>
            <a:spLocks noGrp="1" noChangeArrowheads="1"/>
          </p:cNvSpPr>
          <p:nvPr>
            <p:ph type="body" idx="1"/>
          </p:nvPr>
        </p:nvSpPr>
        <p:spPr/>
        <p:txBody>
          <a:bodyPr/>
          <a:lstStyle/>
          <a:p>
            <a:pPr eaLnBrk="1" hangingPunct="1">
              <a:lnSpc>
                <a:spcPct val="90000"/>
              </a:lnSpc>
            </a:pPr>
            <a:r>
              <a:rPr lang="en-US" altLang="en-US" dirty="0"/>
              <a:t>To minimize thrashing, many paging systems:</a:t>
            </a:r>
          </a:p>
          <a:p>
            <a:pPr lvl="1">
              <a:lnSpc>
                <a:spcPct val="90000"/>
              </a:lnSpc>
            </a:pPr>
            <a:r>
              <a:rPr lang="en-US" altLang="en-US" dirty="0"/>
              <a:t>attempt to keep track of the set of pages that a program is using</a:t>
            </a:r>
          </a:p>
          <a:p>
            <a:pPr lvl="1">
              <a:lnSpc>
                <a:spcPct val="90000"/>
              </a:lnSpc>
            </a:pPr>
            <a:r>
              <a:rPr lang="en-US" altLang="en-US" dirty="0"/>
              <a:t>load it into memory before letting the process run  </a:t>
            </a:r>
          </a:p>
          <a:p>
            <a:pPr lvl="2">
              <a:lnSpc>
                <a:spcPct val="90000"/>
              </a:lnSpc>
            </a:pPr>
            <a:r>
              <a:rPr lang="en-US" altLang="en-US" dirty="0"/>
              <a:t>This set of pages is known as the </a:t>
            </a:r>
            <a:r>
              <a:rPr lang="en-US" altLang="en-US" b="1" dirty="0">
                <a:solidFill>
                  <a:srgbClr val="0000FF"/>
                </a:solidFill>
              </a:rPr>
              <a:t>working set</a:t>
            </a:r>
          </a:p>
          <a:p>
            <a:pPr lvl="2">
              <a:lnSpc>
                <a:spcPct val="90000"/>
              </a:lnSpc>
            </a:pPr>
            <a:r>
              <a:rPr lang="en-US" altLang="en-US" dirty="0"/>
              <a:t>This approach is referred to as the </a:t>
            </a:r>
            <a:r>
              <a:rPr lang="en-US" altLang="en-US" b="1" dirty="0">
                <a:solidFill>
                  <a:srgbClr val="0000FF"/>
                </a:solidFill>
              </a:rPr>
              <a:t>Work Set Model </a:t>
            </a:r>
            <a:r>
              <a:rPr lang="en-US" altLang="en-US" dirty="0"/>
              <a:t>or </a:t>
            </a:r>
            <a:r>
              <a:rPr lang="en-US" altLang="en-US" b="1" dirty="0" err="1">
                <a:solidFill>
                  <a:srgbClr val="0000FF"/>
                </a:solidFill>
              </a:rPr>
              <a:t>prepaging</a:t>
            </a:r>
            <a:endParaRPr lang="en-US" altLang="en-US" b="1" dirty="0">
              <a:solidFill>
                <a:srgbClr val="0000FF"/>
              </a:solidFill>
            </a:endParaRPr>
          </a:p>
          <a:p>
            <a:pPr eaLnBrk="1" hangingPunct="1">
              <a:lnSpc>
                <a:spcPct val="90000"/>
              </a:lnSpc>
            </a:pPr>
            <a:r>
              <a:rPr lang="en-US" altLang="en-US" dirty="0"/>
              <a:t>This approach reduces thrashing since, at any instant, processes tend to reference a small cluster of memory addresses</a:t>
            </a:r>
          </a:p>
          <a:p>
            <a:pPr lvl="1">
              <a:lnSpc>
                <a:spcPct val="90000"/>
              </a:lnSpc>
            </a:pPr>
            <a:r>
              <a:rPr lang="en-US" altLang="en-US" dirty="0"/>
              <a:t>So this cluster becomes part of the working set</a:t>
            </a:r>
          </a:p>
          <a:p>
            <a:pPr lvl="2">
              <a:lnSpc>
                <a:spcPct val="90000"/>
              </a:lnSpc>
            </a:pPr>
            <a:r>
              <a:rPr lang="en-US" altLang="en-US" dirty="0"/>
              <a:t>Note that the working changes over time</a:t>
            </a:r>
          </a:p>
        </p:txBody>
      </p:sp>
      <p:sp>
        <p:nvSpPr>
          <p:cNvPr id="4" name="Slide Number Placeholder 3"/>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12</a:t>
            </a:fld>
            <a:endParaRPr lang="fr-CA" altLang="en-US" dirty="0">
              <a:solidFill>
                <a:srgbClr val="000000"/>
              </a:solidFill>
            </a:endParaRPr>
          </a:p>
        </p:txBody>
      </p:sp>
    </p:spTree>
    <p:extLst>
      <p:ext uri="{BB962C8B-B14F-4D97-AF65-F5344CB8AC3E}">
        <p14:creationId xmlns:p14="http://schemas.microsoft.com/office/powerpoint/2010/main" val="965413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685800" y="76200"/>
            <a:ext cx="7772400" cy="1143000"/>
          </a:xfrm>
        </p:spPr>
        <p:txBody>
          <a:bodyPr/>
          <a:lstStyle/>
          <a:p>
            <a:pPr eaLnBrk="1" hangingPunct="1"/>
            <a:r>
              <a:rPr lang="en-US" altLang="en-US" dirty="0"/>
              <a:t>The Working Set</a:t>
            </a:r>
          </a:p>
        </p:txBody>
      </p:sp>
      <p:sp>
        <p:nvSpPr>
          <p:cNvPr id="11269" name="Rectangle 3"/>
          <p:cNvSpPr>
            <a:spLocks noGrp="1" noChangeArrowheads="1"/>
          </p:cNvSpPr>
          <p:nvPr>
            <p:ph type="body" idx="1"/>
          </p:nvPr>
        </p:nvSpPr>
        <p:spPr>
          <a:xfrm>
            <a:off x="457200" y="1219200"/>
            <a:ext cx="7772400" cy="4114800"/>
          </a:xfrm>
        </p:spPr>
        <p:txBody>
          <a:bodyPr/>
          <a:lstStyle/>
          <a:p>
            <a:r>
              <a:rPr lang="en-US" altLang="en-US" dirty="0"/>
              <a:t>At any time, </a:t>
            </a:r>
            <a:r>
              <a:rPr lang="en-US" altLang="en-US" i="1" dirty="0"/>
              <a:t>t</a:t>
            </a:r>
            <a:r>
              <a:rPr lang="en-US" altLang="en-US" dirty="0"/>
              <a:t>, there is a set of pages used by </a:t>
            </a:r>
            <a:r>
              <a:rPr lang="en-US" altLang="en-US" i="1" dirty="0"/>
              <a:t>k</a:t>
            </a:r>
            <a:r>
              <a:rPr lang="en-US" altLang="en-US" dirty="0"/>
              <a:t> recent memory references, the working set is </a:t>
            </a:r>
            <a:r>
              <a:rPr lang="en-US" altLang="en-US" i="1" dirty="0"/>
              <a:t>w</a:t>
            </a:r>
            <a:r>
              <a:rPr lang="en-US" altLang="en-US" dirty="0"/>
              <a:t>(</a:t>
            </a:r>
            <a:r>
              <a:rPr lang="en-US" altLang="en-US" i="1" dirty="0" err="1"/>
              <a:t>k</a:t>
            </a:r>
            <a:r>
              <a:rPr lang="en-US" altLang="en-US" dirty="0" err="1"/>
              <a:t>,</a:t>
            </a:r>
            <a:r>
              <a:rPr lang="en-US" altLang="en-US" i="1" dirty="0" err="1"/>
              <a:t>t</a:t>
            </a:r>
            <a:r>
              <a:rPr lang="en-US" altLang="en-US" dirty="0"/>
              <a:t>)</a:t>
            </a:r>
          </a:p>
        </p:txBody>
      </p:sp>
      <p:sp>
        <p:nvSpPr>
          <p:cNvPr id="11270" name="Rectangle 5"/>
          <p:cNvSpPr>
            <a:spLocks noChangeArrowheads="1"/>
          </p:cNvSpPr>
          <p:nvPr/>
        </p:nvSpPr>
        <p:spPr bwMode="auto">
          <a:xfrm>
            <a:off x="457200" y="6096000"/>
            <a:ext cx="8534400" cy="685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eaLnBrk="0" hangingPunct="0">
              <a:spcBef>
                <a:spcPct val="20000"/>
              </a:spcBef>
              <a:buClr>
                <a:schemeClr val="bg2"/>
              </a:buClr>
              <a:buSzPct val="70000"/>
              <a:buFont typeface="Wingdings" panose="05000000000000000000" pitchFamily="2" charset="2"/>
              <a:buChar char="n"/>
              <a:defRPr sz="2800">
                <a:solidFill>
                  <a:schemeClr val="tx1"/>
                </a:solidFill>
                <a:latin typeface="Arial" panose="020B0604020202020204" pitchFamily="34" charset="0"/>
              </a:defRPr>
            </a:lvl2pPr>
            <a:lvl3pPr marL="1143000" indent="-228600" eaLnBrk="0" hangingPunct="0">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3pPr>
            <a:lvl4pPr marL="1600200" indent="-228600" eaLnBrk="0" hangingPunct="0">
              <a:spcBef>
                <a:spcPct val="20000"/>
              </a:spcBef>
              <a:buClr>
                <a:schemeClr val="tx1"/>
              </a:buClr>
              <a:buSzPct val="60000"/>
              <a:buFont typeface="Wingdings" panose="05000000000000000000" pitchFamily="2" charset="2"/>
              <a:buChar char="n"/>
              <a:defRPr sz="2000">
                <a:solidFill>
                  <a:schemeClr val="tx1"/>
                </a:solidFill>
                <a:latin typeface="Arial" panose="020B0604020202020204" pitchFamily="34" charset="0"/>
              </a:defRPr>
            </a:lvl4pPr>
            <a:lvl5pPr marL="2057400" indent="-228600" eaLnBrk="0" hangingPunct="0">
              <a:spcBef>
                <a:spcPct val="20000"/>
              </a:spcBef>
              <a:buClr>
                <a:schemeClr val="accent1"/>
              </a:buClr>
              <a:buSzPct val="6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6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6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6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6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pic>
        <p:nvPicPr>
          <p:cNvPr id="1127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518" y="3501008"/>
            <a:ext cx="7954963"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3"/>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13</a:t>
            </a:fld>
            <a:endParaRPr lang="fr-CA" altLang="en-US" dirty="0">
              <a:solidFill>
                <a:srgbClr val="000000"/>
              </a:solidFill>
            </a:endParaRPr>
          </a:p>
        </p:txBody>
      </p:sp>
    </p:spTree>
    <p:extLst>
      <p:ext uri="{BB962C8B-B14F-4D97-AF65-F5344CB8AC3E}">
        <p14:creationId xmlns:p14="http://schemas.microsoft.com/office/powerpoint/2010/main" val="79205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685800" y="188640"/>
            <a:ext cx="7772400" cy="1143000"/>
          </a:xfrm>
        </p:spPr>
        <p:txBody>
          <a:bodyPr/>
          <a:lstStyle/>
          <a:p>
            <a:pPr eaLnBrk="1" hangingPunct="1"/>
            <a:r>
              <a:rPr lang="en-US" altLang="en-US" dirty="0"/>
              <a:t>The Working Set</a:t>
            </a:r>
          </a:p>
        </p:txBody>
      </p:sp>
      <p:sp>
        <p:nvSpPr>
          <p:cNvPr id="12293" name="Rectangle 3"/>
          <p:cNvSpPr>
            <a:spLocks noGrp="1" noChangeArrowheads="1"/>
          </p:cNvSpPr>
          <p:nvPr>
            <p:ph type="body" idx="1"/>
          </p:nvPr>
        </p:nvSpPr>
        <p:spPr>
          <a:xfrm>
            <a:off x="304800" y="1219200"/>
            <a:ext cx="8839200" cy="5257800"/>
          </a:xfrm>
        </p:spPr>
        <p:txBody>
          <a:bodyPr/>
          <a:lstStyle/>
          <a:p>
            <a:pPr eaLnBrk="1" hangingPunct="1"/>
            <a:r>
              <a:rPr lang="en-US" altLang="en-US" dirty="0"/>
              <a:t>The function </a:t>
            </a:r>
            <a:r>
              <a:rPr lang="en-US" altLang="en-US" i="1" dirty="0"/>
              <a:t>w</a:t>
            </a:r>
            <a:r>
              <a:rPr lang="en-US" altLang="en-US" dirty="0"/>
              <a:t>(</a:t>
            </a:r>
            <a:r>
              <a:rPr lang="en-US" altLang="en-US" i="1" dirty="0" err="1"/>
              <a:t>k</a:t>
            </a:r>
            <a:r>
              <a:rPr lang="en-US" altLang="en-US" dirty="0" err="1"/>
              <a:t>,</a:t>
            </a:r>
            <a:r>
              <a:rPr lang="en-US" altLang="en-US" i="1" dirty="0" err="1"/>
              <a:t>t</a:t>
            </a:r>
            <a:r>
              <a:rPr lang="en-US" altLang="en-US" dirty="0"/>
              <a:t>) is monotonically nondecreasing</a:t>
            </a:r>
          </a:p>
          <a:p>
            <a:pPr lvl="1" eaLnBrk="1" hangingPunct="1"/>
            <a:r>
              <a:rPr lang="en-US" altLang="en-US" dirty="0"/>
              <a:t>As </a:t>
            </a:r>
            <a:r>
              <a:rPr lang="en-US" altLang="en-US" i="1" dirty="0"/>
              <a:t>k</a:t>
            </a:r>
            <a:r>
              <a:rPr lang="en-US" altLang="en-US" dirty="0"/>
              <a:t> is increased for more references, the size of the working set must stay constant or increase</a:t>
            </a:r>
          </a:p>
          <a:p>
            <a:pPr eaLnBrk="1" hangingPunct="1"/>
            <a:r>
              <a:rPr lang="en-US" altLang="en-US" i="1" dirty="0"/>
              <a:t>w</a:t>
            </a:r>
            <a:r>
              <a:rPr lang="en-US" altLang="en-US" dirty="0"/>
              <a:t>(</a:t>
            </a:r>
            <a:r>
              <a:rPr lang="en-US" altLang="en-US" i="1" dirty="0" err="1"/>
              <a:t>k</a:t>
            </a:r>
            <a:r>
              <a:rPr lang="en-US" altLang="en-US" dirty="0" err="1"/>
              <a:t>,</a:t>
            </a:r>
            <a:r>
              <a:rPr lang="en-US" altLang="en-US" i="1" dirty="0" err="1"/>
              <a:t>t</a:t>
            </a:r>
            <a:r>
              <a:rPr lang="en-US" altLang="en-US" dirty="0"/>
              <a:t>) initially rises quickly as programs generally access a small number of pages</a:t>
            </a:r>
          </a:p>
          <a:p>
            <a:pPr lvl="1"/>
            <a:r>
              <a:rPr lang="en-US" altLang="en-US" dirty="0"/>
              <a:t>This working set changes slowly over time</a:t>
            </a:r>
          </a:p>
          <a:p>
            <a:pPr lvl="2"/>
            <a:r>
              <a:rPr lang="en-US" altLang="en-US" dirty="0"/>
              <a:t>There may be a wide range of k values for which the working set remains unchanged</a:t>
            </a:r>
          </a:p>
          <a:p>
            <a:pPr eaLnBrk="1" hangingPunct="1"/>
            <a:r>
              <a:rPr lang="en-US" altLang="en-US" dirty="0"/>
              <a:t>This </a:t>
            </a:r>
            <a:r>
              <a:rPr lang="en-US" altLang="en-US" dirty="0" err="1"/>
              <a:t>behaviour</a:t>
            </a:r>
            <a:r>
              <a:rPr lang="en-US" altLang="en-US" dirty="0"/>
              <a:t> makes it possible to track the contents of the working set and guess which pages a program will need when retrieved from the disk – these pages are </a:t>
            </a:r>
            <a:r>
              <a:rPr lang="en-US" altLang="en-US" dirty="0" err="1"/>
              <a:t>prepaged</a:t>
            </a:r>
            <a:endParaRPr lang="en-US" altLang="en-US" dirty="0"/>
          </a:p>
        </p:txBody>
      </p:sp>
      <p:sp>
        <p:nvSpPr>
          <p:cNvPr id="4" name="Slide Number Placeholder 3"/>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14</a:t>
            </a:fld>
            <a:endParaRPr lang="fr-CA" altLang="en-US" dirty="0">
              <a:solidFill>
                <a:srgbClr val="000000"/>
              </a:solidFill>
            </a:endParaRPr>
          </a:p>
        </p:txBody>
      </p:sp>
    </p:spTree>
    <p:extLst>
      <p:ext uri="{BB962C8B-B14F-4D97-AF65-F5344CB8AC3E}">
        <p14:creationId xmlns:p14="http://schemas.microsoft.com/office/powerpoint/2010/main" val="4084686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en-US"/>
              <a:t>The Working Set</a:t>
            </a:r>
          </a:p>
        </p:txBody>
      </p:sp>
      <p:sp>
        <p:nvSpPr>
          <p:cNvPr id="13317" name="Rectangle 3"/>
          <p:cNvSpPr>
            <a:spLocks noGrp="1" noChangeArrowheads="1"/>
          </p:cNvSpPr>
          <p:nvPr>
            <p:ph type="body" idx="1"/>
          </p:nvPr>
        </p:nvSpPr>
        <p:spPr/>
        <p:txBody>
          <a:bodyPr/>
          <a:lstStyle/>
          <a:p>
            <a:pPr eaLnBrk="1" hangingPunct="1"/>
            <a:r>
              <a:rPr lang="en-US" altLang="en-US" dirty="0"/>
              <a:t>How is the working set determined?</a:t>
            </a:r>
          </a:p>
          <a:p>
            <a:pPr lvl="1" eaLnBrk="1" hangingPunct="1"/>
            <a:r>
              <a:rPr lang="en-US" altLang="en-US" dirty="0"/>
              <a:t>In “pure” form, each reference would be stored in a linked list with duplicate entries removed.  The list length would be size </a:t>
            </a:r>
            <a:r>
              <a:rPr lang="en-US" altLang="en-US" i="1" dirty="0"/>
              <a:t>k</a:t>
            </a:r>
            <a:endParaRPr lang="en-US" altLang="en-US" dirty="0"/>
          </a:p>
          <a:p>
            <a:pPr lvl="2" eaLnBrk="1" hangingPunct="1"/>
            <a:r>
              <a:rPr lang="en-US" altLang="en-US" dirty="0"/>
              <a:t>This is prohibitively expensive in time (for, say, k=10,000)</a:t>
            </a:r>
          </a:p>
          <a:p>
            <a:pPr lvl="1" eaLnBrk="1" hangingPunct="1"/>
            <a:r>
              <a:rPr lang="en-US" altLang="en-US" dirty="0"/>
              <a:t>An approximation can be made by defining the working set as the pages used in the past </a:t>
            </a:r>
            <a:r>
              <a:rPr lang="en-US" altLang="en-US" i="1" dirty="0"/>
              <a:t>T</a:t>
            </a:r>
            <a:r>
              <a:rPr lang="en-US" altLang="en-US" dirty="0"/>
              <a:t> seconds of CPU time</a:t>
            </a:r>
          </a:p>
          <a:p>
            <a:pPr lvl="2" eaLnBrk="1" hangingPunct="1"/>
            <a:r>
              <a:rPr lang="en-US" altLang="en-US" dirty="0"/>
              <a:t>Since </a:t>
            </a:r>
            <a:r>
              <a:rPr lang="en-US" altLang="en-US" i="1" dirty="0"/>
              <a:t>k</a:t>
            </a:r>
            <a:r>
              <a:rPr lang="en-US" altLang="en-US" dirty="0"/>
              <a:t> typically increases with </a:t>
            </a:r>
            <a:r>
              <a:rPr lang="en-US" altLang="en-US" i="1" dirty="0"/>
              <a:t>T</a:t>
            </a:r>
            <a:r>
              <a:rPr lang="en-US" altLang="en-US" dirty="0"/>
              <a:t> this is reasonable</a:t>
            </a:r>
          </a:p>
          <a:p>
            <a:pPr lvl="2" eaLnBrk="1" hangingPunct="1"/>
            <a:r>
              <a:rPr lang="en-US" altLang="en-US" dirty="0"/>
              <a:t>Each process will need its own “virtual clock”</a:t>
            </a:r>
          </a:p>
          <a:p>
            <a:pPr lvl="2" eaLnBrk="1" hangingPunct="1"/>
            <a:r>
              <a:rPr lang="en-US" altLang="en-US" dirty="0"/>
              <a:t>Note that for each process, only its own execution time counts</a:t>
            </a:r>
          </a:p>
        </p:txBody>
      </p:sp>
      <p:sp>
        <p:nvSpPr>
          <p:cNvPr id="4" name="Slide Number Placeholder 3"/>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15</a:t>
            </a:fld>
            <a:endParaRPr lang="fr-CA" altLang="en-US" dirty="0">
              <a:solidFill>
                <a:srgbClr val="000000"/>
              </a:solidFill>
            </a:endParaRPr>
          </a:p>
        </p:txBody>
      </p:sp>
    </p:spTree>
    <p:extLst>
      <p:ext uri="{BB962C8B-B14F-4D97-AF65-F5344CB8AC3E}">
        <p14:creationId xmlns:p14="http://schemas.microsoft.com/office/powerpoint/2010/main" val="3108911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685800" y="266700"/>
            <a:ext cx="7772400" cy="1143000"/>
          </a:xfrm>
        </p:spPr>
        <p:txBody>
          <a:bodyPr/>
          <a:lstStyle/>
          <a:p>
            <a:pPr eaLnBrk="1" hangingPunct="1"/>
            <a:r>
              <a:rPr lang="en-US" altLang="en-US" dirty="0"/>
              <a:t>The Working Set</a:t>
            </a:r>
          </a:p>
        </p:txBody>
      </p:sp>
      <p:sp>
        <p:nvSpPr>
          <p:cNvPr id="14341" name="Rectangle 3"/>
          <p:cNvSpPr>
            <a:spLocks noGrp="1" noChangeArrowheads="1"/>
          </p:cNvSpPr>
          <p:nvPr>
            <p:ph type="body" idx="1"/>
          </p:nvPr>
        </p:nvSpPr>
        <p:spPr>
          <a:xfrm>
            <a:off x="381000" y="1143000"/>
            <a:ext cx="8763000" cy="5257800"/>
          </a:xfrm>
        </p:spPr>
        <p:txBody>
          <a:bodyPr/>
          <a:lstStyle/>
          <a:p>
            <a:pPr eaLnBrk="1" hangingPunct="1"/>
            <a:r>
              <a:rPr lang="en-US" altLang="en-US" dirty="0"/>
              <a:t>The “virtual clock”</a:t>
            </a:r>
          </a:p>
          <a:p>
            <a:pPr lvl="1" eaLnBrk="1" hangingPunct="1"/>
            <a:r>
              <a:rPr lang="en-US" altLang="en-US" dirty="0"/>
              <a:t>Each process will have a clock that measures how much execution time it has been allocated</a:t>
            </a:r>
          </a:p>
          <a:p>
            <a:pPr lvl="2" eaLnBrk="1" hangingPunct="1"/>
            <a:r>
              <a:rPr lang="en-US" altLang="en-US" dirty="0"/>
              <a:t>If the process began at time 0, and has had two chunks (25ms each) of CPU time in the last 300ms then its virtual time is 50 </a:t>
            </a:r>
            <a:r>
              <a:rPr lang="en-US" altLang="en-US" dirty="0" err="1"/>
              <a:t>ms</a:t>
            </a:r>
            <a:endParaRPr lang="en-US" altLang="en-US" dirty="0"/>
          </a:p>
          <a:p>
            <a:pPr lvl="1" eaLnBrk="1" hangingPunct="1"/>
            <a:r>
              <a:rPr lang="en-US" altLang="en-US" dirty="0"/>
              <a:t>The working set is now the pages that a process has referenced in the last </a:t>
            </a:r>
            <a:r>
              <a:rPr lang="en-US" altLang="en-US" dirty="0" err="1">
                <a:sym typeface="Symbol" panose="05050102010706020507" pitchFamily="18" charset="2"/>
              </a:rPr>
              <a:t>τ</a:t>
            </a:r>
            <a:r>
              <a:rPr lang="en-US" altLang="en-US" dirty="0">
                <a:sym typeface="Symbol" panose="05050102010706020507" pitchFamily="18" charset="2"/>
              </a:rPr>
              <a:t> virtual seconds</a:t>
            </a:r>
          </a:p>
          <a:p>
            <a:pPr eaLnBrk="1" hangingPunct="1"/>
            <a:r>
              <a:rPr lang="en-US" altLang="en-US" dirty="0">
                <a:sym typeface="Symbol" panose="05050102010706020507" pitchFamily="18" charset="2"/>
              </a:rPr>
              <a:t>Now a new PRA is apparent: when evicting a page, choose one not in the working set</a:t>
            </a:r>
          </a:p>
          <a:p>
            <a:pPr lvl="1" eaLnBrk="1" hangingPunct="1"/>
            <a:r>
              <a:rPr lang="en-US" altLang="en-US" dirty="0"/>
              <a:t>How do we implement this in practice?</a:t>
            </a:r>
          </a:p>
        </p:txBody>
      </p:sp>
      <p:sp>
        <p:nvSpPr>
          <p:cNvPr id="4" name="Slide Number Placeholder 3"/>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16</a:t>
            </a:fld>
            <a:endParaRPr lang="fr-CA" altLang="en-US" dirty="0">
              <a:solidFill>
                <a:srgbClr val="000000"/>
              </a:solidFill>
            </a:endParaRPr>
          </a:p>
        </p:txBody>
      </p:sp>
    </p:spTree>
    <p:extLst>
      <p:ext uri="{BB962C8B-B14F-4D97-AF65-F5344CB8AC3E}">
        <p14:creationId xmlns:p14="http://schemas.microsoft.com/office/powerpoint/2010/main" val="3393291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en-US"/>
              <a:t>The Working Set PRA</a:t>
            </a:r>
          </a:p>
        </p:txBody>
      </p:sp>
      <p:sp>
        <p:nvSpPr>
          <p:cNvPr id="15365" name="Rectangle 3"/>
          <p:cNvSpPr>
            <a:spLocks noGrp="1" noChangeArrowheads="1"/>
          </p:cNvSpPr>
          <p:nvPr>
            <p:ph type="body" idx="1"/>
          </p:nvPr>
        </p:nvSpPr>
        <p:spPr>
          <a:xfrm>
            <a:off x="381000" y="1556792"/>
            <a:ext cx="8223448" cy="4968552"/>
          </a:xfrm>
        </p:spPr>
        <p:txBody>
          <a:bodyPr/>
          <a:lstStyle/>
          <a:p>
            <a:pPr eaLnBrk="1" hangingPunct="1"/>
            <a:r>
              <a:rPr lang="en-US" altLang="en-US" dirty="0"/>
              <a:t>To implement the WS PRA:</a:t>
            </a:r>
          </a:p>
          <a:p>
            <a:pPr lvl="1"/>
            <a:r>
              <a:rPr lang="en-US" altLang="en-US" dirty="0"/>
              <a:t>Each process requires a virtual clock </a:t>
            </a:r>
          </a:p>
          <a:p>
            <a:pPr lvl="1" eaLnBrk="1" hangingPunct="1"/>
            <a:r>
              <a:rPr lang="en-US" altLang="en-US" dirty="0"/>
              <a:t>Normal page table details exist, for example referenced (R or used) bit and modified (M or dirty) bit</a:t>
            </a:r>
          </a:p>
          <a:p>
            <a:pPr lvl="2"/>
            <a:r>
              <a:rPr lang="en-US" altLang="en-US" dirty="0"/>
              <a:t>Recall that the R bit gets cleared on clock ticks</a:t>
            </a:r>
          </a:p>
          <a:p>
            <a:pPr lvl="1"/>
            <a:r>
              <a:rPr lang="en-US" altLang="en-US" dirty="0"/>
              <a:t>Page table entry now also contains the </a:t>
            </a:r>
            <a:r>
              <a:rPr lang="en-US" altLang="en-US" i="1" dirty="0"/>
              <a:t>approximate</a:t>
            </a:r>
            <a:r>
              <a:rPr lang="en-US" altLang="en-US" dirty="0"/>
              <a:t> virtual time the page was last referenced – </a:t>
            </a:r>
            <a:r>
              <a:rPr lang="en-US" altLang="en-US" i="1" dirty="0"/>
              <a:t>time of last use </a:t>
            </a:r>
            <a:r>
              <a:rPr lang="en-US" altLang="en-US" dirty="0"/>
              <a:t>field </a:t>
            </a:r>
          </a:p>
          <a:p>
            <a:pPr lvl="2"/>
            <a:r>
              <a:rPr lang="en-US" altLang="en-US" dirty="0"/>
              <a:t>When a page is referenced, the current virtual time is updated in the time of last use field</a:t>
            </a:r>
          </a:p>
          <a:p>
            <a:pPr lvl="1"/>
            <a:r>
              <a:rPr lang="en-US" altLang="en-US" dirty="0"/>
              <a:t>A time </a:t>
            </a:r>
            <a:r>
              <a:rPr lang="el-GR" altLang="en-US" dirty="0"/>
              <a:t>τ </a:t>
            </a:r>
            <a:r>
              <a:rPr lang="en-CA" altLang="en-US" dirty="0"/>
              <a:t>is selected (assumed to span multiple clock ticks)</a:t>
            </a:r>
            <a:endParaRPr lang="en-US" altLang="en-US" dirty="0"/>
          </a:p>
        </p:txBody>
      </p:sp>
      <p:sp>
        <p:nvSpPr>
          <p:cNvPr id="4" name="Slide Number Placeholder 3"/>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17</a:t>
            </a:fld>
            <a:endParaRPr lang="fr-CA" altLang="en-US" dirty="0">
              <a:solidFill>
                <a:srgbClr val="000000"/>
              </a:solidFill>
            </a:endParaRPr>
          </a:p>
        </p:txBody>
      </p:sp>
    </p:spTree>
    <p:extLst>
      <p:ext uri="{BB962C8B-B14F-4D97-AF65-F5344CB8AC3E}">
        <p14:creationId xmlns:p14="http://schemas.microsoft.com/office/powerpoint/2010/main" val="1745109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666419" y="419100"/>
            <a:ext cx="7772400" cy="1143000"/>
          </a:xfrm>
        </p:spPr>
        <p:txBody>
          <a:bodyPr/>
          <a:lstStyle/>
          <a:p>
            <a:pPr eaLnBrk="1" hangingPunct="1"/>
            <a:r>
              <a:rPr lang="en-US" altLang="en-US" dirty="0"/>
              <a:t>The Working Set PRA</a:t>
            </a:r>
          </a:p>
        </p:txBody>
      </p:sp>
      <mc:AlternateContent xmlns:mc="http://schemas.openxmlformats.org/markup-compatibility/2006" xmlns:a14="http://schemas.microsoft.com/office/drawing/2010/main">
        <mc:Choice Requires="a14">
          <p:sp>
            <p:nvSpPr>
              <p:cNvPr id="16389" name="Rectangle 3"/>
              <p:cNvSpPr>
                <a:spLocks noGrp="1" noChangeArrowheads="1"/>
              </p:cNvSpPr>
              <p:nvPr>
                <p:ph type="body" idx="1"/>
              </p:nvPr>
            </p:nvSpPr>
            <p:spPr>
              <a:xfrm>
                <a:off x="381000" y="1219200"/>
                <a:ext cx="8763000" cy="5257800"/>
              </a:xfrm>
            </p:spPr>
            <p:txBody>
              <a:bodyPr/>
              <a:lstStyle/>
              <a:p>
                <a:pPr eaLnBrk="1" hangingPunct="1"/>
                <a:r>
                  <a:rPr lang="en-US" altLang="en-US" dirty="0"/>
                  <a:t>On a page fault, each entry in the page table is inspected:</a:t>
                </a:r>
              </a:p>
              <a:p>
                <a:pPr lvl="1"/>
                <a:r>
                  <a:rPr lang="en-US" altLang="en-US" dirty="0"/>
                  <a:t>If R=1</a:t>
                </a:r>
              </a:p>
              <a:p>
                <a:pPr lvl="2"/>
                <a:r>
                  <a:rPr lang="en-US" altLang="en-US" i="1" dirty="0"/>
                  <a:t>Current virtual time </a:t>
                </a:r>
                <a:r>
                  <a:rPr lang="en-US" altLang="en-US" dirty="0"/>
                  <a:t>is written to </a:t>
                </a:r>
                <a:r>
                  <a:rPr lang="en-US" altLang="en-US" i="1" dirty="0"/>
                  <a:t>time of last use </a:t>
                </a:r>
                <a:r>
                  <a:rPr lang="en-US" altLang="en-US" dirty="0"/>
                  <a:t>field</a:t>
                </a:r>
              </a:p>
              <a:p>
                <a:pPr lvl="2" eaLnBrk="1" hangingPunct="1"/>
                <a:r>
                  <a:rPr lang="en-US" altLang="en-US" dirty="0"/>
                  <a:t>Clearly this page is in the working set and not evicted</a:t>
                </a:r>
              </a:p>
              <a:p>
                <a:pPr lvl="1"/>
                <a:r>
                  <a:rPr lang="en-US" altLang="en-US" dirty="0"/>
                  <a:t>If R=0</a:t>
                </a:r>
              </a:p>
              <a:p>
                <a:pPr lvl="2"/>
                <a:r>
                  <a:rPr lang="en-US" altLang="en-US" i="1" dirty="0"/>
                  <a:t>time of last use field </a:t>
                </a:r>
                <a:r>
                  <a:rPr lang="en-US" altLang="en-US" dirty="0"/>
                  <a:t>is inspected, its </a:t>
                </a:r>
                <a:r>
                  <a:rPr lang="en-US" altLang="en-US" i="1" dirty="0"/>
                  <a:t>age</a:t>
                </a:r>
                <a:r>
                  <a:rPr lang="en-US" altLang="en-US" dirty="0"/>
                  <a:t> is calculated</a:t>
                </a:r>
              </a:p>
              <a:p>
                <a:pPr lvl="2"/>
                <a:r>
                  <a:rPr lang="en-US" altLang="en-US" i="1" dirty="0"/>
                  <a:t>age =  current virtual time – time of last use</a:t>
                </a:r>
              </a:p>
              <a:p>
                <a:pPr lvl="2"/>
                <a:r>
                  <a:rPr lang="en-US" altLang="en-US" dirty="0"/>
                  <a:t>If </a:t>
                </a:r>
                <a14:m>
                  <m:oMath xmlns:m="http://schemas.openxmlformats.org/officeDocument/2006/math">
                    <m:r>
                      <a:rPr lang="en-US" altLang="en-US" i="1" dirty="0" smtClean="0">
                        <a:latin typeface="Cambria Math" panose="02040503050406030204" pitchFamily="18" charset="0"/>
                      </a:rPr>
                      <m:t>𝑎𝑔𝑒</m:t>
                    </m:r>
                    <m:r>
                      <a:rPr lang="en-CA" altLang="en-US" b="0" i="1" dirty="0" smtClean="0">
                        <a:latin typeface="Cambria Math" panose="02040503050406030204" pitchFamily="18" charset="0"/>
                      </a:rPr>
                      <m:t> </m:t>
                    </m:r>
                    <m:r>
                      <a:rPr lang="en-CA" altLang="en-US" b="0" i="1" dirty="0" smtClean="0">
                        <a:latin typeface="Cambria Math" panose="02040503050406030204" pitchFamily="18" charset="0"/>
                        <a:ea typeface="Cambria Math" panose="02040503050406030204" pitchFamily="18" charset="0"/>
                      </a:rPr>
                      <m:t>≤ </m:t>
                    </m:r>
                    <m:r>
                      <a:rPr lang="en-CA" altLang="en-US" b="0" i="1" dirty="0" smtClean="0">
                        <a:latin typeface="Cambria Math" panose="02040503050406030204" pitchFamily="18" charset="0"/>
                        <a:ea typeface="Cambria Math" panose="02040503050406030204" pitchFamily="18" charset="0"/>
                      </a:rPr>
                      <m:t>𝜏</m:t>
                    </m:r>
                  </m:oMath>
                </a14:m>
                <a:r>
                  <a:rPr lang="el-GR" altLang="en-US" dirty="0"/>
                  <a:t> </a:t>
                </a:r>
                <a:r>
                  <a:rPr lang="en-US" altLang="en-US" dirty="0">
                    <a:sym typeface="Symbol" panose="05050102010706020507" pitchFamily="18" charset="2"/>
                  </a:rPr>
                  <a:t>then the page remains in the working set</a:t>
                </a:r>
                <a:endParaRPr lang="en-US" altLang="en-US" dirty="0"/>
              </a:p>
              <a:p>
                <a:pPr lvl="2"/>
                <a:r>
                  <a:rPr lang="en-US" altLang="en-US" dirty="0"/>
                  <a:t>If age &gt; </a:t>
                </a:r>
                <a:r>
                  <a:rPr lang="el-GR" altLang="en-US" dirty="0"/>
                  <a:t>τ </a:t>
                </a:r>
                <a:r>
                  <a:rPr lang="en-US" altLang="en-US" dirty="0">
                    <a:sym typeface="Symbol" panose="05050102010706020507" pitchFamily="18" charset="2"/>
                  </a:rPr>
                  <a:t>then the page is removed, remaining entries updated</a:t>
                </a:r>
              </a:p>
              <a:p>
                <a:pPr lvl="1" eaLnBrk="1" hangingPunct="1"/>
                <a:r>
                  <a:rPr lang="en-US" altLang="en-US" dirty="0">
                    <a:sym typeface="Symbol" panose="05050102010706020507" pitchFamily="18" charset="2"/>
                  </a:rPr>
                  <a:t>If no candidates are found:</a:t>
                </a:r>
              </a:p>
              <a:p>
                <a:pPr lvl="2" eaLnBrk="1" hangingPunct="1"/>
                <a:r>
                  <a:rPr lang="en-US" altLang="en-US" dirty="0">
                    <a:sym typeface="Symbol" panose="05050102010706020507" pitchFamily="18" charset="2"/>
                  </a:rPr>
                  <a:t>Evict the page with oldest time last used that was not referenced in the last clock tick</a:t>
                </a:r>
              </a:p>
              <a:p>
                <a:pPr lvl="2" eaLnBrk="1" hangingPunct="1"/>
                <a:r>
                  <a:rPr lang="en-US" altLang="en-US" dirty="0">
                    <a:sym typeface="Symbol" panose="05050102010706020507" pitchFamily="18" charset="2"/>
                  </a:rPr>
                  <a:t>If all pages were used in the last clock tick, evict one at random</a:t>
                </a:r>
              </a:p>
            </p:txBody>
          </p:sp>
        </mc:Choice>
        <mc:Fallback xmlns="">
          <p:sp>
            <p:nvSpPr>
              <p:cNvPr id="16389" name="Rectangle 3"/>
              <p:cNvSpPr>
                <a:spLocks noGrp="1" noRot="1" noChangeAspect="1" noMove="1" noResize="1" noEditPoints="1" noAdjustHandles="1" noChangeArrowheads="1" noChangeShapeType="1" noTextEdit="1"/>
              </p:cNvSpPr>
              <p:nvPr>
                <p:ph type="body" idx="1"/>
              </p:nvPr>
            </p:nvSpPr>
            <p:spPr>
              <a:xfrm>
                <a:off x="381000" y="1219200"/>
                <a:ext cx="8763000" cy="5257800"/>
              </a:xfrm>
              <a:blipFill>
                <a:blip r:embed="rId3"/>
                <a:stretch>
                  <a:fillRect l="-1253" t="-1159"/>
                </a:stretch>
              </a:blipFill>
            </p:spPr>
            <p:txBody>
              <a:bodyPr/>
              <a:lstStyle/>
              <a:p>
                <a:r>
                  <a:rPr lang="en-CA">
                    <a:noFill/>
                  </a:rPr>
                  <a:t> </a:t>
                </a:r>
              </a:p>
            </p:txBody>
          </p:sp>
        </mc:Fallback>
      </mc:AlternateContent>
      <p:sp>
        <p:nvSpPr>
          <p:cNvPr id="4" name="Slide Number Placeholder 3"/>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18</a:t>
            </a:fld>
            <a:endParaRPr lang="fr-CA" altLang="en-US" dirty="0">
              <a:solidFill>
                <a:srgbClr val="000000"/>
              </a:solidFill>
            </a:endParaRPr>
          </a:p>
        </p:txBody>
      </p:sp>
    </p:spTree>
    <p:extLst>
      <p:ext uri="{BB962C8B-B14F-4D97-AF65-F5344CB8AC3E}">
        <p14:creationId xmlns:p14="http://schemas.microsoft.com/office/powerpoint/2010/main" val="3071204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685800" y="228600"/>
            <a:ext cx="7772400" cy="1143000"/>
          </a:xfrm>
        </p:spPr>
        <p:txBody>
          <a:bodyPr/>
          <a:lstStyle/>
          <a:p>
            <a:pPr eaLnBrk="1" hangingPunct="1"/>
            <a:r>
              <a:rPr lang="en-US" altLang="en-US" dirty="0"/>
              <a:t>The Working Set PRA</a:t>
            </a:r>
          </a:p>
        </p:txBody>
      </p:sp>
      <p:graphicFrame>
        <p:nvGraphicFramePr>
          <p:cNvPr id="17413" name="Object 4"/>
          <p:cNvGraphicFramePr>
            <a:graphicFrameLocks noChangeAspect="1"/>
          </p:cNvGraphicFramePr>
          <p:nvPr/>
        </p:nvGraphicFramePr>
        <p:xfrm>
          <a:off x="228600" y="1371600"/>
          <a:ext cx="8763000" cy="5340350"/>
        </p:xfrm>
        <a:graphic>
          <a:graphicData uri="http://schemas.openxmlformats.org/presentationml/2006/ole">
            <mc:AlternateContent xmlns:mc="http://schemas.openxmlformats.org/markup-compatibility/2006">
              <mc:Choice xmlns:v="urn:schemas-microsoft-com:vml" Requires="v">
                <p:oleObj spid="_x0000_s5177" name="Bitmap Image" r:id="rId4" imgW="6954221" imgH="4238095" progId="PBrush">
                  <p:embed/>
                </p:oleObj>
              </mc:Choice>
              <mc:Fallback>
                <p:oleObj name="Bitmap Image" r:id="rId4" imgW="6954221" imgH="4238095" progId="PBrush">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371600"/>
                        <a:ext cx="8763000" cy="5340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 name="Slide Number Placeholder 3"/>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19</a:t>
            </a:fld>
            <a:endParaRPr lang="fr-CA" altLang="en-US" dirty="0">
              <a:solidFill>
                <a:srgbClr val="000000"/>
              </a:solidFill>
            </a:endParaRPr>
          </a:p>
        </p:txBody>
      </p:sp>
    </p:spTree>
    <p:extLst>
      <p:ext uri="{BB962C8B-B14F-4D97-AF65-F5344CB8AC3E}">
        <p14:creationId xmlns:p14="http://schemas.microsoft.com/office/powerpoint/2010/main" val="1016395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Review</a:t>
            </a:r>
            <a:endParaRPr lang="fr-CA" dirty="0"/>
          </a:p>
        </p:txBody>
      </p:sp>
      <p:sp>
        <p:nvSpPr>
          <p:cNvPr id="3" name="Content Placeholder 2"/>
          <p:cNvSpPr>
            <a:spLocks noGrp="1"/>
          </p:cNvSpPr>
          <p:nvPr>
            <p:ph idx="1"/>
          </p:nvPr>
        </p:nvSpPr>
        <p:spPr/>
        <p:txBody>
          <a:bodyPr/>
          <a:lstStyle/>
          <a:p>
            <a:r>
              <a:rPr lang="en-CA" dirty="0"/>
              <a:t>What page replacement algorithms did we talk about so far?</a:t>
            </a:r>
            <a:endParaRPr lang="fr-CA" dirty="0"/>
          </a:p>
        </p:txBody>
      </p:sp>
      <p:sp>
        <p:nvSpPr>
          <p:cNvPr id="4" name="Slide Number Placeholder 3"/>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2</a:t>
            </a:fld>
            <a:endParaRPr lang="fr-CA" altLang="en-US" dirty="0">
              <a:solidFill>
                <a:srgbClr val="000000"/>
              </a:solidFill>
            </a:endParaRPr>
          </a:p>
        </p:txBody>
      </p:sp>
    </p:spTree>
    <p:extLst>
      <p:ext uri="{BB962C8B-B14F-4D97-AF65-F5344CB8AC3E}">
        <p14:creationId xmlns:p14="http://schemas.microsoft.com/office/powerpoint/2010/main" val="4051276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a:t>The Working Set PRA</a:t>
            </a:r>
          </a:p>
        </p:txBody>
      </p:sp>
      <p:sp>
        <p:nvSpPr>
          <p:cNvPr id="18437" name="Rectangle 3"/>
          <p:cNvSpPr>
            <a:spLocks noGrp="1" noChangeArrowheads="1"/>
          </p:cNvSpPr>
          <p:nvPr>
            <p:ph type="body" idx="1"/>
          </p:nvPr>
        </p:nvSpPr>
        <p:spPr/>
        <p:txBody>
          <a:bodyPr/>
          <a:lstStyle/>
          <a:p>
            <a:pPr eaLnBrk="1" hangingPunct="1">
              <a:lnSpc>
                <a:spcPct val="90000"/>
              </a:lnSpc>
            </a:pPr>
            <a:r>
              <a:rPr lang="en-US" altLang="en-US" dirty="0"/>
              <a:t>Are there any problems with this system?</a:t>
            </a:r>
          </a:p>
          <a:p>
            <a:pPr lvl="1" eaLnBrk="1" hangingPunct="1">
              <a:lnSpc>
                <a:spcPct val="90000"/>
              </a:lnSpc>
            </a:pPr>
            <a:r>
              <a:rPr lang="en-US" altLang="en-US" dirty="0"/>
              <a:t>The entire page table needs to be examined at each page fault until we find a candidate 																			</a:t>
            </a:r>
          </a:p>
          <a:p>
            <a:pPr eaLnBrk="1" hangingPunct="1">
              <a:lnSpc>
                <a:spcPct val="90000"/>
              </a:lnSpc>
            </a:pPr>
            <a:r>
              <a:rPr lang="en-US" altLang="en-US" dirty="0"/>
              <a:t>Have we seen a similar problem in the recent past?</a:t>
            </a:r>
          </a:p>
          <a:p>
            <a:pPr lvl="1" eaLnBrk="1" hangingPunct="1">
              <a:lnSpc>
                <a:spcPct val="90000"/>
              </a:lnSpc>
            </a:pPr>
            <a:r>
              <a:rPr lang="en-US" altLang="en-US" dirty="0"/>
              <a:t>FIFO/Second chance maintained a list of pages sorted in FIFO order</a:t>
            </a:r>
          </a:p>
          <a:p>
            <a:pPr lvl="2">
              <a:lnSpc>
                <a:spcPct val="90000"/>
              </a:lnSpc>
            </a:pPr>
            <a:r>
              <a:rPr lang="en-US" altLang="en-US" dirty="0"/>
              <a:t>We used the Clock Page Replacement Algorithm to implement a faster solution</a:t>
            </a:r>
          </a:p>
        </p:txBody>
      </p:sp>
      <p:sp>
        <p:nvSpPr>
          <p:cNvPr id="4" name="Slide Number Placeholder 3"/>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20</a:t>
            </a:fld>
            <a:endParaRPr lang="fr-CA" altLang="en-US" dirty="0">
              <a:solidFill>
                <a:srgbClr val="000000"/>
              </a:solidFill>
            </a:endParaRPr>
          </a:p>
        </p:txBody>
      </p:sp>
    </p:spTree>
    <p:extLst>
      <p:ext uri="{BB962C8B-B14F-4D97-AF65-F5344CB8AC3E}">
        <p14:creationId xmlns:p14="http://schemas.microsoft.com/office/powerpoint/2010/main" val="3563522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altLang="en-US"/>
              <a:t>The Working Set Clock PRA</a:t>
            </a:r>
          </a:p>
        </p:txBody>
      </p:sp>
      <p:sp>
        <p:nvSpPr>
          <p:cNvPr id="19461" name="Rectangle 3"/>
          <p:cNvSpPr>
            <a:spLocks noGrp="1" noChangeArrowheads="1"/>
          </p:cNvSpPr>
          <p:nvPr>
            <p:ph type="body" idx="1"/>
          </p:nvPr>
        </p:nvSpPr>
        <p:spPr/>
        <p:txBody>
          <a:bodyPr/>
          <a:lstStyle/>
          <a:p>
            <a:pPr eaLnBrk="1" hangingPunct="1"/>
            <a:r>
              <a:rPr lang="en-US" altLang="en-US" dirty="0"/>
              <a:t>Similar to the Clock PRA, keep a circular list of all page frames with a pointer to one of those pages</a:t>
            </a:r>
          </a:p>
          <a:p>
            <a:pPr eaLnBrk="1" hangingPunct="1"/>
            <a:r>
              <a:rPr lang="en-US" altLang="en-US" dirty="0"/>
              <a:t>On a page fault:</a:t>
            </a:r>
          </a:p>
          <a:p>
            <a:pPr lvl="1" eaLnBrk="1" hangingPunct="1"/>
            <a:r>
              <a:rPr lang="en-US" altLang="en-US" dirty="0"/>
              <a:t>examine the page pointed to; if R=1, the bit is cleared, and the clock advanced to the next entry</a:t>
            </a:r>
          </a:p>
          <a:p>
            <a:pPr lvl="1" eaLnBrk="1" hangingPunct="1"/>
            <a:r>
              <a:rPr lang="en-US" altLang="en-US" dirty="0"/>
              <a:t>Once an entry with R=0 is found, its time of last use is subtracted from the current virtual time.  If greater than </a:t>
            </a:r>
            <a:r>
              <a:rPr lang="en-US" altLang="en-US" dirty="0">
                <a:sym typeface="Symbol" panose="05050102010706020507" pitchFamily="18" charset="2"/>
              </a:rPr>
              <a:t>, and the page is clean, then the page is overwritten</a:t>
            </a:r>
          </a:p>
        </p:txBody>
      </p:sp>
      <p:sp>
        <p:nvSpPr>
          <p:cNvPr id="4" name="Slide Number Placeholder 3"/>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21</a:t>
            </a:fld>
            <a:endParaRPr lang="fr-CA" altLang="en-US" dirty="0">
              <a:solidFill>
                <a:srgbClr val="000000"/>
              </a:solidFill>
            </a:endParaRPr>
          </a:p>
        </p:txBody>
      </p:sp>
    </p:spTree>
    <p:extLst>
      <p:ext uri="{BB962C8B-B14F-4D97-AF65-F5344CB8AC3E}">
        <p14:creationId xmlns:p14="http://schemas.microsoft.com/office/powerpoint/2010/main" val="549876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719626" y="260648"/>
            <a:ext cx="7772400" cy="1143000"/>
          </a:xfrm>
        </p:spPr>
        <p:txBody>
          <a:bodyPr/>
          <a:lstStyle/>
          <a:p>
            <a:pPr eaLnBrk="1" hangingPunct="1"/>
            <a:r>
              <a:rPr lang="en-US" altLang="en-US" dirty="0"/>
              <a:t>The WS Clock PRA</a:t>
            </a:r>
          </a:p>
        </p:txBody>
      </p:sp>
      <p:sp>
        <p:nvSpPr>
          <p:cNvPr id="20485" name="Rectangle 3"/>
          <p:cNvSpPr>
            <a:spLocks noGrp="1" noChangeArrowheads="1"/>
          </p:cNvSpPr>
          <p:nvPr>
            <p:ph type="body" idx="1"/>
          </p:nvPr>
        </p:nvSpPr>
        <p:spPr>
          <a:xfrm>
            <a:off x="381000" y="1219200"/>
            <a:ext cx="8763000" cy="5257800"/>
          </a:xfrm>
        </p:spPr>
        <p:txBody>
          <a:bodyPr/>
          <a:lstStyle/>
          <a:p>
            <a:pPr eaLnBrk="1" hangingPunct="1"/>
            <a:r>
              <a:rPr lang="en-US" altLang="en-US" dirty="0"/>
              <a:t>On a page fault:</a:t>
            </a:r>
          </a:p>
          <a:p>
            <a:pPr lvl="1" eaLnBrk="1" hangingPunct="1"/>
            <a:r>
              <a:rPr lang="en-US" altLang="en-US" dirty="0"/>
              <a:t>If the page is dirty, a write to disk is scheduled and the algorithm keeps looking for an immediately available page</a:t>
            </a:r>
          </a:p>
          <a:p>
            <a:pPr lvl="2" eaLnBrk="1" hangingPunct="1"/>
            <a:r>
              <a:rPr lang="en-US" altLang="en-US" dirty="0"/>
              <a:t>Why?</a:t>
            </a:r>
          </a:p>
          <a:p>
            <a:pPr lvl="1" eaLnBrk="1" hangingPunct="1"/>
            <a:r>
              <a:rPr lang="en-US" altLang="en-US" dirty="0"/>
              <a:t>If all pages are scheduled for writing then the clock hand continues moving until a page is clean</a:t>
            </a:r>
          </a:p>
          <a:p>
            <a:pPr lvl="1" eaLnBrk="1" hangingPunct="1"/>
            <a:r>
              <a:rPr lang="en-US" altLang="en-US" dirty="0"/>
              <a:t>If the hand comes in a complete circle with no writes scheduled, that indicates that every page is in the working set</a:t>
            </a:r>
          </a:p>
          <a:p>
            <a:pPr lvl="2" eaLnBrk="1" hangingPunct="1"/>
            <a:r>
              <a:rPr lang="en-US" altLang="en-US" dirty="0"/>
              <a:t>Simply claim the first clean page available</a:t>
            </a:r>
          </a:p>
        </p:txBody>
      </p:sp>
      <p:sp>
        <p:nvSpPr>
          <p:cNvPr id="4" name="Slide Number Placeholder 3"/>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22</a:t>
            </a:fld>
            <a:endParaRPr lang="fr-CA" altLang="en-US" dirty="0">
              <a:solidFill>
                <a:srgbClr val="000000"/>
              </a:solidFill>
            </a:endParaRPr>
          </a:p>
        </p:txBody>
      </p:sp>
    </p:spTree>
    <p:extLst>
      <p:ext uri="{BB962C8B-B14F-4D97-AF65-F5344CB8AC3E}">
        <p14:creationId xmlns:p14="http://schemas.microsoft.com/office/powerpoint/2010/main" val="1974901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D93596-8CF9-4DCD-AA05-BD7B971B6A9B}"/>
              </a:ext>
            </a:extLst>
          </p:cNvPr>
          <p:cNvPicPr>
            <a:picLocks noChangeAspect="1"/>
          </p:cNvPicPr>
          <p:nvPr/>
        </p:nvPicPr>
        <p:blipFill>
          <a:blip r:embed="rId3"/>
          <a:stretch>
            <a:fillRect/>
          </a:stretch>
        </p:blipFill>
        <p:spPr>
          <a:xfrm>
            <a:off x="2474343" y="80558"/>
            <a:ext cx="5986089" cy="6696883"/>
          </a:xfrm>
          <a:prstGeom prst="rect">
            <a:avLst/>
          </a:prstGeom>
        </p:spPr>
      </p:pic>
      <p:sp>
        <p:nvSpPr>
          <p:cNvPr id="4" name="TextBox 3">
            <a:extLst>
              <a:ext uri="{FF2B5EF4-FFF2-40B4-BE49-F238E27FC236}">
                <a16:creationId xmlns:a16="http://schemas.microsoft.com/office/drawing/2014/main" id="{93D1EDA9-9AEE-4371-AA08-3092A0E73645}"/>
              </a:ext>
            </a:extLst>
          </p:cNvPr>
          <p:cNvSpPr txBox="1"/>
          <p:nvPr/>
        </p:nvSpPr>
        <p:spPr>
          <a:xfrm>
            <a:off x="251520" y="1124744"/>
            <a:ext cx="2222823" cy="1754326"/>
          </a:xfrm>
          <a:prstGeom prst="rect">
            <a:avLst/>
          </a:prstGeom>
          <a:noFill/>
        </p:spPr>
        <p:txBody>
          <a:bodyPr wrap="square" rtlCol="0">
            <a:spAutoFit/>
          </a:bodyPr>
          <a:lstStyle/>
          <a:p>
            <a:r>
              <a:rPr lang="en-CA" dirty="0"/>
              <a:t>(a) and (b): </a:t>
            </a:r>
          </a:p>
          <a:p>
            <a:r>
              <a:rPr lang="en-CA" dirty="0"/>
              <a:t>Example of what happens when R=1</a:t>
            </a:r>
          </a:p>
          <a:p>
            <a:pPr marL="285750" indent="-285750">
              <a:buFont typeface="Arial" panose="020B0604020202020204" pitchFamily="34" charset="0"/>
              <a:buChar char="•"/>
            </a:pPr>
            <a:r>
              <a:rPr lang="en-CA" dirty="0"/>
              <a:t>R bit is cleared</a:t>
            </a:r>
          </a:p>
          <a:p>
            <a:pPr marL="285750" indent="-285750">
              <a:buFont typeface="Arial" panose="020B0604020202020204" pitchFamily="34" charset="0"/>
              <a:buChar char="•"/>
            </a:pPr>
            <a:r>
              <a:rPr lang="en-CA" dirty="0"/>
              <a:t>Advance to next entry</a:t>
            </a:r>
          </a:p>
        </p:txBody>
      </p:sp>
      <p:sp>
        <p:nvSpPr>
          <p:cNvPr id="6" name="TextBox 5">
            <a:extLst>
              <a:ext uri="{FF2B5EF4-FFF2-40B4-BE49-F238E27FC236}">
                <a16:creationId xmlns:a16="http://schemas.microsoft.com/office/drawing/2014/main" id="{09638F82-F2B0-47D7-BD6C-7EE304052876}"/>
              </a:ext>
            </a:extLst>
          </p:cNvPr>
          <p:cNvSpPr txBox="1"/>
          <p:nvPr/>
        </p:nvSpPr>
        <p:spPr>
          <a:xfrm>
            <a:off x="251520" y="4348262"/>
            <a:ext cx="2222823" cy="1754326"/>
          </a:xfrm>
          <a:prstGeom prst="rect">
            <a:avLst/>
          </a:prstGeom>
          <a:noFill/>
        </p:spPr>
        <p:txBody>
          <a:bodyPr wrap="square" rtlCol="0">
            <a:spAutoFit/>
          </a:bodyPr>
          <a:lstStyle/>
          <a:p>
            <a:r>
              <a:rPr lang="en-CA" dirty="0"/>
              <a:t>(c) and (d): </a:t>
            </a:r>
          </a:p>
          <a:p>
            <a:r>
              <a:rPr lang="en-CA" dirty="0"/>
              <a:t>Example of what happens when R=0</a:t>
            </a:r>
          </a:p>
          <a:p>
            <a:pPr marL="285750" indent="-285750">
              <a:buFont typeface="Arial" panose="020B0604020202020204" pitchFamily="34" charset="0"/>
              <a:buChar char="•"/>
            </a:pPr>
            <a:r>
              <a:rPr lang="en-CA" dirty="0"/>
              <a:t>If age &gt; </a:t>
            </a:r>
            <a:r>
              <a:rPr lang="el-GR" dirty="0"/>
              <a:t>τ </a:t>
            </a:r>
            <a:r>
              <a:rPr lang="en-CA" dirty="0"/>
              <a:t>and clean it is replaced by the new page</a:t>
            </a:r>
          </a:p>
        </p:txBody>
      </p:sp>
      <p:sp>
        <p:nvSpPr>
          <p:cNvPr id="5" name="Rectangle 4">
            <a:extLst>
              <a:ext uri="{FF2B5EF4-FFF2-40B4-BE49-F238E27FC236}">
                <a16:creationId xmlns:a16="http://schemas.microsoft.com/office/drawing/2014/main" id="{D7534EC7-2B4F-41A2-A45F-F09484A3E448}"/>
              </a:ext>
            </a:extLst>
          </p:cNvPr>
          <p:cNvSpPr/>
          <p:nvPr/>
        </p:nvSpPr>
        <p:spPr>
          <a:xfrm>
            <a:off x="7956376" y="2711949"/>
            <a:ext cx="144016" cy="14098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B3F58186-74A8-4A51-86AB-AC4AAA5E276E}"/>
              </a:ext>
            </a:extLst>
          </p:cNvPr>
          <p:cNvSpPr/>
          <p:nvPr/>
        </p:nvSpPr>
        <p:spPr>
          <a:xfrm>
            <a:off x="4644008" y="2711948"/>
            <a:ext cx="144016" cy="14098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Slide Number Placeholder 3"/>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23</a:t>
            </a:fld>
            <a:endParaRPr lang="fr-CA" altLang="en-US" dirty="0">
              <a:solidFill>
                <a:srgbClr val="000000"/>
              </a:solidFill>
            </a:endParaRPr>
          </a:p>
        </p:txBody>
      </p:sp>
      <p:sp>
        <p:nvSpPr>
          <p:cNvPr id="2" name="TextBox 1"/>
          <p:cNvSpPr txBox="1"/>
          <p:nvPr/>
        </p:nvSpPr>
        <p:spPr>
          <a:xfrm>
            <a:off x="4860032" y="80558"/>
            <a:ext cx="792088" cy="307777"/>
          </a:xfrm>
          <a:prstGeom prst="rect">
            <a:avLst/>
          </a:prstGeom>
          <a:noFill/>
        </p:spPr>
        <p:txBody>
          <a:bodyPr wrap="square" rtlCol="0">
            <a:spAutoFit/>
          </a:bodyPr>
          <a:lstStyle/>
          <a:p>
            <a:r>
              <a:rPr lang="el-GR" sz="1400" dirty="0"/>
              <a:t>τ</a:t>
            </a:r>
            <a:r>
              <a:rPr lang="en-US" sz="1400" dirty="0"/>
              <a:t> </a:t>
            </a:r>
            <a:r>
              <a:rPr lang="en-US" sz="1100" dirty="0"/>
              <a:t>= 500</a:t>
            </a:r>
          </a:p>
        </p:txBody>
      </p:sp>
    </p:spTree>
    <p:extLst>
      <p:ext uri="{BB962C8B-B14F-4D97-AF65-F5344CB8AC3E}">
        <p14:creationId xmlns:p14="http://schemas.microsoft.com/office/powerpoint/2010/main" val="2787274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Summary of Page Replacement Algorithms</a:t>
            </a:r>
          </a:p>
        </p:txBody>
      </p:sp>
      <p:pic>
        <p:nvPicPr>
          <p:cNvPr id="4" name="Picture 3">
            <a:extLst>
              <a:ext uri="{FF2B5EF4-FFF2-40B4-BE49-F238E27FC236}">
                <a16:creationId xmlns:a16="http://schemas.microsoft.com/office/drawing/2014/main" id="{84C312E1-CA41-4146-B3D1-E5768294EB20}"/>
              </a:ext>
            </a:extLst>
          </p:cNvPr>
          <p:cNvPicPr>
            <a:picLocks noChangeAspect="1"/>
          </p:cNvPicPr>
          <p:nvPr/>
        </p:nvPicPr>
        <p:blipFill>
          <a:blip r:embed="rId3"/>
          <a:stretch>
            <a:fillRect/>
          </a:stretch>
        </p:blipFill>
        <p:spPr>
          <a:xfrm>
            <a:off x="521804" y="2132856"/>
            <a:ext cx="8100392" cy="3861863"/>
          </a:xfrm>
          <a:prstGeom prst="rect">
            <a:avLst/>
          </a:prstGeom>
        </p:spPr>
      </p:pic>
      <p:sp>
        <p:nvSpPr>
          <p:cNvPr id="5" name="Slide Number Placeholder 3"/>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24</a:t>
            </a:fld>
            <a:endParaRPr lang="fr-CA" altLang="en-US" dirty="0">
              <a:solidFill>
                <a:srgbClr val="000000"/>
              </a:solidFill>
            </a:endParaRPr>
          </a:p>
        </p:txBody>
      </p:sp>
      <p:cxnSp>
        <p:nvCxnSpPr>
          <p:cNvPr id="6" name="Straight Connector 5">
            <a:extLst>
              <a:ext uri="{FF2B5EF4-FFF2-40B4-BE49-F238E27FC236}">
                <a16:creationId xmlns:a16="http://schemas.microsoft.com/office/drawing/2014/main" id="{855F374C-D18C-47EB-86E2-49E011CB57B4}"/>
              </a:ext>
            </a:extLst>
          </p:cNvPr>
          <p:cNvCxnSpPr/>
          <p:nvPr/>
        </p:nvCxnSpPr>
        <p:spPr>
          <a:xfrm>
            <a:off x="395536" y="4725144"/>
            <a:ext cx="842493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60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1026"/>
          <p:cNvSpPr>
            <a:spLocks noGrp="1" noChangeArrowheads="1"/>
          </p:cNvSpPr>
          <p:nvPr>
            <p:ph type="title"/>
          </p:nvPr>
        </p:nvSpPr>
        <p:spPr/>
        <p:txBody>
          <a:bodyPr/>
          <a:lstStyle/>
          <a:p>
            <a:pPr eaLnBrk="1" hangingPunct="1"/>
            <a:r>
              <a:rPr lang="en-US" altLang="en-US"/>
              <a:t>Outline</a:t>
            </a:r>
          </a:p>
        </p:txBody>
      </p:sp>
      <p:sp>
        <p:nvSpPr>
          <p:cNvPr id="4101" name="Rectangle 1027"/>
          <p:cNvSpPr>
            <a:spLocks noGrp="1" noChangeArrowheads="1"/>
          </p:cNvSpPr>
          <p:nvPr>
            <p:ph type="body" idx="1"/>
          </p:nvPr>
        </p:nvSpPr>
        <p:spPr/>
        <p:txBody>
          <a:bodyPr/>
          <a:lstStyle/>
          <a:p>
            <a:pPr eaLnBrk="1" hangingPunct="1"/>
            <a:r>
              <a:rPr lang="en-US" altLang="en-US"/>
              <a:t>Least Recently Used in software (aging)</a:t>
            </a:r>
          </a:p>
          <a:p>
            <a:pPr eaLnBrk="1" hangingPunct="1"/>
            <a:r>
              <a:rPr lang="en-US" altLang="en-US"/>
              <a:t>The Working Set</a:t>
            </a:r>
          </a:p>
          <a:p>
            <a:pPr eaLnBrk="1" hangingPunct="1"/>
            <a:r>
              <a:rPr lang="en-US" altLang="en-US"/>
              <a:t>WSClock</a:t>
            </a:r>
          </a:p>
        </p:txBody>
      </p:sp>
      <p:sp>
        <p:nvSpPr>
          <p:cNvPr id="4" name="Slide Number Placeholder 3"/>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3</a:t>
            </a:fld>
            <a:endParaRPr lang="fr-CA" altLang="en-US" dirty="0">
              <a:solidFill>
                <a:srgbClr val="000000"/>
              </a:solidFill>
            </a:endParaRPr>
          </a:p>
        </p:txBody>
      </p:sp>
    </p:spTree>
    <p:extLst>
      <p:ext uri="{BB962C8B-B14F-4D97-AF65-F5344CB8AC3E}">
        <p14:creationId xmlns:p14="http://schemas.microsoft.com/office/powerpoint/2010/main" val="3979341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altLang="en-US"/>
              <a:t>Problems with LRU</a:t>
            </a:r>
          </a:p>
        </p:txBody>
      </p:sp>
      <p:sp>
        <p:nvSpPr>
          <p:cNvPr id="5125" name="Rectangle 3"/>
          <p:cNvSpPr>
            <a:spLocks noGrp="1" noChangeArrowheads="1"/>
          </p:cNvSpPr>
          <p:nvPr>
            <p:ph type="body" idx="1"/>
          </p:nvPr>
        </p:nvSpPr>
        <p:spPr/>
        <p:txBody>
          <a:bodyPr/>
          <a:lstStyle/>
          <a:p>
            <a:pPr eaLnBrk="1" hangingPunct="1"/>
            <a:r>
              <a:rPr lang="en-US" altLang="en-US" dirty="0"/>
              <a:t>Recall: Least Recently Used</a:t>
            </a:r>
          </a:p>
          <a:p>
            <a:pPr lvl="1" eaLnBrk="1" hangingPunct="1"/>
            <a:r>
              <a:rPr lang="en-US" altLang="en-US" dirty="0"/>
              <a:t>Last two solutions (2 and 3) we looked at required hardware</a:t>
            </a:r>
          </a:p>
          <a:p>
            <a:pPr lvl="2" eaLnBrk="1" hangingPunct="1"/>
            <a:r>
              <a:rPr lang="en-US" altLang="en-US" dirty="0"/>
              <a:t>Counter incremented after every instruction, number stored with each page table entry when referenced, or</a:t>
            </a:r>
          </a:p>
          <a:p>
            <a:pPr lvl="2" eaLnBrk="1" hangingPunct="1"/>
            <a:r>
              <a:rPr lang="en-US" altLang="en-US" dirty="0"/>
              <a:t>The hardware “matrix” of </a:t>
            </a:r>
            <a:r>
              <a:rPr lang="en-US" altLang="en-US" i="1" dirty="0"/>
              <a:t>n</a:t>
            </a:r>
            <a:r>
              <a:rPr lang="en-US" altLang="en-US" dirty="0"/>
              <a:t> x </a:t>
            </a:r>
            <a:r>
              <a:rPr lang="en-US" altLang="en-US" i="1" dirty="0"/>
              <a:t>n</a:t>
            </a:r>
            <a:r>
              <a:rPr lang="en-US" altLang="en-US" dirty="0"/>
              <a:t> size</a:t>
            </a:r>
          </a:p>
          <a:p>
            <a:pPr lvl="1" eaLnBrk="1" hangingPunct="1"/>
            <a:r>
              <a:rPr lang="en-US" altLang="en-US" dirty="0"/>
              <a:t>The second solution is particularly expensive as the number of pages increases.  In practice, neither option is used extensively due to hardware constraints.</a:t>
            </a:r>
          </a:p>
          <a:p>
            <a:pPr lvl="1" eaLnBrk="1" hangingPunct="1"/>
            <a:r>
              <a:rPr lang="en-US" altLang="en-US" dirty="0"/>
              <a:t>Can LRU be performed in software?</a:t>
            </a:r>
          </a:p>
        </p:txBody>
      </p:sp>
      <p:sp>
        <p:nvSpPr>
          <p:cNvPr id="4" name="Slide Number Placeholder 3"/>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4</a:t>
            </a:fld>
            <a:endParaRPr lang="fr-CA" altLang="en-US" dirty="0">
              <a:solidFill>
                <a:srgbClr val="000000"/>
              </a:solidFill>
            </a:endParaRPr>
          </a:p>
        </p:txBody>
      </p:sp>
    </p:spTree>
    <p:extLst>
      <p:ext uri="{BB962C8B-B14F-4D97-AF65-F5344CB8AC3E}">
        <p14:creationId xmlns:p14="http://schemas.microsoft.com/office/powerpoint/2010/main" val="3876315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en-US" dirty="0"/>
              <a:t>Simulating LRU in Software</a:t>
            </a:r>
          </a:p>
        </p:txBody>
      </p:sp>
      <p:sp>
        <p:nvSpPr>
          <p:cNvPr id="66563" name="Rectangle 3"/>
          <p:cNvSpPr>
            <a:spLocks noGrp="1" noChangeArrowheads="1"/>
          </p:cNvSpPr>
          <p:nvPr>
            <p:ph type="body" idx="1"/>
          </p:nvPr>
        </p:nvSpPr>
        <p:spPr>
          <a:xfrm>
            <a:off x="685800" y="1981200"/>
            <a:ext cx="7772400" cy="2383904"/>
          </a:xfrm>
        </p:spPr>
        <p:txBody>
          <a:bodyPr/>
          <a:lstStyle/>
          <a:p>
            <a:pPr eaLnBrk="1" hangingPunct="1"/>
            <a:r>
              <a:rPr lang="en-US" altLang="en-US" dirty="0"/>
              <a:t>Consider this option (actually called Not Frequently Used PRA):</a:t>
            </a:r>
          </a:p>
          <a:p>
            <a:pPr lvl="1"/>
            <a:r>
              <a:rPr lang="en-US" altLang="en-US" dirty="0"/>
              <a:t>Each page has an associated software counter</a:t>
            </a:r>
          </a:p>
          <a:p>
            <a:pPr lvl="1"/>
            <a:r>
              <a:rPr lang="en-US" altLang="en-US" dirty="0"/>
              <a:t>At each clock interrupt, if the page had been used, 1 is added to this count</a:t>
            </a:r>
          </a:p>
          <a:p>
            <a:r>
              <a:rPr lang="en-US" altLang="en-US" dirty="0"/>
              <a:t>Are there any problems with this solution?</a:t>
            </a:r>
          </a:p>
          <a:p>
            <a:endParaRPr lang="en-US" altLang="en-US" dirty="0"/>
          </a:p>
        </p:txBody>
      </p:sp>
      <p:sp>
        <p:nvSpPr>
          <p:cNvPr id="4" name="Rectangle 3"/>
          <p:cNvSpPr txBox="1">
            <a:spLocks noChangeArrowheads="1"/>
          </p:cNvSpPr>
          <p:nvPr/>
        </p:nvSpPr>
        <p:spPr bwMode="auto">
          <a:xfrm>
            <a:off x="685800" y="4725144"/>
            <a:ext cx="7772400" cy="106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US" altLang="en-US" kern="0" dirty="0"/>
              <a:t>How can we fix this problem?</a:t>
            </a:r>
          </a:p>
          <a:p>
            <a:endParaRPr lang="en-US" altLang="en-US" kern="0" dirty="0"/>
          </a:p>
        </p:txBody>
      </p:sp>
      <p:sp>
        <p:nvSpPr>
          <p:cNvPr id="5" name="Slide Number Placeholder 3"/>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5</a:t>
            </a:fld>
            <a:endParaRPr lang="fr-CA" altLang="en-US" dirty="0">
              <a:solidFill>
                <a:srgbClr val="000000"/>
              </a:solidFill>
            </a:endParaRPr>
          </a:p>
        </p:txBody>
      </p:sp>
    </p:spTree>
    <p:extLst>
      <p:ext uri="{BB962C8B-B14F-4D97-AF65-F5344CB8AC3E}">
        <p14:creationId xmlns:p14="http://schemas.microsoft.com/office/powerpoint/2010/main" val="296738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609600" y="168275"/>
            <a:ext cx="7772400" cy="1143000"/>
          </a:xfrm>
        </p:spPr>
        <p:txBody>
          <a:bodyPr/>
          <a:lstStyle/>
          <a:p>
            <a:pPr eaLnBrk="1" hangingPunct="1"/>
            <a:r>
              <a:rPr lang="en-US" altLang="en-US" dirty="0"/>
              <a:t>Aging</a:t>
            </a:r>
          </a:p>
        </p:txBody>
      </p:sp>
      <p:grpSp>
        <p:nvGrpSpPr>
          <p:cNvPr id="4" name="Group 3"/>
          <p:cNvGrpSpPr/>
          <p:nvPr/>
        </p:nvGrpSpPr>
        <p:grpSpPr>
          <a:xfrm>
            <a:off x="590700" y="3445837"/>
            <a:ext cx="2449363" cy="369332"/>
            <a:chOff x="610469" y="2579712"/>
            <a:chExt cx="2449363" cy="369332"/>
          </a:xfrm>
        </p:grpSpPr>
        <p:sp>
          <p:nvSpPr>
            <p:cNvPr id="2" name="TextBox 1"/>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00000000</a:t>
              </a:r>
              <a:endParaRPr lang="fr-CA" dirty="0">
                <a:latin typeface="Consolas" panose="020B0609020204030204" pitchFamily="49" charset="0"/>
                <a:cs typeface="Consolas" panose="020B0609020204030204" pitchFamily="49" charset="0"/>
              </a:endParaRPr>
            </a:p>
          </p:txBody>
        </p:sp>
        <p:sp>
          <p:nvSpPr>
            <p:cNvPr id="3" name="TextBox 2"/>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0</a:t>
              </a:r>
              <a:endParaRPr lang="fr-CA" dirty="0">
                <a:latin typeface="Calibri" panose="020F0502020204030204" pitchFamily="34" charset="0"/>
                <a:cs typeface="Calibri" panose="020F0502020204030204" pitchFamily="34" charset="0"/>
              </a:endParaRPr>
            </a:p>
          </p:txBody>
        </p:sp>
      </p:grpSp>
      <p:sp>
        <p:nvSpPr>
          <p:cNvPr id="14" name="TextBox 13"/>
          <p:cNvSpPr txBox="1"/>
          <p:nvPr/>
        </p:nvSpPr>
        <p:spPr>
          <a:xfrm>
            <a:off x="425013" y="2968521"/>
            <a:ext cx="631455"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Page</a:t>
            </a:r>
            <a:endParaRPr lang="fr-CA" dirty="0">
              <a:latin typeface="Calibri" panose="020F0502020204030204" pitchFamily="34" charset="0"/>
              <a:cs typeface="Calibri" panose="020F0502020204030204" pitchFamily="34" charset="0"/>
            </a:endParaRPr>
          </a:p>
        </p:txBody>
      </p:sp>
      <p:grpSp>
        <p:nvGrpSpPr>
          <p:cNvPr id="16" name="Group 15"/>
          <p:cNvGrpSpPr/>
          <p:nvPr/>
        </p:nvGrpSpPr>
        <p:grpSpPr>
          <a:xfrm>
            <a:off x="590700" y="3815169"/>
            <a:ext cx="2449363" cy="369332"/>
            <a:chOff x="610469" y="2579712"/>
            <a:chExt cx="2449363" cy="369332"/>
          </a:xfrm>
        </p:grpSpPr>
        <p:sp>
          <p:nvSpPr>
            <p:cNvPr id="17" name="TextBox 16"/>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00000000</a:t>
              </a:r>
              <a:endParaRPr lang="fr-CA" dirty="0">
                <a:latin typeface="Consolas" panose="020B0609020204030204" pitchFamily="49" charset="0"/>
                <a:cs typeface="Consolas" panose="020B0609020204030204" pitchFamily="49" charset="0"/>
              </a:endParaRPr>
            </a:p>
          </p:txBody>
        </p:sp>
        <p:sp>
          <p:nvSpPr>
            <p:cNvPr id="18" name="TextBox 17"/>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1</a:t>
              </a:r>
              <a:endParaRPr lang="fr-CA" dirty="0">
                <a:latin typeface="Calibri" panose="020F0502020204030204" pitchFamily="34" charset="0"/>
                <a:cs typeface="Calibri" panose="020F0502020204030204" pitchFamily="34" charset="0"/>
              </a:endParaRPr>
            </a:p>
          </p:txBody>
        </p:sp>
      </p:grpSp>
      <p:grpSp>
        <p:nvGrpSpPr>
          <p:cNvPr id="25" name="Group 24"/>
          <p:cNvGrpSpPr/>
          <p:nvPr/>
        </p:nvGrpSpPr>
        <p:grpSpPr>
          <a:xfrm>
            <a:off x="590700" y="4184501"/>
            <a:ext cx="2449363" cy="369332"/>
            <a:chOff x="610469" y="2579712"/>
            <a:chExt cx="2449363" cy="369332"/>
          </a:xfrm>
        </p:grpSpPr>
        <p:sp>
          <p:nvSpPr>
            <p:cNvPr id="26" name="TextBox 25"/>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00000000</a:t>
              </a:r>
              <a:endParaRPr lang="fr-CA" dirty="0">
                <a:latin typeface="Consolas" panose="020B0609020204030204" pitchFamily="49" charset="0"/>
                <a:cs typeface="Consolas" panose="020B0609020204030204" pitchFamily="49" charset="0"/>
              </a:endParaRPr>
            </a:p>
          </p:txBody>
        </p:sp>
        <p:sp>
          <p:nvSpPr>
            <p:cNvPr id="27" name="TextBox 26"/>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2</a:t>
              </a:r>
              <a:endParaRPr lang="fr-CA" dirty="0">
                <a:latin typeface="Calibri" panose="020F0502020204030204" pitchFamily="34" charset="0"/>
                <a:cs typeface="Calibri" panose="020F0502020204030204" pitchFamily="34" charset="0"/>
              </a:endParaRPr>
            </a:p>
          </p:txBody>
        </p:sp>
      </p:grpSp>
      <p:grpSp>
        <p:nvGrpSpPr>
          <p:cNvPr id="28" name="Group 27"/>
          <p:cNvGrpSpPr/>
          <p:nvPr/>
        </p:nvGrpSpPr>
        <p:grpSpPr>
          <a:xfrm>
            <a:off x="590700" y="4553833"/>
            <a:ext cx="2449363" cy="369332"/>
            <a:chOff x="610469" y="2579712"/>
            <a:chExt cx="2449363" cy="369332"/>
          </a:xfrm>
        </p:grpSpPr>
        <p:sp>
          <p:nvSpPr>
            <p:cNvPr id="29" name="TextBox 28"/>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00000000</a:t>
              </a:r>
              <a:endParaRPr lang="fr-CA" dirty="0">
                <a:latin typeface="Consolas" panose="020B0609020204030204" pitchFamily="49" charset="0"/>
                <a:cs typeface="Consolas" panose="020B0609020204030204" pitchFamily="49" charset="0"/>
              </a:endParaRPr>
            </a:p>
          </p:txBody>
        </p:sp>
        <p:sp>
          <p:nvSpPr>
            <p:cNvPr id="30" name="TextBox 29"/>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3</a:t>
              </a:r>
              <a:endParaRPr lang="fr-CA" dirty="0">
                <a:latin typeface="Calibri" panose="020F0502020204030204" pitchFamily="34" charset="0"/>
                <a:cs typeface="Calibri" panose="020F0502020204030204" pitchFamily="34" charset="0"/>
              </a:endParaRPr>
            </a:p>
          </p:txBody>
        </p:sp>
      </p:grpSp>
      <p:grpSp>
        <p:nvGrpSpPr>
          <p:cNvPr id="31" name="Group 30"/>
          <p:cNvGrpSpPr/>
          <p:nvPr/>
        </p:nvGrpSpPr>
        <p:grpSpPr>
          <a:xfrm>
            <a:off x="590700" y="4933905"/>
            <a:ext cx="2449363" cy="369332"/>
            <a:chOff x="610469" y="2579712"/>
            <a:chExt cx="2449363" cy="369332"/>
          </a:xfrm>
        </p:grpSpPr>
        <p:sp>
          <p:nvSpPr>
            <p:cNvPr id="32" name="TextBox 31"/>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00000000</a:t>
              </a:r>
              <a:endParaRPr lang="fr-CA" dirty="0">
                <a:latin typeface="Consolas" panose="020B0609020204030204" pitchFamily="49" charset="0"/>
                <a:cs typeface="Consolas" panose="020B0609020204030204" pitchFamily="49" charset="0"/>
              </a:endParaRPr>
            </a:p>
          </p:txBody>
        </p:sp>
        <p:sp>
          <p:nvSpPr>
            <p:cNvPr id="33" name="TextBox 32"/>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4</a:t>
              </a:r>
              <a:endParaRPr lang="fr-CA" dirty="0">
                <a:latin typeface="Calibri" panose="020F0502020204030204" pitchFamily="34" charset="0"/>
                <a:cs typeface="Calibri" panose="020F0502020204030204" pitchFamily="34" charset="0"/>
              </a:endParaRPr>
            </a:p>
          </p:txBody>
        </p:sp>
      </p:grpSp>
      <p:grpSp>
        <p:nvGrpSpPr>
          <p:cNvPr id="34" name="Group 33"/>
          <p:cNvGrpSpPr/>
          <p:nvPr/>
        </p:nvGrpSpPr>
        <p:grpSpPr>
          <a:xfrm>
            <a:off x="590700" y="5303237"/>
            <a:ext cx="2449363" cy="369332"/>
            <a:chOff x="610469" y="2579712"/>
            <a:chExt cx="2449363" cy="369332"/>
          </a:xfrm>
        </p:grpSpPr>
        <p:sp>
          <p:nvSpPr>
            <p:cNvPr id="35" name="TextBox 34"/>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00000000</a:t>
              </a:r>
              <a:endParaRPr lang="fr-CA" dirty="0">
                <a:latin typeface="Consolas" panose="020B0609020204030204" pitchFamily="49" charset="0"/>
                <a:cs typeface="Consolas" panose="020B0609020204030204" pitchFamily="49" charset="0"/>
              </a:endParaRPr>
            </a:p>
          </p:txBody>
        </p:sp>
        <p:sp>
          <p:nvSpPr>
            <p:cNvPr id="36" name="TextBox 35"/>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5</a:t>
              </a:r>
              <a:endParaRPr lang="fr-CA" dirty="0">
                <a:latin typeface="Calibri" panose="020F0502020204030204" pitchFamily="34" charset="0"/>
                <a:cs typeface="Calibri" panose="020F0502020204030204" pitchFamily="34" charset="0"/>
              </a:endParaRPr>
            </a:p>
          </p:txBody>
        </p:sp>
      </p:grpSp>
      <p:grpSp>
        <p:nvGrpSpPr>
          <p:cNvPr id="6" name="Group 5"/>
          <p:cNvGrpSpPr/>
          <p:nvPr/>
        </p:nvGrpSpPr>
        <p:grpSpPr>
          <a:xfrm>
            <a:off x="465734" y="2012567"/>
            <a:ext cx="2574329" cy="799702"/>
            <a:chOff x="492119" y="1935882"/>
            <a:chExt cx="2574329" cy="799702"/>
          </a:xfrm>
        </p:grpSpPr>
        <p:sp>
          <p:nvSpPr>
            <p:cNvPr id="5" name="TextBox 4"/>
            <p:cNvSpPr txBox="1"/>
            <p:nvPr/>
          </p:nvSpPr>
          <p:spPr>
            <a:xfrm>
              <a:off x="1328881"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1</a:t>
              </a:r>
              <a:endParaRPr lang="fr-CA" dirty="0">
                <a:latin typeface="Consolas" panose="020B0609020204030204" pitchFamily="49" charset="0"/>
                <a:cs typeface="Consolas" panose="020B0609020204030204" pitchFamily="49" charset="0"/>
              </a:endParaRPr>
            </a:p>
          </p:txBody>
        </p:sp>
        <p:sp>
          <p:nvSpPr>
            <p:cNvPr id="38" name="TextBox 37"/>
            <p:cNvSpPr txBox="1"/>
            <p:nvPr/>
          </p:nvSpPr>
          <p:spPr>
            <a:xfrm>
              <a:off x="1618860"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0</a:t>
              </a:r>
              <a:endParaRPr lang="fr-CA" dirty="0">
                <a:latin typeface="Consolas" panose="020B0609020204030204" pitchFamily="49" charset="0"/>
                <a:cs typeface="Consolas" panose="020B0609020204030204" pitchFamily="49" charset="0"/>
              </a:endParaRPr>
            </a:p>
          </p:txBody>
        </p:sp>
        <p:sp>
          <p:nvSpPr>
            <p:cNvPr id="39" name="TextBox 38"/>
            <p:cNvSpPr txBox="1"/>
            <p:nvPr/>
          </p:nvSpPr>
          <p:spPr>
            <a:xfrm>
              <a:off x="1910513"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1</a:t>
              </a:r>
              <a:endParaRPr lang="fr-CA" dirty="0">
                <a:latin typeface="Consolas" panose="020B0609020204030204" pitchFamily="49" charset="0"/>
                <a:cs typeface="Consolas" panose="020B0609020204030204" pitchFamily="49" charset="0"/>
              </a:endParaRPr>
            </a:p>
          </p:txBody>
        </p:sp>
        <p:sp>
          <p:nvSpPr>
            <p:cNvPr id="40" name="TextBox 39"/>
            <p:cNvSpPr txBox="1"/>
            <p:nvPr/>
          </p:nvSpPr>
          <p:spPr>
            <a:xfrm>
              <a:off x="2200492"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0</a:t>
              </a:r>
              <a:endParaRPr lang="fr-CA" dirty="0">
                <a:latin typeface="Consolas" panose="020B0609020204030204" pitchFamily="49" charset="0"/>
                <a:cs typeface="Consolas" panose="020B0609020204030204" pitchFamily="49" charset="0"/>
              </a:endParaRPr>
            </a:p>
          </p:txBody>
        </p:sp>
        <p:sp>
          <p:nvSpPr>
            <p:cNvPr id="41" name="TextBox 40"/>
            <p:cNvSpPr txBox="1"/>
            <p:nvPr/>
          </p:nvSpPr>
          <p:spPr>
            <a:xfrm>
              <a:off x="2493199"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1</a:t>
              </a:r>
              <a:endParaRPr lang="fr-CA" dirty="0">
                <a:latin typeface="Consolas" panose="020B0609020204030204" pitchFamily="49" charset="0"/>
                <a:cs typeface="Consolas" panose="020B0609020204030204" pitchFamily="49" charset="0"/>
              </a:endParaRPr>
            </a:p>
          </p:txBody>
        </p:sp>
        <p:sp>
          <p:nvSpPr>
            <p:cNvPr id="42" name="TextBox 41"/>
            <p:cNvSpPr txBox="1"/>
            <p:nvPr/>
          </p:nvSpPr>
          <p:spPr>
            <a:xfrm>
              <a:off x="2778416"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1</a:t>
              </a:r>
              <a:endParaRPr lang="fr-CA" dirty="0">
                <a:latin typeface="Consolas" panose="020B0609020204030204" pitchFamily="49" charset="0"/>
                <a:cs typeface="Consolas" panose="020B0609020204030204" pitchFamily="49" charset="0"/>
              </a:endParaRPr>
            </a:p>
          </p:txBody>
        </p:sp>
        <p:sp>
          <p:nvSpPr>
            <p:cNvPr id="43" name="TextBox 42"/>
            <p:cNvSpPr txBox="1"/>
            <p:nvPr/>
          </p:nvSpPr>
          <p:spPr>
            <a:xfrm>
              <a:off x="492119" y="2089253"/>
              <a:ext cx="797326" cy="646331"/>
            </a:xfrm>
            <a:prstGeom prst="rect">
              <a:avLst/>
            </a:prstGeom>
            <a:noFill/>
          </p:spPr>
          <p:txBody>
            <a:bodyPr wrap="square" rtlCol="0">
              <a:spAutoFit/>
            </a:bodyPr>
            <a:lstStyle/>
            <a:p>
              <a:pPr algn="ctr"/>
              <a:r>
                <a:rPr lang="en-CA" dirty="0">
                  <a:latin typeface="Calibri" panose="020F0502020204030204" pitchFamily="34" charset="0"/>
                  <a:cs typeface="Calibri" panose="020F0502020204030204" pitchFamily="34" charset="0"/>
                </a:rPr>
                <a:t>Pages used</a:t>
              </a:r>
              <a:endParaRPr lang="fr-CA" dirty="0">
                <a:latin typeface="Calibri" panose="020F0502020204030204" pitchFamily="34" charset="0"/>
                <a:cs typeface="Calibri" panose="020F0502020204030204" pitchFamily="34" charset="0"/>
              </a:endParaRPr>
            </a:p>
          </p:txBody>
        </p:sp>
        <p:sp>
          <p:nvSpPr>
            <p:cNvPr id="44" name="TextBox 43"/>
            <p:cNvSpPr txBox="1"/>
            <p:nvPr/>
          </p:nvSpPr>
          <p:spPr>
            <a:xfrm>
              <a:off x="1322856"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0</a:t>
              </a:r>
              <a:endParaRPr lang="fr-CA" sz="1400" dirty="0">
                <a:latin typeface="Calibri" panose="020F0502020204030204" pitchFamily="34" charset="0"/>
                <a:cs typeface="Calibri" panose="020F0502020204030204" pitchFamily="34" charset="0"/>
              </a:endParaRPr>
            </a:p>
          </p:txBody>
        </p:sp>
        <p:sp>
          <p:nvSpPr>
            <p:cNvPr id="45" name="TextBox 44"/>
            <p:cNvSpPr txBox="1"/>
            <p:nvPr/>
          </p:nvSpPr>
          <p:spPr>
            <a:xfrm>
              <a:off x="1618860"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1</a:t>
              </a:r>
              <a:endParaRPr lang="fr-CA" sz="1400" dirty="0">
                <a:latin typeface="Calibri" panose="020F0502020204030204" pitchFamily="34" charset="0"/>
                <a:cs typeface="Calibri" panose="020F0502020204030204" pitchFamily="34" charset="0"/>
              </a:endParaRPr>
            </a:p>
          </p:txBody>
        </p:sp>
        <p:sp>
          <p:nvSpPr>
            <p:cNvPr id="46" name="TextBox 45"/>
            <p:cNvSpPr txBox="1"/>
            <p:nvPr/>
          </p:nvSpPr>
          <p:spPr>
            <a:xfrm>
              <a:off x="1926146"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2</a:t>
              </a:r>
              <a:endParaRPr lang="fr-CA" sz="1400" dirty="0">
                <a:latin typeface="Calibri" panose="020F0502020204030204" pitchFamily="34" charset="0"/>
                <a:cs typeface="Calibri" panose="020F0502020204030204" pitchFamily="34" charset="0"/>
              </a:endParaRPr>
            </a:p>
          </p:txBody>
        </p:sp>
        <p:sp>
          <p:nvSpPr>
            <p:cNvPr id="47" name="TextBox 46"/>
            <p:cNvSpPr txBox="1"/>
            <p:nvPr/>
          </p:nvSpPr>
          <p:spPr>
            <a:xfrm>
              <a:off x="2222150"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3</a:t>
              </a:r>
              <a:endParaRPr lang="fr-CA" sz="1400" dirty="0">
                <a:latin typeface="Calibri" panose="020F0502020204030204" pitchFamily="34" charset="0"/>
                <a:cs typeface="Calibri" panose="020F0502020204030204" pitchFamily="34" charset="0"/>
              </a:endParaRPr>
            </a:p>
          </p:txBody>
        </p:sp>
        <p:sp>
          <p:nvSpPr>
            <p:cNvPr id="48" name="TextBox 47"/>
            <p:cNvSpPr txBox="1"/>
            <p:nvPr/>
          </p:nvSpPr>
          <p:spPr>
            <a:xfrm>
              <a:off x="2490328"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4</a:t>
              </a:r>
              <a:endParaRPr lang="fr-CA" sz="1400" dirty="0">
                <a:latin typeface="Calibri" panose="020F0502020204030204" pitchFamily="34" charset="0"/>
                <a:cs typeface="Calibri" panose="020F0502020204030204" pitchFamily="34" charset="0"/>
              </a:endParaRPr>
            </a:p>
          </p:txBody>
        </p:sp>
        <p:sp>
          <p:nvSpPr>
            <p:cNvPr id="49" name="TextBox 48"/>
            <p:cNvSpPr txBox="1"/>
            <p:nvPr/>
          </p:nvSpPr>
          <p:spPr>
            <a:xfrm>
              <a:off x="2786332"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5</a:t>
              </a:r>
              <a:endParaRPr lang="fr-CA" sz="1400" dirty="0">
                <a:latin typeface="Calibri" panose="020F0502020204030204" pitchFamily="34" charset="0"/>
                <a:cs typeface="Calibri" panose="020F0502020204030204" pitchFamily="34" charset="0"/>
              </a:endParaRPr>
            </a:p>
          </p:txBody>
        </p:sp>
      </p:grpSp>
      <p:sp>
        <p:nvSpPr>
          <p:cNvPr id="7" name="TextBox 6"/>
          <p:cNvSpPr txBox="1"/>
          <p:nvPr/>
        </p:nvSpPr>
        <p:spPr>
          <a:xfrm>
            <a:off x="1115616" y="1115452"/>
            <a:ext cx="1255344" cy="369332"/>
          </a:xfrm>
          <a:prstGeom prst="rect">
            <a:avLst/>
          </a:prstGeom>
          <a:noFill/>
        </p:spPr>
        <p:txBody>
          <a:bodyPr wrap="none" rtlCol="0">
            <a:spAutoFit/>
          </a:bodyPr>
          <a:lstStyle/>
          <a:p>
            <a:r>
              <a:rPr lang="en-CA" b="1" dirty="0">
                <a:latin typeface="Calibri" panose="020F0502020204030204" pitchFamily="34" charset="0"/>
                <a:cs typeface="Calibri" panose="020F0502020204030204" pitchFamily="34" charset="0"/>
              </a:rPr>
              <a:t>Initial state</a:t>
            </a:r>
            <a:endParaRPr lang="fr-CA" b="1" dirty="0">
              <a:latin typeface="Calibri" panose="020F0502020204030204" pitchFamily="34" charset="0"/>
              <a:cs typeface="Calibri" panose="020F0502020204030204" pitchFamily="34" charset="0"/>
            </a:endParaRPr>
          </a:p>
        </p:txBody>
      </p:sp>
      <p:sp>
        <p:nvSpPr>
          <p:cNvPr id="8" name="TextBox 7"/>
          <p:cNvSpPr txBox="1"/>
          <p:nvPr/>
        </p:nvSpPr>
        <p:spPr>
          <a:xfrm>
            <a:off x="1092141" y="2994288"/>
            <a:ext cx="1807611"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Software counter</a:t>
            </a:r>
            <a:endParaRPr lang="fr-CA" dirty="0">
              <a:latin typeface="Calibri" panose="020F0502020204030204" pitchFamily="34" charset="0"/>
              <a:cs typeface="Calibri" panose="020F0502020204030204" pitchFamily="34" charset="0"/>
            </a:endParaRPr>
          </a:p>
        </p:txBody>
      </p:sp>
      <p:sp>
        <p:nvSpPr>
          <p:cNvPr id="10" name="Rectangle 9"/>
          <p:cNvSpPr/>
          <p:nvPr/>
        </p:nvSpPr>
        <p:spPr>
          <a:xfrm>
            <a:off x="323528" y="1561009"/>
            <a:ext cx="3060340" cy="46042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mc:AlternateContent xmlns:mc="http://schemas.openxmlformats.org/markup-compatibility/2006" xmlns:a14="http://schemas.microsoft.com/office/drawing/2010/main">
        <mc:Choice Requires="a14">
          <p:sp>
            <p:nvSpPr>
              <p:cNvPr id="50" name="Rectangle 3">
                <a:extLst>
                  <a:ext uri="{FF2B5EF4-FFF2-40B4-BE49-F238E27FC236}">
                    <a16:creationId xmlns:a16="http://schemas.microsoft.com/office/drawing/2014/main" id="{4556F042-B72B-4DED-827B-50C5583EE8E0}"/>
                  </a:ext>
                </a:extLst>
              </p:cNvPr>
              <p:cNvSpPr txBox="1">
                <a:spLocks noChangeArrowheads="1"/>
              </p:cNvSpPr>
              <p:nvPr/>
            </p:nvSpPr>
            <p:spPr bwMode="auto">
              <a:xfrm>
                <a:off x="3444917" y="1699690"/>
                <a:ext cx="5652627" cy="219916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US" altLang="en-US" kern="0" dirty="0"/>
                  <a:t>Aging is used to ‘remember’ reference bits, but not forever</a:t>
                </a:r>
              </a:p>
              <a:p>
                <a:pPr lvl="1"/>
                <a:r>
                  <a:rPr lang="en-US" altLang="en-US" kern="0" dirty="0"/>
                  <a:t>Accomplished by using a bit shift operation and adding the new reference bit value to the most significant bit location</a:t>
                </a:r>
              </a:p>
              <a:p>
                <a:pPr lvl="1"/>
                <a:r>
                  <a:rPr lang="en-US" altLang="en-US" kern="0" dirty="0"/>
                  <a:t>Equivalent to:</a:t>
                </a:r>
              </a:p>
              <a:p>
                <a:pPr marL="1371600" lvl="2" indent="-457200">
                  <a:buFont typeface="+mj-lt"/>
                  <a:buAutoNum type="arabicPeriod"/>
                </a:pPr>
                <a14:m>
                  <m:oMath xmlns:m="http://schemas.openxmlformats.org/officeDocument/2006/math">
                    <m:r>
                      <a:rPr lang="en-CA" altLang="en-US" b="0" i="1" kern="0" smtClean="0">
                        <a:latin typeface="Cambria Math" panose="02040503050406030204" pitchFamily="18" charset="0"/>
                      </a:rPr>
                      <m:t>𝑏𝑖𝑡</m:t>
                    </m:r>
                    <m:r>
                      <a:rPr lang="en-CA" altLang="en-US" b="0" i="1" kern="0" smtClean="0">
                        <a:latin typeface="Cambria Math" panose="02040503050406030204" pitchFamily="18" charset="0"/>
                      </a:rPr>
                      <m:t> </m:t>
                    </m:r>
                    <m:r>
                      <a:rPr lang="en-CA" altLang="en-US" b="0" i="1" kern="0" smtClean="0">
                        <a:latin typeface="Cambria Math" panose="02040503050406030204" pitchFamily="18" charset="0"/>
                      </a:rPr>
                      <m:t>𝑠h𝑖𝑓𝑡</m:t>
                    </m:r>
                    <m:r>
                      <a:rPr lang="en-CA" altLang="en-US" b="0" i="1" kern="0" smtClean="0">
                        <a:latin typeface="Cambria Math" panose="02040503050406030204" pitchFamily="18" charset="0"/>
                      </a:rPr>
                      <m:t> </m:t>
                    </m:r>
                    <m:r>
                      <a:rPr lang="en-CA" altLang="en-US" b="0" i="1" kern="0" smtClean="0">
                        <a:latin typeface="Cambria Math" panose="02040503050406030204" pitchFamily="18" charset="0"/>
                      </a:rPr>
                      <m:t>𝑡𝑜</m:t>
                    </m:r>
                    <m:r>
                      <a:rPr lang="en-CA" altLang="en-US" b="0" i="1" kern="0" smtClean="0">
                        <a:latin typeface="Cambria Math" panose="02040503050406030204" pitchFamily="18" charset="0"/>
                      </a:rPr>
                      <m:t> </m:t>
                    </m:r>
                    <m:r>
                      <a:rPr lang="en-CA" altLang="en-US" b="0" i="1" kern="0" smtClean="0">
                        <a:latin typeface="Cambria Math" panose="02040503050406030204" pitchFamily="18" charset="0"/>
                      </a:rPr>
                      <m:t>𝑡h𝑒</m:t>
                    </m:r>
                    <m:r>
                      <a:rPr lang="en-CA" altLang="en-US" b="0" i="1" kern="0" smtClean="0">
                        <a:latin typeface="Cambria Math" panose="02040503050406030204" pitchFamily="18" charset="0"/>
                      </a:rPr>
                      <m:t> </m:t>
                    </m:r>
                    <m:r>
                      <a:rPr lang="en-CA" altLang="en-US" b="0" i="1" kern="0" smtClean="0">
                        <a:latin typeface="Cambria Math" panose="02040503050406030204" pitchFamily="18" charset="0"/>
                      </a:rPr>
                      <m:t>𝑟𝑖𝑔h𝑡</m:t>
                    </m:r>
                    <m:r>
                      <a:rPr lang="en-CA" altLang="en-US" b="0" i="1" kern="0" smtClean="0">
                        <a:latin typeface="Cambria Math" panose="02040503050406030204" pitchFamily="18" charset="0"/>
                      </a:rPr>
                      <m:t>, &gt;</m:t>
                    </m:r>
                  </m:oMath>
                </a14:m>
                <a:r>
                  <a:rPr lang="en-CA" altLang="en-US" b="0" kern="0" dirty="0"/>
                  <a:t> </a:t>
                </a:r>
                <a:r>
                  <a:rPr lang="en-CA" altLang="en-US" kern="0" dirty="0"/>
                  <a:t>(divide by 2)</a:t>
                </a:r>
                <a:endParaRPr lang="en-CA" altLang="en-US" b="0" kern="0" dirty="0"/>
              </a:p>
              <a:p>
                <a:pPr marL="1371600" lvl="2" indent="-457200">
                  <a:buFont typeface="+mj-lt"/>
                  <a:buAutoNum type="arabicPeriod"/>
                </a:pPr>
                <a14:m>
                  <m:oMath xmlns:m="http://schemas.openxmlformats.org/officeDocument/2006/math">
                    <m:r>
                      <a:rPr lang="en-CA" altLang="en-US" b="0" i="1" kern="0" smtClean="0">
                        <a:latin typeface="Cambria Math" panose="02040503050406030204" pitchFamily="18" charset="0"/>
                      </a:rPr>
                      <m:t>𝑖𝑓</m:t>
                    </m:r>
                    <m:r>
                      <a:rPr lang="en-CA" altLang="en-US" b="0" i="1" kern="0" smtClean="0">
                        <a:latin typeface="Cambria Math" panose="02040503050406030204" pitchFamily="18" charset="0"/>
                      </a:rPr>
                      <m:t> </m:t>
                    </m:r>
                    <m:r>
                      <a:rPr lang="en-CA" altLang="en-US" b="0" i="1" kern="0" smtClean="0">
                        <a:latin typeface="Cambria Math" panose="02040503050406030204" pitchFamily="18" charset="0"/>
                      </a:rPr>
                      <m:t>𝑅</m:t>
                    </m:r>
                    <m:r>
                      <a:rPr lang="en-CA" altLang="en-US" b="0" i="1" kern="0" smtClean="0">
                        <a:latin typeface="Cambria Math" panose="02040503050406030204" pitchFamily="18" charset="0"/>
                      </a:rPr>
                      <m:t>=1, </m:t>
                    </m:r>
                    <m:r>
                      <a:rPr lang="en-CA" altLang="en-US" b="0" i="1" kern="0" smtClean="0">
                        <a:latin typeface="Cambria Math" panose="02040503050406030204" pitchFamily="18" charset="0"/>
                      </a:rPr>
                      <m:t>𝑎𝑑𝑑</m:t>
                    </m:r>
                    <m:r>
                      <a:rPr lang="en-CA" altLang="en-US" b="0" i="1" kern="0" smtClean="0">
                        <a:latin typeface="Cambria Math" panose="02040503050406030204" pitchFamily="18" charset="0"/>
                      </a:rPr>
                      <m:t> </m:t>
                    </m:r>
                    <m:sSup>
                      <m:sSupPr>
                        <m:ctrlPr>
                          <a:rPr lang="en-CA" altLang="en-US" b="0" i="1" kern="0" smtClean="0">
                            <a:latin typeface="Cambria Math" panose="02040503050406030204" pitchFamily="18" charset="0"/>
                          </a:rPr>
                        </m:ctrlPr>
                      </m:sSupPr>
                      <m:e>
                        <m:r>
                          <a:rPr lang="en-CA" altLang="en-US" b="0" i="1" kern="0" smtClean="0">
                            <a:latin typeface="Cambria Math" panose="02040503050406030204" pitchFamily="18" charset="0"/>
                          </a:rPr>
                          <m:t>2</m:t>
                        </m:r>
                      </m:e>
                      <m:sup>
                        <m:r>
                          <a:rPr lang="en-CA" altLang="en-US" b="0" i="1" kern="0" smtClean="0">
                            <a:latin typeface="Cambria Math" panose="02040503050406030204" pitchFamily="18" charset="0"/>
                          </a:rPr>
                          <m:t>𝑛</m:t>
                        </m:r>
                        <m:r>
                          <a:rPr lang="en-CA" altLang="en-US" b="0" i="1" kern="0" smtClean="0">
                            <a:latin typeface="Cambria Math" panose="02040503050406030204" pitchFamily="18" charset="0"/>
                          </a:rPr>
                          <m:t>−1</m:t>
                        </m:r>
                      </m:sup>
                    </m:sSup>
                  </m:oMath>
                </a14:m>
                <a:endParaRPr lang="en-CA" altLang="en-US" b="0" kern="0" dirty="0"/>
              </a:p>
              <a:p>
                <a:pPr marL="571500" indent="-457200"/>
                <a:r>
                  <a:rPr lang="en-CA" altLang="en-US" b="0" kern="0" dirty="0"/>
                  <a:t>Aging is not LRU, it approximates LRU</a:t>
                </a:r>
              </a:p>
              <a:p>
                <a:pPr lvl="1"/>
                <a:endParaRPr lang="en-US" altLang="en-US" kern="0" dirty="0"/>
              </a:p>
              <a:p>
                <a:endParaRPr lang="en-US" altLang="en-US" kern="0" dirty="0"/>
              </a:p>
            </p:txBody>
          </p:sp>
        </mc:Choice>
        <mc:Fallback xmlns="">
          <p:sp>
            <p:nvSpPr>
              <p:cNvPr id="50" name="Rectangle 3">
                <a:extLst>
                  <a:ext uri="{FF2B5EF4-FFF2-40B4-BE49-F238E27FC236}">
                    <a16:creationId xmlns:a16="http://schemas.microsoft.com/office/drawing/2014/main" id="{4556F042-B72B-4DED-827B-50C5583EE8E0}"/>
                  </a:ext>
                </a:extLst>
              </p:cNvPr>
              <p:cNvSpPr txBox="1">
                <a:spLocks noRot="1" noChangeAspect="1" noMove="1" noResize="1" noEditPoints="1" noAdjustHandles="1" noChangeArrowheads="1" noChangeShapeType="1" noTextEdit="1"/>
              </p:cNvSpPr>
              <p:nvPr/>
            </p:nvSpPr>
            <p:spPr bwMode="auto">
              <a:xfrm>
                <a:off x="3444917" y="1699690"/>
                <a:ext cx="5652627" cy="2199166"/>
              </a:xfrm>
              <a:prstGeom prst="rect">
                <a:avLst/>
              </a:prstGeom>
              <a:blipFill>
                <a:blip r:embed="rId4"/>
                <a:stretch>
                  <a:fillRect l="-1942" t="-3047" b="-116343"/>
                </a:stretch>
              </a:bli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CA">
                    <a:noFill/>
                  </a:rPr>
                  <a:t> </a:t>
                </a:r>
              </a:p>
            </p:txBody>
          </p:sp>
        </mc:Fallback>
      </mc:AlternateContent>
      <p:sp>
        <p:nvSpPr>
          <p:cNvPr id="51" name="Slide Number Placeholder 3"/>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6</a:t>
            </a:fld>
            <a:endParaRPr lang="fr-CA" altLang="en-US" dirty="0">
              <a:solidFill>
                <a:srgbClr val="000000"/>
              </a:solidFill>
            </a:endParaRPr>
          </a:p>
        </p:txBody>
      </p:sp>
    </p:spTree>
    <p:extLst>
      <p:ext uri="{BB962C8B-B14F-4D97-AF65-F5344CB8AC3E}">
        <p14:creationId xmlns:p14="http://schemas.microsoft.com/office/powerpoint/2010/main" val="2797383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609600" y="168275"/>
            <a:ext cx="7772400" cy="1143000"/>
          </a:xfrm>
        </p:spPr>
        <p:txBody>
          <a:bodyPr/>
          <a:lstStyle/>
          <a:p>
            <a:pPr eaLnBrk="1" hangingPunct="1"/>
            <a:r>
              <a:rPr lang="en-US" altLang="en-US" dirty="0"/>
              <a:t>Aging</a:t>
            </a:r>
          </a:p>
        </p:txBody>
      </p:sp>
      <p:sp>
        <p:nvSpPr>
          <p:cNvPr id="14" name="TextBox 13"/>
          <p:cNvSpPr txBox="1"/>
          <p:nvPr/>
        </p:nvSpPr>
        <p:spPr>
          <a:xfrm>
            <a:off x="425013" y="2968521"/>
            <a:ext cx="631455"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Page</a:t>
            </a:r>
            <a:endParaRPr lang="fr-CA" dirty="0">
              <a:latin typeface="Calibri" panose="020F0502020204030204" pitchFamily="34" charset="0"/>
              <a:cs typeface="Calibri" panose="020F0502020204030204" pitchFamily="34" charset="0"/>
            </a:endParaRPr>
          </a:p>
        </p:txBody>
      </p:sp>
      <p:grpSp>
        <p:nvGrpSpPr>
          <p:cNvPr id="6" name="Group 5"/>
          <p:cNvGrpSpPr/>
          <p:nvPr/>
        </p:nvGrpSpPr>
        <p:grpSpPr>
          <a:xfrm>
            <a:off x="465734" y="2012567"/>
            <a:ext cx="2574329" cy="799702"/>
            <a:chOff x="492119" y="1935882"/>
            <a:chExt cx="2574329" cy="799702"/>
          </a:xfrm>
        </p:grpSpPr>
        <p:sp>
          <p:nvSpPr>
            <p:cNvPr id="5" name="TextBox 4"/>
            <p:cNvSpPr txBox="1"/>
            <p:nvPr/>
          </p:nvSpPr>
          <p:spPr>
            <a:xfrm>
              <a:off x="1328881"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1</a:t>
              </a:r>
              <a:endParaRPr lang="fr-CA" dirty="0">
                <a:latin typeface="Consolas" panose="020B0609020204030204" pitchFamily="49" charset="0"/>
                <a:cs typeface="Consolas" panose="020B0609020204030204" pitchFamily="49" charset="0"/>
              </a:endParaRPr>
            </a:p>
          </p:txBody>
        </p:sp>
        <p:sp>
          <p:nvSpPr>
            <p:cNvPr id="38" name="TextBox 37"/>
            <p:cNvSpPr txBox="1"/>
            <p:nvPr/>
          </p:nvSpPr>
          <p:spPr>
            <a:xfrm>
              <a:off x="1618860"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0</a:t>
              </a:r>
              <a:endParaRPr lang="fr-CA" dirty="0">
                <a:latin typeface="Consolas" panose="020B0609020204030204" pitchFamily="49" charset="0"/>
                <a:cs typeface="Consolas" panose="020B0609020204030204" pitchFamily="49" charset="0"/>
              </a:endParaRPr>
            </a:p>
          </p:txBody>
        </p:sp>
        <p:sp>
          <p:nvSpPr>
            <p:cNvPr id="39" name="TextBox 38"/>
            <p:cNvSpPr txBox="1"/>
            <p:nvPr/>
          </p:nvSpPr>
          <p:spPr>
            <a:xfrm>
              <a:off x="1910513"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1</a:t>
              </a:r>
              <a:endParaRPr lang="fr-CA" dirty="0">
                <a:latin typeface="Consolas" panose="020B0609020204030204" pitchFamily="49" charset="0"/>
                <a:cs typeface="Consolas" panose="020B0609020204030204" pitchFamily="49" charset="0"/>
              </a:endParaRPr>
            </a:p>
          </p:txBody>
        </p:sp>
        <p:sp>
          <p:nvSpPr>
            <p:cNvPr id="40" name="TextBox 39"/>
            <p:cNvSpPr txBox="1"/>
            <p:nvPr/>
          </p:nvSpPr>
          <p:spPr>
            <a:xfrm>
              <a:off x="2200492"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0</a:t>
              </a:r>
              <a:endParaRPr lang="fr-CA" dirty="0">
                <a:latin typeface="Consolas" panose="020B0609020204030204" pitchFamily="49" charset="0"/>
                <a:cs typeface="Consolas" panose="020B0609020204030204" pitchFamily="49" charset="0"/>
              </a:endParaRPr>
            </a:p>
          </p:txBody>
        </p:sp>
        <p:sp>
          <p:nvSpPr>
            <p:cNvPr id="41" name="TextBox 40"/>
            <p:cNvSpPr txBox="1"/>
            <p:nvPr/>
          </p:nvSpPr>
          <p:spPr>
            <a:xfrm>
              <a:off x="2493199"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1</a:t>
              </a:r>
              <a:endParaRPr lang="fr-CA" dirty="0">
                <a:latin typeface="Consolas" panose="020B0609020204030204" pitchFamily="49" charset="0"/>
                <a:cs typeface="Consolas" panose="020B0609020204030204" pitchFamily="49" charset="0"/>
              </a:endParaRPr>
            </a:p>
          </p:txBody>
        </p:sp>
        <p:sp>
          <p:nvSpPr>
            <p:cNvPr id="42" name="TextBox 41"/>
            <p:cNvSpPr txBox="1"/>
            <p:nvPr/>
          </p:nvSpPr>
          <p:spPr>
            <a:xfrm>
              <a:off x="2778416"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1</a:t>
              </a:r>
              <a:endParaRPr lang="fr-CA" dirty="0">
                <a:latin typeface="Consolas" panose="020B0609020204030204" pitchFamily="49" charset="0"/>
                <a:cs typeface="Consolas" panose="020B0609020204030204" pitchFamily="49" charset="0"/>
              </a:endParaRPr>
            </a:p>
          </p:txBody>
        </p:sp>
        <p:sp>
          <p:nvSpPr>
            <p:cNvPr id="43" name="TextBox 42"/>
            <p:cNvSpPr txBox="1"/>
            <p:nvPr/>
          </p:nvSpPr>
          <p:spPr>
            <a:xfrm>
              <a:off x="492119" y="2089253"/>
              <a:ext cx="797326" cy="646331"/>
            </a:xfrm>
            <a:prstGeom prst="rect">
              <a:avLst/>
            </a:prstGeom>
            <a:noFill/>
          </p:spPr>
          <p:txBody>
            <a:bodyPr wrap="square" rtlCol="0">
              <a:spAutoFit/>
            </a:bodyPr>
            <a:lstStyle/>
            <a:p>
              <a:pPr algn="ctr"/>
              <a:r>
                <a:rPr lang="en-CA" dirty="0">
                  <a:latin typeface="Calibri" panose="020F0502020204030204" pitchFamily="34" charset="0"/>
                  <a:cs typeface="Calibri" panose="020F0502020204030204" pitchFamily="34" charset="0"/>
                </a:rPr>
                <a:t>Pages used</a:t>
              </a:r>
              <a:endParaRPr lang="fr-CA" dirty="0">
                <a:latin typeface="Calibri" panose="020F0502020204030204" pitchFamily="34" charset="0"/>
                <a:cs typeface="Calibri" panose="020F0502020204030204" pitchFamily="34" charset="0"/>
              </a:endParaRPr>
            </a:p>
          </p:txBody>
        </p:sp>
        <p:sp>
          <p:nvSpPr>
            <p:cNvPr id="44" name="TextBox 43"/>
            <p:cNvSpPr txBox="1"/>
            <p:nvPr/>
          </p:nvSpPr>
          <p:spPr>
            <a:xfrm>
              <a:off x="1322856"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0</a:t>
              </a:r>
              <a:endParaRPr lang="fr-CA" sz="1400" dirty="0">
                <a:latin typeface="Calibri" panose="020F0502020204030204" pitchFamily="34" charset="0"/>
                <a:cs typeface="Calibri" panose="020F0502020204030204" pitchFamily="34" charset="0"/>
              </a:endParaRPr>
            </a:p>
          </p:txBody>
        </p:sp>
        <p:sp>
          <p:nvSpPr>
            <p:cNvPr id="45" name="TextBox 44"/>
            <p:cNvSpPr txBox="1"/>
            <p:nvPr/>
          </p:nvSpPr>
          <p:spPr>
            <a:xfrm>
              <a:off x="1618860"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1</a:t>
              </a:r>
              <a:endParaRPr lang="fr-CA" sz="1400" dirty="0">
                <a:latin typeface="Calibri" panose="020F0502020204030204" pitchFamily="34" charset="0"/>
                <a:cs typeface="Calibri" panose="020F0502020204030204" pitchFamily="34" charset="0"/>
              </a:endParaRPr>
            </a:p>
          </p:txBody>
        </p:sp>
        <p:sp>
          <p:nvSpPr>
            <p:cNvPr id="46" name="TextBox 45"/>
            <p:cNvSpPr txBox="1"/>
            <p:nvPr/>
          </p:nvSpPr>
          <p:spPr>
            <a:xfrm>
              <a:off x="1926146"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2</a:t>
              </a:r>
              <a:endParaRPr lang="fr-CA" sz="1400" dirty="0">
                <a:latin typeface="Calibri" panose="020F0502020204030204" pitchFamily="34" charset="0"/>
                <a:cs typeface="Calibri" panose="020F0502020204030204" pitchFamily="34" charset="0"/>
              </a:endParaRPr>
            </a:p>
          </p:txBody>
        </p:sp>
        <p:sp>
          <p:nvSpPr>
            <p:cNvPr id="47" name="TextBox 46"/>
            <p:cNvSpPr txBox="1"/>
            <p:nvPr/>
          </p:nvSpPr>
          <p:spPr>
            <a:xfrm>
              <a:off x="2222150"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3</a:t>
              </a:r>
              <a:endParaRPr lang="fr-CA" sz="1400" dirty="0">
                <a:latin typeface="Calibri" panose="020F0502020204030204" pitchFamily="34" charset="0"/>
                <a:cs typeface="Calibri" panose="020F0502020204030204" pitchFamily="34" charset="0"/>
              </a:endParaRPr>
            </a:p>
          </p:txBody>
        </p:sp>
        <p:sp>
          <p:nvSpPr>
            <p:cNvPr id="48" name="TextBox 47"/>
            <p:cNvSpPr txBox="1"/>
            <p:nvPr/>
          </p:nvSpPr>
          <p:spPr>
            <a:xfrm>
              <a:off x="2490328"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4</a:t>
              </a:r>
              <a:endParaRPr lang="fr-CA" sz="1400" dirty="0">
                <a:latin typeface="Calibri" panose="020F0502020204030204" pitchFamily="34" charset="0"/>
                <a:cs typeface="Calibri" panose="020F0502020204030204" pitchFamily="34" charset="0"/>
              </a:endParaRPr>
            </a:p>
          </p:txBody>
        </p:sp>
        <p:sp>
          <p:nvSpPr>
            <p:cNvPr id="49" name="TextBox 48"/>
            <p:cNvSpPr txBox="1"/>
            <p:nvPr/>
          </p:nvSpPr>
          <p:spPr>
            <a:xfrm>
              <a:off x="2786332"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5</a:t>
              </a:r>
              <a:endParaRPr lang="fr-CA" sz="1400" dirty="0">
                <a:latin typeface="Calibri" panose="020F0502020204030204" pitchFamily="34" charset="0"/>
                <a:cs typeface="Calibri" panose="020F0502020204030204" pitchFamily="34" charset="0"/>
              </a:endParaRPr>
            </a:p>
          </p:txBody>
        </p:sp>
      </p:grpSp>
      <p:sp>
        <p:nvSpPr>
          <p:cNvPr id="7" name="TextBox 6"/>
          <p:cNvSpPr txBox="1"/>
          <p:nvPr/>
        </p:nvSpPr>
        <p:spPr>
          <a:xfrm>
            <a:off x="1199233" y="168275"/>
            <a:ext cx="1255344" cy="369332"/>
          </a:xfrm>
          <a:prstGeom prst="rect">
            <a:avLst/>
          </a:prstGeom>
          <a:noFill/>
        </p:spPr>
        <p:txBody>
          <a:bodyPr wrap="none" rtlCol="0">
            <a:spAutoFit/>
          </a:bodyPr>
          <a:lstStyle/>
          <a:p>
            <a:r>
              <a:rPr lang="en-CA" b="1" dirty="0">
                <a:latin typeface="Calibri" panose="020F0502020204030204" pitchFamily="34" charset="0"/>
                <a:cs typeface="Calibri" panose="020F0502020204030204" pitchFamily="34" charset="0"/>
              </a:rPr>
              <a:t>Initial state</a:t>
            </a:r>
            <a:endParaRPr lang="fr-CA" b="1" dirty="0">
              <a:latin typeface="Calibri" panose="020F0502020204030204" pitchFamily="34" charset="0"/>
              <a:cs typeface="Calibri" panose="020F0502020204030204" pitchFamily="34" charset="0"/>
            </a:endParaRPr>
          </a:p>
        </p:txBody>
      </p:sp>
      <p:sp>
        <p:nvSpPr>
          <p:cNvPr id="8" name="TextBox 7"/>
          <p:cNvSpPr txBox="1"/>
          <p:nvPr/>
        </p:nvSpPr>
        <p:spPr>
          <a:xfrm>
            <a:off x="1092141" y="2994288"/>
            <a:ext cx="1807611"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Software counter</a:t>
            </a:r>
            <a:endParaRPr lang="fr-CA" dirty="0">
              <a:latin typeface="Calibri" panose="020F0502020204030204" pitchFamily="34" charset="0"/>
              <a:cs typeface="Calibri" panose="020F0502020204030204" pitchFamily="34" charset="0"/>
            </a:endParaRPr>
          </a:p>
        </p:txBody>
      </p:sp>
      <p:sp>
        <p:nvSpPr>
          <p:cNvPr id="10" name="Rectangle 9"/>
          <p:cNvSpPr/>
          <p:nvPr/>
        </p:nvSpPr>
        <p:spPr>
          <a:xfrm>
            <a:off x="323528" y="1561009"/>
            <a:ext cx="3060340" cy="46042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nvGrpSpPr>
          <p:cNvPr id="50" name="Group 49"/>
          <p:cNvGrpSpPr/>
          <p:nvPr/>
        </p:nvGrpSpPr>
        <p:grpSpPr>
          <a:xfrm>
            <a:off x="586622" y="3625329"/>
            <a:ext cx="2449363" cy="369332"/>
            <a:chOff x="610469" y="2579712"/>
            <a:chExt cx="2449363" cy="369332"/>
          </a:xfrm>
        </p:grpSpPr>
        <p:sp>
          <p:nvSpPr>
            <p:cNvPr id="51" name="TextBox 50"/>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10000000</a:t>
              </a:r>
              <a:endParaRPr lang="fr-CA" dirty="0">
                <a:latin typeface="Consolas" panose="020B0609020204030204" pitchFamily="49" charset="0"/>
                <a:cs typeface="Consolas" panose="020B0609020204030204" pitchFamily="49" charset="0"/>
              </a:endParaRPr>
            </a:p>
          </p:txBody>
        </p:sp>
        <p:sp>
          <p:nvSpPr>
            <p:cNvPr id="52" name="TextBox 51"/>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0</a:t>
              </a:r>
              <a:endParaRPr lang="fr-CA" dirty="0">
                <a:latin typeface="Calibri" panose="020F0502020204030204" pitchFamily="34" charset="0"/>
                <a:cs typeface="Calibri" panose="020F0502020204030204" pitchFamily="34" charset="0"/>
              </a:endParaRPr>
            </a:p>
          </p:txBody>
        </p:sp>
      </p:grpSp>
      <p:sp>
        <p:nvSpPr>
          <p:cNvPr id="53" name="TextBox 52"/>
          <p:cNvSpPr txBox="1"/>
          <p:nvPr/>
        </p:nvSpPr>
        <p:spPr>
          <a:xfrm>
            <a:off x="4271867" y="2968521"/>
            <a:ext cx="631455"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Page</a:t>
            </a:r>
            <a:endParaRPr lang="fr-CA" dirty="0">
              <a:latin typeface="Calibri" panose="020F0502020204030204" pitchFamily="34" charset="0"/>
              <a:cs typeface="Calibri" panose="020F0502020204030204" pitchFamily="34" charset="0"/>
            </a:endParaRPr>
          </a:p>
        </p:txBody>
      </p:sp>
      <p:grpSp>
        <p:nvGrpSpPr>
          <p:cNvPr id="54" name="Group 53"/>
          <p:cNvGrpSpPr/>
          <p:nvPr/>
        </p:nvGrpSpPr>
        <p:grpSpPr>
          <a:xfrm>
            <a:off x="586622" y="3994661"/>
            <a:ext cx="2449363" cy="369332"/>
            <a:chOff x="610469" y="2579712"/>
            <a:chExt cx="2449363" cy="369332"/>
          </a:xfrm>
        </p:grpSpPr>
        <p:sp>
          <p:nvSpPr>
            <p:cNvPr id="55" name="TextBox 54"/>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00000000</a:t>
              </a:r>
              <a:endParaRPr lang="fr-CA" dirty="0">
                <a:latin typeface="Consolas" panose="020B0609020204030204" pitchFamily="49" charset="0"/>
                <a:cs typeface="Consolas" panose="020B0609020204030204" pitchFamily="49" charset="0"/>
              </a:endParaRPr>
            </a:p>
          </p:txBody>
        </p:sp>
        <p:sp>
          <p:nvSpPr>
            <p:cNvPr id="56" name="TextBox 55"/>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1</a:t>
              </a:r>
              <a:endParaRPr lang="fr-CA" dirty="0">
                <a:latin typeface="Calibri" panose="020F0502020204030204" pitchFamily="34" charset="0"/>
                <a:cs typeface="Calibri" panose="020F0502020204030204" pitchFamily="34" charset="0"/>
              </a:endParaRPr>
            </a:p>
          </p:txBody>
        </p:sp>
      </p:grpSp>
      <p:grpSp>
        <p:nvGrpSpPr>
          <p:cNvPr id="57" name="Group 56"/>
          <p:cNvGrpSpPr/>
          <p:nvPr/>
        </p:nvGrpSpPr>
        <p:grpSpPr>
          <a:xfrm>
            <a:off x="586622" y="4363993"/>
            <a:ext cx="2449363" cy="369332"/>
            <a:chOff x="610469" y="2579712"/>
            <a:chExt cx="2449363" cy="369332"/>
          </a:xfrm>
        </p:grpSpPr>
        <p:sp>
          <p:nvSpPr>
            <p:cNvPr id="58" name="TextBox 57"/>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10000000</a:t>
              </a:r>
              <a:endParaRPr lang="fr-CA" dirty="0">
                <a:latin typeface="Consolas" panose="020B0609020204030204" pitchFamily="49" charset="0"/>
                <a:cs typeface="Consolas" panose="020B0609020204030204" pitchFamily="49" charset="0"/>
              </a:endParaRPr>
            </a:p>
          </p:txBody>
        </p:sp>
        <p:sp>
          <p:nvSpPr>
            <p:cNvPr id="59" name="TextBox 58"/>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2</a:t>
              </a:r>
              <a:endParaRPr lang="fr-CA" dirty="0">
                <a:latin typeface="Calibri" panose="020F0502020204030204" pitchFamily="34" charset="0"/>
                <a:cs typeface="Calibri" panose="020F0502020204030204" pitchFamily="34" charset="0"/>
              </a:endParaRPr>
            </a:p>
          </p:txBody>
        </p:sp>
      </p:grpSp>
      <p:grpSp>
        <p:nvGrpSpPr>
          <p:cNvPr id="60" name="Group 59"/>
          <p:cNvGrpSpPr/>
          <p:nvPr/>
        </p:nvGrpSpPr>
        <p:grpSpPr>
          <a:xfrm>
            <a:off x="586622" y="4733325"/>
            <a:ext cx="2449363" cy="369332"/>
            <a:chOff x="610469" y="2579712"/>
            <a:chExt cx="2449363" cy="369332"/>
          </a:xfrm>
        </p:grpSpPr>
        <p:sp>
          <p:nvSpPr>
            <p:cNvPr id="61" name="TextBox 60"/>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00000000</a:t>
              </a:r>
              <a:endParaRPr lang="fr-CA" dirty="0">
                <a:latin typeface="Consolas" panose="020B0609020204030204" pitchFamily="49" charset="0"/>
                <a:cs typeface="Consolas" panose="020B0609020204030204" pitchFamily="49" charset="0"/>
              </a:endParaRPr>
            </a:p>
          </p:txBody>
        </p:sp>
        <p:sp>
          <p:nvSpPr>
            <p:cNvPr id="62" name="TextBox 61"/>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3</a:t>
              </a:r>
              <a:endParaRPr lang="fr-CA" dirty="0">
                <a:latin typeface="Calibri" panose="020F0502020204030204" pitchFamily="34" charset="0"/>
                <a:cs typeface="Calibri" panose="020F0502020204030204" pitchFamily="34" charset="0"/>
              </a:endParaRPr>
            </a:p>
          </p:txBody>
        </p:sp>
      </p:grpSp>
      <p:grpSp>
        <p:nvGrpSpPr>
          <p:cNvPr id="63" name="Group 62"/>
          <p:cNvGrpSpPr/>
          <p:nvPr/>
        </p:nvGrpSpPr>
        <p:grpSpPr>
          <a:xfrm>
            <a:off x="586622" y="5113397"/>
            <a:ext cx="2449363" cy="369332"/>
            <a:chOff x="610469" y="2579712"/>
            <a:chExt cx="2449363" cy="369332"/>
          </a:xfrm>
        </p:grpSpPr>
        <p:sp>
          <p:nvSpPr>
            <p:cNvPr id="64" name="TextBox 63"/>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10000000</a:t>
              </a:r>
              <a:endParaRPr lang="fr-CA" dirty="0">
                <a:latin typeface="Consolas" panose="020B0609020204030204" pitchFamily="49" charset="0"/>
                <a:cs typeface="Consolas" panose="020B0609020204030204" pitchFamily="49" charset="0"/>
              </a:endParaRPr>
            </a:p>
          </p:txBody>
        </p:sp>
        <p:sp>
          <p:nvSpPr>
            <p:cNvPr id="65" name="TextBox 64"/>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4</a:t>
              </a:r>
              <a:endParaRPr lang="fr-CA" dirty="0">
                <a:latin typeface="Calibri" panose="020F0502020204030204" pitchFamily="34" charset="0"/>
                <a:cs typeface="Calibri" panose="020F0502020204030204" pitchFamily="34" charset="0"/>
              </a:endParaRPr>
            </a:p>
          </p:txBody>
        </p:sp>
      </p:grpSp>
      <p:grpSp>
        <p:nvGrpSpPr>
          <p:cNvPr id="66" name="Group 65"/>
          <p:cNvGrpSpPr/>
          <p:nvPr/>
        </p:nvGrpSpPr>
        <p:grpSpPr>
          <a:xfrm>
            <a:off x="586622" y="5482729"/>
            <a:ext cx="2449363" cy="369332"/>
            <a:chOff x="610469" y="2579712"/>
            <a:chExt cx="2449363" cy="369332"/>
          </a:xfrm>
        </p:grpSpPr>
        <p:sp>
          <p:nvSpPr>
            <p:cNvPr id="67" name="TextBox 66"/>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10000000</a:t>
              </a:r>
              <a:endParaRPr lang="fr-CA" dirty="0">
                <a:latin typeface="Consolas" panose="020B0609020204030204" pitchFamily="49" charset="0"/>
                <a:cs typeface="Consolas" panose="020B0609020204030204" pitchFamily="49" charset="0"/>
              </a:endParaRPr>
            </a:p>
          </p:txBody>
        </p:sp>
        <p:sp>
          <p:nvSpPr>
            <p:cNvPr id="68" name="TextBox 67"/>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5</a:t>
              </a:r>
              <a:endParaRPr lang="fr-CA" dirty="0">
                <a:latin typeface="Calibri" panose="020F0502020204030204" pitchFamily="34" charset="0"/>
                <a:cs typeface="Calibri" panose="020F0502020204030204" pitchFamily="34" charset="0"/>
              </a:endParaRPr>
            </a:p>
          </p:txBody>
        </p:sp>
      </p:grpSp>
      <p:grpSp>
        <p:nvGrpSpPr>
          <p:cNvPr id="69" name="Group 68"/>
          <p:cNvGrpSpPr/>
          <p:nvPr/>
        </p:nvGrpSpPr>
        <p:grpSpPr>
          <a:xfrm>
            <a:off x="4312588" y="2012567"/>
            <a:ext cx="2574329" cy="799702"/>
            <a:chOff x="492119" y="1935882"/>
            <a:chExt cx="2574329" cy="799702"/>
          </a:xfrm>
        </p:grpSpPr>
        <p:sp>
          <p:nvSpPr>
            <p:cNvPr id="70" name="TextBox 69"/>
            <p:cNvSpPr txBox="1"/>
            <p:nvPr/>
          </p:nvSpPr>
          <p:spPr>
            <a:xfrm>
              <a:off x="1328881"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1</a:t>
              </a:r>
              <a:endParaRPr lang="fr-CA" dirty="0">
                <a:latin typeface="Consolas" panose="020B0609020204030204" pitchFamily="49" charset="0"/>
                <a:cs typeface="Consolas" panose="020B0609020204030204" pitchFamily="49" charset="0"/>
              </a:endParaRPr>
            </a:p>
          </p:txBody>
        </p:sp>
        <p:sp>
          <p:nvSpPr>
            <p:cNvPr id="71" name="TextBox 70"/>
            <p:cNvSpPr txBox="1"/>
            <p:nvPr/>
          </p:nvSpPr>
          <p:spPr>
            <a:xfrm>
              <a:off x="1618860"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1</a:t>
              </a:r>
              <a:endParaRPr lang="fr-CA" dirty="0">
                <a:latin typeface="Consolas" panose="020B0609020204030204" pitchFamily="49" charset="0"/>
                <a:cs typeface="Consolas" panose="020B0609020204030204" pitchFamily="49" charset="0"/>
              </a:endParaRPr>
            </a:p>
          </p:txBody>
        </p:sp>
        <p:sp>
          <p:nvSpPr>
            <p:cNvPr id="72" name="TextBox 71"/>
            <p:cNvSpPr txBox="1"/>
            <p:nvPr/>
          </p:nvSpPr>
          <p:spPr>
            <a:xfrm>
              <a:off x="1910513"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0</a:t>
              </a:r>
              <a:endParaRPr lang="fr-CA" dirty="0">
                <a:latin typeface="Consolas" panose="020B0609020204030204" pitchFamily="49" charset="0"/>
                <a:cs typeface="Consolas" panose="020B0609020204030204" pitchFamily="49" charset="0"/>
              </a:endParaRPr>
            </a:p>
          </p:txBody>
        </p:sp>
        <p:sp>
          <p:nvSpPr>
            <p:cNvPr id="73" name="TextBox 72"/>
            <p:cNvSpPr txBox="1"/>
            <p:nvPr/>
          </p:nvSpPr>
          <p:spPr>
            <a:xfrm>
              <a:off x="2200492"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0</a:t>
              </a:r>
              <a:endParaRPr lang="fr-CA" dirty="0">
                <a:latin typeface="Consolas" panose="020B0609020204030204" pitchFamily="49" charset="0"/>
                <a:cs typeface="Consolas" panose="020B0609020204030204" pitchFamily="49" charset="0"/>
              </a:endParaRPr>
            </a:p>
          </p:txBody>
        </p:sp>
        <p:sp>
          <p:nvSpPr>
            <p:cNvPr id="74" name="TextBox 73"/>
            <p:cNvSpPr txBox="1"/>
            <p:nvPr/>
          </p:nvSpPr>
          <p:spPr>
            <a:xfrm>
              <a:off x="2493199"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1</a:t>
              </a:r>
              <a:endParaRPr lang="fr-CA" dirty="0">
                <a:latin typeface="Consolas" panose="020B0609020204030204" pitchFamily="49" charset="0"/>
                <a:cs typeface="Consolas" panose="020B0609020204030204" pitchFamily="49" charset="0"/>
              </a:endParaRPr>
            </a:p>
          </p:txBody>
        </p:sp>
        <p:sp>
          <p:nvSpPr>
            <p:cNvPr id="75" name="TextBox 74"/>
            <p:cNvSpPr txBox="1"/>
            <p:nvPr/>
          </p:nvSpPr>
          <p:spPr>
            <a:xfrm>
              <a:off x="2778416"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0</a:t>
              </a:r>
              <a:endParaRPr lang="fr-CA" dirty="0">
                <a:latin typeface="Consolas" panose="020B0609020204030204" pitchFamily="49" charset="0"/>
                <a:cs typeface="Consolas" panose="020B0609020204030204" pitchFamily="49" charset="0"/>
              </a:endParaRPr>
            </a:p>
          </p:txBody>
        </p:sp>
        <p:sp>
          <p:nvSpPr>
            <p:cNvPr id="76" name="TextBox 75"/>
            <p:cNvSpPr txBox="1"/>
            <p:nvPr/>
          </p:nvSpPr>
          <p:spPr>
            <a:xfrm>
              <a:off x="492119" y="2089253"/>
              <a:ext cx="797326" cy="646331"/>
            </a:xfrm>
            <a:prstGeom prst="rect">
              <a:avLst/>
            </a:prstGeom>
            <a:noFill/>
          </p:spPr>
          <p:txBody>
            <a:bodyPr wrap="square" rtlCol="0">
              <a:spAutoFit/>
            </a:bodyPr>
            <a:lstStyle/>
            <a:p>
              <a:pPr algn="ctr"/>
              <a:r>
                <a:rPr lang="en-CA" dirty="0">
                  <a:latin typeface="Calibri" panose="020F0502020204030204" pitchFamily="34" charset="0"/>
                  <a:cs typeface="Calibri" panose="020F0502020204030204" pitchFamily="34" charset="0"/>
                </a:rPr>
                <a:t>Pages used</a:t>
              </a:r>
              <a:endParaRPr lang="fr-CA" dirty="0">
                <a:latin typeface="Calibri" panose="020F0502020204030204" pitchFamily="34" charset="0"/>
                <a:cs typeface="Calibri" panose="020F0502020204030204" pitchFamily="34" charset="0"/>
              </a:endParaRPr>
            </a:p>
          </p:txBody>
        </p:sp>
        <p:sp>
          <p:nvSpPr>
            <p:cNvPr id="77" name="TextBox 76"/>
            <p:cNvSpPr txBox="1"/>
            <p:nvPr/>
          </p:nvSpPr>
          <p:spPr>
            <a:xfrm>
              <a:off x="1322856"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0</a:t>
              </a:r>
              <a:endParaRPr lang="fr-CA" sz="1400" dirty="0">
                <a:latin typeface="Calibri" panose="020F0502020204030204" pitchFamily="34" charset="0"/>
                <a:cs typeface="Calibri" panose="020F0502020204030204" pitchFamily="34" charset="0"/>
              </a:endParaRPr>
            </a:p>
          </p:txBody>
        </p:sp>
        <p:sp>
          <p:nvSpPr>
            <p:cNvPr id="78" name="TextBox 77"/>
            <p:cNvSpPr txBox="1"/>
            <p:nvPr/>
          </p:nvSpPr>
          <p:spPr>
            <a:xfrm>
              <a:off x="1618860"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1</a:t>
              </a:r>
              <a:endParaRPr lang="fr-CA" sz="1400" dirty="0">
                <a:latin typeface="Calibri" panose="020F0502020204030204" pitchFamily="34" charset="0"/>
                <a:cs typeface="Calibri" panose="020F0502020204030204" pitchFamily="34" charset="0"/>
              </a:endParaRPr>
            </a:p>
          </p:txBody>
        </p:sp>
        <p:sp>
          <p:nvSpPr>
            <p:cNvPr id="79" name="TextBox 78"/>
            <p:cNvSpPr txBox="1"/>
            <p:nvPr/>
          </p:nvSpPr>
          <p:spPr>
            <a:xfrm>
              <a:off x="1926146"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2</a:t>
              </a:r>
              <a:endParaRPr lang="fr-CA" sz="1400" dirty="0">
                <a:latin typeface="Calibri" panose="020F0502020204030204" pitchFamily="34" charset="0"/>
                <a:cs typeface="Calibri" panose="020F0502020204030204" pitchFamily="34" charset="0"/>
              </a:endParaRPr>
            </a:p>
          </p:txBody>
        </p:sp>
        <p:sp>
          <p:nvSpPr>
            <p:cNvPr id="80" name="TextBox 79"/>
            <p:cNvSpPr txBox="1"/>
            <p:nvPr/>
          </p:nvSpPr>
          <p:spPr>
            <a:xfrm>
              <a:off x="2222150"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3</a:t>
              </a:r>
              <a:endParaRPr lang="fr-CA" sz="1400" dirty="0">
                <a:latin typeface="Calibri" panose="020F0502020204030204" pitchFamily="34" charset="0"/>
                <a:cs typeface="Calibri" panose="020F0502020204030204" pitchFamily="34" charset="0"/>
              </a:endParaRPr>
            </a:p>
          </p:txBody>
        </p:sp>
        <p:sp>
          <p:nvSpPr>
            <p:cNvPr id="81" name="TextBox 80"/>
            <p:cNvSpPr txBox="1"/>
            <p:nvPr/>
          </p:nvSpPr>
          <p:spPr>
            <a:xfrm>
              <a:off x="2490328"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4</a:t>
              </a:r>
              <a:endParaRPr lang="fr-CA" sz="1400" dirty="0">
                <a:latin typeface="Calibri" panose="020F0502020204030204" pitchFamily="34" charset="0"/>
                <a:cs typeface="Calibri" panose="020F0502020204030204" pitchFamily="34" charset="0"/>
              </a:endParaRPr>
            </a:p>
          </p:txBody>
        </p:sp>
        <p:sp>
          <p:nvSpPr>
            <p:cNvPr id="82" name="TextBox 81"/>
            <p:cNvSpPr txBox="1"/>
            <p:nvPr/>
          </p:nvSpPr>
          <p:spPr>
            <a:xfrm>
              <a:off x="2786332"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5</a:t>
              </a:r>
              <a:endParaRPr lang="fr-CA" sz="1400" dirty="0">
                <a:latin typeface="Calibri" panose="020F0502020204030204" pitchFamily="34" charset="0"/>
                <a:cs typeface="Calibri" panose="020F0502020204030204" pitchFamily="34" charset="0"/>
              </a:endParaRPr>
            </a:p>
          </p:txBody>
        </p:sp>
      </p:grpSp>
      <p:sp>
        <p:nvSpPr>
          <p:cNvPr id="83" name="TextBox 82"/>
          <p:cNvSpPr txBox="1"/>
          <p:nvPr/>
        </p:nvSpPr>
        <p:spPr>
          <a:xfrm>
            <a:off x="5211703" y="1113304"/>
            <a:ext cx="731290" cy="369332"/>
          </a:xfrm>
          <a:prstGeom prst="rect">
            <a:avLst/>
          </a:prstGeom>
          <a:noFill/>
        </p:spPr>
        <p:txBody>
          <a:bodyPr wrap="none" rtlCol="0">
            <a:spAutoFit/>
          </a:bodyPr>
          <a:lstStyle/>
          <a:p>
            <a:r>
              <a:rPr lang="en-CA" b="1" dirty="0">
                <a:latin typeface="Calibri" panose="020F0502020204030204" pitchFamily="34" charset="0"/>
                <a:cs typeface="Calibri" panose="020F0502020204030204" pitchFamily="34" charset="0"/>
              </a:rPr>
              <a:t>Tick 1</a:t>
            </a:r>
            <a:endParaRPr lang="fr-CA" b="1" dirty="0">
              <a:latin typeface="Calibri" panose="020F0502020204030204" pitchFamily="34" charset="0"/>
              <a:cs typeface="Calibri" panose="020F0502020204030204" pitchFamily="34" charset="0"/>
            </a:endParaRPr>
          </a:p>
        </p:txBody>
      </p:sp>
      <p:sp>
        <p:nvSpPr>
          <p:cNvPr id="84" name="TextBox 83"/>
          <p:cNvSpPr txBox="1"/>
          <p:nvPr/>
        </p:nvSpPr>
        <p:spPr>
          <a:xfrm>
            <a:off x="4938995" y="2994288"/>
            <a:ext cx="1807611"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Software counter</a:t>
            </a:r>
            <a:endParaRPr lang="fr-CA" dirty="0">
              <a:latin typeface="Calibri" panose="020F0502020204030204" pitchFamily="34" charset="0"/>
              <a:cs typeface="Calibri" panose="020F0502020204030204" pitchFamily="34" charset="0"/>
            </a:endParaRPr>
          </a:p>
        </p:txBody>
      </p:sp>
      <p:sp>
        <p:nvSpPr>
          <p:cNvPr id="85" name="Rectangle 84"/>
          <p:cNvSpPr/>
          <p:nvPr/>
        </p:nvSpPr>
        <p:spPr>
          <a:xfrm>
            <a:off x="4170382" y="1561009"/>
            <a:ext cx="3060340" cy="46042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9" name="Right Arrow 8"/>
          <p:cNvSpPr/>
          <p:nvPr/>
        </p:nvSpPr>
        <p:spPr>
          <a:xfrm>
            <a:off x="3491880" y="3769003"/>
            <a:ext cx="576064" cy="784830"/>
          </a:xfrm>
          <a:prstGeom prs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6" name="Slide Number Placeholder 3"/>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7</a:t>
            </a:fld>
            <a:endParaRPr lang="fr-CA" altLang="en-US" dirty="0">
              <a:solidFill>
                <a:srgbClr val="000000"/>
              </a:solidFill>
            </a:endParaRPr>
          </a:p>
        </p:txBody>
      </p:sp>
      <p:sp>
        <p:nvSpPr>
          <p:cNvPr id="87" name="TextBox 86">
            <a:extLst>
              <a:ext uri="{FF2B5EF4-FFF2-40B4-BE49-F238E27FC236}">
                <a16:creationId xmlns:a16="http://schemas.microsoft.com/office/drawing/2014/main" id="{3CDB19F2-F6F0-4C1B-BEB3-2ADC0F67FF4B}"/>
              </a:ext>
            </a:extLst>
          </p:cNvPr>
          <p:cNvSpPr txBox="1"/>
          <p:nvPr/>
        </p:nvSpPr>
        <p:spPr>
          <a:xfrm>
            <a:off x="1502868" y="1107480"/>
            <a:ext cx="731290" cy="369332"/>
          </a:xfrm>
          <a:prstGeom prst="rect">
            <a:avLst/>
          </a:prstGeom>
          <a:noFill/>
        </p:spPr>
        <p:txBody>
          <a:bodyPr wrap="none" rtlCol="0">
            <a:spAutoFit/>
          </a:bodyPr>
          <a:lstStyle/>
          <a:p>
            <a:r>
              <a:rPr lang="en-CA" b="1" dirty="0">
                <a:latin typeface="Calibri" panose="020F0502020204030204" pitchFamily="34" charset="0"/>
                <a:cs typeface="Calibri" panose="020F0502020204030204" pitchFamily="34" charset="0"/>
              </a:rPr>
              <a:t>Tick 0</a:t>
            </a:r>
            <a:endParaRPr lang="fr-CA" b="1" dirty="0">
              <a:latin typeface="Calibri" panose="020F0502020204030204" pitchFamily="34" charset="0"/>
              <a:cs typeface="Calibri" panose="020F0502020204030204" pitchFamily="34" charset="0"/>
            </a:endParaRPr>
          </a:p>
        </p:txBody>
      </p:sp>
      <p:sp>
        <p:nvSpPr>
          <p:cNvPr id="88" name="Right Arrow 8">
            <a:extLst>
              <a:ext uri="{FF2B5EF4-FFF2-40B4-BE49-F238E27FC236}">
                <a16:creationId xmlns:a16="http://schemas.microsoft.com/office/drawing/2014/main" id="{8788B17C-3BAA-4F9B-B5D3-C34E264C1BB2}"/>
              </a:ext>
            </a:extLst>
          </p:cNvPr>
          <p:cNvSpPr/>
          <p:nvPr/>
        </p:nvSpPr>
        <p:spPr>
          <a:xfrm rot="5400000">
            <a:off x="1538873" y="408463"/>
            <a:ext cx="576064" cy="784830"/>
          </a:xfrm>
          <a:prstGeom prs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nvGrpSpPr>
          <p:cNvPr id="107" name="Group 106">
            <a:extLst>
              <a:ext uri="{FF2B5EF4-FFF2-40B4-BE49-F238E27FC236}">
                <a16:creationId xmlns:a16="http://schemas.microsoft.com/office/drawing/2014/main" id="{253F3351-D163-4DC8-BD1C-71318DC7AE5E}"/>
              </a:ext>
            </a:extLst>
          </p:cNvPr>
          <p:cNvGrpSpPr/>
          <p:nvPr/>
        </p:nvGrpSpPr>
        <p:grpSpPr>
          <a:xfrm>
            <a:off x="4433476" y="3531545"/>
            <a:ext cx="2449363" cy="369332"/>
            <a:chOff x="610469" y="2579712"/>
            <a:chExt cx="2449363" cy="369332"/>
          </a:xfrm>
        </p:grpSpPr>
        <p:sp>
          <p:nvSpPr>
            <p:cNvPr id="108" name="TextBox 107">
              <a:extLst>
                <a:ext uri="{FF2B5EF4-FFF2-40B4-BE49-F238E27FC236}">
                  <a16:creationId xmlns:a16="http://schemas.microsoft.com/office/drawing/2014/main" id="{AF8DFCC9-6410-4AE4-98DC-8E8693E3C651}"/>
                </a:ext>
              </a:extLst>
            </p:cNvPr>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11000000</a:t>
              </a:r>
              <a:endParaRPr lang="fr-CA" dirty="0">
                <a:latin typeface="Consolas" panose="020B0609020204030204" pitchFamily="49" charset="0"/>
                <a:cs typeface="Consolas" panose="020B0609020204030204" pitchFamily="49" charset="0"/>
              </a:endParaRPr>
            </a:p>
          </p:txBody>
        </p:sp>
        <p:sp>
          <p:nvSpPr>
            <p:cNvPr id="109" name="TextBox 108">
              <a:extLst>
                <a:ext uri="{FF2B5EF4-FFF2-40B4-BE49-F238E27FC236}">
                  <a16:creationId xmlns:a16="http://schemas.microsoft.com/office/drawing/2014/main" id="{A1FA4655-60E8-484A-A3F6-86AAE41E5C3D}"/>
                </a:ext>
              </a:extLst>
            </p:cNvPr>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0</a:t>
              </a:r>
              <a:endParaRPr lang="fr-CA" dirty="0">
                <a:latin typeface="Calibri" panose="020F0502020204030204" pitchFamily="34" charset="0"/>
                <a:cs typeface="Calibri" panose="020F0502020204030204" pitchFamily="34" charset="0"/>
              </a:endParaRPr>
            </a:p>
          </p:txBody>
        </p:sp>
      </p:grpSp>
      <p:grpSp>
        <p:nvGrpSpPr>
          <p:cNvPr id="110" name="Group 109">
            <a:extLst>
              <a:ext uri="{FF2B5EF4-FFF2-40B4-BE49-F238E27FC236}">
                <a16:creationId xmlns:a16="http://schemas.microsoft.com/office/drawing/2014/main" id="{C106E0C0-60DB-4E87-AA1C-E90B8B0C0986}"/>
              </a:ext>
            </a:extLst>
          </p:cNvPr>
          <p:cNvGrpSpPr/>
          <p:nvPr/>
        </p:nvGrpSpPr>
        <p:grpSpPr>
          <a:xfrm>
            <a:off x="4433476" y="3900877"/>
            <a:ext cx="2449363" cy="369332"/>
            <a:chOff x="610469" y="2579712"/>
            <a:chExt cx="2449363" cy="369332"/>
          </a:xfrm>
        </p:grpSpPr>
        <p:sp>
          <p:nvSpPr>
            <p:cNvPr id="111" name="TextBox 110">
              <a:extLst>
                <a:ext uri="{FF2B5EF4-FFF2-40B4-BE49-F238E27FC236}">
                  <a16:creationId xmlns:a16="http://schemas.microsoft.com/office/drawing/2014/main" id="{620FA1DF-301B-4F46-938F-6337080D239E}"/>
                </a:ext>
              </a:extLst>
            </p:cNvPr>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10000000</a:t>
              </a:r>
              <a:endParaRPr lang="fr-CA" dirty="0">
                <a:latin typeface="Consolas" panose="020B0609020204030204" pitchFamily="49" charset="0"/>
                <a:cs typeface="Consolas" panose="020B0609020204030204" pitchFamily="49" charset="0"/>
              </a:endParaRPr>
            </a:p>
          </p:txBody>
        </p:sp>
        <p:sp>
          <p:nvSpPr>
            <p:cNvPr id="112" name="TextBox 111">
              <a:extLst>
                <a:ext uri="{FF2B5EF4-FFF2-40B4-BE49-F238E27FC236}">
                  <a16:creationId xmlns:a16="http://schemas.microsoft.com/office/drawing/2014/main" id="{B99A0EA6-5E8D-44D0-B1FB-508C27AC9E28}"/>
                </a:ext>
              </a:extLst>
            </p:cNvPr>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1</a:t>
              </a:r>
              <a:endParaRPr lang="fr-CA" dirty="0">
                <a:latin typeface="Calibri" panose="020F0502020204030204" pitchFamily="34" charset="0"/>
                <a:cs typeface="Calibri" panose="020F0502020204030204" pitchFamily="34" charset="0"/>
              </a:endParaRPr>
            </a:p>
          </p:txBody>
        </p:sp>
      </p:grpSp>
      <p:grpSp>
        <p:nvGrpSpPr>
          <p:cNvPr id="113" name="Group 112">
            <a:extLst>
              <a:ext uri="{FF2B5EF4-FFF2-40B4-BE49-F238E27FC236}">
                <a16:creationId xmlns:a16="http://schemas.microsoft.com/office/drawing/2014/main" id="{3DC26AFE-BD8F-4E0C-A3E5-152C89BC38F9}"/>
              </a:ext>
            </a:extLst>
          </p:cNvPr>
          <p:cNvGrpSpPr/>
          <p:nvPr/>
        </p:nvGrpSpPr>
        <p:grpSpPr>
          <a:xfrm>
            <a:off x="4433476" y="4270209"/>
            <a:ext cx="2449363" cy="369332"/>
            <a:chOff x="610469" y="2579712"/>
            <a:chExt cx="2449363" cy="369332"/>
          </a:xfrm>
        </p:grpSpPr>
        <p:sp>
          <p:nvSpPr>
            <p:cNvPr id="114" name="TextBox 113">
              <a:extLst>
                <a:ext uri="{FF2B5EF4-FFF2-40B4-BE49-F238E27FC236}">
                  <a16:creationId xmlns:a16="http://schemas.microsoft.com/office/drawing/2014/main" id="{18E8CD62-C17E-46AD-B6C4-FAB3D741F2CC}"/>
                </a:ext>
              </a:extLst>
            </p:cNvPr>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01000000</a:t>
              </a:r>
              <a:endParaRPr lang="fr-CA" dirty="0">
                <a:latin typeface="Consolas" panose="020B0609020204030204" pitchFamily="49" charset="0"/>
                <a:cs typeface="Consolas" panose="020B0609020204030204" pitchFamily="49" charset="0"/>
              </a:endParaRPr>
            </a:p>
          </p:txBody>
        </p:sp>
        <p:sp>
          <p:nvSpPr>
            <p:cNvPr id="115" name="TextBox 114">
              <a:extLst>
                <a:ext uri="{FF2B5EF4-FFF2-40B4-BE49-F238E27FC236}">
                  <a16:creationId xmlns:a16="http://schemas.microsoft.com/office/drawing/2014/main" id="{41326E16-8F8D-4330-9A7B-0FC9B8EA1450}"/>
                </a:ext>
              </a:extLst>
            </p:cNvPr>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2</a:t>
              </a:r>
              <a:endParaRPr lang="fr-CA" dirty="0">
                <a:latin typeface="Calibri" panose="020F0502020204030204" pitchFamily="34" charset="0"/>
                <a:cs typeface="Calibri" panose="020F0502020204030204" pitchFamily="34" charset="0"/>
              </a:endParaRPr>
            </a:p>
          </p:txBody>
        </p:sp>
      </p:grpSp>
      <p:grpSp>
        <p:nvGrpSpPr>
          <p:cNvPr id="116" name="Group 115">
            <a:extLst>
              <a:ext uri="{FF2B5EF4-FFF2-40B4-BE49-F238E27FC236}">
                <a16:creationId xmlns:a16="http://schemas.microsoft.com/office/drawing/2014/main" id="{D4D9C974-4301-4358-BEA0-D6D3909D87DC}"/>
              </a:ext>
            </a:extLst>
          </p:cNvPr>
          <p:cNvGrpSpPr/>
          <p:nvPr/>
        </p:nvGrpSpPr>
        <p:grpSpPr>
          <a:xfrm>
            <a:off x="4433476" y="4639541"/>
            <a:ext cx="2449363" cy="369332"/>
            <a:chOff x="610469" y="2579712"/>
            <a:chExt cx="2449363" cy="369332"/>
          </a:xfrm>
        </p:grpSpPr>
        <p:sp>
          <p:nvSpPr>
            <p:cNvPr id="117" name="TextBox 116">
              <a:extLst>
                <a:ext uri="{FF2B5EF4-FFF2-40B4-BE49-F238E27FC236}">
                  <a16:creationId xmlns:a16="http://schemas.microsoft.com/office/drawing/2014/main" id="{F709271C-DC4F-4DD8-9ED4-9CC12ABEA39C}"/>
                </a:ext>
              </a:extLst>
            </p:cNvPr>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00000000</a:t>
              </a:r>
              <a:endParaRPr lang="fr-CA" dirty="0">
                <a:latin typeface="Consolas" panose="020B0609020204030204" pitchFamily="49" charset="0"/>
                <a:cs typeface="Consolas" panose="020B0609020204030204" pitchFamily="49" charset="0"/>
              </a:endParaRPr>
            </a:p>
          </p:txBody>
        </p:sp>
        <p:sp>
          <p:nvSpPr>
            <p:cNvPr id="118" name="TextBox 117">
              <a:extLst>
                <a:ext uri="{FF2B5EF4-FFF2-40B4-BE49-F238E27FC236}">
                  <a16:creationId xmlns:a16="http://schemas.microsoft.com/office/drawing/2014/main" id="{ED723199-408C-48E2-8E9A-1F20F906ACBD}"/>
                </a:ext>
              </a:extLst>
            </p:cNvPr>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3</a:t>
              </a:r>
              <a:endParaRPr lang="fr-CA" dirty="0">
                <a:latin typeface="Calibri" panose="020F0502020204030204" pitchFamily="34" charset="0"/>
                <a:cs typeface="Calibri" panose="020F0502020204030204" pitchFamily="34" charset="0"/>
              </a:endParaRPr>
            </a:p>
          </p:txBody>
        </p:sp>
      </p:grpSp>
      <p:grpSp>
        <p:nvGrpSpPr>
          <p:cNvPr id="119" name="Group 118">
            <a:extLst>
              <a:ext uri="{FF2B5EF4-FFF2-40B4-BE49-F238E27FC236}">
                <a16:creationId xmlns:a16="http://schemas.microsoft.com/office/drawing/2014/main" id="{57F3E692-9018-4A92-B736-A1E38CE2C264}"/>
              </a:ext>
            </a:extLst>
          </p:cNvPr>
          <p:cNvGrpSpPr/>
          <p:nvPr/>
        </p:nvGrpSpPr>
        <p:grpSpPr>
          <a:xfrm>
            <a:off x="4433476" y="5019613"/>
            <a:ext cx="2449363" cy="369332"/>
            <a:chOff x="610469" y="2579712"/>
            <a:chExt cx="2449363" cy="369332"/>
          </a:xfrm>
        </p:grpSpPr>
        <p:sp>
          <p:nvSpPr>
            <p:cNvPr id="120" name="TextBox 119">
              <a:extLst>
                <a:ext uri="{FF2B5EF4-FFF2-40B4-BE49-F238E27FC236}">
                  <a16:creationId xmlns:a16="http://schemas.microsoft.com/office/drawing/2014/main" id="{C026595B-E76C-4015-96D4-7FE2B09B7C97}"/>
                </a:ext>
              </a:extLst>
            </p:cNvPr>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11000000</a:t>
              </a:r>
              <a:endParaRPr lang="fr-CA" dirty="0">
                <a:latin typeface="Consolas" panose="020B0609020204030204" pitchFamily="49" charset="0"/>
                <a:cs typeface="Consolas" panose="020B0609020204030204" pitchFamily="49" charset="0"/>
              </a:endParaRPr>
            </a:p>
          </p:txBody>
        </p:sp>
        <p:sp>
          <p:nvSpPr>
            <p:cNvPr id="121" name="TextBox 120">
              <a:extLst>
                <a:ext uri="{FF2B5EF4-FFF2-40B4-BE49-F238E27FC236}">
                  <a16:creationId xmlns:a16="http://schemas.microsoft.com/office/drawing/2014/main" id="{CDA28232-0926-42E3-B8B2-825F46F72CB0}"/>
                </a:ext>
              </a:extLst>
            </p:cNvPr>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4</a:t>
              </a:r>
              <a:endParaRPr lang="fr-CA" dirty="0">
                <a:latin typeface="Calibri" panose="020F0502020204030204" pitchFamily="34" charset="0"/>
                <a:cs typeface="Calibri" panose="020F0502020204030204" pitchFamily="34" charset="0"/>
              </a:endParaRPr>
            </a:p>
          </p:txBody>
        </p:sp>
      </p:grpSp>
      <p:grpSp>
        <p:nvGrpSpPr>
          <p:cNvPr id="122" name="Group 121">
            <a:extLst>
              <a:ext uri="{FF2B5EF4-FFF2-40B4-BE49-F238E27FC236}">
                <a16:creationId xmlns:a16="http://schemas.microsoft.com/office/drawing/2014/main" id="{299F080A-30C7-4DA0-BFD9-602B67A7417F}"/>
              </a:ext>
            </a:extLst>
          </p:cNvPr>
          <p:cNvGrpSpPr/>
          <p:nvPr/>
        </p:nvGrpSpPr>
        <p:grpSpPr>
          <a:xfrm>
            <a:off x="4433476" y="5388945"/>
            <a:ext cx="2449363" cy="369332"/>
            <a:chOff x="610469" y="2579712"/>
            <a:chExt cx="2449363" cy="369332"/>
          </a:xfrm>
        </p:grpSpPr>
        <p:sp>
          <p:nvSpPr>
            <p:cNvPr id="123" name="TextBox 122">
              <a:extLst>
                <a:ext uri="{FF2B5EF4-FFF2-40B4-BE49-F238E27FC236}">
                  <a16:creationId xmlns:a16="http://schemas.microsoft.com/office/drawing/2014/main" id="{25C9379D-BC80-4AE3-B6B6-258029622493}"/>
                </a:ext>
              </a:extLst>
            </p:cNvPr>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01000000</a:t>
              </a:r>
              <a:endParaRPr lang="fr-CA" dirty="0">
                <a:latin typeface="Consolas" panose="020B0609020204030204" pitchFamily="49" charset="0"/>
                <a:cs typeface="Consolas" panose="020B0609020204030204" pitchFamily="49" charset="0"/>
              </a:endParaRPr>
            </a:p>
          </p:txBody>
        </p:sp>
        <p:sp>
          <p:nvSpPr>
            <p:cNvPr id="124" name="TextBox 123">
              <a:extLst>
                <a:ext uri="{FF2B5EF4-FFF2-40B4-BE49-F238E27FC236}">
                  <a16:creationId xmlns:a16="http://schemas.microsoft.com/office/drawing/2014/main" id="{B935E94F-8891-419E-9F35-2E1EA8D544F3}"/>
                </a:ext>
              </a:extLst>
            </p:cNvPr>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5</a:t>
              </a:r>
              <a:endParaRPr lang="fr-CA"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227658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Box 88"/>
          <p:cNvSpPr txBox="1"/>
          <p:nvPr/>
        </p:nvSpPr>
        <p:spPr>
          <a:xfrm>
            <a:off x="422000" y="2968521"/>
            <a:ext cx="631455"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Page</a:t>
            </a:r>
            <a:endParaRPr lang="fr-CA" dirty="0">
              <a:latin typeface="Calibri" panose="020F0502020204030204" pitchFamily="34" charset="0"/>
              <a:cs typeface="Calibri" panose="020F0502020204030204" pitchFamily="34" charset="0"/>
            </a:endParaRPr>
          </a:p>
        </p:txBody>
      </p:sp>
      <p:grpSp>
        <p:nvGrpSpPr>
          <p:cNvPr id="105" name="Group 104"/>
          <p:cNvGrpSpPr/>
          <p:nvPr/>
        </p:nvGrpSpPr>
        <p:grpSpPr>
          <a:xfrm>
            <a:off x="462721" y="2012567"/>
            <a:ext cx="2574329" cy="799702"/>
            <a:chOff x="492119" y="1935882"/>
            <a:chExt cx="2574329" cy="799702"/>
          </a:xfrm>
        </p:grpSpPr>
        <p:sp>
          <p:nvSpPr>
            <p:cNvPr id="106" name="TextBox 105"/>
            <p:cNvSpPr txBox="1"/>
            <p:nvPr/>
          </p:nvSpPr>
          <p:spPr>
            <a:xfrm>
              <a:off x="1328881"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1</a:t>
              </a:r>
              <a:endParaRPr lang="fr-CA" dirty="0">
                <a:latin typeface="Consolas" panose="020B0609020204030204" pitchFamily="49" charset="0"/>
                <a:cs typeface="Consolas" panose="020B0609020204030204" pitchFamily="49" charset="0"/>
              </a:endParaRPr>
            </a:p>
          </p:txBody>
        </p:sp>
        <p:sp>
          <p:nvSpPr>
            <p:cNvPr id="107" name="TextBox 106"/>
            <p:cNvSpPr txBox="1"/>
            <p:nvPr/>
          </p:nvSpPr>
          <p:spPr>
            <a:xfrm>
              <a:off x="1618860"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1</a:t>
              </a:r>
              <a:endParaRPr lang="fr-CA" dirty="0">
                <a:latin typeface="Consolas" panose="020B0609020204030204" pitchFamily="49" charset="0"/>
                <a:cs typeface="Consolas" panose="020B0609020204030204" pitchFamily="49" charset="0"/>
              </a:endParaRPr>
            </a:p>
          </p:txBody>
        </p:sp>
        <p:sp>
          <p:nvSpPr>
            <p:cNvPr id="108" name="TextBox 107"/>
            <p:cNvSpPr txBox="1"/>
            <p:nvPr/>
          </p:nvSpPr>
          <p:spPr>
            <a:xfrm>
              <a:off x="1910513"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0</a:t>
              </a:r>
              <a:endParaRPr lang="fr-CA" dirty="0">
                <a:latin typeface="Consolas" panose="020B0609020204030204" pitchFamily="49" charset="0"/>
                <a:cs typeface="Consolas" panose="020B0609020204030204" pitchFamily="49" charset="0"/>
              </a:endParaRPr>
            </a:p>
          </p:txBody>
        </p:sp>
        <p:sp>
          <p:nvSpPr>
            <p:cNvPr id="109" name="TextBox 108"/>
            <p:cNvSpPr txBox="1"/>
            <p:nvPr/>
          </p:nvSpPr>
          <p:spPr>
            <a:xfrm>
              <a:off x="2200492"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1</a:t>
              </a:r>
              <a:endParaRPr lang="fr-CA" dirty="0">
                <a:latin typeface="Consolas" panose="020B0609020204030204" pitchFamily="49" charset="0"/>
                <a:cs typeface="Consolas" panose="020B0609020204030204" pitchFamily="49" charset="0"/>
              </a:endParaRPr>
            </a:p>
          </p:txBody>
        </p:sp>
        <p:sp>
          <p:nvSpPr>
            <p:cNvPr id="110" name="TextBox 109"/>
            <p:cNvSpPr txBox="1"/>
            <p:nvPr/>
          </p:nvSpPr>
          <p:spPr>
            <a:xfrm>
              <a:off x="2493199"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0</a:t>
              </a:r>
              <a:endParaRPr lang="fr-CA" dirty="0">
                <a:latin typeface="Consolas" panose="020B0609020204030204" pitchFamily="49" charset="0"/>
                <a:cs typeface="Consolas" panose="020B0609020204030204" pitchFamily="49" charset="0"/>
              </a:endParaRPr>
            </a:p>
          </p:txBody>
        </p:sp>
        <p:sp>
          <p:nvSpPr>
            <p:cNvPr id="111" name="TextBox 110"/>
            <p:cNvSpPr txBox="1"/>
            <p:nvPr/>
          </p:nvSpPr>
          <p:spPr>
            <a:xfrm>
              <a:off x="2778416"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1</a:t>
              </a:r>
              <a:endParaRPr lang="fr-CA" dirty="0">
                <a:latin typeface="Consolas" panose="020B0609020204030204" pitchFamily="49" charset="0"/>
                <a:cs typeface="Consolas" panose="020B0609020204030204" pitchFamily="49" charset="0"/>
              </a:endParaRPr>
            </a:p>
          </p:txBody>
        </p:sp>
        <p:sp>
          <p:nvSpPr>
            <p:cNvPr id="112" name="TextBox 111"/>
            <p:cNvSpPr txBox="1"/>
            <p:nvPr/>
          </p:nvSpPr>
          <p:spPr>
            <a:xfrm>
              <a:off x="492119" y="2089253"/>
              <a:ext cx="797326" cy="646331"/>
            </a:xfrm>
            <a:prstGeom prst="rect">
              <a:avLst/>
            </a:prstGeom>
            <a:noFill/>
          </p:spPr>
          <p:txBody>
            <a:bodyPr wrap="square" rtlCol="0">
              <a:spAutoFit/>
            </a:bodyPr>
            <a:lstStyle/>
            <a:p>
              <a:pPr algn="ctr"/>
              <a:r>
                <a:rPr lang="en-CA" dirty="0">
                  <a:latin typeface="Calibri" panose="020F0502020204030204" pitchFamily="34" charset="0"/>
                  <a:cs typeface="Calibri" panose="020F0502020204030204" pitchFamily="34" charset="0"/>
                </a:rPr>
                <a:t>Pages used</a:t>
              </a:r>
              <a:endParaRPr lang="fr-CA" dirty="0">
                <a:latin typeface="Calibri" panose="020F0502020204030204" pitchFamily="34" charset="0"/>
                <a:cs typeface="Calibri" panose="020F0502020204030204" pitchFamily="34" charset="0"/>
              </a:endParaRPr>
            </a:p>
          </p:txBody>
        </p:sp>
        <p:sp>
          <p:nvSpPr>
            <p:cNvPr id="113" name="TextBox 112"/>
            <p:cNvSpPr txBox="1"/>
            <p:nvPr/>
          </p:nvSpPr>
          <p:spPr>
            <a:xfrm>
              <a:off x="1322856"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0</a:t>
              </a:r>
              <a:endParaRPr lang="fr-CA" sz="1400" dirty="0">
                <a:latin typeface="Calibri" panose="020F0502020204030204" pitchFamily="34" charset="0"/>
                <a:cs typeface="Calibri" panose="020F0502020204030204" pitchFamily="34" charset="0"/>
              </a:endParaRPr>
            </a:p>
          </p:txBody>
        </p:sp>
        <p:sp>
          <p:nvSpPr>
            <p:cNvPr id="114" name="TextBox 113"/>
            <p:cNvSpPr txBox="1"/>
            <p:nvPr/>
          </p:nvSpPr>
          <p:spPr>
            <a:xfrm>
              <a:off x="1618860"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1</a:t>
              </a:r>
              <a:endParaRPr lang="fr-CA" sz="1400" dirty="0">
                <a:latin typeface="Calibri" panose="020F0502020204030204" pitchFamily="34" charset="0"/>
                <a:cs typeface="Calibri" panose="020F0502020204030204" pitchFamily="34" charset="0"/>
              </a:endParaRPr>
            </a:p>
          </p:txBody>
        </p:sp>
        <p:sp>
          <p:nvSpPr>
            <p:cNvPr id="115" name="TextBox 114"/>
            <p:cNvSpPr txBox="1"/>
            <p:nvPr/>
          </p:nvSpPr>
          <p:spPr>
            <a:xfrm>
              <a:off x="1926146"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2</a:t>
              </a:r>
              <a:endParaRPr lang="fr-CA" sz="1400" dirty="0">
                <a:latin typeface="Calibri" panose="020F0502020204030204" pitchFamily="34" charset="0"/>
                <a:cs typeface="Calibri" panose="020F0502020204030204" pitchFamily="34" charset="0"/>
              </a:endParaRPr>
            </a:p>
          </p:txBody>
        </p:sp>
        <p:sp>
          <p:nvSpPr>
            <p:cNvPr id="116" name="TextBox 115"/>
            <p:cNvSpPr txBox="1"/>
            <p:nvPr/>
          </p:nvSpPr>
          <p:spPr>
            <a:xfrm>
              <a:off x="2222150"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3</a:t>
              </a:r>
              <a:endParaRPr lang="fr-CA" sz="1400" dirty="0">
                <a:latin typeface="Calibri" panose="020F0502020204030204" pitchFamily="34" charset="0"/>
                <a:cs typeface="Calibri" panose="020F0502020204030204" pitchFamily="34" charset="0"/>
              </a:endParaRPr>
            </a:p>
          </p:txBody>
        </p:sp>
        <p:sp>
          <p:nvSpPr>
            <p:cNvPr id="117" name="TextBox 116"/>
            <p:cNvSpPr txBox="1"/>
            <p:nvPr/>
          </p:nvSpPr>
          <p:spPr>
            <a:xfrm>
              <a:off x="2490328"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4</a:t>
              </a:r>
              <a:endParaRPr lang="fr-CA" sz="1400" dirty="0">
                <a:latin typeface="Calibri" panose="020F0502020204030204" pitchFamily="34" charset="0"/>
                <a:cs typeface="Calibri" panose="020F0502020204030204" pitchFamily="34" charset="0"/>
              </a:endParaRPr>
            </a:p>
          </p:txBody>
        </p:sp>
        <p:sp>
          <p:nvSpPr>
            <p:cNvPr id="118" name="TextBox 117"/>
            <p:cNvSpPr txBox="1"/>
            <p:nvPr/>
          </p:nvSpPr>
          <p:spPr>
            <a:xfrm>
              <a:off x="2786332"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5</a:t>
              </a:r>
              <a:endParaRPr lang="fr-CA" sz="1400" dirty="0">
                <a:latin typeface="Calibri" panose="020F0502020204030204" pitchFamily="34" charset="0"/>
                <a:cs typeface="Calibri" panose="020F0502020204030204" pitchFamily="34" charset="0"/>
              </a:endParaRPr>
            </a:p>
          </p:txBody>
        </p:sp>
      </p:grpSp>
      <p:sp>
        <p:nvSpPr>
          <p:cNvPr id="119" name="TextBox 118"/>
          <p:cNvSpPr txBox="1"/>
          <p:nvPr/>
        </p:nvSpPr>
        <p:spPr>
          <a:xfrm>
            <a:off x="1361836" y="1113304"/>
            <a:ext cx="731290" cy="369332"/>
          </a:xfrm>
          <a:prstGeom prst="rect">
            <a:avLst/>
          </a:prstGeom>
          <a:noFill/>
        </p:spPr>
        <p:txBody>
          <a:bodyPr wrap="none" rtlCol="0">
            <a:spAutoFit/>
          </a:bodyPr>
          <a:lstStyle/>
          <a:p>
            <a:r>
              <a:rPr lang="en-CA" b="1" dirty="0">
                <a:latin typeface="Calibri" panose="020F0502020204030204" pitchFamily="34" charset="0"/>
                <a:cs typeface="Calibri" panose="020F0502020204030204" pitchFamily="34" charset="0"/>
              </a:rPr>
              <a:t>Tick 2</a:t>
            </a:r>
            <a:endParaRPr lang="fr-CA" b="1" dirty="0">
              <a:latin typeface="Calibri" panose="020F0502020204030204" pitchFamily="34" charset="0"/>
              <a:cs typeface="Calibri" panose="020F0502020204030204" pitchFamily="34" charset="0"/>
            </a:endParaRPr>
          </a:p>
        </p:txBody>
      </p:sp>
      <p:sp>
        <p:nvSpPr>
          <p:cNvPr id="120" name="TextBox 119"/>
          <p:cNvSpPr txBox="1"/>
          <p:nvPr/>
        </p:nvSpPr>
        <p:spPr>
          <a:xfrm>
            <a:off x="1089128" y="2994288"/>
            <a:ext cx="1807611"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Software counter</a:t>
            </a:r>
            <a:endParaRPr lang="fr-CA" dirty="0">
              <a:latin typeface="Calibri" panose="020F0502020204030204" pitchFamily="34" charset="0"/>
              <a:cs typeface="Calibri" panose="020F0502020204030204" pitchFamily="34" charset="0"/>
            </a:endParaRPr>
          </a:p>
        </p:txBody>
      </p:sp>
      <p:sp>
        <p:nvSpPr>
          <p:cNvPr id="121" name="Rectangle 120"/>
          <p:cNvSpPr/>
          <p:nvPr/>
        </p:nvSpPr>
        <p:spPr>
          <a:xfrm>
            <a:off x="320515" y="1561009"/>
            <a:ext cx="3060340" cy="46042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172" name="Rectangle 2"/>
          <p:cNvSpPr>
            <a:spLocks noGrp="1" noChangeArrowheads="1"/>
          </p:cNvSpPr>
          <p:nvPr>
            <p:ph type="title"/>
          </p:nvPr>
        </p:nvSpPr>
        <p:spPr>
          <a:xfrm>
            <a:off x="609600" y="168275"/>
            <a:ext cx="7772400" cy="1143000"/>
          </a:xfrm>
        </p:spPr>
        <p:txBody>
          <a:bodyPr/>
          <a:lstStyle/>
          <a:p>
            <a:pPr eaLnBrk="1" hangingPunct="1"/>
            <a:r>
              <a:rPr lang="en-US" altLang="en-US" dirty="0"/>
              <a:t>Aging</a:t>
            </a:r>
          </a:p>
        </p:txBody>
      </p:sp>
      <p:grpSp>
        <p:nvGrpSpPr>
          <p:cNvPr id="50" name="Group 49"/>
          <p:cNvGrpSpPr/>
          <p:nvPr/>
        </p:nvGrpSpPr>
        <p:grpSpPr>
          <a:xfrm>
            <a:off x="583434" y="3533155"/>
            <a:ext cx="2449363" cy="369332"/>
            <a:chOff x="610469" y="2579712"/>
            <a:chExt cx="2449363" cy="369332"/>
          </a:xfrm>
        </p:grpSpPr>
        <p:sp>
          <p:nvSpPr>
            <p:cNvPr id="51" name="TextBox 50"/>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11100000</a:t>
              </a:r>
              <a:endParaRPr lang="fr-CA" dirty="0">
                <a:latin typeface="Consolas" panose="020B0609020204030204" pitchFamily="49" charset="0"/>
                <a:cs typeface="Consolas" panose="020B0609020204030204" pitchFamily="49" charset="0"/>
              </a:endParaRPr>
            </a:p>
          </p:txBody>
        </p:sp>
        <p:sp>
          <p:nvSpPr>
            <p:cNvPr id="52" name="TextBox 51"/>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0</a:t>
              </a:r>
              <a:endParaRPr lang="fr-CA" dirty="0">
                <a:latin typeface="Calibri" panose="020F0502020204030204" pitchFamily="34" charset="0"/>
                <a:cs typeface="Calibri" panose="020F0502020204030204" pitchFamily="34" charset="0"/>
              </a:endParaRPr>
            </a:p>
          </p:txBody>
        </p:sp>
      </p:grpSp>
      <p:sp>
        <p:nvSpPr>
          <p:cNvPr id="53" name="TextBox 52"/>
          <p:cNvSpPr txBox="1"/>
          <p:nvPr/>
        </p:nvSpPr>
        <p:spPr>
          <a:xfrm>
            <a:off x="4271867" y="2968521"/>
            <a:ext cx="631455"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Page</a:t>
            </a:r>
            <a:endParaRPr lang="fr-CA" dirty="0">
              <a:latin typeface="Calibri" panose="020F0502020204030204" pitchFamily="34" charset="0"/>
              <a:cs typeface="Calibri" panose="020F0502020204030204" pitchFamily="34" charset="0"/>
            </a:endParaRPr>
          </a:p>
        </p:txBody>
      </p:sp>
      <p:grpSp>
        <p:nvGrpSpPr>
          <p:cNvPr id="54" name="Group 53"/>
          <p:cNvGrpSpPr/>
          <p:nvPr/>
        </p:nvGrpSpPr>
        <p:grpSpPr>
          <a:xfrm>
            <a:off x="583434" y="3902487"/>
            <a:ext cx="2449363" cy="369332"/>
            <a:chOff x="610469" y="2579712"/>
            <a:chExt cx="2449363" cy="369332"/>
          </a:xfrm>
        </p:grpSpPr>
        <p:sp>
          <p:nvSpPr>
            <p:cNvPr id="55" name="TextBox 54"/>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11000000</a:t>
              </a:r>
              <a:endParaRPr lang="fr-CA" dirty="0">
                <a:latin typeface="Consolas" panose="020B0609020204030204" pitchFamily="49" charset="0"/>
                <a:cs typeface="Consolas" panose="020B0609020204030204" pitchFamily="49" charset="0"/>
              </a:endParaRPr>
            </a:p>
          </p:txBody>
        </p:sp>
        <p:sp>
          <p:nvSpPr>
            <p:cNvPr id="56" name="TextBox 55"/>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1</a:t>
              </a:r>
              <a:endParaRPr lang="fr-CA" dirty="0">
                <a:latin typeface="Calibri" panose="020F0502020204030204" pitchFamily="34" charset="0"/>
                <a:cs typeface="Calibri" panose="020F0502020204030204" pitchFamily="34" charset="0"/>
              </a:endParaRPr>
            </a:p>
          </p:txBody>
        </p:sp>
      </p:grpSp>
      <p:grpSp>
        <p:nvGrpSpPr>
          <p:cNvPr id="57" name="Group 56"/>
          <p:cNvGrpSpPr/>
          <p:nvPr/>
        </p:nvGrpSpPr>
        <p:grpSpPr>
          <a:xfrm>
            <a:off x="583434" y="4271819"/>
            <a:ext cx="2449363" cy="369332"/>
            <a:chOff x="610469" y="2579712"/>
            <a:chExt cx="2449363" cy="369332"/>
          </a:xfrm>
        </p:grpSpPr>
        <p:sp>
          <p:nvSpPr>
            <p:cNvPr id="58" name="TextBox 57"/>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00100000</a:t>
              </a:r>
              <a:endParaRPr lang="fr-CA" dirty="0">
                <a:latin typeface="Consolas" panose="020B0609020204030204" pitchFamily="49" charset="0"/>
                <a:cs typeface="Consolas" panose="020B0609020204030204" pitchFamily="49" charset="0"/>
              </a:endParaRPr>
            </a:p>
          </p:txBody>
        </p:sp>
        <p:sp>
          <p:nvSpPr>
            <p:cNvPr id="59" name="TextBox 58"/>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2</a:t>
              </a:r>
              <a:endParaRPr lang="fr-CA" dirty="0">
                <a:latin typeface="Calibri" panose="020F0502020204030204" pitchFamily="34" charset="0"/>
                <a:cs typeface="Calibri" panose="020F0502020204030204" pitchFamily="34" charset="0"/>
              </a:endParaRPr>
            </a:p>
          </p:txBody>
        </p:sp>
      </p:grpSp>
      <p:grpSp>
        <p:nvGrpSpPr>
          <p:cNvPr id="60" name="Group 59"/>
          <p:cNvGrpSpPr/>
          <p:nvPr/>
        </p:nvGrpSpPr>
        <p:grpSpPr>
          <a:xfrm>
            <a:off x="583434" y="4641151"/>
            <a:ext cx="2449363" cy="369332"/>
            <a:chOff x="610469" y="2579712"/>
            <a:chExt cx="2449363" cy="369332"/>
          </a:xfrm>
        </p:grpSpPr>
        <p:sp>
          <p:nvSpPr>
            <p:cNvPr id="61" name="TextBox 60"/>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10000000</a:t>
              </a:r>
              <a:endParaRPr lang="fr-CA" dirty="0">
                <a:latin typeface="Consolas" panose="020B0609020204030204" pitchFamily="49" charset="0"/>
                <a:cs typeface="Consolas" panose="020B0609020204030204" pitchFamily="49" charset="0"/>
              </a:endParaRPr>
            </a:p>
          </p:txBody>
        </p:sp>
        <p:sp>
          <p:nvSpPr>
            <p:cNvPr id="62" name="TextBox 61"/>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3</a:t>
              </a:r>
              <a:endParaRPr lang="fr-CA" dirty="0">
                <a:latin typeface="Calibri" panose="020F0502020204030204" pitchFamily="34" charset="0"/>
                <a:cs typeface="Calibri" panose="020F0502020204030204" pitchFamily="34" charset="0"/>
              </a:endParaRPr>
            </a:p>
          </p:txBody>
        </p:sp>
      </p:grpSp>
      <p:grpSp>
        <p:nvGrpSpPr>
          <p:cNvPr id="63" name="Group 62"/>
          <p:cNvGrpSpPr/>
          <p:nvPr/>
        </p:nvGrpSpPr>
        <p:grpSpPr>
          <a:xfrm>
            <a:off x="583434" y="5021223"/>
            <a:ext cx="2449363" cy="369332"/>
            <a:chOff x="610469" y="2579712"/>
            <a:chExt cx="2449363" cy="369332"/>
          </a:xfrm>
        </p:grpSpPr>
        <p:sp>
          <p:nvSpPr>
            <p:cNvPr id="64" name="TextBox 63"/>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01100000</a:t>
              </a:r>
              <a:endParaRPr lang="fr-CA" dirty="0">
                <a:latin typeface="Consolas" panose="020B0609020204030204" pitchFamily="49" charset="0"/>
                <a:cs typeface="Consolas" panose="020B0609020204030204" pitchFamily="49" charset="0"/>
              </a:endParaRPr>
            </a:p>
          </p:txBody>
        </p:sp>
        <p:sp>
          <p:nvSpPr>
            <p:cNvPr id="65" name="TextBox 64"/>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4</a:t>
              </a:r>
              <a:endParaRPr lang="fr-CA" dirty="0">
                <a:latin typeface="Calibri" panose="020F0502020204030204" pitchFamily="34" charset="0"/>
                <a:cs typeface="Calibri" panose="020F0502020204030204" pitchFamily="34" charset="0"/>
              </a:endParaRPr>
            </a:p>
          </p:txBody>
        </p:sp>
      </p:grpSp>
      <p:grpSp>
        <p:nvGrpSpPr>
          <p:cNvPr id="66" name="Group 65"/>
          <p:cNvGrpSpPr/>
          <p:nvPr/>
        </p:nvGrpSpPr>
        <p:grpSpPr>
          <a:xfrm>
            <a:off x="583434" y="5390555"/>
            <a:ext cx="2449363" cy="369332"/>
            <a:chOff x="610469" y="2579712"/>
            <a:chExt cx="2449363" cy="369332"/>
          </a:xfrm>
        </p:grpSpPr>
        <p:sp>
          <p:nvSpPr>
            <p:cNvPr id="67" name="TextBox 66"/>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10100000</a:t>
              </a:r>
              <a:endParaRPr lang="fr-CA" dirty="0">
                <a:latin typeface="Consolas" panose="020B0609020204030204" pitchFamily="49" charset="0"/>
                <a:cs typeface="Consolas" panose="020B0609020204030204" pitchFamily="49" charset="0"/>
              </a:endParaRPr>
            </a:p>
          </p:txBody>
        </p:sp>
        <p:sp>
          <p:nvSpPr>
            <p:cNvPr id="68" name="TextBox 67"/>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5</a:t>
              </a:r>
              <a:endParaRPr lang="fr-CA" dirty="0">
                <a:latin typeface="Calibri" panose="020F0502020204030204" pitchFamily="34" charset="0"/>
                <a:cs typeface="Calibri" panose="020F0502020204030204" pitchFamily="34" charset="0"/>
              </a:endParaRPr>
            </a:p>
          </p:txBody>
        </p:sp>
      </p:grpSp>
      <p:grpSp>
        <p:nvGrpSpPr>
          <p:cNvPr id="69" name="Group 68"/>
          <p:cNvGrpSpPr/>
          <p:nvPr/>
        </p:nvGrpSpPr>
        <p:grpSpPr>
          <a:xfrm>
            <a:off x="4312588" y="2012567"/>
            <a:ext cx="2574329" cy="799702"/>
            <a:chOff x="492119" y="1935882"/>
            <a:chExt cx="2574329" cy="799702"/>
          </a:xfrm>
        </p:grpSpPr>
        <p:sp>
          <p:nvSpPr>
            <p:cNvPr id="70" name="TextBox 69"/>
            <p:cNvSpPr txBox="1"/>
            <p:nvPr/>
          </p:nvSpPr>
          <p:spPr>
            <a:xfrm>
              <a:off x="1328881"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1</a:t>
              </a:r>
              <a:endParaRPr lang="fr-CA" dirty="0">
                <a:latin typeface="Consolas" panose="020B0609020204030204" pitchFamily="49" charset="0"/>
                <a:cs typeface="Consolas" panose="020B0609020204030204" pitchFamily="49" charset="0"/>
              </a:endParaRPr>
            </a:p>
          </p:txBody>
        </p:sp>
        <p:sp>
          <p:nvSpPr>
            <p:cNvPr id="71" name="TextBox 70"/>
            <p:cNvSpPr txBox="1"/>
            <p:nvPr/>
          </p:nvSpPr>
          <p:spPr>
            <a:xfrm>
              <a:off x="1618860"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0</a:t>
              </a:r>
              <a:endParaRPr lang="fr-CA" dirty="0">
                <a:latin typeface="Consolas" panose="020B0609020204030204" pitchFamily="49" charset="0"/>
                <a:cs typeface="Consolas" panose="020B0609020204030204" pitchFamily="49" charset="0"/>
              </a:endParaRPr>
            </a:p>
          </p:txBody>
        </p:sp>
        <p:sp>
          <p:nvSpPr>
            <p:cNvPr id="72" name="TextBox 71"/>
            <p:cNvSpPr txBox="1"/>
            <p:nvPr/>
          </p:nvSpPr>
          <p:spPr>
            <a:xfrm>
              <a:off x="1910513"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0</a:t>
              </a:r>
              <a:endParaRPr lang="fr-CA" dirty="0">
                <a:latin typeface="Consolas" panose="020B0609020204030204" pitchFamily="49" charset="0"/>
                <a:cs typeface="Consolas" panose="020B0609020204030204" pitchFamily="49" charset="0"/>
              </a:endParaRPr>
            </a:p>
          </p:txBody>
        </p:sp>
        <p:sp>
          <p:nvSpPr>
            <p:cNvPr id="73" name="TextBox 72"/>
            <p:cNvSpPr txBox="1"/>
            <p:nvPr/>
          </p:nvSpPr>
          <p:spPr>
            <a:xfrm>
              <a:off x="2200492"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0</a:t>
              </a:r>
              <a:endParaRPr lang="fr-CA" dirty="0">
                <a:latin typeface="Consolas" panose="020B0609020204030204" pitchFamily="49" charset="0"/>
                <a:cs typeface="Consolas" panose="020B0609020204030204" pitchFamily="49" charset="0"/>
              </a:endParaRPr>
            </a:p>
          </p:txBody>
        </p:sp>
        <p:sp>
          <p:nvSpPr>
            <p:cNvPr id="74" name="TextBox 73"/>
            <p:cNvSpPr txBox="1"/>
            <p:nvPr/>
          </p:nvSpPr>
          <p:spPr>
            <a:xfrm>
              <a:off x="2493199"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1</a:t>
              </a:r>
              <a:endParaRPr lang="fr-CA" dirty="0">
                <a:latin typeface="Consolas" panose="020B0609020204030204" pitchFamily="49" charset="0"/>
                <a:cs typeface="Consolas" panose="020B0609020204030204" pitchFamily="49" charset="0"/>
              </a:endParaRPr>
            </a:p>
          </p:txBody>
        </p:sp>
        <p:sp>
          <p:nvSpPr>
            <p:cNvPr id="75" name="TextBox 74"/>
            <p:cNvSpPr txBox="1"/>
            <p:nvPr/>
          </p:nvSpPr>
          <p:spPr>
            <a:xfrm>
              <a:off x="2778416"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0</a:t>
              </a:r>
              <a:endParaRPr lang="fr-CA" dirty="0">
                <a:latin typeface="Consolas" panose="020B0609020204030204" pitchFamily="49" charset="0"/>
                <a:cs typeface="Consolas" panose="020B0609020204030204" pitchFamily="49" charset="0"/>
              </a:endParaRPr>
            </a:p>
          </p:txBody>
        </p:sp>
        <p:sp>
          <p:nvSpPr>
            <p:cNvPr id="76" name="TextBox 75"/>
            <p:cNvSpPr txBox="1"/>
            <p:nvPr/>
          </p:nvSpPr>
          <p:spPr>
            <a:xfrm>
              <a:off x="492119" y="2089253"/>
              <a:ext cx="797326" cy="646331"/>
            </a:xfrm>
            <a:prstGeom prst="rect">
              <a:avLst/>
            </a:prstGeom>
            <a:noFill/>
          </p:spPr>
          <p:txBody>
            <a:bodyPr wrap="square" rtlCol="0">
              <a:spAutoFit/>
            </a:bodyPr>
            <a:lstStyle/>
            <a:p>
              <a:pPr algn="ctr"/>
              <a:r>
                <a:rPr lang="en-CA" dirty="0">
                  <a:latin typeface="Calibri" panose="020F0502020204030204" pitchFamily="34" charset="0"/>
                  <a:cs typeface="Calibri" panose="020F0502020204030204" pitchFamily="34" charset="0"/>
                </a:rPr>
                <a:t>Pages used</a:t>
              </a:r>
              <a:endParaRPr lang="fr-CA" dirty="0">
                <a:latin typeface="Calibri" panose="020F0502020204030204" pitchFamily="34" charset="0"/>
                <a:cs typeface="Calibri" panose="020F0502020204030204" pitchFamily="34" charset="0"/>
              </a:endParaRPr>
            </a:p>
          </p:txBody>
        </p:sp>
        <p:sp>
          <p:nvSpPr>
            <p:cNvPr id="77" name="TextBox 76"/>
            <p:cNvSpPr txBox="1"/>
            <p:nvPr/>
          </p:nvSpPr>
          <p:spPr>
            <a:xfrm>
              <a:off x="1322856"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0</a:t>
              </a:r>
              <a:endParaRPr lang="fr-CA" sz="1400" dirty="0">
                <a:latin typeface="Calibri" panose="020F0502020204030204" pitchFamily="34" charset="0"/>
                <a:cs typeface="Calibri" panose="020F0502020204030204" pitchFamily="34" charset="0"/>
              </a:endParaRPr>
            </a:p>
          </p:txBody>
        </p:sp>
        <p:sp>
          <p:nvSpPr>
            <p:cNvPr id="78" name="TextBox 77"/>
            <p:cNvSpPr txBox="1"/>
            <p:nvPr/>
          </p:nvSpPr>
          <p:spPr>
            <a:xfrm>
              <a:off x="1618860"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1</a:t>
              </a:r>
              <a:endParaRPr lang="fr-CA" sz="1400" dirty="0">
                <a:latin typeface="Calibri" panose="020F0502020204030204" pitchFamily="34" charset="0"/>
                <a:cs typeface="Calibri" panose="020F0502020204030204" pitchFamily="34" charset="0"/>
              </a:endParaRPr>
            </a:p>
          </p:txBody>
        </p:sp>
        <p:sp>
          <p:nvSpPr>
            <p:cNvPr id="79" name="TextBox 78"/>
            <p:cNvSpPr txBox="1"/>
            <p:nvPr/>
          </p:nvSpPr>
          <p:spPr>
            <a:xfrm>
              <a:off x="1926146"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2</a:t>
              </a:r>
              <a:endParaRPr lang="fr-CA" sz="1400" dirty="0">
                <a:latin typeface="Calibri" panose="020F0502020204030204" pitchFamily="34" charset="0"/>
                <a:cs typeface="Calibri" panose="020F0502020204030204" pitchFamily="34" charset="0"/>
              </a:endParaRPr>
            </a:p>
          </p:txBody>
        </p:sp>
        <p:sp>
          <p:nvSpPr>
            <p:cNvPr id="80" name="TextBox 79"/>
            <p:cNvSpPr txBox="1"/>
            <p:nvPr/>
          </p:nvSpPr>
          <p:spPr>
            <a:xfrm>
              <a:off x="2222150"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3</a:t>
              </a:r>
              <a:endParaRPr lang="fr-CA" sz="1400" dirty="0">
                <a:latin typeface="Calibri" panose="020F0502020204030204" pitchFamily="34" charset="0"/>
                <a:cs typeface="Calibri" panose="020F0502020204030204" pitchFamily="34" charset="0"/>
              </a:endParaRPr>
            </a:p>
          </p:txBody>
        </p:sp>
        <p:sp>
          <p:nvSpPr>
            <p:cNvPr id="81" name="TextBox 80"/>
            <p:cNvSpPr txBox="1"/>
            <p:nvPr/>
          </p:nvSpPr>
          <p:spPr>
            <a:xfrm>
              <a:off x="2490328"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4</a:t>
              </a:r>
              <a:endParaRPr lang="fr-CA" sz="1400" dirty="0">
                <a:latin typeface="Calibri" panose="020F0502020204030204" pitchFamily="34" charset="0"/>
                <a:cs typeface="Calibri" panose="020F0502020204030204" pitchFamily="34" charset="0"/>
              </a:endParaRPr>
            </a:p>
          </p:txBody>
        </p:sp>
        <p:sp>
          <p:nvSpPr>
            <p:cNvPr id="82" name="TextBox 81"/>
            <p:cNvSpPr txBox="1"/>
            <p:nvPr/>
          </p:nvSpPr>
          <p:spPr>
            <a:xfrm>
              <a:off x="2786332"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5</a:t>
              </a:r>
              <a:endParaRPr lang="fr-CA" sz="1400" dirty="0">
                <a:latin typeface="Calibri" panose="020F0502020204030204" pitchFamily="34" charset="0"/>
                <a:cs typeface="Calibri" panose="020F0502020204030204" pitchFamily="34" charset="0"/>
              </a:endParaRPr>
            </a:p>
          </p:txBody>
        </p:sp>
      </p:grpSp>
      <p:sp>
        <p:nvSpPr>
          <p:cNvPr id="83" name="TextBox 82"/>
          <p:cNvSpPr txBox="1"/>
          <p:nvPr/>
        </p:nvSpPr>
        <p:spPr>
          <a:xfrm>
            <a:off x="5211703" y="1113304"/>
            <a:ext cx="731290" cy="369332"/>
          </a:xfrm>
          <a:prstGeom prst="rect">
            <a:avLst/>
          </a:prstGeom>
          <a:noFill/>
        </p:spPr>
        <p:txBody>
          <a:bodyPr wrap="none" rtlCol="0">
            <a:spAutoFit/>
          </a:bodyPr>
          <a:lstStyle/>
          <a:p>
            <a:r>
              <a:rPr lang="en-CA" b="1" dirty="0">
                <a:latin typeface="Calibri" panose="020F0502020204030204" pitchFamily="34" charset="0"/>
                <a:cs typeface="Calibri" panose="020F0502020204030204" pitchFamily="34" charset="0"/>
              </a:rPr>
              <a:t>Tick 3</a:t>
            </a:r>
            <a:endParaRPr lang="fr-CA" b="1" dirty="0">
              <a:latin typeface="Calibri" panose="020F0502020204030204" pitchFamily="34" charset="0"/>
              <a:cs typeface="Calibri" panose="020F0502020204030204" pitchFamily="34" charset="0"/>
            </a:endParaRPr>
          </a:p>
        </p:txBody>
      </p:sp>
      <p:sp>
        <p:nvSpPr>
          <p:cNvPr id="84" name="TextBox 83"/>
          <p:cNvSpPr txBox="1"/>
          <p:nvPr/>
        </p:nvSpPr>
        <p:spPr>
          <a:xfrm>
            <a:off x="4938995" y="2994288"/>
            <a:ext cx="1807611"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Software counter</a:t>
            </a:r>
            <a:endParaRPr lang="fr-CA" dirty="0">
              <a:latin typeface="Calibri" panose="020F0502020204030204" pitchFamily="34" charset="0"/>
              <a:cs typeface="Calibri" panose="020F0502020204030204" pitchFamily="34" charset="0"/>
            </a:endParaRPr>
          </a:p>
        </p:txBody>
      </p:sp>
      <p:sp>
        <p:nvSpPr>
          <p:cNvPr id="85" name="Rectangle 84"/>
          <p:cNvSpPr/>
          <p:nvPr/>
        </p:nvSpPr>
        <p:spPr>
          <a:xfrm>
            <a:off x="4170382" y="1561009"/>
            <a:ext cx="3060340" cy="46042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9" name="Right Arrow 8"/>
          <p:cNvSpPr/>
          <p:nvPr/>
        </p:nvSpPr>
        <p:spPr>
          <a:xfrm>
            <a:off x="3491880" y="3769003"/>
            <a:ext cx="576064" cy="784830"/>
          </a:xfrm>
          <a:prstGeom prs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22" name="Slide Number Placeholder 3"/>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8</a:t>
            </a:fld>
            <a:endParaRPr lang="fr-CA" altLang="en-US" dirty="0">
              <a:solidFill>
                <a:srgbClr val="000000"/>
              </a:solidFill>
            </a:endParaRPr>
          </a:p>
        </p:txBody>
      </p:sp>
      <p:grpSp>
        <p:nvGrpSpPr>
          <p:cNvPr id="123" name="Group 122">
            <a:extLst>
              <a:ext uri="{FF2B5EF4-FFF2-40B4-BE49-F238E27FC236}">
                <a16:creationId xmlns:a16="http://schemas.microsoft.com/office/drawing/2014/main" id="{9A213FB8-B4C5-4146-AAC5-042351AD37C9}"/>
              </a:ext>
            </a:extLst>
          </p:cNvPr>
          <p:cNvGrpSpPr/>
          <p:nvPr/>
        </p:nvGrpSpPr>
        <p:grpSpPr>
          <a:xfrm>
            <a:off x="4437554" y="3445837"/>
            <a:ext cx="2449363" cy="369332"/>
            <a:chOff x="610469" y="2579712"/>
            <a:chExt cx="2449363" cy="369332"/>
          </a:xfrm>
        </p:grpSpPr>
        <p:sp>
          <p:nvSpPr>
            <p:cNvPr id="124" name="TextBox 123">
              <a:extLst>
                <a:ext uri="{FF2B5EF4-FFF2-40B4-BE49-F238E27FC236}">
                  <a16:creationId xmlns:a16="http://schemas.microsoft.com/office/drawing/2014/main" id="{35E7BA33-F0A5-43E4-A7D8-63963548C56D}"/>
                </a:ext>
              </a:extLst>
            </p:cNvPr>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11110000</a:t>
              </a:r>
              <a:endParaRPr lang="fr-CA" dirty="0">
                <a:latin typeface="Consolas" panose="020B0609020204030204" pitchFamily="49" charset="0"/>
                <a:cs typeface="Consolas" panose="020B0609020204030204" pitchFamily="49" charset="0"/>
              </a:endParaRPr>
            </a:p>
          </p:txBody>
        </p:sp>
        <p:sp>
          <p:nvSpPr>
            <p:cNvPr id="125" name="TextBox 124">
              <a:extLst>
                <a:ext uri="{FF2B5EF4-FFF2-40B4-BE49-F238E27FC236}">
                  <a16:creationId xmlns:a16="http://schemas.microsoft.com/office/drawing/2014/main" id="{42FFF048-92C3-45C9-A02C-6F97FF3F6A2D}"/>
                </a:ext>
              </a:extLst>
            </p:cNvPr>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0</a:t>
              </a:r>
              <a:endParaRPr lang="fr-CA" dirty="0">
                <a:latin typeface="Calibri" panose="020F0502020204030204" pitchFamily="34" charset="0"/>
                <a:cs typeface="Calibri" panose="020F0502020204030204" pitchFamily="34" charset="0"/>
              </a:endParaRPr>
            </a:p>
          </p:txBody>
        </p:sp>
      </p:grpSp>
      <p:grpSp>
        <p:nvGrpSpPr>
          <p:cNvPr id="126" name="Group 125">
            <a:extLst>
              <a:ext uri="{FF2B5EF4-FFF2-40B4-BE49-F238E27FC236}">
                <a16:creationId xmlns:a16="http://schemas.microsoft.com/office/drawing/2014/main" id="{89C7329A-3900-4DFB-AC23-B01135E67FEF}"/>
              </a:ext>
            </a:extLst>
          </p:cNvPr>
          <p:cNvGrpSpPr/>
          <p:nvPr/>
        </p:nvGrpSpPr>
        <p:grpSpPr>
          <a:xfrm>
            <a:off x="4437554" y="3815169"/>
            <a:ext cx="2449363" cy="369332"/>
            <a:chOff x="610469" y="2579712"/>
            <a:chExt cx="2449363" cy="369332"/>
          </a:xfrm>
        </p:grpSpPr>
        <p:sp>
          <p:nvSpPr>
            <p:cNvPr id="127" name="TextBox 126">
              <a:extLst>
                <a:ext uri="{FF2B5EF4-FFF2-40B4-BE49-F238E27FC236}">
                  <a16:creationId xmlns:a16="http://schemas.microsoft.com/office/drawing/2014/main" id="{FE3AB2DE-AB84-4C59-84A1-0E274D867661}"/>
                </a:ext>
              </a:extLst>
            </p:cNvPr>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01100000</a:t>
              </a:r>
              <a:endParaRPr lang="fr-CA" dirty="0">
                <a:latin typeface="Consolas" panose="020B0609020204030204" pitchFamily="49" charset="0"/>
                <a:cs typeface="Consolas" panose="020B0609020204030204" pitchFamily="49" charset="0"/>
              </a:endParaRPr>
            </a:p>
          </p:txBody>
        </p:sp>
        <p:sp>
          <p:nvSpPr>
            <p:cNvPr id="128" name="TextBox 127">
              <a:extLst>
                <a:ext uri="{FF2B5EF4-FFF2-40B4-BE49-F238E27FC236}">
                  <a16:creationId xmlns:a16="http://schemas.microsoft.com/office/drawing/2014/main" id="{8E2F525C-CD61-422B-9D79-6E9177BC831B}"/>
                </a:ext>
              </a:extLst>
            </p:cNvPr>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1</a:t>
              </a:r>
              <a:endParaRPr lang="fr-CA" dirty="0">
                <a:latin typeface="Calibri" panose="020F0502020204030204" pitchFamily="34" charset="0"/>
                <a:cs typeface="Calibri" panose="020F0502020204030204" pitchFamily="34" charset="0"/>
              </a:endParaRPr>
            </a:p>
          </p:txBody>
        </p:sp>
      </p:grpSp>
      <p:grpSp>
        <p:nvGrpSpPr>
          <p:cNvPr id="129" name="Group 128">
            <a:extLst>
              <a:ext uri="{FF2B5EF4-FFF2-40B4-BE49-F238E27FC236}">
                <a16:creationId xmlns:a16="http://schemas.microsoft.com/office/drawing/2014/main" id="{3EC74ACA-C43A-40D2-9CCE-2BB1D9E5A1D5}"/>
              </a:ext>
            </a:extLst>
          </p:cNvPr>
          <p:cNvGrpSpPr/>
          <p:nvPr/>
        </p:nvGrpSpPr>
        <p:grpSpPr>
          <a:xfrm>
            <a:off x="4437554" y="4184501"/>
            <a:ext cx="2449363" cy="369332"/>
            <a:chOff x="610469" y="2579712"/>
            <a:chExt cx="2449363" cy="369332"/>
          </a:xfrm>
        </p:grpSpPr>
        <p:sp>
          <p:nvSpPr>
            <p:cNvPr id="130" name="TextBox 129">
              <a:extLst>
                <a:ext uri="{FF2B5EF4-FFF2-40B4-BE49-F238E27FC236}">
                  <a16:creationId xmlns:a16="http://schemas.microsoft.com/office/drawing/2014/main" id="{01CB6B31-249C-4418-A875-DA77304CA79E}"/>
                </a:ext>
              </a:extLst>
            </p:cNvPr>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00010000</a:t>
              </a:r>
              <a:endParaRPr lang="fr-CA" dirty="0">
                <a:latin typeface="Consolas" panose="020B0609020204030204" pitchFamily="49" charset="0"/>
                <a:cs typeface="Consolas" panose="020B0609020204030204" pitchFamily="49" charset="0"/>
              </a:endParaRPr>
            </a:p>
          </p:txBody>
        </p:sp>
        <p:sp>
          <p:nvSpPr>
            <p:cNvPr id="131" name="TextBox 130">
              <a:extLst>
                <a:ext uri="{FF2B5EF4-FFF2-40B4-BE49-F238E27FC236}">
                  <a16:creationId xmlns:a16="http://schemas.microsoft.com/office/drawing/2014/main" id="{CA38BE31-D2BE-477F-94EB-07DCD0255C28}"/>
                </a:ext>
              </a:extLst>
            </p:cNvPr>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2</a:t>
              </a:r>
              <a:endParaRPr lang="fr-CA" dirty="0">
                <a:latin typeface="Calibri" panose="020F0502020204030204" pitchFamily="34" charset="0"/>
                <a:cs typeface="Calibri" panose="020F0502020204030204" pitchFamily="34" charset="0"/>
              </a:endParaRPr>
            </a:p>
          </p:txBody>
        </p:sp>
      </p:grpSp>
      <p:grpSp>
        <p:nvGrpSpPr>
          <p:cNvPr id="132" name="Group 131">
            <a:extLst>
              <a:ext uri="{FF2B5EF4-FFF2-40B4-BE49-F238E27FC236}">
                <a16:creationId xmlns:a16="http://schemas.microsoft.com/office/drawing/2014/main" id="{D1207B0D-32C9-4336-9CD5-FBB949C131DD}"/>
              </a:ext>
            </a:extLst>
          </p:cNvPr>
          <p:cNvGrpSpPr/>
          <p:nvPr/>
        </p:nvGrpSpPr>
        <p:grpSpPr>
          <a:xfrm>
            <a:off x="4437554" y="4553833"/>
            <a:ext cx="2449363" cy="369332"/>
            <a:chOff x="610469" y="2579712"/>
            <a:chExt cx="2449363" cy="369332"/>
          </a:xfrm>
        </p:grpSpPr>
        <p:sp>
          <p:nvSpPr>
            <p:cNvPr id="133" name="TextBox 132">
              <a:extLst>
                <a:ext uri="{FF2B5EF4-FFF2-40B4-BE49-F238E27FC236}">
                  <a16:creationId xmlns:a16="http://schemas.microsoft.com/office/drawing/2014/main" id="{389D02F7-E387-4448-94DB-CB8A1096C3BA}"/>
                </a:ext>
              </a:extLst>
            </p:cNvPr>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01000000</a:t>
              </a:r>
              <a:endParaRPr lang="fr-CA" dirty="0">
                <a:latin typeface="Consolas" panose="020B0609020204030204" pitchFamily="49" charset="0"/>
                <a:cs typeface="Consolas" panose="020B0609020204030204" pitchFamily="49" charset="0"/>
              </a:endParaRPr>
            </a:p>
          </p:txBody>
        </p:sp>
        <p:sp>
          <p:nvSpPr>
            <p:cNvPr id="134" name="TextBox 133">
              <a:extLst>
                <a:ext uri="{FF2B5EF4-FFF2-40B4-BE49-F238E27FC236}">
                  <a16:creationId xmlns:a16="http://schemas.microsoft.com/office/drawing/2014/main" id="{F0974FC9-17EE-42C8-9299-AD2526E87D48}"/>
                </a:ext>
              </a:extLst>
            </p:cNvPr>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3</a:t>
              </a:r>
              <a:endParaRPr lang="fr-CA" dirty="0">
                <a:latin typeface="Calibri" panose="020F0502020204030204" pitchFamily="34" charset="0"/>
                <a:cs typeface="Calibri" panose="020F0502020204030204" pitchFamily="34" charset="0"/>
              </a:endParaRPr>
            </a:p>
          </p:txBody>
        </p:sp>
      </p:grpSp>
      <p:grpSp>
        <p:nvGrpSpPr>
          <p:cNvPr id="135" name="Group 134">
            <a:extLst>
              <a:ext uri="{FF2B5EF4-FFF2-40B4-BE49-F238E27FC236}">
                <a16:creationId xmlns:a16="http://schemas.microsoft.com/office/drawing/2014/main" id="{2313898B-3AA4-4F15-B534-9EE5DA8CE38C}"/>
              </a:ext>
            </a:extLst>
          </p:cNvPr>
          <p:cNvGrpSpPr/>
          <p:nvPr/>
        </p:nvGrpSpPr>
        <p:grpSpPr>
          <a:xfrm>
            <a:off x="4437554" y="4933905"/>
            <a:ext cx="2449363" cy="369332"/>
            <a:chOff x="610469" y="2579712"/>
            <a:chExt cx="2449363" cy="369332"/>
          </a:xfrm>
        </p:grpSpPr>
        <p:sp>
          <p:nvSpPr>
            <p:cNvPr id="136" name="TextBox 135">
              <a:extLst>
                <a:ext uri="{FF2B5EF4-FFF2-40B4-BE49-F238E27FC236}">
                  <a16:creationId xmlns:a16="http://schemas.microsoft.com/office/drawing/2014/main" id="{B556A6E3-3863-431E-B453-CF5592299431}"/>
                </a:ext>
              </a:extLst>
            </p:cNvPr>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10110000</a:t>
              </a:r>
              <a:endParaRPr lang="fr-CA" dirty="0">
                <a:latin typeface="Consolas" panose="020B0609020204030204" pitchFamily="49" charset="0"/>
                <a:cs typeface="Consolas" panose="020B0609020204030204" pitchFamily="49" charset="0"/>
              </a:endParaRPr>
            </a:p>
          </p:txBody>
        </p:sp>
        <p:sp>
          <p:nvSpPr>
            <p:cNvPr id="137" name="TextBox 136">
              <a:extLst>
                <a:ext uri="{FF2B5EF4-FFF2-40B4-BE49-F238E27FC236}">
                  <a16:creationId xmlns:a16="http://schemas.microsoft.com/office/drawing/2014/main" id="{7D32EF81-97D3-4519-B1B7-AA2D48B9B1C8}"/>
                </a:ext>
              </a:extLst>
            </p:cNvPr>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4</a:t>
              </a:r>
              <a:endParaRPr lang="fr-CA" dirty="0">
                <a:latin typeface="Calibri" panose="020F0502020204030204" pitchFamily="34" charset="0"/>
                <a:cs typeface="Calibri" panose="020F0502020204030204" pitchFamily="34" charset="0"/>
              </a:endParaRPr>
            </a:p>
          </p:txBody>
        </p:sp>
      </p:grpSp>
      <p:grpSp>
        <p:nvGrpSpPr>
          <p:cNvPr id="138" name="Group 137">
            <a:extLst>
              <a:ext uri="{FF2B5EF4-FFF2-40B4-BE49-F238E27FC236}">
                <a16:creationId xmlns:a16="http://schemas.microsoft.com/office/drawing/2014/main" id="{B88626B9-4942-4795-8F5F-B1D2580EB38E}"/>
              </a:ext>
            </a:extLst>
          </p:cNvPr>
          <p:cNvGrpSpPr/>
          <p:nvPr/>
        </p:nvGrpSpPr>
        <p:grpSpPr>
          <a:xfrm>
            <a:off x="4437554" y="5303237"/>
            <a:ext cx="2449363" cy="369332"/>
            <a:chOff x="610469" y="2579712"/>
            <a:chExt cx="2449363" cy="369332"/>
          </a:xfrm>
        </p:grpSpPr>
        <p:sp>
          <p:nvSpPr>
            <p:cNvPr id="139" name="TextBox 138">
              <a:extLst>
                <a:ext uri="{FF2B5EF4-FFF2-40B4-BE49-F238E27FC236}">
                  <a16:creationId xmlns:a16="http://schemas.microsoft.com/office/drawing/2014/main" id="{D7922BCB-5555-449C-BA4D-7F85321C8CAF}"/>
                </a:ext>
              </a:extLst>
            </p:cNvPr>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01010000</a:t>
              </a:r>
              <a:endParaRPr lang="fr-CA" dirty="0">
                <a:latin typeface="Consolas" panose="020B0609020204030204" pitchFamily="49" charset="0"/>
                <a:cs typeface="Consolas" panose="020B0609020204030204" pitchFamily="49" charset="0"/>
              </a:endParaRPr>
            </a:p>
          </p:txBody>
        </p:sp>
        <p:sp>
          <p:nvSpPr>
            <p:cNvPr id="140" name="TextBox 139">
              <a:extLst>
                <a:ext uri="{FF2B5EF4-FFF2-40B4-BE49-F238E27FC236}">
                  <a16:creationId xmlns:a16="http://schemas.microsoft.com/office/drawing/2014/main" id="{CC7AEF56-52A8-461B-8541-7B1092E59C87}"/>
                </a:ext>
              </a:extLst>
            </p:cNvPr>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5</a:t>
              </a:r>
              <a:endParaRPr lang="fr-CA"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517315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609600" y="168275"/>
            <a:ext cx="7772400" cy="1143000"/>
          </a:xfrm>
        </p:spPr>
        <p:txBody>
          <a:bodyPr/>
          <a:lstStyle/>
          <a:p>
            <a:pPr eaLnBrk="1" hangingPunct="1"/>
            <a:r>
              <a:rPr lang="en-US" altLang="en-US" dirty="0"/>
              <a:t>Aging</a:t>
            </a:r>
          </a:p>
        </p:txBody>
      </p:sp>
      <p:grpSp>
        <p:nvGrpSpPr>
          <p:cNvPr id="50" name="Group 49"/>
          <p:cNvGrpSpPr/>
          <p:nvPr/>
        </p:nvGrpSpPr>
        <p:grpSpPr>
          <a:xfrm>
            <a:off x="574869" y="3416226"/>
            <a:ext cx="2449363" cy="369332"/>
            <a:chOff x="610469" y="2579712"/>
            <a:chExt cx="2449363" cy="369332"/>
          </a:xfrm>
        </p:grpSpPr>
        <p:sp>
          <p:nvSpPr>
            <p:cNvPr id="51" name="TextBox 50"/>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01111000</a:t>
              </a:r>
              <a:endParaRPr lang="fr-CA" dirty="0">
                <a:latin typeface="Consolas" panose="020B0609020204030204" pitchFamily="49" charset="0"/>
                <a:cs typeface="Consolas" panose="020B0609020204030204" pitchFamily="49" charset="0"/>
              </a:endParaRPr>
            </a:p>
          </p:txBody>
        </p:sp>
        <p:sp>
          <p:nvSpPr>
            <p:cNvPr id="52" name="TextBox 51"/>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0</a:t>
              </a:r>
              <a:endParaRPr lang="fr-CA" dirty="0">
                <a:latin typeface="Calibri" panose="020F0502020204030204" pitchFamily="34" charset="0"/>
                <a:cs typeface="Calibri" panose="020F0502020204030204" pitchFamily="34" charset="0"/>
              </a:endParaRPr>
            </a:p>
          </p:txBody>
        </p:sp>
      </p:grpSp>
      <p:sp>
        <p:nvSpPr>
          <p:cNvPr id="53" name="TextBox 52"/>
          <p:cNvSpPr txBox="1"/>
          <p:nvPr/>
        </p:nvSpPr>
        <p:spPr>
          <a:xfrm>
            <a:off x="4271867" y="2968521"/>
            <a:ext cx="631455"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Page</a:t>
            </a:r>
            <a:endParaRPr lang="fr-CA" dirty="0">
              <a:latin typeface="Calibri" panose="020F0502020204030204" pitchFamily="34" charset="0"/>
              <a:cs typeface="Calibri" panose="020F0502020204030204" pitchFamily="34" charset="0"/>
            </a:endParaRPr>
          </a:p>
        </p:txBody>
      </p:sp>
      <p:grpSp>
        <p:nvGrpSpPr>
          <p:cNvPr id="54" name="Group 53"/>
          <p:cNvGrpSpPr/>
          <p:nvPr/>
        </p:nvGrpSpPr>
        <p:grpSpPr>
          <a:xfrm>
            <a:off x="574869" y="3785558"/>
            <a:ext cx="2449363" cy="369332"/>
            <a:chOff x="610469" y="2579712"/>
            <a:chExt cx="2449363" cy="369332"/>
          </a:xfrm>
        </p:grpSpPr>
        <p:sp>
          <p:nvSpPr>
            <p:cNvPr id="55" name="TextBox 54"/>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10110000</a:t>
              </a:r>
              <a:endParaRPr lang="fr-CA" dirty="0">
                <a:latin typeface="Consolas" panose="020B0609020204030204" pitchFamily="49" charset="0"/>
                <a:cs typeface="Consolas" panose="020B0609020204030204" pitchFamily="49" charset="0"/>
              </a:endParaRPr>
            </a:p>
          </p:txBody>
        </p:sp>
        <p:sp>
          <p:nvSpPr>
            <p:cNvPr id="56" name="TextBox 55"/>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1</a:t>
              </a:r>
              <a:endParaRPr lang="fr-CA" dirty="0">
                <a:latin typeface="Calibri" panose="020F0502020204030204" pitchFamily="34" charset="0"/>
                <a:cs typeface="Calibri" panose="020F0502020204030204" pitchFamily="34" charset="0"/>
              </a:endParaRPr>
            </a:p>
          </p:txBody>
        </p:sp>
      </p:grpSp>
      <p:grpSp>
        <p:nvGrpSpPr>
          <p:cNvPr id="57" name="Group 56"/>
          <p:cNvGrpSpPr/>
          <p:nvPr/>
        </p:nvGrpSpPr>
        <p:grpSpPr>
          <a:xfrm>
            <a:off x="574869" y="4154890"/>
            <a:ext cx="2449363" cy="369332"/>
            <a:chOff x="610469" y="2579712"/>
            <a:chExt cx="2449363" cy="369332"/>
          </a:xfrm>
        </p:grpSpPr>
        <p:sp>
          <p:nvSpPr>
            <p:cNvPr id="58" name="TextBox 57"/>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10001000</a:t>
              </a:r>
              <a:endParaRPr lang="fr-CA" dirty="0">
                <a:latin typeface="Consolas" panose="020B0609020204030204" pitchFamily="49" charset="0"/>
                <a:cs typeface="Consolas" panose="020B0609020204030204" pitchFamily="49" charset="0"/>
              </a:endParaRPr>
            </a:p>
          </p:txBody>
        </p:sp>
        <p:sp>
          <p:nvSpPr>
            <p:cNvPr id="59" name="TextBox 58"/>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2</a:t>
              </a:r>
              <a:endParaRPr lang="fr-CA" dirty="0">
                <a:latin typeface="Calibri" panose="020F0502020204030204" pitchFamily="34" charset="0"/>
                <a:cs typeface="Calibri" panose="020F0502020204030204" pitchFamily="34" charset="0"/>
              </a:endParaRPr>
            </a:p>
          </p:txBody>
        </p:sp>
      </p:grpSp>
      <p:grpSp>
        <p:nvGrpSpPr>
          <p:cNvPr id="60" name="Group 59"/>
          <p:cNvGrpSpPr/>
          <p:nvPr/>
        </p:nvGrpSpPr>
        <p:grpSpPr>
          <a:xfrm>
            <a:off x="574869" y="4524222"/>
            <a:ext cx="2449363" cy="369332"/>
            <a:chOff x="610469" y="2579712"/>
            <a:chExt cx="2449363" cy="369332"/>
          </a:xfrm>
        </p:grpSpPr>
        <p:sp>
          <p:nvSpPr>
            <p:cNvPr id="61" name="TextBox 60"/>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00100000</a:t>
              </a:r>
              <a:endParaRPr lang="fr-CA" dirty="0">
                <a:latin typeface="Consolas" panose="020B0609020204030204" pitchFamily="49" charset="0"/>
                <a:cs typeface="Consolas" panose="020B0609020204030204" pitchFamily="49" charset="0"/>
              </a:endParaRPr>
            </a:p>
          </p:txBody>
        </p:sp>
        <p:sp>
          <p:nvSpPr>
            <p:cNvPr id="62" name="TextBox 61"/>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3</a:t>
              </a:r>
              <a:endParaRPr lang="fr-CA" dirty="0">
                <a:latin typeface="Calibri" panose="020F0502020204030204" pitchFamily="34" charset="0"/>
                <a:cs typeface="Calibri" panose="020F0502020204030204" pitchFamily="34" charset="0"/>
              </a:endParaRPr>
            </a:p>
          </p:txBody>
        </p:sp>
      </p:grpSp>
      <p:grpSp>
        <p:nvGrpSpPr>
          <p:cNvPr id="63" name="Group 62"/>
          <p:cNvGrpSpPr/>
          <p:nvPr/>
        </p:nvGrpSpPr>
        <p:grpSpPr>
          <a:xfrm>
            <a:off x="574869" y="4904294"/>
            <a:ext cx="2449363" cy="369332"/>
            <a:chOff x="610469" y="2579712"/>
            <a:chExt cx="2449363" cy="369332"/>
          </a:xfrm>
        </p:grpSpPr>
        <p:sp>
          <p:nvSpPr>
            <p:cNvPr id="64" name="TextBox 63"/>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01011000</a:t>
              </a:r>
              <a:endParaRPr lang="fr-CA" dirty="0">
                <a:latin typeface="Consolas" panose="020B0609020204030204" pitchFamily="49" charset="0"/>
                <a:cs typeface="Consolas" panose="020B0609020204030204" pitchFamily="49" charset="0"/>
              </a:endParaRPr>
            </a:p>
          </p:txBody>
        </p:sp>
        <p:sp>
          <p:nvSpPr>
            <p:cNvPr id="65" name="TextBox 64"/>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4</a:t>
              </a:r>
              <a:endParaRPr lang="fr-CA" dirty="0">
                <a:latin typeface="Calibri" panose="020F0502020204030204" pitchFamily="34" charset="0"/>
                <a:cs typeface="Calibri" panose="020F0502020204030204" pitchFamily="34" charset="0"/>
              </a:endParaRPr>
            </a:p>
          </p:txBody>
        </p:sp>
      </p:grpSp>
      <p:grpSp>
        <p:nvGrpSpPr>
          <p:cNvPr id="66" name="Group 65"/>
          <p:cNvGrpSpPr/>
          <p:nvPr/>
        </p:nvGrpSpPr>
        <p:grpSpPr>
          <a:xfrm>
            <a:off x="574869" y="5273626"/>
            <a:ext cx="2449363" cy="369332"/>
            <a:chOff x="610469" y="2579712"/>
            <a:chExt cx="2449363" cy="369332"/>
          </a:xfrm>
        </p:grpSpPr>
        <p:sp>
          <p:nvSpPr>
            <p:cNvPr id="67" name="TextBox 66"/>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00101000</a:t>
              </a:r>
              <a:endParaRPr lang="fr-CA" dirty="0">
                <a:latin typeface="Consolas" panose="020B0609020204030204" pitchFamily="49" charset="0"/>
                <a:cs typeface="Consolas" panose="020B0609020204030204" pitchFamily="49" charset="0"/>
              </a:endParaRPr>
            </a:p>
          </p:txBody>
        </p:sp>
        <p:sp>
          <p:nvSpPr>
            <p:cNvPr id="68" name="TextBox 67"/>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5</a:t>
              </a:r>
              <a:endParaRPr lang="fr-CA" dirty="0">
                <a:latin typeface="Calibri" panose="020F0502020204030204" pitchFamily="34" charset="0"/>
                <a:cs typeface="Calibri" panose="020F0502020204030204" pitchFamily="34" charset="0"/>
              </a:endParaRPr>
            </a:p>
          </p:txBody>
        </p:sp>
      </p:grpSp>
      <p:grpSp>
        <p:nvGrpSpPr>
          <p:cNvPr id="69" name="Group 68"/>
          <p:cNvGrpSpPr/>
          <p:nvPr/>
        </p:nvGrpSpPr>
        <p:grpSpPr>
          <a:xfrm>
            <a:off x="4312588" y="2012567"/>
            <a:ext cx="2574329" cy="799702"/>
            <a:chOff x="492119" y="1935882"/>
            <a:chExt cx="2574329" cy="799702"/>
          </a:xfrm>
        </p:grpSpPr>
        <p:sp>
          <p:nvSpPr>
            <p:cNvPr id="70" name="TextBox 69"/>
            <p:cNvSpPr txBox="1"/>
            <p:nvPr/>
          </p:nvSpPr>
          <p:spPr>
            <a:xfrm>
              <a:off x="1328881"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1</a:t>
              </a:r>
              <a:endParaRPr lang="fr-CA" dirty="0">
                <a:latin typeface="Consolas" panose="020B0609020204030204" pitchFamily="49" charset="0"/>
                <a:cs typeface="Consolas" panose="020B0609020204030204" pitchFamily="49" charset="0"/>
              </a:endParaRPr>
            </a:p>
          </p:txBody>
        </p:sp>
        <p:sp>
          <p:nvSpPr>
            <p:cNvPr id="71" name="TextBox 70"/>
            <p:cNvSpPr txBox="1"/>
            <p:nvPr/>
          </p:nvSpPr>
          <p:spPr>
            <a:xfrm>
              <a:off x="1618860"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0</a:t>
              </a:r>
              <a:endParaRPr lang="fr-CA" dirty="0">
                <a:latin typeface="Consolas" panose="020B0609020204030204" pitchFamily="49" charset="0"/>
                <a:cs typeface="Consolas" panose="020B0609020204030204" pitchFamily="49" charset="0"/>
              </a:endParaRPr>
            </a:p>
          </p:txBody>
        </p:sp>
        <p:sp>
          <p:nvSpPr>
            <p:cNvPr id="72" name="TextBox 71"/>
            <p:cNvSpPr txBox="1"/>
            <p:nvPr/>
          </p:nvSpPr>
          <p:spPr>
            <a:xfrm>
              <a:off x="1910513"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0</a:t>
              </a:r>
              <a:endParaRPr lang="fr-CA" dirty="0">
                <a:latin typeface="Consolas" panose="020B0609020204030204" pitchFamily="49" charset="0"/>
                <a:cs typeface="Consolas" panose="020B0609020204030204" pitchFamily="49" charset="0"/>
              </a:endParaRPr>
            </a:p>
          </p:txBody>
        </p:sp>
        <p:sp>
          <p:nvSpPr>
            <p:cNvPr id="73" name="TextBox 72"/>
            <p:cNvSpPr txBox="1"/>
            <p:nvPr/>
          </p:nvSpPr>
          <p:spPr>
            <a:xfrm>
              <a:off x="2200492"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0</a:t>
              </a:r>
              <a:endParaRPr lang="fr-CA" dirty="0">
                <a:latin typeface="Consolas" panose="020B0609020204030204" pitchFamily="49" charset="0"/>
                <a:cs typeface="Consolas" panose="020B0609020204030204" pitchFamily="49" charset="0"/>
              </a:endParaRPr>
            </a:p>
          </p:txBody>
        </p:sp>
        <p:sp>
          <p:nvSpPr>
            <p:cNvPr id="74" name="TextBox 73"/>
            <p:cNvSpPr txBox="1"/>
            <p:nvPr/>
          </p:nvSpPr>
          <p:spPr>
            <a:xfrm>
              <a:off x="2493199"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1</a:t>
              </a:r>
              <a:endParaRPr lang="fr-CA" dirty="0">
                <a:latin typeface="Consolas" panose="020B0609020204030204" pitchFamily="49" charset="0"/>
                <a:cs typeface="Consolas" panose="020B0609020204030204" pitchFamily="49" charset="0"/>
              </a:endParaRPr>
            </a:p>
          </p:txBody>
        </p:sp>
        <p:sp>
          <p:nvSpPr>
            <p:cNvPr id="75" name="TextBox 74"/>
            <p:cNvSpPr txBox="1"/>
            <p:nvPr/>
          </p:nvSpPr>
          <p:spPr>
            <a:xfrm>
              <a:off x="2778416"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0</a:t>
              </a:r>
              <a:endParaRPr lang="fr-CA" dirty="0">
                <a:latin typeface="Consolas" panose="020B0609020204030204" pitchFamily="49" charset="0"/>
                <a:cs typeface="Consolas" panose="020B0609020204030204" pitchFamily="49" charset="0"/>
              </a:endParaRPr>
            </a:p>
          </p:txBody>
        </p:sp>
        <p:sp>
          <p:nvSpPr>
            <p:cNvPr id="76" name="TextBox 75"/>
            <p:cNvSpPr txBox="1"/>
            <p:nvPr/>
          </p:nvSpPr>
          <p:spPr>
            <a:xfrm>
              <a:off x="492119" y="2089253"/>
              <a:ext cx="797326" cy="646331"/>
            </a:xfrm>
            <a:prstGeom prst="rect">
              <a:avLst/>
            </a:prstGeom>
            <a:noFill/>
          </p:spPr>
          <p:txBody>
            <a:bodyPr wrap="square" rtlCol="0">
              <a:spAutoFit/>
            </a:bodyPr>
            <a:lstStyle/>
            <a:p>
              <a:pPr algn="ctr"/>
              <a:r>
                <a:rPr lang="en-CA" dirty="0">
                  <a:latin typeface="Calibri" panose="020F0502020204030204" pitchFamily="34" charset="0"/>
                  <a:cs typeface="Calibri" panose="020F0502020204030204" pitchFamily="34" charset="0"/>
                </a:rPr>
                <a:t>Pages used</a:t>
              </a:r>
              <a:endParaRPr lang="fr-CA" dirty="0">
                <a:latin typeface="Calibri" panose="020F0502020204030204" pitchFamily="34" charset="0"/>
                <a:cs typeface="Calibri" panose="020F0502020204030204" pitchFamily="34" charset="0"/>
              </a:endParaRPr>
            </a:p>
          </p:txBody>
        </p:sp>
        <p:sp>
          <p:nvSpPr>
            <p:cNvPr id="77" name="TextBox 76"/>
            <p:cNvSpPr txBox="1"/>
            <p:nvPr/>
          </p:nvSpPr>
          <p:spPr>
            <a:xfrm>
              <a:off x="1322856"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0</a:t>
              </a:r>
              <a:endParaRPr lang="fr-CA" sz="1400" dirty="0">
                <a:latin typeface="Calibri" panose="020F0502020204030204" pitchFamily="34" charset="0"/>
                <a:cs typeface="Calibri" panose="020F0502020204030204" pitchFamily="34" charset="0"/>
              </a:endParaRPr>
            </a:p>
          </p:txBody>
        </p:sp>
        <p:sp>
          <p:nvSpPr>
            <p:cNvPr id="78" name="TextBox 77"/>
            <p:cNvSpPr txBox="1"/>
            <p:nvPr/>
          </p:nvSpPr>
          <p:spPr>
            <a:xfrm>
              <a:off x="1618860"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1</a:t>
              </a:r>
              <a:endParaRPr lang="fr-CA" sz="1400" dirty="0">
                <a:latin typeface="Calibri" panose="020F0502020204030204" pitchFamily="34" charset="0"/>
                <a:cs typeface="Calibri" panose="020F0502020204030204" pitchFamily="34" charset="0"/>
              </a:endParaRPr>
            </a:p>
          </p:txBody>
        </p:sp>
        <p:sp>
          <p:nvSpPr>
            <p:cNvPr id="79" name="TextBox 78"/>
            <p:cNvSpPr txBox="1"/>
            <p:nvPr/>
          </p:nvSpPr>
          <p:spPr>
            <a:xfrm>
              <a:off x="1926146"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2</a:t>
              </a:r>
              <a:endParaRPr lang="fr-CA" sz="1400" dirty="0">
                <a:latin typeface="Calibri" panose="020F0502020204030204" pitchFamily="34" charset="0"/>
                <a:cs typeface="Calibri" panose="020F0502020204030204" pitchFamily="34" charset="0"/>
              </a:endParaRPr>
            </a:p>
          </p:txBody>
        </p:sp>
        <p:sp>
          <p:nvSpPr>
            <p:cNvPr id="80" name="TextBox 79"/>
            <p:cNvSpPr txBox="1"/>
            <p:nvPr/>
          </p:nvSpPr>
          <p:spPr>
            <a:xfrm>
              <a:off x="2222150"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3</a:t>
              </a:r>
              <a:endParaRPr lang="fr-CA" sz="1400" dirty="0">
                <a:latin typeface="Calibri" panose="020F0502020204030204" pitchFamily="34" charset="0"/>
                <a:cs typeface="Calibri" panose="020F0502020204030204" pitchFamily="34" charset="0"/>
              </a:endParaRPr>
            </a:p>
          </p:txBody>
        </p:sp>
        <p:sp>
          <p:nvSpPr>
            <p:cNvPr id="81" name="TextBox 80"/>
            <p:cNvSpPr txBox="1"/>
            <p:nvPr/>
          </p:nvSpPr>
          <p:spPr>
            <a:xfrm>
              <a:off x="2490328"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4</a:t>
              </a:r>
              <a:endParaRPr lang="fr-CA" sz="1400" dirty="0">
                <a:latin typeface="Calibri" panose="020F0502020204030204" pitchFamily="34" charset="0"/>
                <a:cs typeface="Calibri" panose="020F0502020204030204" pitchFamily="34" charset="0"/>
              </a:endParaRPr>
            </a:p>
          </p:txBody>
        </p:sp>
        <p:sp>
          <p:nvSpPr>
            <p:cNvPr id="82" name="TextBox 81"/>
            <p:cNvSpPr txBox="1"/>
            <p:nvPr/>
          </p:nvSpPr>
          <p:spPr>
            <a:xfrm>
              <a:off x="2786332"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5</a:t>
              </a:r>
              <a:endParaRPr lang="fr-CA" sz="1400" dirty="0">
                <a:latin typeface="Calibri" panose="020F0502020204030204" pitchFamily="34" charset="0"/>
                <a:cs typeface="Calibri" panose="020F0502020204030204" pitchFamily="34" charset="0"/>
              </a:endParaRPr>
            </a:p>
          </p:txBody>
        </p:sp>
      </p:grpSp>
      <p:sp>
        <p:nvSpPr>
          <p:cNvPr id="83" name="TextBox 82"/>
          <p:cNvSpPr txBox="1"/>
          <p:nvPr/>
        </p:nvSpPr>
        <p:spPr>
          <a:xfrm>
            <a:off x="5211703" y="1113304"/>
            <a:ext cx="731290" cy="369332"/>
          </a:xfrm>
          <a:prstGeom prst="rect">
            <a:avLst/>
          </a:prstGeom>
          <a:noFill/>
        </p:spPr>
        <p:txBody>
          <a:bodyPr wrap="none" rtlCol="0">
            <a:spAutoFit/>
          </a:bodyPr>
          <a:lstStyle/>
          <a:p>
            <a:r>
              <a:rPr lang="en-CA" b="1" dirty="0">
                <a:latin typeface="Calibri" panose="020F0502020204030204" pitchFamily="34" charset="0"/>
                <a:cs typeface="Calibri" panose="020F0502020204030204" pitchFamily="34" charset="0"/>
              </a:rPr>
              <a:t>Tick 5</a:t>
            </a:r>
            <a:endParaRPr lang="fr-CA" b="1" dirty="0">
              <a:latin typeface="Calibri" panose="020F0502020204030204" pitchFamily="34" charset="0"/>
              <a:cs typeface="Calibri" panose="020F0502020204030204" pitchFamily="34" charset="0"/>
            </a:endParaRPr>
          </a:p>
        </p:txBody>
      </p:sp>
      <p:sp>
        <p:nvSpPr>
          <p:cNvPr id="84" name="TextBox 83"/>
          <p:cNvSpPr txBox="1"/>
          <p:nvPr/>
        </p:nvSpPr>
        <p:spPr>
          <a:xfrm>
            <a:off x="4938995" y="2994288"/>
            <a:ext cx="1807611"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Software counter</a:t>
            </a:r>
            <a:endParaRPr lang="fr-CA" dirty="0">
              <a:latin typeface="Calibri" panose="020F0502020204030204" pitchFamily="34" charset="0"/>
              <a:cs typeface="Calibri" panose="020F0502020204030204" pitchFamily="34" charset="0"/>
            </a:endParaRPr>
          </a:p>
        </p:txBody>
      </p:sp>
      <p:sp>
        <p:nvSpPr>
          <p:cNvPr id="85" name="Rectangle 84"/>
          <p:cNvSpPr/>
          <p:nvPr/>
        </p:nvSpPr>
        <p:spPr>
          <a:xfrm>
            <a:off x="4170382" y="1561009"/>
            <a:ext cx="3060340" cy="46042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9" name="Right Arrow 8"/>
          <p:cNvSpPr/>
          <p:nvPr/>
        </p:nvSpPr>
        <p:spPr>
          <a:xfrm>
            <a:off x="3491880" y="3769003"/>
            <a:ext cx="576064" cy="784830"/>
          </a:xfrm>
          <a:prstGeom prs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nvGrpSpPr>
          <p:cNvPr id="197" name="Group 196"/>
          <p:cNvGrpSpPr/>
          <p:nvPr/>
        </p:nvGrpSpPr>
        <p:grpSpPr>
          <a:xfrm>
            <a:off x="4437554" y="3420537"/>
            <a:ext cx="2449363" cy="369332"/>
            <a:chOff x="610469" y="2579712"/>
            <a:chExt cx="2449363" cy="369332"/>
          </a:xfrm>
        </p:grpSpPr>
        <p:sp>
          <p:nvSpPr>
            <p:cNvPr id="231" name="TextBox 230"/>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10111100</a:t>
              </a:r>
              <a:endParaRPr lang="fr-CA" dirty="0">
                <a:latin typeface="Consolas" panose="020B0609020204030204" pitchFamily="49" charset="0"/>
                <a:cs typeface="Consolas" panose="020B0609020204030204" pitchFamily="49" charset="0"/>
              </a:endParaRPr>
            </a:p>
          </p:txBody>
        </p:sp>
        <p:sp>
          <p:nvSpPr>
            <p:cNvPr id="232" name="TextBox 231"/>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0</a:t>
              </a:r>
              <a:endParaRPr lang="fr-CA" dirty="0">
                <a:latin typeface="Calibri" panose="020F0502020204030204" pitchFamily="34" charset="0"/>
                <a:cs typeface="Calibri" panose="020F0502020204030204" pitchFamily="34" charset="0"/>
              </a:endParaRPr>
            </a:p>
          </p:txBody>
        </p:sp>
      </p:grpSp>
      <p:sp>
        <p:nvSpPr>
          <p:cNvPr id="198" name="TextBox 197"/>
          <p:cNvSpPr txBox="1"/>
          <p:nvPr/>
        </p:nvSpPr>
        <p:spPr>
          <a:xfrm>
            <a:off x="425013" y="2968521"/>
            <a:ext cx="631455"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Page</a:t>
            </a:r>
            <a:endParaRPr lang="fr-CA" dirty="0">
              <a:latin typeface="Calibri" panose="020F0502020204030204" pitchFamily="34" charset="0"/>
              <a:cs typeface="Calibri" panose="020F0502020204030204" pitchFamily="34" charset="0"/>
            </a:endParaRPr>
          </a:p>
        </p:txBody>
      </p:sp>
      <p:grpSp>
        <p:nvGrpSpPr>
          <p:cNvPr id="199" name="Group 198"/>
          <p:cNvGrpSpPr/>
          <p:nvPr/>
        </p:nvGrpSpPr>
        <p:grpSpPr>
          <a:xfrm>
            <a:off x="4437554" y="3789869"/>
            <a:ext cx="2449363" cy="369332"/>
            <a:chOff x="610469" y="2579712"/>
            <a:chExt cx="2449363" cy="369332"/>
          </a:xfrm>
        </p:grpSpPr>
        <p:sp>
          <p:nvSpPr>
            <p:cNvPr id="229" name="TextBox 228"/>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01011000</a:t>
              </a:r>
              <a:endParaRPr lang="fr-CA" dirty="0">
                <a:latin typeface="Consolas" panose="020B0609020204030204" pitchFamily="49" charset="0"/>
                <a:cs typeface="Consolas" panose="020B0609020204030204" pitchFamily="49" charset="0"/>
              </a:endParaRPr>
            </a:p>
          </p:txBody>
        </p:sp>
        <p:sp>
          <p:nvSpPr>
            <p:cNvPr id="230" name="TextBox 229"/>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1</a:t>
              </a:r>
              <a:endParaRPr lang="fr-CA" dirty="0">
                <a:latin typeface="Calibri" panose="020F0502020204030204" pitchFamily="34" charset="0"/>
                <a:cs typeface="Calibri" panose="020F0502020204030204" pitchFamily="34" charset="0"/>
              </a:endParaRPr>
            </a:p>
          </p:txBody>
        </p:sp>
      </p:grpSp>
      <p:grpSp>
        <p:nvGrpSpPr>
          <p:cNvPr id="200" name="Group 199"/>
          <p:cNvGrpSpPr/>
          <p:nvPr/>
        </p:nvGrpSpPr>
        <p:grpSpPr>
          <a:xfrm>
            <a:off x="4437554" y="4159201"/>
            <a:ext cx="2449363" cy="369332"/>
            <a:chOff x="610469" y="2579712"/>
            <a:chExt cx="2449363" cy="369332"/>
          </a:xfrm>
        </p:grpSpPr>
        <p:sp>
          <p:nvSpPr>
            <p:cNvPr id="227" name="TextBox 226"/>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01000100</a:t>
              </a:r>
              <a:endParaRPr lang="fr-CA" dirty="0">
                <a:latin typeface="Consolas" panose="020B0609020204030204" pitchFamily="49" charset="0"/>
                <a:cs typeface="Consolas" panose="020B0609020204030204" pitchFamily="49" charset="0"/>
              </a:endParaRPr>
            </a:p>
          </p:txBody>
        </p:sp>
        <p:sp>
          <p:nvSpPr>
            <p:cNvPr id="228" name="TextBox 227"/>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2</a:t>
              </a:r>
              <a:endParaRPr lang="fr-CA" dirty="0">
                <a:latin typeface="Calibri" panose="020F0502020204030204" pitchFamily="34" charset="0"/>
                <a:cs typeface="Calibri" panose="020F0502020204030204" pitchFamily="34" charset="0"/>
              </a:endParaRPr>
            </a:p>
          </p:txBody>
        </p:sp>
      </p:grpSp>
      <p:grpSp>
        <p:nvGrpSpPr>
          <p:cNvPr id="201" name="Group 200"/>
          <p:cNvGrpSpPr/>
          <p:nvPr/>
        </p:nvGrpSpPr>
        <p:grpSpPr>
          <a:xfrm>
            <a:off x="4437554" y="4528533"/>
            <a:ext cx="2449363" cy="369332"/>
            <a:chOff x="610469" y="2579712"/>
            <a:chExt cx="2449363" cy="369332"/>
          </a:xfrm>
        </p:grpSpPr>
        <p:sp>
          <p:nvSpPr>
            <p:cNvPr id="225" name="TextBox 224"/>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00010000</a:t>
              </a:r>
              <a:endParaRPr lang="fr-CA" dirty="0">
                <a:latin typeface="Consolas" panose="020B0609020204030204" pitchFamily="49" charset="0"/>
                <a:cs typeface="Consolas" panose="020B0609020204030204" pitchFamily="49" charset="0"/>
              </a:endParaRPr>
            </a:p>
          </p:txBody>
        </p:sp>
        <p:sp>
          <p:nvSpPr>
            <p:cNvPr id="226" name="TextBox 225"/>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3</a:t>
              </a:r>
              <a:endParaRPr lang="fr-CA" dirty="0">
                <a:latin typeface="Calibri" panose="020F0502020204030204" pitchFamily="34" charset="0"/>
                <a:cs typeface="Calibri" panose="020F0502020204030204" pitchFamily="34" charset="0"/>
              </a:endParaRPr>
            </a:p>
          </p:txBody>
        </p:sp>
      </p:grpSp>
      <p:grpSp>
        <p:nvGrpSpPr>
          <p:cNvPr id="202" name="Group 201"/>
          <p:cNvGrpSpPr/>
          <p:nvPr/>
        </p:nvGrpSpPr>
        <p:grpSpPr>
          <a:xfrm>
            <a:off x="4437554" y="4908605"/>
            <a:ext cx="2449363" cy="369332"/>
            <a:chOff x="610469" y="2579712"/>
            <a:chExt cx="2449363" cy="369332"/>
          </a:xfrm>
        </p:grpSpPr>
        <p:sp>
          <p:nvSpPr>
            <p:cNvPr id="223" name="TextBox 222"/>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10101100</a:t>
              </a:r>
              <a:endParaRPr lang="fr-CA" dirty="0">
                <a:latin typeface="Consolas" panose="020B0609020204030204" pitchFamily="49" charset="0"/>
                <a:cs typeface="Consolas" panose="020B0609020204030204" pitchFamily="49" charset="0"/>
              </a:endParaRPr>
            </a:p>
          </p:txBody>
        </p:sp>
        <p:sp>
          <p:nvSpPr>
            <p:cNvPr id="224" name="TextBox 223"/>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4</a:t>
              </a:r>
              <a:endParaRPr lang="fr-CA" dirty="0">
                <a:latin typeface="Calibri" panose="020F0502020204030204" pitchFamily="34" charset="0"/>
                <a:cs typeface="Calibri" panose="020F0502020204030204" pitchFamily="34" charset="0"/>
              </a:endParaRPr>
            </a:p>
          </p:txBody>
        </p:sp>
      </p:grpSp>
      <p:grpSp>
        <p:nvGrpSpPr>
          <p:cNvPr id="203" name="Group 202"/>
          <p:cNvGrpSpPr/>
          <p:nvPr/>
        </p:nvGrpSpPr>
        <p:grpSpPr>
          <a:xfrm>
            <a:off x="4437554" y="5277937"/>
            <a:ext cx="2449363" cy="369332"/>
            <a:chOff x="610469" y="2579712"/>
            <a:chExt cx="2449363" cy="369332"/>
          </a:xfrm>
        </p:grpSpPr>
        <p:sp>
          <p:nvSpPr>
            <p:cNvPr id="221" name="TextBox 220"/>
            <p:cNvSpPr txBox="1"/>
            <p:nvPr/>
          </p:nvSpPr>
          <p:spPr>
            <a:xfrm>
              <a:off x="971600" y="2625879"/>
              <a:ext cx="2088232" cy="276999"/>
            </a:xfrm>
            <a:prstGeom prst="rect">
              <a:avLst/>
            </a:prstGeom>
            <a:noFill/>
            <a:ln>
              <a:solidFill>
                <a:schemeClr val="tx1"/>
              </a:solidFill>
            </a:ln>
          </p:spPr>
          <p:txBody>
            <a:bodyPr wrap="square" lIns="0" tIns="0" rIns="0" bIns="0" rtlCol="0" anchor="ctr">
              <a:spAutoFit/>
            </a:bodyPr>
            <a:lstStyle/>
            <a:p>
              <a:pPr algn="ctr"/>
              <a:r>
                <a:rPr lang="en-CA" dirty="0">
                  <a:latin typeface="Consolas" panose="020B0609020204030204" pitchFamily="49" charset="0"/>
                  <a:cs typeface="Consolas" panose="020B0609020204030204" pitchFamily="49" charset="0"/>
                </a:rPr>
                <a:t>00010100</a:t>
              </a:r>
              <a:endParaRPr lang="fr-CA" dirty="0">
                <a:latin typeface="Consolas" panose="020B0609020204030204" pitchFamily="49" charset="0"/>
                <a:cs typeface="Consolas" panose="020B0609020204030204" pitchFamily="49" charset="0"/>
              </a:endParaRPr>
            </a:p>
          </p:txBody>
        </p:sp>
        <p:sp>
          <p:nvSpPr>
            <p:cNvPr id="222" name="TextBox 221"/>
            <p:cNvSpPr txBox="1"/>
            <p:nvPr/>
          </p:nvSpPr>
          <p:spPr>
            <a:xfrm>
              <a:off x="610469" y="2579712"/>
              <a:ext cx="300082"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5</a:t>
              </a:r>
              <a:endParaRPr lang="fr-CA" dirty="0">
                <a:latin typeface="Calibri" panose="020F0502020204030204" pitchFamily="34" charset="0"/>
                <a:cs typeface="Calibri" panose="020F0502020204030204" pitchFamily="34" charset="0"/>
              </a:endParaRPr>
            </a:p>
          </p:txBody>
        </p:sp>
      </p:grpSp>
      <p:grpSp>
        <p:nvGrpSpPr>
          <p:cNvPr id="204" name="Group 203"/>
          <p:cNvGrpSpPr/>
          <p:nvPr/>
        </p:nvGrpSpPr>
        <p:grpSpPr>
          <a:xfrm>
            <a:off x="465734" y="2012567"/>
            <a:ext cx="2574329" cy="799702"/>
            <a:chOff x="492119" y="1935882"/>
            <a:chExt cx="2574329" cy="799702"/>
          </a:xfrm>
        </p:grpSpPr>
        <p:sp>
          <p:nvSpPr>
            <p:cNvPr id="208" name="TextBox 207"/>
            <p:cNvSpPr txBox="1"/>
            <p:nvPr/>
          </p:nvSpPr>
          <p:spPr>
            <a:xfrm>
              <a:off x="1328881"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0</a:t>
              </a:r>
              <a:endParaRPr lang="fr-CA" dirty="0">
                <a:latin typeface="Consolas" panose="020B0609020204030204" pitchFamily="49" charset="0"/>
                <a:cs typeface="Consolas" panose="020B0609020204030204" pitchFamily="49" charset="0"/>
              </a:endParaRPr>
            </a:p>
          </p:txBody>
        </p:sp>
        <p:sp>
          <p:nvSpPr>
            <p:cNvPr id="209" name="TextBox 208"/>
            <p:cNvSpPr txBox="1"/>
            <p:nvPr/>
          </p:nvSpPr>
          <p:spPr>
            <a:xfrm>
              <a:off x="1618860"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1</a:t>
              </a:r>
              <a:endParaRPr lang="fr-CA" dirty="0">
                <a:latin typeface="Consolas" panose="020B0609020204030204" pitchFamily="49" charset="0"/>
                <a:cs typeface="Consolas" panose="020B0609020204030204" pitchFamily="49" charset="0"/>
              </a:endParaRPr>
            </a:p>
          </p:txBody>
        </p:sp>
        <p:sp>
          <p:nvSpPr>
            <p:cNvPr id="210" name="TextBox 209"/>
            <p:cNvSpPr txBox="1"/>
            <p:nvPr/>
          </p:nvSpPr>
          <p:spPr>
            <a:xfrm>
              <a:off x="1910513"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1</a:t>
              </a:r>
              <a:endParaRPr lang="fr-CA" dirty="0">
                <a:latin typeface="Consolas" panose="020B0609020204030204" pitchFamily="49" charset="0"/>
                <a:cs typeface="Consolas" panose="020B0609020204030204" pitchFamily="49" charset="0"/>
              </a:endParaRPr>
            </a:p>
          </p:txBody>
        </p:sp>
        <p:sp>
          <p:nvSpPr>
            <p:cNvPr id="211" name="TextBox 210"/>
            <p:cNvSpPr txBox="1"/>
            <p:nvPr/>
          </p:nvSpPr>
          <p:spPr>
            <a:xfrm>
              <a:off x="2200492"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0</a:t>
              </a:r>
              <a:endParaRPr lang="fr-CA" dirty="0">
                <a:latin typeface="Consolas" panose="020B0609020204030204" pitchFamily="49" charset="0"/>
                <a:cs typeface="Consolas" panose="020B0609020204030204" pitchFamily="49" charset="0"/>
              </a:endParaRPr>
            </a:p>
          </p:txBody>
        </p:sp>
        <p:sp>
          <p:nvSpPr>
            <p:cNvPr id="212" name="TextBox 211"/>
            <p:cNvSpPr txBox="1"/>
            <p:nvPr/>
          </p:nvSpPr>
          <p:spPr>
            <a:xfrm>
              <a:off x="2493199"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0</a:t>
              </a:r>
              <a:endParaRPr lang="fr-CA" dirty="0">
                <a:latin typeface="Consolas" panose="020B0609020204030204" pitchFamily="49" charset="0"/>
                <a:cs typeface="Consolas" panose="020B0609020204030204" pitchFamily="49" charset="0"/>
              </a:endParaRPr>
            </a:p>
          </p:txBody>
        </p:sp>
        <p:sp>
          <p:nvSpPr>
            <p:cNvPr id="213" name="TextBox 212"/>
            <p:cNvSpPr txBox="1"/>
            <p:nvPr/>
          </p:nvSpPr>
          <p:spPr>
            <a:xfrm>
              <a:off x="2778416" y="2199153"/>
              <a:ext cx="288032" cy="426532"/>
            </a:xfrm>
            <a:prstGeom prst="rect">
              <a:avLst/>
            </a:prstGeom>
            <a:noFill/>
            <a:ln>
              <a:solidFill>
                <a:schemeClr val="tx1"/>
              </a:solidFill>
            </a:ln>
          </p:spPr>
          <p:txBody>
            <a:bodyPr wrap="square" lIns="36000" tIns="0" rIns="0" bIns="0" rtlCol="0" anchor="ctr">
              <a:noAutofit/>
            </a:bodyPr>
            <a:lstStyle/>
            <a:p>
              <a:pPr algn="ctr"/>
              <a:r>
                <a:rPr lang="en-CA" dirty="0">
                  <a:latin typeface="Consolas" panose="020B0609020204030204" pitchFamily="49" charset="0"/>
                  <a:cs typeface="Consolas" panose="020B0609020204030204" pitchFamily="49" charset="0"/>
                </a:rPr>
                <a:t>0</a:t>
              </a:r>
              <a:endParaRPr lang="fr-CA" dirty="0">
                <a:latin typeface="Consolas" panose="020B0609020204030204" pitchFamily="49" charset="0"/>
                <a:cs typeface="Consolas" panose="020B0609020204030204" pitchFamily="49" charset="0"/>
              </a:endParaRPr>
            </a:p>
          </p:txBody>
        </p:sp>
        <p:sp>
          <p:nvSpPr>
            <p:cNvPr id="214" name="TextBox 213"/>
            <p:cNvSpPr txBox="1"/>
            <p:nvPr/>
          </p:nvSpPr>
          <p:spPr>
            <a:xfrm>
              <a:off x="492119" y="2089253"/>
              <a:ext cx="797326" cy="646331"/>
            </a:xfrm>
            <a:prstGeom prst="rect">
              <a:avLst/>
            </a:prstGeom>
            <a:noFill/>
          </p:spPr>
          <p:txBody>
            <a:bodyPr wrap="square" rtlCol="0">
              <a:spAutoFit/>
            </a:bodyPr>
            <a:lstStyle/>
            <a:p>
              <a:pPr algn="ctr"/>
              <a:r>
                <a:rPr lang="en-CA" dirty="0">
                  <a:latin typeface="Calibri" panose="020F0502020204030204" pitchFamily="34" charset="0"/>
                  <a:cs typeface="Calibri" panose="020F0502020204030204" pitchFamily="34" charset="0"/>
                </a:rPr>
                <a:t>Pages used</a:t>
              </a:r>
              <a:endParaRPr lang="fr-CA" dirty="0">
                <a:latin typeface="Calibri" panose="020F0502020204030204" pitchFamily="34" charset="0"/>
                <a:cs typeface="Calibri" panose="020F0502020204030204" pitchFamily="34" charset="0"/>
              </a:endParaRPr>
            </a:p>
          </p:txBody>
        </p:sp>
        <p:sp>
          <p:nvSpPr>
            <p:cNvPr id="215" name="TextBox 214"/>
            <p:cNvSpPr txBox="1"/>
            <p:nvPr/>
          </p:nvSpPr>
          <p:spPr>
            <a:xfrm>
              <a:off x="1322856"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0</a:t>
              </a:r>
              <a:endParaRPr lang="fr-CA" sz="1400" dirty="0">
                <a:latin typeface="Calibri" panose="020F0502020204030204" pitchFamily="34" charset="0"/>
                <a:cs typeface="Calibri" panose="020F0502020204030204" pitchFamily="34" charset="0"/>
              </a:endParaRPr>
            </a:p>
          </p:txBody>
        </p:sp>
        <p:sp>
          <p:nvSpPr>
            <p:cNvPr id="216" name="TextBox 215"/>
            <p:cNvSpPr txBox="1"/>
            <p:nvPr/>
          </p:nvSpPr>
          <p:spPr>
            <a:xfrm>
              <a:off x="1618860"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1</a:t>
              </a:r>
              <a:endParaRPr lang="fr-CA" sz="1400" dirty="0">
                <a:latin typeface="Calibri" panose="020F0502020204030204" pitchFamily="34" charset="0"/>
                <a:cs typeface="Calibri" panose="020F0502020204030204" pitchFamily="34" charset="0"/>
              </a:endParaRPr>
            </a:p>
          </p:txBody>
        </p:sp>
        <p:sp>
          <p:nvSpPr>
            <p:cNvPr id="217" name="TextBox 216"/>
            <p:cNvSpPr txBox="1"/>
            <p:nvPr/>
          </p:nvSpPr>
          <p:spPr>
            <a:xfrm>
              <a:off x="1926146"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2</a:t>
              </a:r>
              <a:endParaRPr lang="fr-CA" sz="1400" dirty="0">
                <a:latin typeface="Calibri" panose="020F0502020204030204" pitchFamily="34" charset="0"/>
                <a:cs typeface="Calibri" panose="020F0502020204030204" pitchFamily="34" charset="0"/>
              </a:endParaRPr>
            </a:p>
          </p:txBody>
        </p:sp>
        <p:sp>
          <p:nvSpPr>
            <p:cNvPr id="218" name="TextBox 217"/>
            <p:cNvSpPr txBox="1"/>
            <p:nvPr/>
          </p:nvSpPr>
          <p:spPr>
            <a:xfrm>
              <a:off x="2222150"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3</a:t>
              </a:r>
              <a:endParaRPr lang="fr-CA" sz="1400" dirty="0">
                <a:latin typeface="Calibri" panose="020F0502020204030204" pitchFamily="34" charset="0"/>
                <a:cs typeface="Calibri" panose="020F0502020204030204" pitchFamily="34" charset="0"/>
              </a:endParaRPr>
            </a:p>
          </p:txBody>
        </p:sp>
        <p:sp>
          <p:nvSpPr>
            <p:cNvPr id="219" name="TextBox 218"/>
            <p:cNvSpPr txBox="1"/>
            <p:nvPr/>
          </p:nvSpPr>
          <p:spPr>
            <a:xfrm>
              <a:off x="2490328"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4</a:t>
              </a:r>
              <a:endParaRPr lang="fr-CA" sz="1400" dirty="0">
                <a:latin typeface="Calibri" panose="020F0502020204030204" pitchFamily="34" charset="0"/>
                <a:cs typeface="Calibri" panose="020F0502020204030204" pitchFamily="34" charset="0"/>
              </a:endParaRPr>
            </a:p>
          </p:txBody>
        </p:sp>
        <p:sp>
          <p:nvSpPr>
            <p:cNvPr id="220" name="TextBox 219"/>
            <p:cNvSpPr txBox="1"/>
            <p:nvPr/>
          </p:nvSpPr>
          <p:spPr>
            <a:xfrm>
              <a:off x="2786332" y="1935882"/>
              <a:ext cx="276038" cy="307777"/>
            </a:xfrm>
            <a:prstGeom prst="rect">
              <a:avLst/>
            </a:prstGeom>
            <a:noFill/>
          </p:spPr>
          <p:txBody>
            <a:bodyPr wrap="none" rtlCol="0">
              <a:spAutoFit/>
            </a:bodyPr>
            <a:lstStyle/>
            <a:p>
              <a:r>
                <a:rPr lang="en-CA" sz="1400" dirty="0">
                  <a:latin typeface="Calibri" panose="020F0502020204030204" pitchFamily="34" charset="0"/>
                  <a:cs typeface="Calibri" panose="020F0502020204030204" pitchFamily="34" charset="0"/>
                </a:rPr>
                <a:t>5</a:t>
              </a:r>
              <a:endParaRPr lang="fr-CA" sz="1400" dirty="0">
                <a:latin typeface="Calibri" panose="020F0502020204030204" pitchFamily="34" charset="0"/>
                <a:cs typeface="Calibri" panose="020F0502020204030204" pitchFamily="34" charset="0"/>
              </a:endParaRPr>
            </a:p>
          </p:txBody>
        </p:sp>
      </p:grpSp>
      <p:sp>
        <p:nvSpPr>
          <p:cNvPr id="205" name="TextBox 204"/>
          <p:cNvSpPr txBox="1"/>
          <p:nvPr/>
        </p:nvSpPr>
        <p:spPr>
          <a:xfrm>
            <a:off x="1364849" y="1113304"/>
            <a:ext cx="731290" cy="369332"/>
          </a:xfrm>
          <a:prstGeom prst="rect">
            <a:avLst/>
          </a:prstGeom>
          <a:noFill/>
        </p:spPr>
        <p:txBody>
          <a:bodyPr wrap="none" rtlCol="0">
            <a:spAutoFit/>
          </a:bodyPr>
          <a:lstStyle/>
          <a:p>
            <a:r>
              <a:rPr lang="en-CA" b="1" dirty="0">
                <a:latin typeface="Calibri" panose="020F0502020204030204" pitchFamily="34" charset="0"/>
                <a:cs typeface="Calibri" panose="020F0502020204030204" pitchFamily="34" charset="0"/>
              </a:rPr>
              <a:t>Tick 4</a:t>
            </a:r>
            <a:endParaRPr lang="fr-CA" b="1" dirty="0">
              <a:latin typeface="Calibri" panose="020F0502020204030204" pitchFamily="34" charset="0"/>
              <a:cs typeface="Calibri" panose="020F0502020204030204" pitchFamily="34" charset="0"/>
            </a:endParaRPr>
          </a:p>
        </p:txBody>
      </p:sp>
      <p:sp>
        <p:nvSpPr>
          <p:cNvPr id="206" name="TextBox 205"/>
          <p:cNvSpPr txBox="1"/>
          <p:nvPr/>
        </p:nvSpPr>
        <p:spPr>
          <a:xfrm>
            <a:off x="1092141" y="2994288"/>
            <a:ext cx="1807611" cy="369332"/>
          </a:xfrm>
          <a:prstGeom prst="rect">
            <a:avLst/>
          </a:prstGeom>
          <a:noFill/>
        </p:spPr>
        <p:txBody>
          <a:bodyPr wrap="none" rtlCol="0">
            <a:spAutoFit/>
          </a:bodyPr>
          <a:lstStyle/>
          <a:p>
            <a:r>
              <a:rPr lang="en-CA" dirty="0">
                <a:latin typeface="Calibri" panose="020F0502020204030204" pitchFamily="34" charset="0"/>
                <a:cs typeface="Calibri" panose="020F0502020204030204" pitchFamily="34" charset="0"/>
              </a:rPr>
              <a:t>Software counter</a:t>
            </a:r>
            <a:endParaRPr lang="fr-CA" dirty="0">
              <a:latin typeface="Calibri" panose="020F0502020204030204" pitchFamily="34" charset="0"/>
              <a:cs typeface="Calibri" panose="020F0502020204030204" pitchFamily="34" charset="0"/>
            </a:endParaRPr>
          </a:p>
        </p:txBody>
      </p:sp>
      <p:sp>
        <p:nvSpPr>
          <p:cNvPr id="207" name="Rectangle 206"/>
          <p:cNvSpPr/>
          <p:nvPr/>
        </p:nvSpPr>
        <p:spPr>
          <a:xfrm>
            <a:off x="323528" y="1561009"/>
            <a:ext cx="3060340" cy="46042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6" name="Slide Number Placeholder 3"/>
          <p:cNvSpPr>
            <a:spLocks noGrp="1"/>
          </p:cNvSpPr>
          <p:nvPr>
            <p:ph type="sldNum" sz="quarter" idx="12"/>
          </p:nvPr>
        </p:nvSpPr>
        <p:spPr>
          <a:xfrm>
            <a:off x="6553200" y="6248400"/>
            <a:ext cx="1905000" cy="457200"/>
          </a:xfrm>
        </p:spPr>
        <p:txBody>
          <a:bodyPr/>
          <a:lstStyle/>
          <a:p>
            <a:fld id="{0F291162-72CC-4A71-AE98-B818C231D57D}" type="slidenum">
              <a:rPr lang="fr-CA" altLang="en-US" smtClean="0">
                <a:solidFill>
                  <a:srgbClr val="000000"/>
                </a:solidFill>
              </a:rPr>
              <a:pPr/>
              <a:t>9</a:t>
            </a:fld>
            <a:endParaRPr lang="fr-CA" altLang="en-US" dirty="0">
              <a:solidFill>
                <a:srgbClr val="000000"/>
              </a:solidFill>
            </a:endParaRPr>
          </a:p>
        </p:txBody>
      </p:sp>
    </p:spTree>
    <p:extLst>
      <p:ext uri="{BB962C8B-B14F-4D97-AF65-F5344CB8AC3E}">
        <p14:creationId xmlns:p14="http://schemas.microsoft.com/office/powerpoint/2010/main" val="2704719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1433</TotalTime>
  <Words>2825</Words>
  <Application>Microsoft Macintosh PowerPoint</Application>
  <PresentationFormat>On-screen Show (4:3)</PresentationFormat>
  <Paragraphs>435</Paragraphs>
  <Slides>24</Slides>
  <Notes>24</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6" baseType="lpstr">
      <vt:lpstr>ＭＳ Ｐゴシック</vt:lpstr>
      <vt:lpstr>ＭＳ Ｐゴシック</vt:lpstr>
      <vt:lpstr>Arial</vt:lpstr>
      <vt:lpstr>Calibri</vt:lpstr>
      <vt:lpstr>Cambria Math</vt:lpstr>
      <vt:lpstr>Consolas</vt:lpstr>
      <vt:lpstr>Symbol</vt:lpstr>
      <vt:lpstr>Times New Roman</vt:lpstr>
      <vt:lpstr>Wingdings</vt:lpstr>
      <vt:lpstr>Default Design</vt:lpstr>
      <vt:lpstr>1_Default Design</vt:lpstr>
      <vt:lpstr>Bitmap Image</vt:lpstr>
      <vt:lpstr>EEE 335 Principles of Operating Systems</vt:lpstr>
      <vt:lpstr>Review</vt:lpstr>
      <vt:lpstr>Outline</vt:lpstr>
      <vt:lpstr>Problems with LRU</vt:lpstr>
      <vt:lpstr>Simulating LRU in Software</vt:lpstr>
      <vt:lpstr>Aging</vt:lpstr>
      <vt:lpstr>Aging</vt:lpstr>
      <vt:lpstr>Aging</vt:lpstr>
      <vt:lpstr>Aging</vt:lpstr>
      <vt:lpstr>Aging - Approximating LRU in Software</vt:lpstr>
      <vt:lpstr>The Working Set</vt:lpstr>
      <vt:lpstr>The Working Set</vt:lpstr>
      <vt:lpstr>The Working Set</vt:lpstr>
      <vt:lpstr>The Working Set</vt:lpstr>
      <vt:lpstr>The Working Set</vt:lpstr>
      <vt:lpstr>The Working Set</vt:lpstr>
      <vt:lpstr>The Working Set PRA</vt:lpstr>
      <vt:lpstr>The Working Set PRA</vt:lpstr>
      <vt:lpstr>The Working Set PRA</vt:lpstr>
      <vt:lpstr>The Working Set PRA</vt:lpstr>
      <vt:lpstr>The Working Set Clock PRA</vt:lpstr>
      <vt:lpstr>The WS Clock PRA</vt:lpstr>
      <vt:lpstr>PowerPoint Presentation</vt:lpstr>
      <vt:lpstr>Summary of Page Replacement Algorithms</vt:lpstr>
    </vt:vector>
  </TitlesOfParts>
  <Company>Royal Military College of Canada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 435 Principles of Operating Systems</dc:title>
  <dc:creator>Alain Beaulieu</dc:creator>
  <cp:lastModifiedBy>Microsoft Office User</cp:lastModifiedBy>
  <cp:revision>78</cp:revision>
  <cp:lastPrinted>2015-11-13T14:10:33Z</cp:lastPrinted>
  <dcterms:created xsi:type="dcterms:W3CDTF">2014-07-07T15:33:24Z</dcterms:created>
  <dcterms:modified xsi:type="dcterms:W3CDTF">2020-03-11T16:04:11Z</dcterms:modified>
</cp:coreProperties>
</file>