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25"/>
  </p:notesMasterIdLst>
  <p:handoutMasterIdLst>
    <p:handoutMasterId r:id="rId26"/>
  </p:handoutMasterIdLst>
  <p:sldIdLst>
    <p:sldId id="285" r:id="rId3"/>
    <p:sldId id="259" r:id="rId4"/>
    <p:sldId id="260" r:id="rId5"/>
    <p:sldId id="280" r:id="rId6"/>
    <p:sldId id="282" r:id="rId7"/>
    <p:sldId id="281" r:id="rId8"/>
    <p:sldId id="283" r:id="rId9"/>
    <p:sldId id="284" r:id="rId10"/>
    <p:sldId id="287" r:id="rId11"/>
    <p:sldId id="288" r:id="rId12"/>
    <p:sldId id="286" r:id="rId13"/>
    <p:sldId id="289" r:id="rId14"/>
    <p:sldId id="290" r:id="rId15"/>
    <p:sldId id="291" r:id="rId16"/>
    <p:sldId id="292" r:id="rId17"/>
    <p:sldId id="293" r:id="rId18"/>
    <p:sldId id="296" r:id="rId19"/>
    <p:sldId id="299" r:id="rId20"/>
    <p:sldId id="300" r:id="rId21"/>
    <p:sldId id="301" r:id="rId22"/>
    <p:sldId id="302" r:id="rId23"/>
    <p:sldId id="303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69816" autoAdjust="0"/>
  </p:normalViewPr>
  <p:slideViewPr>
    <p:cSldViewPr>
      <p:cViewPr varScale="1">
        <p:scale>
          <a:sx n="90" d="100"/>
          <a:sy n="90" d="100"/>
        </p:scale>
        <p:origin x="1347" y="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23C03-B26A-C648-A326-35F5AADFD47F}" type="datetimeFigureOut">
              <a:rPr lang="en-US" smtClean="0"/>
              <a:t>3/14/2020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6AC97-209C-054F-8F1B-53E41587ED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6730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2465427-C871-42CC-B650-A0C6692BA7BD}" type="datetimeFigureOut">
              <a:rPr lang="en-CA" smtClean="0"/>
              <a:pPr/>
              <a:t>2020-03-14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37F2B54-A66B-4779-906C-F879CC221B8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637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aseline="0"/>
              <a:t>  </a:t>
            </a:r>
            <a:endParaRPr lang="en-US" alt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7F2B54-A66B-4779-906C-F879CC221B89}" type="slidenum">
              <a:rPr kumimoji="0" lang="en-C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099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TLB example:  Consider a program with 1 MB of memory and a working set of 64KB</a:t>
            </a:r>
          </a:p>
          <a:p>
            <a:r>
              <a:rPr lang="en-CA" dirty="0"/>
              <a:t>- 4KB pages would require 16 entries, 32 KB would only need 2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2B54-A66B-4779-906C-F879CC221B89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5107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TLB example:  Consider a program with 1 MB of memory and a working set of 64KB</a:t>
            </a:r>
          </a:p>
          <a:p>
            <a:r>
              <a:rPr lang="en-CA" dirty="0"/>
              <a:t>- 4KB pages would require 16 entries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2B54-A66B-4779-906C-F879CC221B89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918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TLB example:  Consider a program with 1 MB of memory and a working set of 64KB</a:t>
            </a:r>
          </a:p>
          <a:p>
            <a:r>
              <a:rPr lang="en-CA" dirty="0"/>
              <a:t>- 4KB pages would require 16 entries</a:t>
            </a:r>
          </a:p>
          <a:p>
            <a:endParaRPr lang="en-CA" dirty="0"/>
          </a:p>
          <a:p>
            <a:r>
              <a:rPr lang="en-CA" dirty="0"/>
              <a:t>Let s = 1 MB</a:t>
            </a:r>
          </a:p>
          <a:p>
            <a:r>
              <a:rPr lang="en-CA" dirty="0"/>
              <a:t>E = 8 bytes</a:t>
            </a:r>
          </a:p>
          <a:p>
            <a:endParaRPr lang="en-CA" dirty="0"/>
          </a:p>
          <a:p>
            <a:r>
              <a:rPr lang="en-CA" dirty="0"/>
              <a:t>1 MB = 2^20</a:t>
            </a:r>
          </a:p>
          <a:p>
            <a:r>
              <a:rPr lang="en-CA" dirty="0"/>
              <a:t>8 bytes = 2^3</a:t>
            </a:r>
          </a:p>
          <a:p>
            <a:r>
              <a:rPr lang="en-CA" dirty="0"/>
              <a:t>2 = 2^1</a:t>
            </a:r>
          </a:p>
          <a:p>
            <a:endParaRPr lang="en-CA" dirty="0"/>
          </a:p>
          <a:p>
            <a:r>
              <a:rPr lang="en-CA" dirty="0"/>
              <a:t>Then multiplying them gives us 2^ (20+3+1) = 2^24, the square root is 2^12 = 4096 bytes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2B54-A66B-4779-906C-F879CC221B89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386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Its useful to look at the OS and paging as we can now tie together many of the topics we have studied so far:  processes and process table, context switching, paging and page tables, page replacement algorithms and system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2B54-A66B-4779-906C-F879CC221B89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8143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260E984-648C-4027-AEDD-216983813FB9}" type="slidenum">
              <a:rPr lang="en-US" altLang="en-US" sz="1300"/>
              <a:pPr eaLnBrk="1" hangingPunct="1"/>
              <a:t>2</a:t>
            </a:fld>
            <a:endParaRPr lang="en-US" altLang="en-US" sz="1300" dirty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FontTx/>
              <a:buChar char="•"/>
            </a:pPr>
            <a:r>
              <a:rPr lang="en-US" altLang="en-US" dirty="0"/>
              <a:t>Clock is an implementation of second chance and evicts the first page it finds that doesn’t have its used or R  bit set</a:t>
            </a:r>
          </a:p>
          <a:p>
            <a:pPr lvl="1">
              <a:buFontTx/>
              <a:buChar char="•"/>
            </a:pPr>
            <a:r>
              <a:rPr lang="en-US" altLang="en-US" dirty="0" err="1"/>
              <a:t>WSClock</a:t>
            </a:r>
            <a:r>
              <a:rPr lang="en-US" altLang="en-US" dirty="0"/>
              <a:t> clears used bits and updates the page frame’s time of last use, evicting pages only if they are outside of the working set of the process</a:t>
            </a:r>
          </a:p>
          <a:p>
            <a:pPr lvl="1">
              <a:buFontTx/>
              <a:buChar char="•"/>
            </a:pPr>
            <a:endParaRPr lang="en-US" altLang="en-US" dirty="0"/>
          </a:p>
          <a:p>
            <a:pPr lvl="1">
              <a:buFontTx/>
              <a:buChar char="•"/>
            </a:pPr>
            <a:r>
              <a:rPr lang="en-US" altLang="en-US" dirty="0"/>
              <a:t>Optimal – for each page, list the number</a:t>
            </a:r>
            <a:r>
              <a:rPr lang="en-US" altLang="en-US" baseline="0" dirty="0"/>
              <a:t> of instructions until that page is used, order them according for evict – not possible to implement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F2B54-A66B-4779-906C-F879CC221B89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877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Using LRU, do we only consider the 6 pages related to process A or across all 16 page frames?</a:t>
            </a:r>
          </a:p>
          <a:p>
            <a:endParaRPr lang="en-CA" dirty="0"/>
          </a:p>
          <a:p>
            <a:r>
              <a:rPr lang="en-CA" dirty="0"/>
              <a:t>Consider local – which page is the oldest relative to process A?</a:t>
            </a:r>
          </a:p>
          <a:p>
            <a:r>
              <a:rPr lang="en-CA" dirty="0"/>
              <a:t>Now take a global perspective – which page would be the lowest?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2B54-A66B-4779-906C-F879CC221B89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2675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For example, consider 12416 page frames available (others are used by the OS) and 10 processes.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CA" dirty="0"/>
              <a:t>Each process gets 1241 page frames allocated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CA" dirty="0"/>
              <a:t>Remaining 6 go into a pool to be shared for when a page fault occurs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2B54-A66B-4779-906C-F879CC221B89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2675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Determining PFF is simple, count the number of page faults per second, potentially use a running mean.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2B54-A66B-4779-906C-F879CC221B89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1427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Make students answer the one on local policies and explain why.</a:t>
            </a:r>
          </a:p>
          <a:p>
            <a:endParaRPr lang="en-CA" dirty="0"/>
          </a:p>
          <a:p>
            <a:r>
              <a:rPr lang="en-CA" dirty="0"/>
              <a:t>-&gt; they are process specific and cannot be applied to the machine as a whole </a:t>
            </a:r>
          </a:p>
          <a:p>
            <a:r>
              <a:rPr lang="en-CA" dirty="0"/>
              <a:t>-&gt; recall that these two algorithms use the concept of virtual time or CPU time for each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2B54-A66B-4779-906C-F879CC221B89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3932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Page fault frequency</a:t>
            </a:r>
          </a:p>
          <a:p>
            <a:endParaRPr lang="en-CA" dirty="0"/>
          </a:p>
          <a:p>
            <a:r>
              <a:rPr lang="en-CA" dirty="0"/>
              <a:t>To not have an idle CPU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2B54-A66B-4779-906C-F879CC221B89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6989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2B54-A66B-4779-906C-F879CC221B89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0699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0" Type="http://schemas.openxmlformats.org/officeDocument/2006/relationships/image" Target="../media/image8.pn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0" Type="http://schemas.openxmlformats.org/officeDocument/2006/relationships/image" Target="../media/image8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6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17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png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9C2B6-0972-4E48-B6B7-4C2426229E1B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97" y="0"/>
            <a:ext cx="9112803" cy="6858001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 bwMode="auto">
          <a:xfrm>
            <a:off x="107504" y="1445447"/>
            <a:ext cx="8928992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 u="none" baseline="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EE435 Principles of Operating Systems</a:t>
            </a:r>
            <a:endParaRPr kumimoji="0" lang="en-CA" sz="3600" b="1" i="0" u="none" strike="noStrike" kern="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 userDrawn="1"/>
        </p:nvGraphicFramePr>
        <p:xfrm>
          <a:off x="6893235" y="1091810"/>
          <a:ext cx="1706273" cy="307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Bitmap Image" r:id="rId4" imgW="2381582" imgH="428798" progId="PBrush">
                  <p:embed/>
                </p:oleObj>
              </mc:Choice>
              <mc:Fallback>
                <p:oleObj name="Bitmap Image" r:id="rId4" imgW="2381582" imgH="428798" progId="PBrush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3235" y="1091810"/>
                        <a:ext cx="1706273" cy="307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58" y="2678014"/>
            <a:ext cx="4463885" cy="21064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029028" y="271379"/>
            <a:ext cx="807882" cy="6831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64017" y="131463"/>
            <a:ext cx="1007406" cy="6784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235331" y="147091"/>
            <a:ext cx="713673" cy="73615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812912" y="304222"/>
            <a:ext cx="1348977" cy="4360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066709" y="925439"/>
            <a:ext cx="850735" cy="54271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61422" y="1045302"/>
            <a:ext cx="1425604" cy="43327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845050" y="945747"/>
            <a:ext cx="1216199" cy="5755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144884" y="194923"/>
            <a:ext cx="643459" cy="7305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7000" y="4854198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976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2CF481-B105-4C4F-9EEE-D39E708E2382}" type="datetime1">
              <a:rPr lang="en-CA" altLang="en-US" smtClean="0">
                <a:solidFill>
                  <a:srgbClr val="000000"/>
                </a:solidFill>
              </a:rPr>
              <a:t>2020-03-14</a:t>
            </a:fld>
            <a:endParaRPr lang="fr-CA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altLang="en-US">
                <a:solidFill>
                  <a:srgbClr val="000000"/>
                </a:solidFill>
              </a:rPr>
              <a:t>Dr Alain Beaulieu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598FD-97EE-4B80-BA99-5F47DB0CBCF7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4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0A0533-7B28-0140-B8E1-A29B8FE74C73}" type="datetime1">
              <a:rPr lang="en-CA" altLang="en-US" smtClean="0">
                <a:solidFill>
                  <a:srgbClr val="000000"/>
                </a:solidFill>
              </a:rPr>
              <a:t>2020-03-14</a:t>
            </a:fld>
            <a:endParaRPr lang="fr-CA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altLang="en-US">
                <a:solidFill>
                  <a:srgbClr val="000000"/>
                </a:solidFill>
              </a:rPr>
              <a:t>Dr Alain Beaulieu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C79C7-1127-40A7-8536-9A7162F67CFD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608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98B55A-0A56-484D-A422-3F507B7FAEAF}" type="datetime1">
              <a:rPr lang="en-CA" altLang="en-US" smtClean="0">
                <a:solidFill>
                  <a:srgbClr val="000000"/>
                </a:solidFill>
              </a:rPr>
              <a:t>2020-03-14</a:t>
            </a:fld>
            <a:endParaRPr lang="fr-CA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altLang="en-US">
                <a:solidFill>
                  <a:srgbClr val="000000"/>
                </a:solidFill>
              </a:rPr>
              <a:t>Dr Alain Beaulieu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CA7CC-FC71-4FA2-830A-058514E55A47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887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55F10-96C9-CA4E-AA5E-649B1315A69D}" type="datetime1">
              <a:rPr lang="en-CA" altLang="en-US" smtClean="0">
                <a:solidFill>
                  <a:srgbClr val="000000"/>
                </a:solidFill>
              </a:rPr>
              <a:t>2020-03-14</a:t>
            </a:fld>
            <a:endParaRPr lang="fr-CA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altLang="en-US">
                <a:solidFill>
                  <a:srgbClr val="000000"/>
                </a:solidFill>
              </a:rPr>
              <a:t>Dr Alain Beaulieu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1059D-90B5-434A-AABC-DAE2F1C97FA1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509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9C2B6-0972-4E48-B6B7-4C2426229E1B}" type="slidenum">
              <a:rPr lang="fr-CA" altLang="en-US">
                <a:ea typeface="MS PGothic" panose="020B0600070205080204" pitchFamily="34" charset="-128"/>
              </a:rPr>
              <a:pPr>
                <a:defRPr/>
              </a:pPr>
              <a:t>‹#›</a:t>
            </a:fld>
            <a:endParaRPr lang="fr-CA" altLang="en-US">
              <a:ea typeface="MS PGothic" panose="020B0600070205080204" pitchFamily="34" charset="-128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97" y="0"/>
            <a:ext cx="9112803" cy="6858001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 bwMode="auto">
          <a:xfrm>
            <a:off x="107504" y="1445447"/>
            <a:ext cx="8928992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 u="none" baseline="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kern="0"/>
              <a:t>EE435 Principles of Operating Systems</a:t>
            </a:r>
            <a:endParaRPr lang="en-CA" kern="0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 userDrawn="1"/>
        </p:nvGraphicFramePr>
        <p:xfrm>
          <a:off x="6893235" y="1091810"/>
          <a:ext cx="1706273" cy="307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Bitmap Image" r:id="rId4" imgW="2381582" imgH="428798" progId="PBrush">
                  <p:embed/>
                </p:oleObj>
              </mc:Choice>
              <mc:Fallback>
                <p:oleObj name="Bitmap Image" r:id="rId4" imgW="2381582" imgH="428798" progId="PBrush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3235" y="1091810"/>
                        <a:ext cx="1706273" cy="307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58" y="2678014"/>
            <a:ext cx="4463885" cy="21064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029028" y="271379"/>
            <a:ext cx="807882" cy="6831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64017" y="131463"/>
            <a:ext cx="1007406" cy="6784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235331" y="147091"/>
            <a:ext cx="713673" cy="73615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812912" y="304222"/>
            <a:ext cx="1348977" cy="4360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066709" y="925439"/>
            <a:ext cx="850735" cy="54271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61422" y="1045302"/>
            <a:ext cx="1425604" cy="43327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845050" y="945747"/>
            <a:ext cx="1216199" cy="5755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144884" y="194923"/>
            <a:ext cx="643459" cy="7305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7000" y="4854198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5811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D9C2B6-0972-4E48-B6B7-4C2426229E1B}" type="slidenum">
              <a:rPr lang="fr-CA" altLang="en-US"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fr-CA" altLang="en-US">
              <a:ea typeface="MS PGothic" panose="020B0600070205080204" pitchFamily="34" charset="-128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97" y="0"/>
            <a:ext cx="9112803" cy="6858001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 bwMode="auto">
          <a:xfrm>
            <a:off x="123102" y="2106590"/>
            <a:ext cx="8928992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 u="none" baseline="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kern="0" dirty="0"/>
              <a:t>Next Class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 userDrawn="1"/>
        </p:nvGraphicFramePr>
        <p:xfrm>
          <a:off x="6893235" y="1091810"/>
          <a:ext cx="1706273" cy="307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Bitmap Image" r:id="rId4" imgW="2381582" imgH="428798" progId="PBrush">
                  <p:embed/>
                </p:oleObj>
              </mc:Choice>
              <mc:Fallback>
                <p:oleObj name="Bitmap Image" r:id="rId4" imgW="2381582" imgH="428798" progId="PBrush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3235" y="1091810"/>
                        <a:ext cx="1706273" cy="307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029028" y="271379"/>
            <a:ext cx="807882" cy="6831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4017" y="131463"/>
            <a:ext cx="1007406" cy="6784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235331" y="147091"/>
            <a:ext cx="713673" cy="73615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12912" y="304222"/>
            <a:ext cx="1348977" cy="4360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066709" y="925439"/>
            <a:ext cx="850735" cy="54271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61422" y="1045302"/>
            <a:ext cx="1425604" cy="43327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845050" y="945747"/>
            <a:ext cx="1216199" cy="5755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144884" y="194923"/>
            <a:ext cx="643459" cy="7305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5571" y="4204631"/>
            <a:ext cx="6400800" cy="1752600"/>
          </a:xfrm>
        </p:spPr>
        <p:txBody>
          <a:bodyPr/>
          <a:lstStyle>
            <a:lvl1pPr marL="0" indent="0" algn="ctr">
              <a:buNone/>
              <a:defRPr kumimoji="0" lang="en-CA" sz="3600" b="1" i="0" u="none" strike="noStrike" kern="0" cap="none" spc="0" normalizeH="0" baseline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+mj-ea"/>
                <a:cs typeface="+mj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subtitle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06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12803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7504" y="1445447"/>
            <a:ext cx="8928992" cy="1470025"/>
          </a:xfrm>
        </p:spPr>
        <p:txBody>
          <a:bodyPr/>
          <a:lstStyle>
            <a:lvl1pPr>
              <a:defRPr u="none" baseline="0"/>
            </a:lvl1pPr>
          </a:lstStyle>
          <a:p>
            <a:r>
              <a:rPr lang="en-US" dirty="0"/>
              <a:t>EE435 Principles of Operating Systems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57724"/>
            <a:ext cx="6400800" cy="1590676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9C2B6-0972-4E48-B6B7-4C2426229E1B}" type="slidenum">
              <a:rPr lang="fr-CA" altLang="en-US"/>
              <a:pPr/>
              <a:t>‹#›</a:t>
            </a:fld>
            <a:endParaRPr lang="fr-CA" alt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 userDrawn="1"/>
        </p:nvGraphicFramePr>
        <p:xfrm>
          <a:off x="6893235" y="1091810"/>
          <a:ext cx="1706273" cy="307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Bitmap Image" r:id="rId4" imgW="2381582" imgH="428798" progId="PBrush">
                  <p:embed/>
                </p:oleObj>
              </mc:Choice>
              <mc:Fallback>
                <p:oleObj name="Bitmap Image" r:id="rId4" imgW="2381582" imgH="428798" progId="PBrush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3235" y="1091810"/>
                        <a:ext cx="1706273" cy="307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58" y="2678014"/>
            <a:ext cx="4463885" cy="21064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029028" y="271379"/>
            <a:ext cx="807882" cy="683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64017" y="131463"/>
            <a:ext cx="1007406" cy="6784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235331" y="147091"/>
            <a:ext cx="713673" cy="7361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812912" y="304222"/>
            <a:ext cx="1348977" cy="4360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066709" y="925439"/>
            <a:ext cx="850735" cy="54271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61422" y="1045302"/>
            <a:ext cx="1425604" cy="43327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845050" y="945747"/>
            <a:ext cx="1216199" cy="57552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144884" y="194923"/>
            <a:ext cx="643459" cy="73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7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9C2B6-0972-4E48-B6B7-4C2426229E1B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97" y="0"/>
            <a:ext cx="9112803" cy="6858001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 bwMode="auto">
          <a:xfrm>
            <a:off x="123102" y="2106590"/>
            <a:ext cx="8928992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 u="none" baseline="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Next Class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 userDrawn="1"/>
        </p:nvGraphicFramePr>
        <p:xfrm>
          <a:off x="6893235" y="1091810"/>
          <a:ext cx="1706273" cy="307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Bitmap Image" r:id="rId4" imgW="2381582" imgH="428798" progId="PBrush">
                  <p:embed/>
                </p:oleObj>
              </mc:Choice>
              <mc:Fallback>
                <p:oleObj name="Bitmap Image" r:id="rId4" imgW="2381582" imgH="428798" progId="PBrush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3235" y="1091810"/>
                        <a:ext cx="1706273" cy="307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029028" y="271379"/>
            <a:ext cx="807882" cy="6831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4017" y="131463"/>
            <a:ext cx="1007406" cy="6784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235331" y="147091"/>
            <a:ext cx="713673" cy="73615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12912" y="304222"/>
            <a:ext cx="1348977" cy="4360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066709" y="925439"/>
            <a:ext cx="850735" cy="54271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61422" y="1045302"/>
            <a:ext cx="1425604" cy="43327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845050" y="945747"/>
            <a:ext cx="1216199" cy="5755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144884" y="194923"/>
            <a:ext cx="643459" cy="7305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5571" y="4204631"/>
            <a:ext cx="6400800" cy="1752600"/>
          </a:xfrm>
        </p:spPr>
        <p:txBody>
          <a:bodyPr/>
          <a:lstStyle>
            <a:lvl1pPr marL="0" indent="0" algn="ctr">
              <a:buNone/>
              <a:defRPr kumimoji="0" lang="en-CA" sz="3600" b="1" i="0" u="none" strike="noStrike" kern="0" cap="none" spc="0" normalizeH="0" baseline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+mj-ea"/>
                <a:cs typeface="+mj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subtitle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188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8AD0D5-16D8-D54B-B64D-5C56573B291B}" type="datetime1">
              <a:rPr lang="en-CA" altLang="en-US" smtClean="0">
                <a:solidFill>
                  <a:srgbClr val="000000"/>
                </a:solidFill>
              </a:rPr>
              <a:t>2020-03-14</a:t>
            </a:fld>
            <a:endParaRPr lang="fr-CA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altLang="en-US" dirty="0">
                <a:solidFill>
                  <a:srgbClr val="000000"/>
                </a:solidFill>
              </a:rPr>
              <a:t>Dr Alain Beaulieu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9C2B6-0972-4E48-B6B7-4C2426229E1B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 userDrawn="1"/>
        </p:nvGraphicFramePr>
        <p:xfrm>
          <a:off x="5029200" y="228600"/>
          <a:ext cx="7334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" name="Bitmap Image" r:id="rId3" imgW="733333" imgH="838095" progId="PBrush">
                  <p:embed/>
                </p:oleObj>
              </mc:Choice>
              <mc:Fallback>
                <p:oleObj name="Bitmap Image" r:id="rId3" imgW="733333" imgH="838095" progId="PBrush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28600"/>
                        <a:ext cx="7334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 userDrawn="1"/>
        </p:nvGraphicFramePr>
        <p:xfrm>
          <a:off x="2514600" y="152400"/>
          <a:ext cx="2381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" name="Bitmap Image" r:id="rId5" imgW="2381582" imgH="571731" progId="PBrush">
                  <p:embed/>
                </p:oleObj>
              </mc:Choice>
              <mc:Fallback>
                <p:oleObj name="Bitmap Image" r:id="rId5" imgW="2381582" imgH="571731" progId="PBrush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52400"/>
                        <a:ext cx="2381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 userDrawn="1"/>
        </p:nvGraphicFramePr>
        <p:xfrm>
          <a:off x="6629400" y="152400"/>
          <a:ext cx="23336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8" name="Bitmap Image" r:id="rId7" imgW="2333333" imgH="581106" progId="PBrush">
                  <p:embed/>
                </p:oleObj>
              </mc:Choice>
              <mc:Fallback>
                <p:oleObj name="Bitmap Image" r:id="rId7" imgW="2333333" imgH="581106" progId="PBrush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52400"/>
                        <a:ext cx="23336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 userDrawn="1"/>
        </p:nvGraphicFramePr>
        <p:xfrm>
          <a:off x="6781800" y="1219200"/>
          <a:ext cx="1524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9" name="Bitmap Image" r:id="rId9" imgW="1523810" imgH="476316" progId="PBrush">
                  <p:embed/>
                </p:oleObj>
              </mc:Choice>
              <mc:Fallback>
                <p:oleObj name="Bitmap Image" r:id="rId9" imgW="1523810" imgH="476316" progId="PBrush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219200"/>
                        <a:ext cx="1524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 userDrawn="1"/>
        </p:nvGraphicFramePr>
        <p:xfrm>
          <a:off x="3124200" y="990600"/>
          <a:ext cx="8286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0" name="Bitmap Image" r:id="rId11" imgW="828791" imgH="428798" progId="PBrush">
                  <p:embed/>
                </p:oleObj>
              </mc:Choice>
              <mc:Fallback>
                <p:oleObj name="Bitmap Image" r:id="rId11" imgW="828791" imgH="428798" progId="PBrush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990600"/>
                        <a:ext cx="8286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 userDrawn="1"/>
        </p:nvGraphicFramePr>
        <p:xfrm>
          <a:off x="4191000" y="1371600"/>
          <a:ext cx="23812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1" name="Bitmap Image" r:id="rId13" imgW="2381582" imgH="428798" progId="PBrush">
                  <p:embed/>
                </p:oleObj>
              </mc:Choice>
              <mc:Fallback>
                <p:oleObj name="Bitmap Image" r:id="rId13" imgW="2381582" imgH="428798" progId="PBrush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371600"/>
                        <a:ext cx="23812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 userDrawn="1"/>
        </p:nvGraphicFramePr>
        <p:xfrm>
          <a:off x="533400" y="457200"/>
          <a:ext cx="17716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2" name="Bitmap Image" r:id="rId15" imgW="1771429" imgH="1181265" progId="PBrush">
                  <p:embed/>
                </p:oleObj>
              </mc:Choice>
              <mc:Fallback>
                <p:oleObj name="Bitmap Image" r:id="rId15" imgW="1771429" imgH="1181265" progId="PBrush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clrChange>
                          <a:clrFrom>
                            <a:srgbClr val="00FFFF"/>
                          </a:clrFrom>
                          <a:clrTo>
                            <a:srgbClr val="00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7200"/>
                        <a:ext cx="177165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05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F27F13-5883-7B4D-BD89-6F62264C0AC9}" type="datetime1">
              <a:rPr lang="en-CA" altLang="en-US" smtClean="0">
                <a:solidFill>
                  <a:srgbClr val="000000"/>
                </a:solidFill>
              </a:rPr>
              <a:t>2020-03-14</a:t>
            </a:fld>
            <a:endParaRPr lang="fr-CA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altLang="en-US">
                <a:solidFill>
                  <a:srgbClr val="000000"/>
                </a:solidFill>
              </a:rPr>
              <a:t>Dr Alain Beaulieu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291162-72CC-4A71-AE98-B818C231D57D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23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55C6DC-8D3D-2F48-9BA0-695BDFAE70BB}" type="datetime1">
              <a:rPr lang="en-CA" altLang="en-US" smtClean="0">
                <a:solidFill>
                  <a:srgbClr val="000000"/>
                </a:solidFill>
              </a:rPr>
              <a:t>2020-03-14</a:t>
            </a:fld>
            <a:endParaRPr lang="fr-CA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altLang="en-US">
                <a:solidFill>
                  <a:srgbClr val="000000"/>
                </a:solidFill>
              </a:rPr>
              <a:t>Dr Alain Beaulieu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AE7068-9ECA-48C9-8654-D845786175C8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53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AD6B88-727D-CC49-9E13-F5D778BB75D8}" type="datetime1">
              <a:rPr lang="en-CA" altLang="en-US" smtClean="0">
                <a:solidFill>
                  <a:srgbClr val="000000"/>
                </a:solidFill>
              </a:rPr>
              <a:t>2020-03-14</a:t>
            </a:fld>
            <a:endParaRPr lang="fr-CA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altLang="en-US">
                <a:solidFill>
                  <a:srgbClr val="000000"/>
                </a:solidFill>
              </a:rPr>
              <a:t>Dr Alain Beaulieu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B7D47B-3958-45F7-8C35-F6D9FE580964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7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A4E930-B69B-9C43-B3F2-72184F26B465}" type="datetime1">
              <a:rPr lang="en-CA" altLang="en-US" smtClean="0">
                <a:solidFill>
                  <a:srgbClr val="000000"/>
                </a:solidFill>
              </a:rPr>
              <a:t>2020-03-14</a:t>
            </a:fld>
            <a:endParaRPr lang="fr-CA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altLang="en-US">
                <a:solidFill>
                  <a:srgbClr val="000000"/>
                </a:solidFill>
              </a:rPr>
              <a:t>Dr Alain Beaulieu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7CC5B-B510-4EC3-81D1-5DFCD586C9D5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75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94F079-652D-5044-92D3-AE07F7B67920}" type="datetime1">
              <a:rPr lang="en-CA" altLang="en-US" smtClean="0">
                <a:solidFill>
                  <a:srgbClr val="000000"/>
                </a:solidFill>
              </a:rPr>
              <a:t>2020-03-14</a:t>
            </a:fld>
            <a:endParaRPr lang="fr-CA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altLang="en-US">
                <a:solidFill>
                  <a:srgbClr val="000000"/>
                </a:solidFill>
              </a:rPr>
              <a:t>Dr Alain Beaulieu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BDA24B-8280-417D-A5C0-357762AE6CA8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19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381C59-FBD3-1D42-914C-EE8E0C95D426}" type="datetime1">
              <a:rPr lang="en-CA" altLang="en-US" smtClean="0">
                <a:solidFill>
                  <a:srgbClr val="000000"/>
                </a:solidFill>
              </a:rPr>
              <a:t>2020-03-14</a:t>
            </a:fld>
            <a:endParaRPr lang="fr-CA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altLang="en-US">
                <a:solidFill>
                  <a:srgbClr val="000000"/>
                </a:solidFill>
              </a:rPr>
              <a:t>Dr Alain Beaulieu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292362-F2FC-40F1-B1D3-6DA07A44A32F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83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en-US" dirty="0"/>
              <a:t>Click to </a:t>
            </a:r>
            <a:r>
              <a:rPr lang="fr-CA" altLang="en-US" dirty="0" err="1"/>
              <a:t>edit</a:t>
            </a:r>
            <a:r>
              <a:rPr lang="fr-CA" altLang="en-US" dirty="0"/>
              <a:t> Master </a:t>
            </a:r>
            <a:r>
              <a:rPr lang="fr-CA" altLang="en-US" dirty="0" err="1"/>
              <a:t>text</a:t>
            </a:r>
            <a:r>
              <a:rPr lang="fr-CA" altLang="en-US" dirty="0"/>
              <a:t> styles</a:t>
            </a:r>
          </a:p>
          <a:p>
            <a:pPr lvl="1"/>
            <a:r>
              <a:rPr lang="fr-CA" altLang="en-US" dirty="0"/>
              <a:t>Second </a:t>
            </a:r>
            <a:r>
              <a:rPr lang="fr-CA" altLang="en-US" dirty="0" err="1"/>
              <a:t>level</a:t>
            </a:r>
            <a:endParaRPr lang="fr-CA" altLang="en-US" dirty="0"/>
          </a:p>
          <a:p>
            <a:pPr lvl="2"/>
            <a:r>
              <a:rPr lang="fr-CA" altLang="en-US" dirty="0" err="1"/>
              <a:t>Third</a:t>
            </a:r>
            <a:r>
              <a:rPr lang="fr-CA" altLang="en-US" dirty="0"/>
              <a:t> </a:t>
            </a:r>
            <a:r>
              <a:rPr lang="fr-CA" altLang="en-US" dirty="0" err="1"/>
              <a:t>level</a:t>
            </a:r>
            <a:endParaRPr lang="fr-CA" altLang="en-US" dirty="0"/>
          </a:p>
          <a:p>
            <a:pPr lvl="3"/>
            <a:r>
              <a:rPr lang="fr-CA" altLang="en-US" dirty="0" err="1"/>
              <a:t>Fourth</a:t>
            </a:r>
            <a:r>
              <a:rPr lang="fr-CA" altLang="en-US" dirty="0"/>
              <a:t> </a:t>
            </a:r>
            <a:r>
              <a:rPr lang="fr-CA" altLang="en-US" dirty="0" err="1"/>
              <a:t>level</a:t>
            </a:r>
            <a:endParaRPr lang="fr-CA" altLang="en-US" dirty="0"/>
          </a:p>
          <a:p>
            <a:pPr lvl="4"/>
            <a:r>
              <a:rPr lang="fr-CA" altLang="en-US" dirty="0" err="1"/>
              <a:t>Fifth</a:t>
            </a:r>
            <a:r>
              <a:rPr lang="fr-CA" altLang="en-US" dirty="0"/>
              <a:t> </a:t>
            </a:r>
            <a:r>
              <a:rPr lang="fr-CA" altLang="en-US" dirty="0" err="1"/>
              <a:t>level</a:t>
            </a:r>
            <a:endParaRPr lang="fr-CA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549BA9-73D0-8249-9635-0CCB6490C7FA}" type="datetime1">
              <a:rPr lang="en-CA" altLang="en-US" smtClean="0">
                <a:solidFill>
                  <a:srgbClr val="000000"/>
                </a:solidFill>
              </a:rPr>
              <a:t>2020-03-14</a:t>
            </a:fld>
            <a:endParaRPr lang="fr-CA" alt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CA" altLang="en-US" dirty="0">
                <a:solidFill>
                  <a:srgbClr val="000000"/>
                </a:solidFill>
              </a:rPr>
              <a:t>Dr Alain Beaulieu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242B984-0FA7-4C5C-A1AF-397236A629D1}" type="slidenum">
              <a:rPr lang="fr-CA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85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rgbClr val="00009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rgbClr val="008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576" y="116632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en-US"/>
              <a:t>Click to edit Master text styles</a:t>
            </a:r>
          </a:p>
          <a:p>
            <a:pPr lvl="1"/>
            <a:r>
              <a:rPr lang="fr-CA" altLang="en-US"/>
              <a:t>Second level</a:t>
            </a:r>
          </a:p>
          <a:p>
            <a:pPr lvl="2"/>
            <a:r>
              <a:rPr lang="fr-CA" altLang="en-US"/>
              <a:t>Third level</a:t>
            </a:r>
          </a:p>
          <a:p>
            <a:pPr lvl="3"/>
            <a:r>
              <a:rPr lang="fr-CA" altLang="en-US"/>
              <a:t>Fourth level</a:t>
            </a:r>
          </a:p>
          <a:p>
            <a:pPr lvl="4"/>
            <a:r>
              <a:rPr lang="fr-CA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40917A-A489-4E74-B474-80595E59A7CA}" type="slidenum">
              <a:rPr lang="fr-CA" altLang="en-US"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fr-CA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68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>
          <a:solidFill>
            <a:srgbClr val="000099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rgbClr val="008000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EEE 335</a:t>
            </a:r>
            <a:br>
              <a:rPr lang="en-US" altLang="en-US" dirty="0"/>
            </a:br>
            <a:r>
              <a:rPr lang="en-US" altLang="en-US" sz="4000" dirty="0"/>
              <a:t>Principles of Operating Systems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5EE9B0C3-7E49-4FB5-9834-38376F15B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7000" y="4854198"/>
            <a:ext cx="6400800" cy="1752600"/>
          </a:xfrm>
        </p:spPr>
        <p:txBody>
          <a:bodyPr/>
          <a:lstStyle/>
          <a:p>
            <a:r>
              <a:rPr lang="en-CA" dirty="0"/>
              <a:t>PRA Design Considerations and Paging Summary</a:t>
            </a:r>
          </a:p>
          <a:p>
            <a:r>
              <a:rPr lang="en-CA" sz="2000" dirty="0"/>
              <a:t>(Modern Operating Systems 3.5 and 3.6)</a:t>
            </a:r>
          </a:p>
        </p:txBody>
      </p:sp>
    </p:spTree>
    <p:extLst>
      <p:ext uri="{BB962C8B-B14F-4D97-AF65-F5344CB8AC3E}">
        <p14:creationId xmlns:p14="http://schemas.microsoft.com/office/powerpoint/2010/main" val="1996419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9B45A-BC2A-4204-8057-C9FFC1725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2776"/>
            <a:ext cx="7772400" cy="5040560"/>
          </a:xfrm>
        </p:spPr>
        <p:txBody>
          <a:bodyPr/>
          <a:lstStyle/>
          <a:p>
            <a:r>
              <a:rPr lang="en-CA" dirty="0"/>
              <a:t>Despite most optimal PRA and global allocation, thrashing can still occur</a:t>
            </a:r>
          </a:p>
          <a:p>
            <a:pPr lvl="1"/>
            <a:r>
              <a:rPr lang="en-CA" dirty="0"/>
              <a:t>PFF may indicate that processes need more memory, but that no processes need less memory</a:t>
            </a:r>
          </a:p>
          <a:p>
            <a:r>
              <a:rPr lang="en-CA" dirty="0"/>
              <a:t>One solution is to swap pages to disk to free up page frames</a:t>
            </a:r>
          </a:p>
          <a:p>
            <a:pPr lvl="1"/>
            <a:r>
              <a:rPr lang="en-CA" sz="2800" dirty="0"/>
              <a:t>Need to consider not only process size and                                                            paging rate but also if process is IO or CPU bound. </a:t>
            </a:r>
          </a:p>
          <a:p>
            <a:pPr lvl="1"/>
            <a:r>
              <a:rPr lang="en-CA" sz="2800" dirty="0"/>
              <a:t>Why?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B72F37-5C7A-41C8-B9A2-5242CB66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Load Control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53C5C1-4024-456B-B57C-CE10093BDEA0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2520280" cy="433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9pPr>
          </a:lstStyle>
          <a:p>
            <a:r>
              <a:rPr lang="en-CA" sz="1800" b="0" u="none" kern="0" dirty="0"/>
              <a:t>Design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108045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765F-1BF1-48DC-955E-2B558CEF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Page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A8C56-BDC2-4F3A-8D48-4E01EFDAC3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81200"/>
                <a:ext cx="8134672" cy="3896072"/>
              </a:xfrm>
            </p:spPr>
            <p:txBody>
              <a:bodyPr/>
              <a:lstStyle/>
              <a:p>
                <a:r>
                  <a:rPr lang="en-CA" dirty="0"/>
                  <a:t>The OS can determine page sizes, even if hardware design for specific size (e.g. 4096 byte pages)</a:t>
                </a:r>
              </a:p>
              <a:p>
                <a:pPr lvl="1"/>
                <a:r>
                  <a:rPr lang="en-CA" dirty="0"/>
                  <a:t>For example, OS can allocate consecutive pages to create 8192 byte frame sizes</a:t>
                </a:r>
              </a:p>
              <a:p>
                <a:r>
                  <a:rPr lang="en-CA" dirty="0"/>
                  <a:t>Argument for small page sizes</a:t>
                </a:r>
              </a:p>
              <a:p>
                <a:pPr lvl="1"/>
                <a:r>
                  <a:rPr lang="en-CA" dirty="0"/>
                  <a:t>Smaller page sizes leads to less wasted memory</a:t>
                </a:r>
              </a:p>
              <a:p>
                <a:pPr lvl="2"/>
                <a:r>
                  <a:rPr lang="en-CA" dirty="0"/>
                  <a:t>Text, data, stack segment normally do not fill full page frames</a:t>
                </a:r>
              </a:p>
              <a:p>
                <a:pPr lvl="2"/>
                <a:r>
                  <a:rPr lang="en-CA" dirty="0"/>
                  <a:t>On average, half the final page is empty – </a:t>
                </a:r>
                <a:r>
                  <a:rPr lang="en-CA" b="1" i="1" dirty="0"/>
                  <a:t>internal fragmentation</a:t>
                </a:r>
              </a:p>
              <a:p>
                <a:pPr lvl="2"/>
                <a:r>
                  <a:rPr lang="en-CA" dirty="0"/>
                  <a:t>With </a:t>
                </a:r>
                <a14:m>
                  <m:oMath xmlns:m="http://schemas.openxmlformats.org/officeDocument/2006/math"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segments in memory and page size </a:t>
                </a:r>
                <a14:m>
                  <m:oMath xmlns:m="http://schemas.openxmlformats.org/officeDocument/2006/math"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CA" dirty="0"/>
                  <a:t>:</a:t>
                </a:r>
                <a:r>
                  <a:rPr lang="en-CA" b="1" i="1" dirty="0"/>
                  <a:t>	</a:t>
                </a:r>
              </a:p>
              <a:p>
                <a:pPr lvl="2"/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A8C56-BDC2-4F3A-8D48-4E01EFDAC3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81200"/>
                <a:ext cx="8134672" cy="3896072"/>
              </a:xfrm>
              <a:blipFill>
                <a:blip r:embed="rId3"/>
                <a:stretch>
                  <a:fillRect l="-1349" t="-1565" b="-17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43B215-0258-429B-872D-465BC93BCCC2}"/>
                  </a:ext>
                </a:extLst>
              </p:cNvPr>
              <p:cNvSpPr txBox="1"/>
              <p:nvPr/>
            </p:nvSpPr>
            <p:spPr>
              <a:xfrm>
                <a:off x="2018567" y="5877272"/>
                <a:ext cx="428579" cy="630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𝑛𝑝</m:t>
                          </m:r>
                        </m:num>
                        <m:den>
                          <m:r>
                            <a:rPr lang="en-CA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43B215-0258-429B-872D-465BC93B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567" y="5877272"/>
                <a:ext cx="428579" cy="6301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4AE70F-9065-403B-9E36-DA560AA517E9}"/>
              </a:ext>
            </a:extLst>
          </p:cNvPr>
          <p:cNvSpPr txBox="1">
            <a:spLocks/>
          </p:cNvSpPr>
          <p:nvPr/>
        </p:nvSpPr>
        <p:spPr bwMode="auto">
          <a:xfrm>
            <a:off x="2627784" y="5936840"/>
            <a:ext cx="4678288" cy="506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99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8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9pPr>
          </a:lstStyle>
          <a:p>
            <a:pPr marL="0" lvl="2" indent="0">
              <a:buNone/>
            </a:pPr>
            <a:r>
              <a:rPr lang="en-CA" kern="0" dirty="0"/>
              <a:t>bytes are wasted on internal fragmentation</a:t>
            </a:r>
            <a:endParaRPr lang="en-CA" b="1" i="1" kern="0" dirty="0"/>
          </a:p>
          <a:p>
            <a:pPr lvl="2"/>
            <a:endParaRPr lang="en-CA" kern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9B948F-3F9F-403C-8100-BE0A2E8D0662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2520280" cy="433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9pPr>
          </a:lstStyle>
          <a:p>
            <a:r>
              <a:rPr lang="en-CA" sz="1800" b="0" u="none" kern="0" dirty="0"/>
              <a:t>Design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920455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765F-1BF1-48DC-955E-2B558CEF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Page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A8C56-BDC2-4F3A-8D48-4E01EFDAC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390" y="1896684"/>
            <a:ext cx="8440082" cy="3896072"/>
          </a:xfrm>
        </p:spPr>
        <p:txBody>
          <a:bodyPr/>
          <a:lstStyle/>
          <a:p>
            <a:r>
              <a:rPr lang="en-CA" dirty="0"/>
              <a:t>Argument for large pages sizes</a:t>
            </a:r>
          </a:p>
          <a:p>
            <a:pPr lvl="1"/>
            <a:r>
              <a:rPr lang="en-CA" dirty="0"/>
              <a:t>Conversely, smaller pages sizes means larger page tables</a:t>
            </a:r>
          </a:p>
          <a:p>
            <a:pPr lvl="2"/>
            <a:r>
              <a:rPr lang="en-CA" dirty="0"/>
              <a:t>A 32 KB program needs only four 8 KB pages but sixty-four, 512 byte pages</a:t>
            </a:r>
          </a:p>
          <a:p>
            <a:pPr lvl="1"/>
            <a:r>
              <a:rPr lang="en-CA" dirty="0"/>
              <a:t>For transfers to/from disk, most of time is on seek and rotational delay, so nearly same amount of time to transfer pages to disk</a:t>
            </a:r>
          </a:p>
          <a:p>
            <a:pPr lvl="2"/>
            <a:r>
              <a:rPr lang="en-CA" dirty="0"/>
              <a:t>64 X 10 </a:t>
            </a:r>
            <a:r>
              <a:rPr lang="en-CA" dirty="0" err="1"/>
              <a:t>ms</a:t>
            </a:r>
            <a:r>
              <a:rPr lang="en-CA" dirty="0"/>
              <a:t> to load 64 X 512 byte pages</a:t>
            </a:r>
          </a:p>
          <a:p>
            <a:pPr lvl="2"/>
            <a:r>
              <a:rPr lang="en-CA" dirty="0"/>
              <a:t>4 X 12 </a:t>
            </a:r>
            <a:r>
              <a:rPr lang="en-CA" dirty="0" err="1"/>
              <a:t>ms</a:t>
            </a:r>
            <a:r>
              <a:rPr lang="en-CA" dirty="0"/>
              <a:t> to load 4 X 8 KB pages</a:t>
            </a:r>
          </a:p>
          <a:p>
            <a:pPr lvl="1"/>
            <a:r>
              <a:rPr lang="en-CA" dirty="0"/>
              <a:t>Smaller page sizes use up more space in the TLB</a:t>
            </a:r>
          </a:p>
          <a:p>
            <a:pPr lvl="2"/>
            <a:r>
              <a:rPr lang="en-CA" dirty="0"/>
              <a:t>Larger page sizes require fewer entries</a:t>
            </a:r>
          </a:p>
          <a:p>
            <a:pPr lvl="2"/>
            <a:endParaRPr lang="en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BD4CDA-D52E-4CF9-A1B2-182F99CA5003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2520280" cy="433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9pPr>
          </a:lstStyle>
          <a:p>
            <a:r>
              <a:rPr lang="en-CA" sz="1800" b="0" u="none" kern="0" dirty="0"/>
              <a:t>Design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968092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4C62FB-DC2C-4394-A536-2DA06D50B28E}"/>
              </a:ext>
            </a:extLst>
          </p:cNvPr>
          <p:cNvSpPr/>
          <p:nvPr/>
        </p:nvSpPr>
        <p:spPr>
          <a:xfrm>
            <a:off x="2747256" y="5254527"/>
            <a:ext cx="2736304" cy="1054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5765F-1BF1-48DC-955E-2B558CEFA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3550"/>
            <a:ext cx="7772400" cy="1143000"/>
          </a:xfrm>
        </p:spPr>
        <p:txBody>
          <a:bodyPr/>
          <a:lstStyle/>
          <a:p>
            <a:r>
              <a:rPr lang="en-CA" dirty="0"/>
              <a:t>Page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A8C56-BDC2-4F3A-8D48-4E01EFDAC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959" y="1006422"/>
            <a:ext cx="8440082" cy="596212"/>
          </a:xfrm>
        </p:spPr>
        <p:txBody>
          <a:bodyPr/>
          <a:lstStyle/>
          <a:p>
            <a:r>
              <a:rPr lang="en-CA" dirty="0"/>
              <a:t>Consider memory occupied by page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DDE2A6-FEA2-4B48-B13D-896A246880E5}"/>
                  </a:ext>
                </a:extLst>
              </p:cNvPr>
              <p:cNvSpPr txBox="1"/>
              <p:nvPr/>
            </p:nvSpPr>
            <p:spPr>
              <a:xfrm>
                <a:off x="470249" y="2717944"/>
                <a:ext cx="6912768" cy="8865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00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CA" sz="2000" b="0" i="0" smtClean="0">
                          <a:latin typeface="Cambria Math" panose="02040503050406030204" pitchFamily="18" charset="0"/>
                        </a:rPr>
                        <m:t>pproximate</m:t>
                      </m:r>
                      <m:r>
                        <a:rPr lang="en-CA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20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𝑢𝑚𝑏𝑒𝑟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𝑝𝑎𝑔𝑒𝑠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𝑛𝑒𝑒𝑑𝑒𝑑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𝑝𝑟𝑜𝑐𝑒𝑠𝑠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CA" sz="2000" dirty="0"/>
              </a:p>
              <a:p>
                <a:endParaRPr lang="en-CA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DDE2A6-FEA2-4B48-B13D-896A24688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49" y="2717944"/>
                <a:ext cx="6912768" cy="8865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22CC05-FB9F-4887-89E3-B83EC82A1F9F}"/>
                  </a:ext>
                </a:extLst>
              </p:cNvPr>
              <p:cNvSpPr txBox="1"/>
              <p:nvPr/>
            </p:nvSpPr>
            <p:spPr>
              <a:xfrm>
                <a:off x="467544" y="1583973"/>
                <a:ext cx="4559425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𝑝𝑟𝑜𝑐𝑒𝑠𝑠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CA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00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CA" sz="20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CA" sz="2000" i="1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CA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>
                          <a:latin typeface="Cambria Math" panose="02040503050406030204" pitchFamily="18" charset="0"/>
                        </a:rPr>
                        <m:t>𝑝𝑎𝑔𝑒</m:t>
                      </m:r>
                      <m:r>
                        <a:rPr lang="en-CA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CA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CA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𝑏𝑦𝑡𝑒𝑠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𝑟𝑒𝑞𝑢𝑖𝑟𝑒𝑑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𝑝𝑎𝑔𝑒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𝑒𝑛𝑡𝑟𝑦</m:t>
                      </m:r>
                    </m:oMath>
                  </m:oMathPara>
                </a14:m>
                <a:endParaRPr lang="en-CA" sz="2000" dirty="0"/>
              </a:p>
              <a:p>
                <a:endParaRPr lang="en-CA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22CC05-FB9F-4887-89E3-B83EC82A1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583973"/>
                <a:ext cx="4559425" cy="1231106"/>
              </a:xfrm>
              <a:prstGeom prst="rect">
                <a:avLst/>
              </a:prstGeom>
              <a:blipFill>
                <a:blip r:embed="rId4"/>
                <a:stretch>
                  <a:fillRect l="-2005" r="-8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7EF23E-88AD-4537-9C3A-17672758B6A4}"/>
                  </a:ext>
                </a:extLst>
              </p:cNvPr>
              <p:cNvSpPr txBox="1"/>
              <p:nvPr/>
            </p:nvSpPr>
            <p:spPr>
              <a:xfrm>
                <a:off x="470249" y="3339859"/>
                <a:ext cx="6912768" cy="8867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𝑊𝑖𝑡h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𝑝𝑎𝑔𝑒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𝑡𝑎𝑏𝑙𝑒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𝑟𝑒𝑞𝑢𝑖𝑟𝑖𝑛𝑔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𝑠𝑒</m:t>
                          </m:r>
                        </m:num>
                        <m:den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𝑏𝑦𝑡𝑒𝑠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</m:oMath>
                  </m:oMathPara>
                </a14:m>
                <a:endParaRPr lang="en-CA" sz="2000" dirty="0"/>
              </a:p>
              <a:p>
                <a:endParaRPr lang="en-CA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7EF23E-88AD-4537-9C3A-17672758B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49" y="3339859"/>
                <a:ext cx="6912768" cy="8867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98308D-AE98-4837-8DF2-0429CD6A936E}"/>
                  </a:ext>
                </a:extLst>
              </p:cNvPr>
              <p:cNvSpPr txBox="1"/>
              <p:nvPr/>
            </p:nvSpPr>
            <p:spPr>
              <a:xfrm>
                <a:off x="467544" y="3964236"/>
                <a:ext cx="6912768" cy="8328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𝑊𝑎𝑠𝑡𝑒𝑑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𝑑𝑢𝑒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𝑖𝑛𝑡𝑒𝑟𝑛𝑎𝑙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𝑓𝑟𝑎𝑔𝑚𝑒𝑛𝑡𝑎𝑡𝑖𝑜𝑛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sz="2000" dirty="0"/>
              </a:p>
              <a:p>
                <a:endParaRPr lang="en-CA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98308D-AE98-4837-8DF2-0429CD6A9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964236"/>
                <a:ext cx="6912768" cy="8328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A622A7-FFA1-4F9C-A186-DABA77F08B1D}"/>
                  </a:ext>
                </a:extLst>
              </p:cNvPr>
              <p:cNvSpPr txBox="1"/>
              <p:nvPr/>
            </p:nvSpPr>
            <p:spPr>
              <a:xfrm>
                <a:off x="467544" y="4638974"/>
                <a:ext cx="691276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𝑜𝑣𝑒𝑟h𝑒𝑎𝑑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𝑑𝑢𝑒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𝑝𝑎𝑔𝑒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𝑡𝑎𝑏𝑙𝑒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𝑖𝑛𝑡𝑒𝑟𝑛𝑎𝑙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𝑓𝑟𝑎𝑔𝑚𝑒𝑛𝑡𝑎𝑡𝑖𝑜𝑛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CA" sz="2000" dirty="0"/>
              </a:p>
              <a:p>
                <a:endParaRPr lang="en-CA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A622A7-FFA1-4F9C-A186-DABA77F08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638974"/>
                <a:ext cx="6912768" cy="615553"/>
              </a:xfrm>
              <a:prstGeom prst="rect">
                <a:avLst/>
              </a:prstGeom>
              <a:blipFill>
                <a:blip r:embed="rId7"/>
                <a:stretch>
                  <a:fillRect l="-1323" r="-231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1EE0C8-E356-4B99-8F36-AD569DFF000C}"/>
                  </a:ext>
                </a:extLst>
              </p:cNvPr>
              <p:cNvSpPr txBox="1"/>
              <p:nvPr/>
            </p:nvSpPr>
            <p:spPr>
              <a:xfrm>
                <a:off x="2987824" y="5502891"/>
                <a:ext cx="2736304" cy="8867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𝑂𝑣𝑒𝑟h𝑒𝑎𝑑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𝑠𝑒</m:t>
                          </m:r>
                        </m:num>
                        <m:den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sz="2000" dirty="0"/>
              </a:p>
              <a:p>
                <a:endParaRPr lang="en-CA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1EE0C8-E356-4B99-8F36-AD569DFF0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502891"/>
                <a:ext cx="2736304" cy="8867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FD140BB9-79C7-4E42-A728-B805547878A2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2520280" cy="433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9pPr>
          </a:lstStyle>
          <a:p>
            <a:r>
              <a:rPr lang="en-CA" sz="1800" b="0" u="none" kern="0" dirty="0"/>
              <a:t>Design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514899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765F-1BF1-48DC-955E-2B558CEFA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3550"/>
            <a:ext cx="7772400" cy="1143000"/>
          </a:xfrm>
        </p:spPr>
        <p:txBody>
          <a:bodyPr/>
          <a:lstStyle/>
          <a:p>
            <a:r>
              <a:rPr lang="en-CA" dirty="0"/>
              <a:t>Page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A8C56-BDC2-4F3A-8D48-4E01EFDAC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48" y="2848432"/>
            <a:ext cx="3634849" cy="596212"/>
          </a:xfrm>
        </p:spPr>
        <p:txBody>
          <a:bodyPr/>
          <a:lstStyle/>
          <a:p>
            <a:r>
              <a:rPr lang="en-CA" sz="2000" dirty="0"/>
              <a:t>1</a:t>
            </a:r>
            <a:r>
              <a:rPr lang="en-CA" sz="2000" baseline="30000" dirty="0"/>
              <a:t>st</a:t>
            </a:r>
            <a:r>
              <a:rPr lang="en-CA" sz="2000" dirty="0"/>
              <a:t> term (page table size) is large when the page is small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0BEBA3D-79A0-4E09-BFE7-E5F274A17BE4}"/>
              </a:ext>
            </a:extLst>
          </p:cNvPr>
          <p:cNvGrpSpPr/>
          <p:nvPr/>
        </p:nvGrpSpPr>
        <p:grpSpPr>
          <a:xfrm>
            <a:off x="3138736" y="1340768"/>
            <a:ext cx="2866527" cy="1135082"/>
            <a:chOff x="649897" y="2374207"/>
            <a:chExt cx="2866527" cy="113508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4C62FB-DC2C-4394-A536-2DA06D50B28E}"/>
                </a:ext>
              </a:extLst>
            </p:cNvPr>
            <p:cNvSpPr/>
            <p:nvPr/>
          </p:nvSpPr>
          <p:spPr>
            <a:xfrm>
              <a:off x="649897" y="2374207"/>
              <a:ext cx="2736304" cy="10547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51EE0C8-E356-4B99-8F36-AD569DFF000C}"/>
                    </a:ext>
                  </a:extLst>
                </p:cNvPr>
                <p:cNvSpPr txBox="1"/>
                <p:nvPr/>
              </p:nvSpPr>
              <p:spPr>
                <a:xfrm>
                  <a:off x="780120" y="2622571"/>
                  <a:ext cx="2736304" cy="88671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𝑂𝑣𝑒𝑟h𝑒𝑎𝑑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𝑠𝑒</m:t>
                            </m:r>
                          </m:num>
                          <m:den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CA" sz="2000" dirty="0"/>
                </a:p>
                <a:p>
                  <a:endParaRPr lang="en-CA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51EE0C8-E356-4B99-8F36-AD569DFF0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120" y="2622571"/>
                  <a:ext cx="2736304" cy="88671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93DF1BC-574D-419F-8DA7-C63D6135C284}"/>
              </a:ext>
            </a:extLst>
          </p:cNvPr>
          <p:cNvSpPr txBox="1">
            <a:spLocks/>
          </p:cNvSpPr>
          <p:nvPr/>
        </p:nvSpPr>
        <p:spPr bwMode="auto">
          <a:xfrm>
            <a:off x="4803205" y="2817085"/>
            <a:ext cx="4420781" cy="59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99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8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9pPr>
          </a:lstStyle>
          <a:p>
            <a:r>
              <a:rPr lang="en-CA" sz="2000" kern="0" dirty="0"/>
              <a:t>2</a:t>
            </a:r>
            <a:r>
              <a:rPr lang="en-CA" sz="2000" kern="0" baseline="30000" dirty="0"/>
              <a:t>nd</a:t>
            </a:r>
            <a:r>
              <a:rPr lang="en-CA" sz="2000" kern="0" dirty="0"/>
              <a:t> term (internal fragmentation) is large when page size is large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217B3D-DC73-4928-A04B-7D2FC19B766C}"/>
              </a:ext>
            </a:extLst>
          </p:cNvPr>
          <p:cNvCxnSpPr>
            <a:cxnSpLocks/>
          </p:cNvCxnSpPr>
          <p:nvPr/>
        </p:nvCxnSpPr>
        <p:spPr>
          <a:xfrm flipH="1">
            <a:off x="3138737" y="2180526"/>
            <a:ext cx="1498374" cy="63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0D5AEF-CD7A-4B83-9380-58F27F7712E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523149" y="2180526"/>
            <a:ext cx="1490447" cy="63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56CAF75-43DC-4E70-A5B9-2731939907E1}"/>
              </a:ext>
            </a:extLst>
          </p:cNvPr>
          <p:cNvSpPr txBox="1">
            <a:spLocks/>
          </p:cNvSpPr>
          <p:nvPr/>
        </p:nvSpPr>
        <p:spPr bwMode="auto">
          <a:xfrm>
            <a:off x="671939" y="3809626"/>
            <a:ext cx="8148533" cy="59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99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8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9pPr>
          </a:lstStyle>
          <a:p>
            <a:r>
              <a:rPr lang="en-CA" sz="2000" kern="0" dirty="0"/>
              <a:t>We can then find the optimum page size by taking the first derivative with respect to p and equating it to zero: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29810EA-3373-44B7-B48E-896902B99BAA}"/>
                  </a:ext>
                </a:extLst>
              </p:cNvPr>
              <p:cNvSpPr txBox="1"/>
              <p:nvPr/>
            </p:nvSpPr>
            <p:spPr>
              <a:xfrm>
                <a:off x="3805570" y="4594342"/>
                <a:ext cx="1663081" cy="9643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𝑠𝑒</m:t>
                          </m:r>
                        </m:num>
                        <m:den>
                          <m:sSup>
                            <m:sSup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2000" dirty="0"/>
              </a:p>
              <a:p>
                <a:endParaRPr lang="en-CA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29810EA-3373-44B7-B48E-896902B99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570" y="4594342"/>
                <a:ext cx="1663081" cy="9643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F90779-490D-4B76-BC7F-B354434B92FA}"/>
                  </a:ext>
                </a:extLst>
              </p:cNvPr>
              <p:cNvSpPr txBox="1"/>
              <p:nvPr/>
            </p:nvSpPr>
            <p:spPr>
              <a:xfrm>
                <a:off x="2958833" y="5548064"/>
                <a:ext cx="3574743" cy="6518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𝑜𝑝𝑡𝑖𝑚𝑢𝑚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𝑝𝑎𝑔𝑒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𝑠𝑒</m:t>
                          </m:r>
                        </m:e>
                      </m:rad>
                    </m:oMath>
                  </m:oMathPara>
                </a14:m>
                <a:endParaRPr lang="en-CA" sz="2000" dirty="0"/>
              </a:p>
              <a:p>
                <a:endParaRPr lang="en-CA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F90779-490D-4B76-BC7F-B354434B9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833" y="5548064"/>
                <a:ext cx="3574743" cy="651845"/>
              </a:xfrm>
              <a:prstGeom prst="rect">
                <a:avLst/>
              </a:prstGeom>
              <a:blipFill>
                <a:blip r:embed="rId5"/>
                <a:stretch>
                  <a:fillRect l="-32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itle 1">
            <a:extLst>
              <a:ext uri="{FF2B5EF4-FFF2-40B4-BE49-F238E27FC236}">
                <a16:creationId xmlns:a16="http://schemas.microsoft.com/office/drawing/2014/main" id="{B6DA4CD4-E7E8-44E0-A15E-F1E5BD907567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2520280" cy="433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9pPr>
          </a:lstStyle>
          <a:p>
            <a:r>
              <a:rPr lang="en-CA" sz="1800" b="0" u="none" kern="0" dirty="0"/>
              <a:t>Design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424162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0A23-46C0-4084-8DA9-51A7E76A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Cleaning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107C7-F399-4509-A1CD-5584C425E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278688" cy="4114800"/>
          </a:xfrm>
        </p:spPr>
        <p:txBody>
          <a:bodyPr/>
          <a:lstStyle/>
          <a:p>
            <a:r>
              <a:rPr lang="en-CA" dirty="0"/>
              <a:t>To help ensure free page frames to be used when page faults occur, paging systems have a background process</a:t>
            </a:r>
          </a:p>
          <a:p>
            <a:pPr lvl="1"/>
            <a:r>
              <a:rPr lang="en-CA" dirty="0"/>
              <a:t>Paging daemon awakens periodically to inspect state of memory</a:t>
            </a:r>
          </a:p>
          <a:p>
            <a:pPr lvl="2"/>
            <a:r>
              <a:rPr lang="en-CA" dirty="0"/>
              <a:t>If too few page frames free, it uses PRA to select and evict pages</a:t>
            </a:r>
          </a:p>
          <a:p>
            <a:pPr lvl="3"/>
            <a:r>
              <a:rPr lang="en-CA" dirty="0"/>
              <a:t>If modified since being loaded, they are written to disk before being evicted</a:t>
            </a:r>
          </a:p>
          <a:p>
            <a:pPr lvl="1"/>
            <a:r>
              <a:rPr lang="en-CA" dirty="0"/>
              <a:t>Its been found that keeping a supply of free page frames is more efficient then using all memory and trying to find frame the moment it is required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F5421E-2C03-4E3A-992A-5908E84C8485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2520280" cy="433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9pPr>
          </a:lstStyle>
          <a:p>
            <a:r>
              <a:rPr lang="en-CA" sz="1800" b="0" u="none" kern="0" dirty="0"/>
              <a:t>Design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475881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0A23-46C0-4084-8DA9-51A7E76A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OS and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107C7-F399-4509-A1CD-5584C425E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278688" cy="4114800"/>
          </a:xfrm>
        </p:spPr>
        <p:txBody>
          <a:bodyPr/>
          <a:lstStyle/>
          <a:p>
            <a:r>
              <a:rPr lang="en-CA" dirty="0"/>
              <a:t>The OS gets involved with paging in four different situations: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Process creation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Process execution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Page Fault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Process termination</a:t>
            </a:r>
          </a:p>
        </p:txBody>
      </p:sp>
    </p:spTree>
    <p:extLst>
      <p:ext uri="{BB962C8B-B14F-4D97-AF65-F5344CB8AC3E}">
        <p14:creationId xmlns:p14="http://schemas.microsoft.com/office/powerpoint/2010/main" val="1956556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0A23-46C0-4084-8DA9-51A7E76AD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6" y="545054"/>
            <a:ext cx="7772400" cy="433892"/>
          </a:xfrm>
        </p:spPr>
        <p:txBody>
          <a:bodyPr/>
          <a:lstStyle/>
          <a:p>
            <a:r>
              <a:rPr lang="en-CA" dirty="0"/>
              <a:t>OS and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107C7-F399-4509-A1CD-5584C425E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16" y="1556792"/>
            <a:ext cx="8250426" cy="4114800"/>
          </a:xfrm>
        </p:spPr>
        <p:txBody>
          <a:bodyPr/>
          <a:lstStyle/>
          <a:p>
            <a:r>
              <a:rPr lang="en-CA" dirty="0"/>
              <a:t>Process creation</a:t>
            </a:r>
          </a:p>
          <a:p>
            <a:pPr lvl="1"/>
            <a:r>
              <a:rPr lang="en-CA" dirty="0"/>
              <a:t>OS needs to determine initial size of text and data segments and create corresponding page table</a:t>
            </a:r>
          </a:p>
          <a:p>
            <a:pPr marL="1314450" lvl="2" indent="-457200"/>
            <a:r>
              <a:rPr lang="en-CA" dirty="0"/>
              <a:t>Memory needs to be allocated and initialized</a:t>
            </a:r>
          </a:p>
          <a:p>
            <a:pPr marL="1314450" lvl="2" indent="-457200"/>
            <a:r>
              <a:rPr lang="en-CA" dirty="0"/>
              <a:t>Swap space also needs to be allocated on disk</a:t>
            </a:r>
          </a:p>
          <a:p>
            <a:pPr marL="1771650" lvl="3" indent="-457200"/>
            <a:r>
              <a:rPr lang="en-CA" dirty="0"/>
              <a:t>Also initialized with text and data</a:t>
            </a:r>
          </a:p>
          <a:p>
            <a:pPr marL="1314450" lvl="2" indent="-457200"/>
            <a:r>
              <a:rPr lang="en-CA" dirty="0"/>
              <a:t>Page table and swap space details written to process table</a:t>
            </a:r>
          </a:p>
          <a:p>
            <a:pPr marL="514350" indent="-457200"/>
            <a:r>
              <a:rPr lang="en-CA" dirty="0"/>
              <a:t>Process execution</a:t>
            </a:r>
          </a:p>
          <a:p>
            <a:pPr marL="914400" lvl="1" indent="-457200"/>
            <a:r>
              <a:rPr lang="en-CA" dirty="0"/>
              <a:t>TLB flushed</a:t>
            </a:r>
          </a:p>
          <a:p>
            <a:pPr marL="914400" lvl="1" indent="-457200"/>
            <a:r>
              <a:rPr lang="en-CA" dirty="0"/>
              <a:t>Page table or pointer to it copied to register(s)</a:t>
            </a:r>
          </a:p>
          <a:p>
            <a:pPr marL="1314450" lvl="2" indent="-457200"/>
            <a:r>
              <a:rPr lang="en-CA" dirty="0" err="1"/>
              <a:t>Prepaging</a:t>
            </a:r>
            <a:r>
              <a:rPr lang="en-CA" dirty="0"/>
              <a:t> may also occur</a:t>
            </a:r>
          </a:p>
          <a:p>
            <a:pPr marL="457200" lvl="1" indent="0">
              <a:buNone/>
            </a:pPr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30257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0A23-46C0-4084-8DA9-51A7E76AD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6" y="545054"/>
            <a:ext cx="7772400" cy="433892"/>
          </a:xfrm>
        </p:spPr>
        <p:txBody>
          <a:bodyPr/>
          <a:lstStyle/>
          <a:p>
            <a:r>
              <a:rPr lang="en-CA" dirty="0"/>
              <a:t>OS and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107C7-F399-4509-A1CD-5584C425E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87" y="1090108"/>
            <a:ext cx="8250426" cy="4114800"/>
          </a:xfrm>
        </p:spPr>
        <p:txBody>
          <a:bodyPr/>
          <a:lstStyle/>
          <a:p>
            <a:r>
              <a:rPr lang="en-CA" dirty="0"/>
              <a:t>Page Fault – general 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Hardware traps the kernel</a:t>
            </a:r>
          </a:p>
          <a:p>
            <a:pPr marL="1314450" lvl="2" indent="-457200"/>
            <a:r>
              <a:rPr lang="en-CA" dirty="0"/>
              <a:t>Saves program counter onto stack</a:t>
            </a:r>
          </a:p>
          <a:p>
            <a:pPr marL="1314450" lvl="2" indent="-457200"/>
            <a:r>
              <a:rPr lang="en-CA" dirty="0"/>
              <a:t>State of current instruction save to registers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Assembly code routine run</a:t>
            </a:r>
          </a:p>
          <a:p>
            <a:pPr marL="1314450" lvl="2" indent="-457200"/>
            <a:r>
              <a:rPr lang="en-CA" dirty="0"/>
              <a:t>Save general registers to ensure volatile information not destroyed</a:t>
            </a:r>
          </a:p>
          <a:p>
            <a:pPr marL="1314450" lvl="2" indent="-457200"/>
            <a:r>
              <a:rPr lang="en-CA" dirty="0"/>
              <a:t>With key data saved, OS now needs to deal with the page fault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OS first needs to discover which virtual page is needed</a:t>
            </a:r>
          </a:p>
          <a:p>
            <a:pPr marL="1314450" lvl="2" indent="-457200"/>
            <a:r>
              <a:rPr lang="en-CA" dirty="0"/>
              <a:t>Hardware register may contain this information</a:t>
            </a:r>
          </a:p>
          <a:p>
            <a:pPr marL="1314450" lvl="2" indent="-457200"/>
            <a:r>
              <a:rPr lang="en-CA" dirty="0"/>
              <a:t>Else, fetch program counter, retrieve and parse instruction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OS checks to see that virtual address is valid and access is consistent with protection bit</a:t>
            </a:r>
          </a:p>
          <a:p>
            <a:pPr marL="1314450" lvl="2" indent="-457200"/>
            <a:r>
              <a:rPr lang="en-CA" dirty="0"/>
              <a:t>If not, process sent a signal or killed</a:t>
            </a:r>
          </a:p>
          <a:p>
            <a:pPr marL="1314450" lvl="2" indent="-457200"/>
            <a:r>
              <a:rPr lang="en-CA" dirty="0"/>
              <a:t>Else, checks for free page frame – if none free, PRA initiated</a:t>
            </a:r>
          </a:p>
        </p:txBody>
      </p:sp>
    </p:spTree>
    <p:extLst>
      <p:ext uri="{BB962C8B-B14F-4D97-AF65-F5344CB8AC3E}">
        <p14:creationId xmlns:p14="http://schemas.microsoft.com/office/powerpoint/2010/main" val="1158838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0A23-46C0-4084-8DA9-51A7E76AD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6" y="545054"/>
            <a:ext cx="7772400" cy="433892"/>
          </a:xfrm>
        </p:spPr>
        <p:txBody>
          <a:bodyPr/>
          <a:lstStyle/>
          <a:p>
            <a:r>
              <a:rPr lang="en-CA" dirty="0"/>
              <a:t>OS and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107C7-F399-4509-A1CD-5584C425E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87" y="1090108"/>
            <a:ext cx="8250426" cy="4114800"/>
          </a:xfrm>
        </p:spPr>
        <p:txBody>
          <a:bodyPr/>
          <a:lstStyle/>
          <a:p>
            <a:r>
              <a:rPr lang="en-CA" dirty="0"/>
              <a:t>Page Fault – general steps</a:t>
            </a:r>
          </a:p>
          <a:p>
            <a:pPr marL="914400" lvl="1" indent="-457200">
              <a:buFont typeface="+mj-lt"/>
              <a:buAutoNum type="arabicPeriod" startAt="5"/>
            </a:pPr>
            <a:r>
              <a:rPr lang="en-CA" dirty="0"/>
              <a:t>If selected page frame is dirty</a:t>
            </a:r>
          </a:p>
          <a:p>
            <a:pPr marL="1314450" lvl="2" indent="-457200"/>
            <a:r>
              <a:rPr lang="en-CA" dirty="0"/>
              <a:t>Page frame is scheduled for transfer to disk, context switch</a:t>
            </a:r>
          </a:p>
          <a:p>
            <a:pPr marL="1314450" lvl="2" indent="-457200"/>
            <a:r>
              <a:rPr lang="en-CA" dirty="0"/>
              <a:t>Page is marked as busy to prevent it from being used</a:t>
            </a:r>
          </a:p>
          <a:p>
            <a:pPr marL="914400" lvl="1" indent="-457200">
              <a:buFont typeface="+mj-lt"/>
              <a:buAutoNum type="arabicPeriod" startAt="5"/>
            </a:pPr>
            <a:r>
              <a:rPr lang="en-CA" dirty="0"/>
              <a:t>Once page frame is clean (or if step 5 not needed) </a:t>
            </a:r>
          </a:p>
          <a:p>
            <a:pPr marL="1314450" lvl="2" indent="-457200"/>
            <a:r>
              <a:rPr lang="en-CA" dirty="0"/>
              <a:t>OS finds disk address (from process table) and schedules disk operation to load in the necessary information</a:t>
            </a:r>
          </a:p>
          <a:p>
            <a:pPr marL="914400" lvl="1" indent="-457200">
              <a:buFont typeface="+mj-lt"/>
              <a:buAutoNum type="arabicPeriod" startAt="5"/>
            </a:pPr>
            <a:r>
              <a:rPr lang="en-CA" dirty="0"/>
              <a:t>Disk interrupt signals that page has arrived</a:t>
            </a:r>
          </a:p>
          <a:p>
            <a:pPr marL="1314450" lvl="2" indent="-457200"/>
            <a:r>
              <a:rPr lang="en-CA" dirty="0"/>
              <a:t>Page tables are updated</a:t>
            </a:r>
          </a:p>
          <a:p>
            <a:pPr marL="1314450" lvl="2" indent="-457200"/>
            <a:r>
              <a:rPr lang="en-CA" dirty="0"/>
              <a:t>Page frame marked as being in normal state</a:t>
            </a:r>
          </a:p>
          <a:p>
            <a:pPr marL="914400" lvl="1" indent="-457200">
              <a:buFont typeface="+mj-lt"/>
              <a:buAutoNum type="arabicPeriod" startAt="5"/>
            </a:pPr>
            <a:r>
              <a:rPr lang="en-CA" dirty="0"/>
              <a:t>The instruction that caused the fault is put back to its former state</a:t>
            </a:r>
          </a:p>
          <a:p>
            <a:pPr marL="1314450" lvl="2" indent="-457200"/>
            <a:r>
              <a:rPr lang="en-CA" dirty="0"/>
              <a:t>Program counter is reset to point to this instruction</a:t>
            </a:r>
          </a:p>
        </p:txBody>
      </p:sp>
    </p:spTree>
    <p:extLst>
      <p:ext uri="{BB962C8B-B14F-4D97-AF65-F5344CB8AC3E}">
        <p14:creationId xmlns:p14="http://schemas.microsoft.com/office/powerpoint/2010/main" val="1159242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Quick Review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is </a:t>
            </a:r>
            <a:r>
              <a:rPr lang="en-US" altLang="en-US" dirty="0" err="1"/>
              <a:t>WSClock</a:t>
            </a:r>
            <a:r>
              <a:rPr lang="en-US" altLang="en-US" dirty="0"/>
              <a:t> different from Clock?</a:t>
            </a:r>
          </a:p>
          <a:p>
            <a:pPr eaLnBrk="1" hangingPunct="1"/>
            <a:r>
              <a:rPr lang="en-US" altLang="en-US" dirty="0"/>
              <a:t>What is the optimal algorithm</a:t>
            </a:r>
          </a:p>
          <a:p>
            <a:pPr lvl="1"/>
            <a:r>
              <a:rPr lang="en-US" altLang="en-US" dirty="0"/>
              <a:t>Is it implementable?</a:t>
            </a:r>
          </a:p>
        </p:txBody>
      </p:sp>
    </p:spTree>
    <p:extLst>
      <p:ext uri="{BB962C8B-B14F-4D97-AF65-F5344CB8AC3E}">
        <p14:creationId xmlns:p14="http://schemas.microsoft.com/office/powerpoint/2010/main" val="204130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0A23-46C0-4084-8DA9-51A7E76AD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6" y="545054"/>
            <a:ext cx="7772400" cy="433892"/>
          </a:xfrm>
        </p:spPr>
        <p:txBody>
          <a:bodyPr/>
          <a:lstStyle/>
          <a:p>
            <a:r>
              <a:rPr lang="en-CA" dirty="0"/>
              <a:t>OS and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107C7-F399-4509-A1CD-5584C425E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87" y="1090108"/>
            <a:ext cx="8250426" cy="4114800"/>
          </a:xfrm>
        </p:spPr>
        <p:txBody>
          <a:bodyPr/>
          <a:lstStyle/>
          <a:p>
            <a:r>
              <a:rPr lang="en-CA" dirty="0"/>
              <a:t>Page Fault – general steps</a:t>
            </a:r>
          </a:p>
          <a:p>
            <a:pPr marL="914400" lvl="1" indent="-457200">
              <a:buFont typeface="+mj-lt"/>
              <a:buAutoNum type="arabicPeriod" startAt="9"/>
            </a:pPr>
            <a:r>
              <a:rPr lang="en-CA" dirty="0"/>
              <a:t>Faulting process is rescheduled</a:t>
            </a:r>
          </a:p>
          <a:p>
            <a:pPr marL="1314450" lvl="2" indent="-457200"/>
            <a:r>
              <a:rPr lang="en-CA" dirty="0"/>
              <a:t>OS returns to assembly routine that called it</a:t>
            </a:r>
          </a:p>
          <a:p>
            <a:pPr marL="914400" lvl="1" indent="-457200">
              <a:buFont typeface="+mj-lt"/>
              <a:buAutoNum type="arabicPeriod" startAt="9"/>
            </a:pPr>
            <a:r>
              <a:rPr lang="en-CA" dirty="0"/>
              <a:t>Assembly code routine reloads registers and state information</a:t>
            </a:r>
          </a:p>
          <a:p>
            <a:pPr marL="1314450" lvl="2" indent="-457200"/>
            <a:r>
              <a:rPr lang="en-CA" dirty="0"/>
              <a:t>Returns to user space, process now in ready state</a:t>
            </a:r>
          </a:p>
          <a:p>
            <a:pPr marL="1314450" lvl="2" indent="-457200"/>
            <a:r>
              <a:rPr lang="en-CA" dirty="0"/>
              <a:t>Scheduler selects process to execute</a:t>
            </a:r>
          </a:p>
          <a:p>
            <a:pPr marL="1314450" lvl="2" indent="-457200"/>
            <a:r>
              <a:rPr lang="en-CA" dirty="0"/>
              <a:t>Process picks up where it left off</a:t>
            </a:r>
          </a:p>
        </p:txBody>
      </p:sp>
    </p:spTree>
    <p:extLst>
      <p:ext uri="{BB962C8B-B14F-4D97-AF65-F5344CB8AC3E}">
        <p14:creationId xmlns:p14="http://schemas.microsoft.com/office/powerpoint/2010/main" val="4206179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0A23-46C0-4084-8DA9-51A7E76AD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6" y="545054"/>
            <a:ext cx="7772400" cy="433892"/>
          </a:xfrm>
        </p:spPr>
        <p:txBody>
          <a:bodyPr/>
          <a:lstStyle/>
          <a:p>
            <a:r>
              <a:rPr lang="en-CA" dirty="0"/>
              <a:t>OS and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107C7-F399-4509-A1CD-5584C425E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87" y="1090108"/>
            <a:ext cx="8250426" cy="4114800"/>
          </a:xfrm>
        </p:spPr>
        <p:txBody>
          <a:bodyPr/>
          <a:lstStyle/>
          <a:p>
            <a:r>
              <a:rPr lang="en-CA" dirty="0"/>
              <a:t>Process Termination</a:t>
            </a:r>
          </a:p>
          <a:p>
            <a:pPr lvl="1"/>
            <a:r>
              <a:rPr lang="en-CA" dirty="0"/>
              <a:t>OS releases</a:t>
            </a:r>
          </a:p>
          <a:p>
            <a:pPr lvl="2"/>
            <a:r>
              <a:rPr lang="en-CA" dirty="0"/>
              <a:t>page table</a:t>
            </a:r>
          </a:p>
          <a:p>
            <a:pPr lvl="2"/>
            <a:r>
              <a:rPr lang="en-CA" dirty="0"/>
              <a:t>virtual pages</a:t>
            </a:r>
          </a:p>
          <a:p>
            <a:pPr lvl="2"/>
            <a:r>
              <a:rPr lang="en-CA" dirty="0"/>
              <a:t>disk space used for any pages</a:t>
            </a:r>
          </a:p>
          <a:p>
            <a:pPr lvl="1"/>
            <a:r>
              <a:rPr lang="en-CA" dirty="0"/>
              <a:t>Any pages shared with other processes released only when last process has terminated</a:t>
            </a:r>
          </a:p>
        </p:txBody>
      </p:sp>
    </p:spTree>
    <p:extLst>
      <p:ext uri="{BB962C8B-B14F-4D97-AF65-F5344CB8AC3E}">
        <p14:creationId xmlns:p14="http://schemas.microsoft.com/office/powerpoint/2010/main" val="148004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222367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Design Considerations</a:t>
            </a:r>
          </a:p>
          <a:p>
            <a:pPr lvl="1"/>
            <a:r>
              <a:rPr lang="en-US" altLang="en-US" dirty="0"/>
              <a:t>Local vs Global Allocation Policy</a:t>
            </a:r>
          </a:p>
          <a:p>
            <a:pPr lvl="1"/>
            <a:r>
              <a:rPr lang="en-US" altLang="en-US" dirty="0"/>
              <a:t>Load Control</a:t>
            </a:r>
          </a:p>
          <a:p>
            <a:pPr lvl="1"/>
            <a:r>
              <a:rPr lang="en-US" altLang="en-US" dirty="0"/>
              <a:t>Page Size</a:t>
            </a:r>
          </a:p>
          <a:p>
            <a:pPr lvl="1"/>
            <a:r>
              <a:rPr lang="en-US" altLang="en-US" dirty="0"/>
              <a:t>Cleaning Policy</a:t>
            </a:r>
          </a:p>
          <a:p>
            <a:pPr eaLnBrk="1" hangingPunct="1"/>
            <a:r>
              <a:rPr lang="en-US" altLang="en-US" dirty="0"/>
              <a:t>Paging summary</a:t>
            </a:r>
          </a:p>
          <a:p>
            <a:pPr lvl="1"/>
            <a:r>
              <a:rPr lang="en-US" altLang="en-US" dirty="0"/>
              <a:t>OS and paging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738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95AB-65AF-4F49-8D67-5C6BD44E1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Local vs Global Allocation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081E8-FF30-478D-81C4-0FFC06169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75656"/>
            <a:ext cx="7772400" cy="945232"/>
          </a:xfrm>
        </p:spPr>
        <p:txBody>
          <a:bodyPr/>
          <a:lstStyle/>
          <a:p>
            <a:r>
              <a:rPr lang="en-CA" dirty="0"/>
              <a:t>We have looked at the following page replacement algorithms in the context of a single process</a:t>
            </a:r>
          </a:p>
          <a:p>
            <a:endParaRPr lang="en-C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6A78A3-372E-4819-8988-794B973CA7C7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2520280" cy="433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9pPr>
          </a:lstStyle>
          <a:p>
            <a:r>
              <a:rPr lang="en-CA" sz="1800" b="0" u="none" kern="0" dirty="0"/>
              <a:t>Design Considerations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C8B7D-9AE1-4EAE-BC5D-C1E11F7EE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280" y="2389864"/>
            <a:ext cx="4295019" cy="204724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2B002-8E23-47B2-8ADF-60A8359552D9}"/>
              </a:ext>
            </a:extLst>
          </p:cNvPr>
          <p:cNvSpPr txBox="1">
            <a:spLocks/>
          </p:cNvSpPr>
          <p:nvPr/>
        </p:nvSpPr>
        <p:spPr bwMode="auto">
          <a:xfrm>
            <a:off x="685800" y="4406089"/>
            <a:ext cx="7772400" cy="94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99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8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9pPr>
          </a:lstStyle>
          <a:p>
            <a:pPr lvl="1"/>
            <a:r>
              <a:rPr lang="en-CA" sz="2000" kern="0" dirty="0"/>
              <a:t>How is memory allocated with multiple competing processes?</a:t>
            </a:r>
          </a:p>
          <a:p>
            <a:pPr lvl="1"/>
            <a:r>
              <a:rPr lang="en-CA" sz="2000" kern="0" dirty="0"/>
              <a:t>Consider LRU and 3 processes A, B and C</a:t>
            </a:r>
          </a:p>
          <a:p>
            <a:pPr lvl="2"/>
            <a:r>
              <a:rPr lang="en-CA" sz="1600" kern="0" dirty="0"/>
              <a:t>If process A experiences a page fault does LRU choose to evict a page</a:t>
            </a:r>
          </a:p>
          <a:p>
            <a:pPr lvl="3"/>
            <a:r>
              <a:rPr lang="en-CA" sz="1800" kern="0" dirty="0"/>
              <a:t>  </a:t>
            </a:r>
            <a:r>
              <a:rPr lang="en-CA" sz="1600" kern="0" dirty="0"/>
              <a:t>amongst those pages associated only with process A, or</a:t>
            </a:r>
          </a:p>
          <a:p>
            <a:pPr lvl="3"/>
            <a:r>
              <a:rPr lang="en-CA" sz="1600" kern="0" dirty="0"/>
              <a:t>  amongst all pages across all three processes?</a:t>
            </a:r>
          </a:p>
          <a:p>
            <a:pPr lvl="3"/>
            <a:endParaRPr lang="en-CA" sz="1800" kern="0" dirty="0"/>
          </a:p>
          <a:p>
            <a:endParaRPr lang="en-CA" sz="2400" kern="0" dirty="0"/>
          </a:p>
        </p:txBody>
      </p:sp>
    </p:spTree>
    <p:extLst>
      <p:ext uri="{BB962C8B-B14F-4D97-AF65-F5344CB8AC3E}">
        <p14:creationId xmlns:p14="http://schemas.microsoft.com/office/powerpoint/2010/main" val="3161008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95AB-65AF-4F49-8D67-5C6BD44E1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Local vs Global Allocation Policy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6A78A3-372E-4819-8988-794B973CA7C7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2520280" cy="433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9pPr>
          </a:lstStyle>
          <a:p>
            <a:r>
              <a:rPr lang="en-CA" sz="1800" b="0" u="none" kern="0" dirty="0"/>
              <a:t>Design Considerations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921078-D8D1-4117-90B5-2B79B50F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36" y="1475656"/>
            <a:ext cx="7524328" cy="46226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827831C-5AAE-4FC5-B516-2DF0B8A61D9F}"/>
              </a:ext>
            </a:extLst>
          </p:cNvPr>
          <p:cNvSpPr/>
          <p:nvPr/>
        </p:nvSpPr>
        <p:spPr>
          <a:xfrm>
            <a:off x="971600" y="1704256"/>
            <a:ext cx="1224136" cy="150872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21961A-EA38-474A-99ED-F6A7E56A1FA8}"/>
              </a:ext>
            </a:extLst>
          </p:cNvPr>
          <p:cNvSpPr/>
          <p:nvPr/>
        </p:nvSpPr>
        <p:spPr>
          <a:xfrm>
            <a:off x="3959932" y="1704256"/>
            <a:ext cx="1224136" cy="150872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527EE0-C369-416C-8142-285E3B72A2C0}"/>
              </a:ext>
            </a:extLst>
          </p:cNvPr>
          <p:cNvSpPr/>
          <p:nvPr/>
        </p:nvSpPr>
        <p:spPr>
          <a:xfrm>
            <a:off x="6978112" y="1704256"/>
            <a:ext cx="1224136" cy="150872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3144DD-A8DC-4153-B7AD-D7D4534EBDB8}"/>
              </a:ext>
            </a:extLst>
          </p:cNvPr>
          <p:cNvSpPr/>
          <p:nvPr/>
        </p:nvSpPr>
        <p:spPr>
          <a:xfrm>
            <a:off x="971600" y="4941167"/>
            <a:ext cx="1224136" cy="720081"/>
          </a:xfrm>
          <a:prstGeom prst="rect">
            <a:avLst/>
          </a:prstGeom>
          <a:solidFill>
            <a:srgbClr val="00B0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160F36-A98A-4040-A4CE-E92CB02F7DED}"/>
              </a:ext>
            </a:extLst>
          </p:cNvPr>
          <p:cNvSpPr/>
          <p:nvPr/>
        </p:nvSpPr>
        <p:spPr>
          <a:xfrm>
            <a:off x="3959932" y="4941167"/>
            <a:ext cx="1224136" cy="720081"/>
          </a:xfrm>
          <a:prstGeom prst="rect">
            <a:avLst/>
          </a:prstGeom>
          <a:solidFill>
            <a:srgbClr val="00B0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82EE87-DE1F-47EE-9520-82E8E59783E4}"/>
              </a:ext>
            </a:extLst>
          </p:cNvPr>
          <p:cNvSpPr/>
          <p:nvPr/>
        </p:nvSpPr>
        <p:spPr>
          <a:xfrm>
            <a:off x="6978112" y="4941167"/>
            <a:ext cx="1224136" cy="720081"/>
          </a:xfrm>
          <a:prstGeom prst="rect">
            <a:avLst/>
          </a:prstGeom>
          <a:solidFill>
            <a:srgbClr val="00B0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6406F87-029D-4A2B-85BC-C5663150D8D0}"/>
              </a:ext>
            </a:extLst>
          </p:cNvPr>
          <p:cNvGrpSpPr/>
          <p:nvPr/>
        </p:nvGrpSpPr>
        <p:grpSpPr>
          <a:xfrm>
            <a:off x="2221040" y="2776275"/>
            <a:ext cx="1738892" cy="427572"/>
            <a:chOff x="2221040" y="2776275"/>
            <a:chExt cx="1738892" cy="42757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D8A1B48-EF5A-4E2C-B59E-08E12D88FDBC}"/>
                </a:ext>
              </a:extLst>
            </p:cNvPr>
            <p:cNvGrpSpPr/>
            <p:nvPr/>
          </p:nvGrpSpPr>
          <p:grpSpPr>
            <a:xfrm>
              <a:off x="2221040" y="2924944"/>
              <a:ext cx="1738892" cy="278903"/>
              <a:chOff x="2221040" y="2924944"/>
              <a:chExt cx="1738892" cy="278903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C64B00B-6549-433F-B4BD-03D916AE9D74}"/>
                  </a:ext>
                </a:extLst>
              </p:cNvPr>
              <p:cNvSpPr/>
              <p:nvPr/>
            </p:nvSpPr>
            <p:spPr>
              <a:xfrm>
                <a:off x="2221040" y="2924944"/>
                <a:ext cx="299240" cy="278903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3BB5D19-B6B0-40E5-BDAF-3752E666BAF5}"/>
                  </a:ext>
                </a:extLst>
              </p:cNvPr>
              <p:cNvCxnSpPr/>
              <p:nvPr/>
            </p:nvCxnSpPr>
            <p:spPr>
              <a:xfrm>
                <a:off x="2520280" y="3068960"/>
                <a:ext cx="1439652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620E5C-5A70-4825-A297-D08BBB13BE8C}"/>
                </a:ext>
              </a:extLst>
            </p:cNvPr>
            <p:cNvSpPr txBox="1"/>
            <p:nvPr/>
          </p:nvSpPr>
          <p:spPr>
            <a:xfrm>
              <a:off x="2805894" y="2776275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C00000"/>
                  </a:solidFill>
                </a:rPr>
                <a:t>local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CC07088-1C69-482A-8890-CE80F75D65EB}"/>
              </a:ext>
            </a:extLst>
          </p:cNvPr>
          <p:cNvGrpSpPr/>
          <p:nvPr/>
        </p:nvGrpSpPr>
        <p:grpSpPr>
          <a:xfrm>
            <a:off x="809836" y="3755712"/>
            <a:ext cx="7796814" cy="2978312"/>
            <a:chOff x="809836" y="3755712"/>
            <a:chExt cx="7796814" cy="297831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896D97B-20B4-4639-819F-E5F9CBEB106F}"/>
                </a:ext>
              </a:extLst>
            </p:cNvPr>
            <p:cNvGrpSpPr/>
            <p:nvPr/>
          </p:nvGrpSpPr>
          <p:grpSpPr>
            <a:xfrm>
              <a:off x="2221040" y="3755712"/>
              <a:ext cx="4757072" cy="456244"/>
              <a:chOff x="2221040" y="3755712"/>
              <a:chExt cx="4757072" cy="456244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16D2EF2-7299-43DA-BFDF-7EB9E0CB66B5}"/>
                  </a:ext>
                </a:extLst>
              </p:cNvPr>
              <p:cNvGrpSpPr/>
              <p:nvPr/>
            </p:nvGrpSpPr>
            <p:grpSpPr>
              <a:xfrm>
                <a:off x="2221040" y="3933053"/>
                <a:ext cx="4757072" cy="278903"/>
                <a:chOff x="2221040" y="3933053"/>
                <a:chExt cx="4757072" cy="278903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79FF6E8-86E1-4CA1-90E6-2AE17A68276B}"/>
                    </a:ext>
                  </a:extLst>
                </p:cNvPr>
                <p:cNvSpPr/>
                <p:nvPr/>
              </p:nvSpPr>
              <p:spPr>
                <a:xfrm>
                  <a:off x="2221040" y="3933053"/>
                  <a:ext cx="324544" cy="278903"/>
                </a:xfrm>
                <a:prstGeom prst="ellipse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FD40F4A-74D6-4FB3-939D-D89E2BC998FF}"/>
                    </a:ext>
                  </a:extLst>
                </p:cNvPr>
                <p:cNvSpPr/>
                <p:nvPr/>
              </p:nvSpPr>
              <p:spPr>
                <a:xfrm>
                  <a:off x="3956788" y="3942183"/>
                  <a:ext cx="1263284" cy="2697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39ECA2DB-EB30-4419-9676-D32DF1CA2343}"/>
                    </a:ext>
                  </a:extLst>
                </p:cNvPr>
                <p:cNvCxnSpPr>
                  <a:cxnSpLocks/>
                  <a:stCxn id="21" idx="6"/>
                </p:cNvCxnSpPr>
                <p:nvPr/>
              </p:nvCxnSpPr>
              <p:spPr>
                <a:xfrm>
                  <a:off x="2545584" y="4072505"/>
                  <a:ext cx="4432528" cy="4562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9458E4C-7AF9-43CF-B158-806116C46BE6}"/>
                  </a:ext>
                </a:extLst>
              </p:cNvPr>
              <p:cNvSpPr txBox="1"/>
              <p:nvPr/>
            </p:nvSpPr>
            <p:spPr>
              <a:xfrm>
                <a:off x="2791096" y="3755712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rgbClr val="FFC000"/>
                    </a:solidFill>
                  </a:rPr>
                  <a:t>global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589C1E0-5527-4FE7-ADE0-3086A2C7BF54}"/>
                </a:ext>
              </a:extLst>
            </p:cNvPr>
            <p:cNvSpPr txBox="1"/>
            <p:nvPr/>
          </p:nvSpPr>
          <p:spPr>
            <a:xfrm>
              <a:off x="809836" y="6149249"/>
              <a:ext cx="77968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/>
                <a:t>Global algorithms dynamically allocate page frames across all runnable processes</a:t>
              </a:r>
            </a:p>
            <a:p>
              <a:r>
                <a:rPr lang="en-CA" sz="1600" dirty="0"/>
                <a:t>Local algorithms effectively correspond to allocating fix fraction of memory to each 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684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9B45A-BC2A-4204-8057-C9FFC1725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02" y="1495847"/>
            <a:ext cx="7772400" cy="4114800"/>
          </a:xfrm>
        </p:spPr>
        <p:txBody>
          <a:bodyPr/>
          <a:lstStyle/>
          <a:p>
            <a:r>
              <a:rPr lang="en-CA" dirty="0"/>
              <a:t>Global algorithms tend to work better, especially when working set can vary a lot over the process lifetime</a:t>
            </a:r>
          </a:p>
          <a:p>
            <a:r>
              <a:rPr lang="en-CA" dirty="0"/>
              <a:t>Alternatively, local algorithms would:</a:t>
            </a:r>
          </a:p>
          <a:p>
            <a:pPr lvl="1"/>
            <a:r>
              <a:rPr lang="en-CA" dirty="0"/>
              <a:t>experience thrashing as the working set grows</a:t>
            </a:r>
          </a:p>
          <a:p>
            <a:pPr lvl="1"/>
            <a:r>
              <a:rPr lang="en-CA" dirty="0"/>
              <a:t>waste memory as the working set shrinks</a:t>
            </a:r>
          </a:p>
          <a:p>
            <a:r>
              <a:rPr lang="en-CA" dirty="0"/>
              <a:t>For both global and local algorithms, one key challenge is determining how memory is allocated to competing, running processes </a:t>
            </a:r>
          </a:p>
          <a:p>
            <a:pPr lvl="1"/>
            <a:r>
              <a:rPr lang="en-CA" dirty="0"/>
              <a:t>Lets look at 3 potential options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B72F37-5C7A-41C8-B9A2-5242CB66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Local vs Global Allocation Policy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53C5C1-4024-456B-B57C-CE10093BDEA0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2520280" cy="433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9pPr>
          </a:lstStyle>
          <a:p>
            <a:r>
              <a:rPr lang="en-CA" sz="1800" b="0" u="none" kern="0" dirty="0"/>
              <a:t>Design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784590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9B45A-BC2A-4204-8057-C9FFC1725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2776"/>
            <a:ext cx="7772400" cy="4968552"/>
          </a:xfrm>
        </p:spPr>
        <p:txBody>
          <a:bodyPr/>
          <a:lstStyle/>
          <a:p>
            <a:r>
              <a:rPr lang="en-CA" dirty="0"/>
              <a:t>Allocating page frames to processes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Periodically determine number of processes and allocate each process an equal share</a:t>
            </a:r>
          </a:p>
          <a:p>
            <a:pPr marL="1371600" lvl="2" indent="-404813">
              <a:buFont typeface="Arial" panose="020B0604020202020204" pitchFamily="34" charset="0"/>
              <a:buChar char="•"/>
            </a:pPr>
            <a:r>
              <a:rPr lang="en-US" dirty="0"/>
              <a:t>Not necessarily fair given likelihood of different process sizes and their respective memory requirements</a:t>
            </a:r>
          </a:p>
          <a:p>
            <a:pPr marL="1371600" lvl="2" indent="-404813">
              <a:buFont typeface="Arial" panose="020B0604020202020204" pitchFamily="34" charset="0"/>
              <a:buChar char="•"/>
            </a:pPr>
            <a:r>
              <a:rPr lang="en-US" dirty="0"/>
              <a:t>Consider a 10 KB process and a 300KB process</a:t>
            </a:r>
            <a:endParaRPr lang="en-CA" dirty="0"/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Allocate page frame proportional to size of each running process</a:t>
            </a:r>
          </a:p>
          <a:p>
            <a:pPr marL="1371600" lvl="2" indent="-404813"/>
            <a:r>
              <a:rPr lang="en-CA" dirty="0"/>
              <a:t>For example, 300 KB process gets 30 times the allotment of 10 KB process</a:t>
            </a:r>
          </a:p>
          <a:p>
            <a:pPr marL="1371600" lvl="2" indent="-404813"/>
            <a:r>
              <a:rPr lang="en-CA" dirty="0"/>
              <a:t>Some minimum number must be set for smaller programs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B72F37-5C7A-41C8-B9A2-5242CB66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Local vs Global Allocation Policy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53C5C1-4024-456B-B57C-CE10093BDEA0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2520280" cy="433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9pPr>
          </a:lstStyle>
          <a:p>
            <a:r>
              <a:rPr lang="en-CA" sz="1800" b="0" u="none" kern="0" dirty="0"/>
              <a:t>Design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43486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9B45A-BC2A-4204-8057-C9FFC1725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2776"/>
            <a:ext cx="7772400" cy="2743944"/>
          </a:xfrm>
        </p:spPr>
        <p:txBody>
          <a:bodyPr/>
          <a:lstStyle/>
          <a:p>
            <a:r>
              <a:rPr lang="en-CA" dirty="0"/>
              <a:t>Allocating page frames to processes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CA" dirty="0"/>
              <a:t>For global algorithms, use option 2 to start but over time manage allocation using Page Fault Frequency (PFF)</a:t>
            </a:r>
          </a:p>
          <a:p>
            <a:pPr marL="1314450" lvl="2" indent="-330200"/>
            <a:r>
              <a:rPr lang="en-CA" dirty="0"/>
              <a:t>PFF does not indicate which page to evict, it just controls the size of the allocation set assigned to each process</a:t>
            </a:r>
          </a:p>
          <a:p>
            <a:pPr lvl="1"/>
            <a:endParaRPr lang="en-C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B72F37-5C7A-41C8-B9A2-5242CB66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Local vs Global Allocation Policy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53C5C1-4024-456B-B57C-CE10093BDEA0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2520280" cy="433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9pPr>
          </a:lstStyle>
          <a:p>
            <a:r>
              <a:rPr lang="en-CA" sz="1800" b="0" u="none" kern="0" dirty="0"/>
              <a:t>Design Considerations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EF4BE1-9674-4D23-BA01-1E4D91BDB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005064"/>
            <a:ext cx="5255568" cy="27117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6453B8-060D-4289-A557-84DC2582557D}"/>
              </a:ext>
            </a:extLst>
          </p:cNvPr>
          <p:cNvSpPr txBox="1"/>
          <p:nvPr/>
        </p:nvSpPr>
        <p:spPr>
          <a:xfrm>
            <a:off x="6660232" y="4760755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Upper and lower bounds used to manage allocation of page frames to processes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EBD588-70C0-4B0E-BB62-70C4EB9999B4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5651104" y="5013176"/>
            <a:ext cx="1009128" cy="34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6E2C4D-AEB9-43BC-B275-824214AF71F5}"/>
              </a:ext>
            </a:extLst>
          </p:cNvPr>
          <p:cNvCxnSpPr>
            <a:cxnSpLocks/>
          </p:cNvCxnSpPr>
          <p:nvPr/>
        </p:nvCxnSpPr>
        <p:spPr>
          <a:xfrm flipH="1">
            <a:off x="5651104" y="5515030"/>
            <a:ext cx="1009128" cy="29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37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9B45A-BC2A-4204-8057-C9FFC1725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2776"/>
            <a:ext cx="7772400" cy="2448272"/>
          </a:xfrm>
        </p:spPr>
        <p:txBody>
          <a:bodyPr/>
          <a:lstStyle/>
          <a:p>
            <a:r>
              <a:rPr lang="en-CA" dirty="0"/>
              <a:t>Some PRA can work with either local or global allocations polices</a:t>
            </a:r>
          </a:p>
          <a:p>
            <a:pPr lvl="1"/>
            <a:r>
              <a:rPr lang="en-CA" dirty="0"/>
              <a:t>FIFO and LRU are good examples</a:t>
            </a:r>
          </a:p>
          <a:p>
            <a:r>
              <a:rPr lang="en-CA" dirty="0"/>
              <a:t>For other PRAs, only local allocation policies make sense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B72F37-5C7A-41C8-B9A2-5242CB66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Local vs Global Allocation Policy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53C5C1-4024-456B-B57C-CE10093BDEA0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2520280" cy="433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9pPr>
          </a:lstStyle>
          <a:p>
            <a:r>
              <a:rPr lang="en-CA" sz="1800" b="0" u="none" kern="0" dirty="0"/>
              <a:t>Design Considerations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217E216-46D6-48F5-A18C-FF9423225857}"/>
              </a:ext>
            </a:extLst>
          </p:cNvPr>
          <p:cNvSpPr txBox="1">
            <a:spLocks/>
          </p:cNvSpPr>
          <p:nvPr/>
        </p:nvSpPr>
        <p:spPr bwMode="auto">
          <a:xfrm>
            <a:off x="685800" y="3717032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99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8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9pPr>
          </a:lstStyle>
          <a:p>
            <a:pPr lvl="1"/>
            <a:r>
              <a:rPr lang="en-CA" kern="0" dirty="0"/>
              <a:t>Working Set</a:t>
            </a:r>
          </a:p>
          <a:p>
            <a:pPr lvl="1"/>
            <a:r>
              <a:rPr lang="en-CA" kern="0" dirty="0" err="1"/>
              <a:t>WSClock</a:t>
            </a:r>
            <a:endParaRPr lang="en-CA" kern="0" dirty="0"/>
          </a:p>
        </p:txBody>
      </p:sp>
    </p:spTree>
    <p:extLst>
      <p:ext uri="{BB962C8B-B14F-4D97-AF65-F5344CB8AC3E}">
        <p14:creationId xmlns:p14="http://schemas.microsoft.com/office/powerpoint/2010/main" val="201551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1141</TotalTime>
  <Words>1754</Words>
  <Application>Microsoft Office PowerPoint</Application>
  <PresentationFormat>On-screen Show (4:3)</PresentationFormat>
  <Paragraphs>222</Paragraphs>
  <Slides>22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Times New Roman</vt:lpstr>
      <vt:lpstr>Wingdings</vt:lpstr>
      <vt:lpstr>Default Design</vt:lpstr>
      <vt:lpstr>1_Default Design</vt:lpstr>
      <vt:lpstr>Bitmap Image</vt:lpstr>
      <vt:lpstr>EEE 335 Principles of Operating Systems</vt:lpstr>
      <vt:lpstr>Quick Review</vt:lpstr>
      <vt:lpstr>Outline</vt:lpstr>
      <vt:lpstr>Local vs Global Allocation Policy</vt:lpstr>
      <vt:lpstr>Local vs Global Allocation Policy</vt:lpstr>
      <vt:lpstr>Local vs Global Allocation Policy</vt:lpstr>
      <vt:lpstr>Local vs Global Allocation Policy</vt:lpstr>
      <vt:lpstr>Local vs Global Allocation Policy</vt:lpstr>
      <vt:lpstr>Local vs Global Allocation Policy</vt:lpstr>
      <vt:lpstr>Load Control</vt:lpstr>
      <vt:lpstr>Page Size</vt:lpstr>
      <vt:lpstr>Page Size</vt:lpstr>
      <vt:lpstr>Page Size</vt:lpstr>
      <vt:lpstr>Page Size</vt:lpstr>
      <vt:lpstr>Cleaning Policy</vt:lpstr>
      <vt:lpstr>OS and Paging</vt:lpstr>
      <vt:lpstr>OS and Paging</vt:lpstr>
      <vt:lpstr>OS and Paging</vt:lpstr>
      <vt:lpstr>OS and Paging</vt:lpstr>
      <vt:lpstr>OS and Paging</vt:lpstr>
      <vt:lpstr>OS and Paging</vt:lpstr>
      <vt:lpstr>PowerPoint Presentation</vt:lpstr>
    </vt:vector>
  </TitlesOfParts>
  <Company>Royal Military College of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 435 Principles of Operating Systems</dc:title>
  <dc:creator>Alain Beaulieu</dc:creator>
  <cp:lastModifiedBy>Stephen McKeon</cp:lastModifiedBy>
  <cp:revision>73</cp:revision>
  <dcterms:created xsi:type="dcterms:W3CDTF">2014-07-07T15:33:24Z</dcterms:created>
  <dcterms:modified xsi:type="dcterms:W3CDTF">2020-03-14T15:38:21Z</dcterms:modified>
</cp:coreProperties>
</file>