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40"/>
  </p:notesMasterIdLst>
  <p:handoutMasterIdLst>
    <p:handoutMasterId r:id="rId41"/>
  </p:handoutMasterIdLst>
  <p:sldIdLst>
    <p:sldId id="285" r:id="rId3"/>
    <p:sldId id="316" r:id="rId4"/>
    <p:sldId id="283" r:id="rId5"/>
    <p:sldId id="297" r:id="rId6"/>
    <p:sldId id="298" r:id="rId7"/>
    <p:sldId id="299" r:id="rId8"/>
    <p:sldId id="300" r:id="rId9"/>
    <p:sldId id="318" r:id="rId10"/>
    <p:sldId id="302" r:id="rId11"/>
    <p:sldId id="303" r:id="rId12"/>
    <p:sldId id="304" r:id="rId13"/>
    <p:sldId id="305" r:id="rId14"/>
    <p:sldId id="301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9" r:id="rId31"/>
    <p:sldId id="330" r:id="rId32"/>
    <p:sldId id="333" r:id="rId33"/>
    <p:sldId id="331" r:id="rId34"/>
    <p:sldId id="332" r:id="rId35"/>
    <p:sldId id="334" r:id="rId36"/>
    <p:sldId id="335" r:id="rId37"/>
    <p:sldId id="336" r:id="rId38"/>
    <p:sldId id="328" r:id="rId39"/>
  </p:sldIdLst>
  <p:sldSz cx="9144000" cy="6858000" type="screen4x3"/>
  <p:notesSz cx="7315200" cy="96012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8000"/>
    <a:srgbClr val="000099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433" autoAdjust="0"/>
    <p:restoredTop sz="67362" autoAdjust="0"/>
  </p:normalViewPr>
  <p:slideViewPr>
    <p:cSldViewPr>
      <p:cViewPr varScale="1">
        <p:scale>
          <a:sx n="42" d="100"/>
          <a:sy n="42" d="100"/>
        </p:scale>
        <p:origin x="33" y="10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813"/>
            <a:ext cx="3169920" cy="48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0813"/>
            <a:ext cx="3169920" cy="48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fld id="{8D3853F7-3DCE-A944-932B-CE257D6FD06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421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1226"/>
            <a:ext cx="5364480" cy="432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noProof="0"/>
              <a:t>Click to edit Master text styles</a:t>
            </a:r>
          </a:p>
          <a:p>
            <a:pPr lvl="1"/>
            <a:r>
              <a:rPr lang="fr-CA" noProof="0"/>
              <a:t>Second level</a:t>
            </a:r>
          </a:p>
          <a:p>
            <a:pPr lvl="2"/>
            <a:r>
              <a:rPr lang="fr-CA" noProof="0"/>
              <a:t>Third level</a:t>
            </a:r>
          </a:p>
          <a:p>
            <a:pPr lvl="3"/>
            <a:r>
              <a:rPr lang="fr-CA" noProof="0"/>
              <a:t>Fourth level</a:t>
            </a:r>
          </a:p>
          <a:p>
            <a:pPr lvl="4"/>
            <a:r>
              <a:rPr lang="fr-CA" noProof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69920" cy="48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0813"/>
            <a:ext cx="3169920" cy="48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fld id="{ED3B1419-FE82-754A-BC98-588E8BA33952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035182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aseline="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7F2B54-A66B-4779-906C-F879CC221B89}" type="slidenum">
              <a:rPr kumimoji="0" lang="en-C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099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B1419-FE82-754A-BC98-588E8BA33952}" type="slidenum">
              <a:rPr lang="fr-CA" smtClean="0"/>
              <a:pPr>
                <a:defRPr/>
              </a:pPr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58851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Boot block : for computer booting</a:t>
            </a:r>
          </a:p>
          <a:p>
            <a:r>
              <a:rPr lang="en-CA" dirty="0"/>
              <a:t>Superblock : key parameters and information about file system (blocks, block size,……, </a:t>
            </a:r>
            <a:r>
              <a:rPr lang="en-CA" dirty="0" err="1"/>
              <a:t>etc</a:t>
            </a:r>
            <a:r>
              <a:rPr lang="en-CA" dirty="0"/>
              <a:t>)</a:t>
            </a:r>
          </a:p>
          <a:p>
            <a:r>
              <a:rPr lang="en-CA" dirty="0"/>
              <a:t>I-nodes : array of data structures per file</a:t>
            </a:r>
          </a:p>
          <a:p>
            <a:endParaRPr lang="en-CA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The MBR, and thus the partition table, is stored in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boot sector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, which is the first physical sector of a HDD. The MBR reads the partition table to determine which partition is the active partition. The active partition is the partition that contains the operating system that a computer attempts to load into memory by default when it is booted or rebooted.</a:t>
            </a:r>
            <a:endParaRPr lang="en-CA" dirty="0"/>
          </a:p>
          <a:p>
            <a:endParaRPr lang="en-CA" dirty="0"/>
          </a:p>
          <a:p>
            <a:pPr marL="758825" lvl="1" indent="-358775"/>
            <a:r>
              <a:rPr lang="fr-CA" u="sng" dirty="0"/>
              <a:t>Boot Block</a:t>
            </a:r>
            <a:r>
              <a:rPr lang="fr-CA" dirty="0"/>
              <a:t>: instructions to start the OS</a:t>
            </a:r>
          </a:p>
          <a:p>
            <a:pPr marL="758825" lvl="1" indent="-358775"/>
            <a:r>
              <a:rPr lang="fr-CA" u="sng" dirty="0"/>
              <a:t>Superblock</a:t>
            </a:r>
            <a:r>
              <a:rPr lang="fr-CA" dirty="0"/>
              <a:t>: </a:t>
            </a:r>
            <a:r>
              <a:rPr lang="fr-CA" dirty="0" err="1"/>
              <a:t>Contains</a:t>
            </a:r>
            <a:r>
              <a:rPr lang="fr-CA" dirty="0"/>
              <a:t> the information about the file system (block size, type, </a:t>
            </a:r>
            <a:r>
              <a:rPr lang="fr-CA" dirty="0" err="1"/>
              <a:t>list</a:t>
            </a:r>
            <a:r>
              <a:rPr lang="fr-CA" dirty="0"/>
              <a:t> of i-</a:t>
            </a:r>
            <a:r>
              <a:rPr lang="fr-CA" dirty="0" err="1"/>
              <a:t>nodes</a:t>
            </a:r>
            <a:r>
              <a:rPr lang="fr-CA" dirty="0"/>
              <a:t>, etc.)</a:t>
            </a:r>
          </a:p>
          <a:p>
            <a:pPr marL="758825" lvl="1" indent="-358775"/>
            <a:r>
              <a:rPr lang="en-CA" u="sng" dirty="0"/>
              <a:t>Free space management</a:t>
            </a:r>
            <a:r>
              <a:rPr lang="en-CA" dirty="0"/>
              <a:t>: indicates the free blocs</a:t>
            </a:r>
          </a:p>
          <a:p>
            <a:pPr marL="758825" lvl="1" indent="-358775"/>
            <a:r>
              <a:rPr lang="en-CA" u="sng" dirty="0"/>
              <a:t>I-nodes</a:t>
            </a:r>
            <a:r>
              <a:rPr lang="en-CA" dirty="0"/>
              <a:t>: Contains the information about the files (address, size, creation date, protection, status, etc.)</a:t>
            </a:r>
          </a:p>
          <a:p>
            <a:pPr marL="758825" lvl="1" indent="-358775"/>
            <a:r>
              <a:rPr lang="en-CA" u="sng" dirty="0"/>
              <a:t>Root directory</a:t>
            </a:r>
            <a:r>
              <a:rPr lang="en-CA" dirty="0"/>
              <a:t>: the start of the file system.</a:t>
            </a:r>
          </a:p>
          <a:p>
            <a:pPr marL="758825" lvl="1" indent="-358775"/>
            <a:r>
              <a:rPr lang="en-CA" u="sng" dirty="0"/>
              <a:t>Directories and files</a:t>
            </a:r>
            <a:r>
              <a:rPr lang="en-CA" dirty="0"/>
              <a:t>: the rest of the directories and files hierarchy (most of the partition space).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B1419-FE82-754A-BC98-588E8BA33952}" type="slidenum">
              <a:rPr lang="fr-CA" smtClean="0"/>
              <a:pPr>
                <a:defRPr/>
              </a:pPr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54612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input/</a:t>
            </a:r>
            <a:r>
              <a:rPr lang="en-US"/>
              <a:t>output system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3B1419-FE82-754A-BC98-588E8BA33952}" type="slidenum">
              <a:rPr lang="fr-CA" smtClean="0"/>
              <a:pPr>
                <a:defRPr/>
              </a:pPr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9241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How</a:t>
            </a:r>
            <a:r>
              <a:rPr lang="en-CA" baseline="0"/>
              <a:t> the OS will know which block on the HD belongs to which file.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B1419-FE82-754A-BC98-588E8BA33952}" type="slidenum">
              <a:rPr lang="fr-CA" smtClean="0"/>
              <a:pPr>
                <a:defRPr/>
              </a:pPr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84438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Big advantage</a:t>
            </a:r>
            <a:r>
              <a:rPr lang="en-CA" baseline="0" dirty="0"/>
              <a:t> is space. It is similar to the inverted page table.</a:t>
            </a:r>
          </a:p>
          <a:p>
            <a:endParaRPr lang="en-CA" baseline="0" dirty="0"/>
          </a:p>
          <a:p>
            <a:endParaRPr lang="en-CA" baseline="0" dirty="0"/>
          </a:p>
          <a:p>
            <a:r>
              <a:rPr lang="en-US" dirty="0"/>
              <a:t>Mode/permission (protection)</a:t>
            </a:r>
          </a:p>
          <a:p>
            <a:r>
              <a:rPr lang="en-US" dirty="0"/>
              <a:t>Owner ID</a:t>
            </a:r>
          </a:p>
          <a:p>
            <a:r>
              <a:rPr lang="en-US" dirty="0"/>
              <a:t>Group ID</a:t>
            </a:r>
          </a:p>
          <a:p>
            <a:r>
              <a:rPr lang="en-US" dirty="0"/>
              <a:t>Size of file</a:t>
            </a:r>
          </a:p>
          <a:p>
            <a:r>
              <a:rPr lang="en-US" dirty="0"/>
              <a:t>Number of hard links to the file</a:t>
            </a:r>
          </a:p>
          <a:p>
            <a:r>
              <a:rPr lang="en-US" dirty="0"/>
              <a:t>Time last accessed</a:t>
            </a:r>
          </a:p>
          <a:p>
            <a:r>
              <a:rPr lang="en-US" dirty="0"/>
              <a:t>Time last modified</a:t>
            </a:r>
          </a:p>
          <a:p>
            <a:r>
              <a:rPr lang="en-US" dirty="0"/>
              <a:t>Time </a:t>
            </a:r>
            <a:r>
              <a:rPr lang="en-US" dirty="0" err="1"/>
              <a:t>inode</a:t>
            </a:r>
            <a:r>
              <a:rPr lang="en-US" dirty="0"/>
              <a:t> last modified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B1419-FE82-754A-BC98-588E8BA33952}" type="slidenum">
              <a:rPr lang="fr-CA" smtClean="0"/>
              <a:pPr>
                <a:defRPr/>
              </a:pPr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9297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The big squares are the content of the </a:t>
            </a:r>
            <a:r>
              <a:rPr lang="en-CA" err="1"/>
              <a:t>i</a:t>
            </a:r>
            <a:r>
              <a:rPr lang="en-CA"/>
              <a:t>-node.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B1419-FE82-754A-BC98-588E8BA33952}" type="slidenum">
              <a:rPr lang="fr-CA" smtClean="0"/>
              <a:pPr>
                <a:defRPr/>
              </a:pPr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6672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3B1419-FE82-754A-BC98-588E8BA33952}" type="slidenum">
              <a:rPr lang="fr-CA" smtClean="0"/>
              <a:pPr>
                <a:defRPr/>
              </a:pPr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57662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77943" indent="-299209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96835" indent="-239367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75569" indent="-239367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54304" indent="-239367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33038" indent="-23936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11772" indent="-23936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0506" indent="-23936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69240" indent="-23936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D68C000-EBDD-4D4D-8878-B5D708A237BA}" type="slidenum">
              <a:rPr lang="en-US" altLang="en-US" sz="1300"/>
              <a:pPr eaLnBrk="1" hangingPunct="1"/>
              <a:t>2</a:t>
            </a:fld>
            <a:endParaRPr lang="en-US" altLang="en-US" sz="130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  <a:defRPr/>
            </a:pP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ＭＳ Ｐゴシック" charset="0"/>
              </a:rPr>
              <a:t>Advantages: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dirty="0"/>
              <a:t>Easy to link programs together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dirty="0"/>
              <a:t>May be easier to grow/shrink segments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dirty="0"/>
              <a:t>Protection can by assigned to memory by its purpose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dirty="0"/>
              <a:t>Code is more easily shared between processes</a:t>
            </a:r>
          </a:p>
          <a:p>
            <a:pPr eaLnBrk="1" hangingPunct="1">
              <a:buFontTx/>
              <a:buChar char="•"/>
              <a:defRPr/>
            </a:pP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ＭＳ Ｐゴシック" charset="0"/>
              </a:rPr>
              <a:t>Disadvantages: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dirty="0"/>
              <a:t>Segments larger than physical memory cannot be loaded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dirty="0"/>
              <a:t>Memory will become fragmented over time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dirty="0"/>
              <a:t>Programmer must be aware of the model</a:t>
            </a:r>
          </a:p>
          <a:p>
            <a:pPr lvl="1" eaLnBrk="1" hangingPunct="1">
              <a:buFontTx/>
              <a:buChar char="•"/>
              <a:defRPr/>
            </a:pP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25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Why</a:t>
            </a:r>
            <a:r>
              <a:rPr lang="fr-CA" dirty="0"/>
              <a:t> we need a file system?</a:t>
            </a:r>
            <a:r>
              <a:rPr lang="fr-CA" baseline="0" dirty="0"/>
              <a:t> .. Processes store and retrieve information. It could be large, persistant, shared, or protected. The solution to these issues is to </a:t>
            </a:r>
            <a:r>
              <a:rPr lang="en-CA" baseline="0" noProof="0" dirty="0"/>
              <a:t>separate</a:t>
            </a:r>
            <a:r>
              <a:rPr lang="fr-CA" baseline="0" dirty="0"/>
              <a:t> information </a:t>
            </a:r>
            <a:r>
              <a:rPr lang="fr-CA" baseline="0" dirty="0" err="1"/>
              <a:t>from</a:t>
            </a:r>
            <a:r>
              <a:rPr lang="fr-CA" baseline="0" dirty="0"/>
              <a:t> </a:t>
            </a:r>
            <a:r>
              <a:rPr lang="fr-CA" baseline="0" dirty="0" err="1"/>
              <a:t>processes</a:t>
            </a:r>
            <a:r>
              <a:rPr lang="fr-CA" baseline="0" dirty="0"/>
              <a:t> </a:t>
            </a:r>
            <a:r>
              <a:rPr lang="fr-CA" baseline="0" dirty="0" err="1"/>
              <a:t>itself</a:t>
            </a:r>
            <a:r>
              <a:rPr lang="fr-CA" baseline="0" dirty="0"/>
              <a:t>. This is </a:t>
            </a:r>
            <a:r>
              <a:rPr lang="fr-CA" baseline="0" dirty="0" err="1"/>
              <a:t>done</a:t>
            </a:r>
            <a:r>
              <a:rPr lang="fr-CA" baseline="0" dirty="0"/>
              <a:t> by </a:t>
            </a:r>
            <a:r>
              <a:rPr lang="fr-CA" baseline="0" dirty="0" err="1"/>
              <a:t>introducing</a:t>
            </a:r>
            <a:r>
              <a:rPr lang="fr-CA" baseline="0" dirty="0"/>
              <a:t> file </a:t>
            </a:r>
            <a:r>
              <a:rPr lang="fr-CA" baseline="0" dirty="0" err="1"/>
              <a:t>systems</a:t>
            </a:r>
            <a:r>
              <a:rPr lang="fr-CA" baseline="0" dirty="0"/>
              <a:t>. 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B1419-FE82-754A-BC98-588E8BA33952}" type="slidenum">
              <a:rPr lang="fr-CA" smtClean="0"/>
              <a:pPr>
                <a:defRPr/>
              </a:pPr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4811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This is an example of a file case. What</a:t>
            </a:r>
            <a:r>
              <a:rPr lang="en-CA" baseline="0"/>
              <a:t> we need from a file system? .. Find data, Protect data, Save data.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B1419-FE82-754A-BC98-588E8BA33952}" type="slidenum">
              <a:rPr lang="fr-CA" smtClean="0"/>
              <a:pPr>
                <a:defRPr/>
              </a:pPr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70181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This is </a:t>
            </a:r>
            <a:r>
              <a:rPr lang="fr-CA" dirty="0" err="1"/>
              <a:t>simply</a:t>
            </a:r>
            <a:r>
              <a:rPr lang="fr-CA" dirty="0"/>
              <a:t> </a:t>
            </a:r>
            <a:r>
              <a:rPr lang="fr-CA" dirty="0" err="1"/>
              <a:t>what</a:t>
            </a:r>
            <a:r>
              <a:rPr lang="fr-CA" dirty="0"/>
              <a:t> the file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B1419-FE82-754A-BC98-588E8BA33952}" type="slidenum">
              <a:rPr lang="fr-CA" smtClean="0"/>
              <a:pPr>
                <a:defRPr/>
              </a:pPr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4986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C:/256+1</a:t>
            </a:r>
          </a:p>
          <a:p>
            <a:r>
              <a:rPr lang="en-CA" dirty="0"/>
              <a:t>1 +2 + 256 + 1</a:t>
            </a:r>
          </a:p>
          <a:p>
            <a:endParaRPr lang="en-CA" dirty="0"/>
          </a:p>
          <a:p>
            <a:r>
              <a:rPr lang="en-CA" dirty="0"/>
              <a:t>Win 10: 260</a:t>
            </a:r>
          </a:p>
          <a:p>
            <a:r>
              <a:rPr lang="en-CA" dirty="0"/>
              <a:t>Linux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Linux has a maximum filename length of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255 characters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 for most filesystems (including EXT4), and a maximum path of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4096 characters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3B1419-FE82-754A-BC98-588E8BA33952}" type="slidenum">
              <a:rPr lang="fr-CA" smtClean="0"/>
              <a:pPr>
                <a:defRPr/>
              </a:pPr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0848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Unstructured byte sequences offers most flexibility – all versions of Linux, OS X, Windows use this</a:t>
            </a:r>
          </a:p>
          <a:p>
            <a:endParaRPr lang="en-CA" dirty="0"/>
          </a:p>
          <a:p>
            <a:r>
              <a:rPr lang="en-CA" dirty="0"/>
              <a:t>A structure of fixed length records – each with some internal structure.</a:t>
            </a:r>
          </a:p>
          <a:p>
            <a:endParaRPr lang="en-CA" dirty="0"/>
          </a:p>
          <a:p>
            <a:r>
              <a:rPr lang="en-CA" dirty="0"/>
              <a:t>A tree of records, not necessarily all one length  Each record contains a key 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3B1419-FE82-754A-BC98-588E8BA33952}" type="slidenum">
              <a:rPr lang="fr-CA" smtClean="0"/>
              <a:pPr>
                <a:defRPr/>
              </a:pPr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99221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Character</a:t>
            </a:r>
            <a:r>
              <a:rPr lang="en-CA" baseline="0" dirty="0"/>
              <a:t> Special files </a:t>
            </a:r>
            <a:r>
              <a:rPr lang="en-CA" dirty="0"/>
              <a:t>Model</a:t>
            </a:r>
            <a:r>
              <a:rPr lang="en-CA" baseline="0" dirty="0"/>
              <a:t> serial IO devices such as terminals, printers or networks. </a:t>
            </a:r>
          </a:p>
          <a:p>
            <a:r>
              <a:rPr lang="en-CA" baseline="0" dirty="0"/>
              <a:t>Block Special files model the Disk Operations.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B1419-FE82-754A-BC98-588E8BA33952}" type="slidenum">
              <a:rPr lang="fr-CA" smtClean="0"/>
              <a:pPr>
                <a:defRPr/>
              </a:pPr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90838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b="1" dirty="0"/>
              <a:t>Single-</a:t>
            </a:r>
            <a:r>
              <a:rPr lang="fr-CA" b="1" dirty="0" err="1"/>
              <a:t>level</a:t>
            </a:r>
            <a:r>
              <a:rPr lang="fr-CA" b="1" dirty="0"/>
              <a:t>:</a:t>
            </a:r>
            <a:r>
              <a:rPr lang="fr-CA" b="1" baseline="0" dirty="0"/>
              <a:t> </a:t>
            </a:r>
            <a:r>
              <a:rPr lang="fr-CA" baseline="0" dirty="0"/>
              <a:t>simple to </a:t>
            </a:r>
            <a:r>
              <a:rPr lang="fr-CA" baseline="0" dirty="0" err="1"/>
              <a:t>locate</a:t>
            </a:r>
            <a:r>
              <a:rPr lang="fr-CA" baseline="0" dirty="0"/>
              <a:t> files </a:t>
            </a:r>
            <a:r>
              <a:rPr lang="fr-CA" baseline="0" dirty="0" err="1"/>
              <a:t>since</a:t>
            </a:r>
            <a:r>
              <a:rPr lang="fr-CA" baseline="0" dirty="0"/>
              <a:t> </a:t>
            </a:r>
            <a:r>
              <a:rPr lang="fr-CA" baseline="0" dirty="0" err="1"/>
              <a:t>they</a:t>
            </a:r>
            <a:r>
              <a:rPr lang="fr-CA" baseline="0" dirty="0"/>
              <a:t> are </a:t>
            </a:r>
            <a:r>
              <a:rPr lang="fr-CA" baseline="0" dirty="0" err="1"/>
              <a:t>located</a:t>
            </a:r>
            <a:r>
              <a:rPr lang="fr-CA" baseline="0" dirty="0"/>
              <a:t> in the </a:t>
            </a:r>
            <a:r>
              <a:rPr lang="fr-CA" baseline="0" dirty="0" err="1"/>
              <a:t>same</a:t>
            </a:r>
            <a:r>
              <a:rPr lang="fr-CA" baseline="0" dirty="0"/>
              <a:t> location. </a:t>
            </a:r>
            <a:r>
              <a:rPr lang="fr-CA" baseline="0" dirty="0" err="1"/>
              <a:t>Often</a:t>
            </a:r>
            <a:r>
              <a:rPr lang="fr-CA" baseline="0" dirty="0"/>
              <a:t> </a:t>
            </a:r>
            <a:r>
              <a:rPr lang="fr-CA" baseline="0" dirty="0" err="1"/>
              <a:t>used</a:t>
            </a:r>
            <a:r>
              <a:rPr lang="fr-CA" baseline="0" dirty="0"/>
              <a:t> for simple </a:t>
            </a:r>
            <a:r>
              <a:rPr lang="fr-CA" baseline="0" dirty="0" err="1"/>
              <a:t>embedded</a:t>
            </a:r>
            <a:r>
              <a:rPr lang="fr-CA" baseline="0" dirty="0"/>
              <a:t> </a:t>
            </a:r>
            <a:r>
              <a:rPr lang="fr-CA" baseline="0" dirty="0" err="1"/>
              <a:t>devices</a:t>
            </a:r>
            <a:r>
              <a:rPr lang="fr-CA" baseline="0" dirty="0"/>
              <a:t> and </a:t>
            </a:r>
            <a:r>
              <a:rPr lang="fr-CA" baseline="0" dirty="0" err="1"/>
              <a:t>was</a:t>
            </a:r>
            <a:r>
              <a:rPr lang="fr-CA" baseline="0" dirty="0"/>
              <a:t> </a:t>
            </a:r>
            <a:r>
              <a:rPr lang="fr-CA" baseline="0" dirty="0" err="1"/>
              <a:t>used</a:t>
            </a:r>
            <a:r>
              <a:rPr lang="fr-CA" baseline="0" dirty="0"/>
              <a:t> in the first </a:t>
            </a:r>
            <a:r>
              <a:rPr lang="fr-CA" baseline="0" dirty="0" err="1"/>
              <a:t>PCs</a:t>
            </a:r>
            <a:r>
              <a:rPr lang="fr-CA" baseline="0" dirty="0"/>
              <a:t>.</a:t>
            </a:r>
          </a:p>
          <a:p>
            <a:r>
              <a:rPr lang="fr-CA" b="1" baseline="0" dirty="0" err="1"/>
              <a:t>Hierarchical</a:t>
            </a:r>
            <a:r>
              <a:rPr lang="fr-CA" b="1" baseline="0" dirty="0"/>
              <a:t>: </a:t>
            </a:r>
            <a:r>
              <a:rPr lang="fr-CA" b="0" baseline="0" dirty="0"/>
              <a:t>Tree of directories, more </a:t>
            </a:r>
            <a:r>
              <a:rPr lang="fr-CA" b="0" baseline="0" dirty="0" err="1"/>
              <a:t>structured</a:t>
            </a:r>
            <a:r>
              <a:rPr lang="fr-CA" b="0" baseline="0" dirty="0"/>
              <a:t> and </a:t>
            </a:r>
            <a:r>
              <a:rPr lang="fr-CA" b="0" baseline="0" dirty="0" err="1"/>
              <a:t>easier</a:t>
            </a:r>
            <a:r>
              <a:rPr lang="fr-CA" b="0" baseline="0" dirty="0"/>
              <a:t> to </a:t>
            </a:r>
            <a:r>
              <a:rPr lang="fr-CA" b="0" baseline="0" dirty="0" err="1"/>
              <a:t>search</a:t>
            </a:r>
            <a:r>
              <a:rPr lang="fr-CA" b="0" baseline="0" dirty="0"/>
              <a:t>. </a:t>
            </a:r>
            <a:r>
              <a:rPr lang="fr-CA" b="0" baseline="0" dirty="0" err="1"/>
              <a:t>Easier</a:t>
            </a:r>
            <a:r>
              <a:rPr lang="fr-CA" b="0" baseline="0" dirty="0"/>
              <a:t> to manage sharing and protection.</a:t>
            </a:r>
            <a:endParaRPr lang="fr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B1419-FE82-754A-BC98-588E8BA33952}" type="slidenum">
              <a:rPr lang="fr-CA" smtClean="0"/>
              <a:pPr>
                <a:defRPr/>
              </a:pPr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00295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0" Type="http://schemas.openxmlformats.org/officeDocument/2006/relationships/image" Target="../media/image8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0" Type="http://schemas.openxmlformats.org/officeDocument/2006/relationships/image" Target="../media/image8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D9C2B6-0972-4E48-B6B7-4C2426229E1B}" type="slidenum">
              <a:rPr kumimoji="0" lang="fr-CA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CA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97" y="0"/>
            <a:ext cx="9112803" cy="6858001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 bwMode="auto">
          <a:xfrm>
            <a:off x="107504" y="1445447"/>
            <a:ext cx="8928992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 u="none" baseline="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EE435 Principles of Operating Systems</a:t>
            </a:r>
            <a:endParaRPr kumimoji="0" lang="en-CA" sz="3600" b="1" i="0" u="none" strike="noStrike" kern="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 userDrawn="1"/>
        </p:nvGraphicFramePr>
        <p:xfrm>
          <a:off x="6893235" y="1091810"/>
          <a:ext cx="1706273" cy="307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Bitmap Image" r:id="rId4" imgW="2381582" imgH="428798" progId="PBrush">
                  <p:embed/>
                </p:oleObj>
              </mc:Choice>
              <mc:Fallback>
                <p:oleObj name="Bitmap Image" r:id="rId4" imgW="2381582" imgH="428798" progId="PBrush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3235" y="1091810"/>
                        <a:ext cx="1706273" cy="307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58" y="2678014"/>
            <a:ext cx="4463885" cy="21064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029028" y="271379"/>
            <a:ext cx="807882" cy="6831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64017" y="131463"/>
            <a:ext cx="1007406" cy="6784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235331" y="147091"/>
            <a:ext cx="713673" cy="73615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812912" y="304222"/>
            <a:ext cx="1348977" cy="4360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066709" y="925439"/>
            <a:ext cx="850735" cy="54271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61422" y="1045302"/>
            <a:ext cx="1425604" cy="43327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845050" y="945747"/>
            <a:ext cx="1216199" cy="5755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144884" y="194923"/>
            <a:ext cx="643459" cy="7305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7000" y="4854198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787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51DD8-7FB8-0E4A-9ED3-C2221C57CBF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4870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5FABF-14DB-4942-ABA8-B546C446C97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0235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8B6C6-AF41-CC48-8532-7D5C81F1156E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6590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76200"/>
            <a:ext cx="20193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76200"/>
            <a:ext cx="59055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15307-034B-B04C-965D-43FBB0E889F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88025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9C2B6-0972-4E48-B6B7-4C2426229E1B}" type="slidenum">
              <a:rPr lang="fr-CA" altLang="en-US">
                <a:ea typeface="MS PGothic" panose="020B0600070205080204" pitchFamily="34" charset="-128"/>
              </a:rPr>
              <a:pPr>
                <a:defRPr/>
              </a:pPr>
              <a:t>‹#›</a:t>
            </a:fld>
            <a:endParaRPr lang="fr-CA" altLang="en-US">
              <a:ea typeface="MS PGothic" panose="020B0600070205080204" pitchFamily="34" charset="-128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97" y="0"/>
            <a:ext cx="9112803" cy="6858001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 bwMode="auto">
          <a:xfrm>
            <a:off x="107504" y="1445447"/>
            <a:ext cx="8928992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 u="none" baseline="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kern="0"/>
              <a:t>EE435 Principles of Operating Systems</a:t>
            </a:r>
            <a:endParaRPr lang="en-CA" kern="0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 userDrawn="1"/>
        </p:nvGraphicFramePr>
        <p:xfrm>
          <a:off x="6893235" y="1091810"/>
          <a:ext cx="1706273" cy="307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Bitmap Image" r:id="rId4" imgW="2381582" imgH="428798" progId="PBrush">
                  <p:embed/>
                </p:oleObj>
              </mc:Choice>
              <mc:Fallback>
                <p:oleObj name="Bitmap Image" r:id="rId4" imgW="2381582" imgH="428798" progId="PBrush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3235" y="1091810"/>
                        <a:ext cx="1706273" cy="307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58" y="2678014"/>
            <a:ext cx="4463885" cy="21064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029028" y="271379"/>
            <a:ext cx="807882" cy="6831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64017" y="131463"/>
            <a:ext cx="1007406" cy="6784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235331" y="147091"/>
            <a:ext cx="713673" cy="73615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812912" y="304222"/>
            <a:ext cx="1348977" cy="4360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066709" y="925439"/>
            <a:ext cx="850735" cy="54271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61422" y="1045302"/>
            <a:ext cx="1425604" cy="43327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845050" y="945747"/>
            <a:ext cx="1216199" cy="5755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144884" y="194923"/>
            <a:ext cx="643459" cy="7305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7000" y="4854198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0938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D9C2B6-0972-4E48-B6B7-4C2426229E1B}" type="slidenum">
              <a:rPr lang="fr-CA" altLang="en-US"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fr-CA" altLang="en-US">
              <a:ea typeface="MS PGothic" panose="020B0600070205080204" pitchFamily="34" charset="-128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97" y="0"/>
            <a:ext cx="9112803" cy="6858001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 bwMode="auto">
          <a:xfrm>
            <a:off x="123102" y="2106590"/>
            <a:ext cx="8928992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 u="none" baseline="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kern="0" dirty="0"/>
              <a:t>Next Class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 userDrawn="1"/>
        </p:nvGraphicFramePr>
        <p:xfrm>
          <a:off x="6893235" y="1091810"/>
          <a:ext cx="1706273" cy="307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Bitmap Image" r:id="rId4" imgW="2381582" imgH="428798" progId="PBrush">
                  <p:embed/>
                </p:oleObj>
              </mc:Choice>
              <mc:Fallback>
                <p:oleObj name="Bitmap Image" r:id="rId4" imgW="2381582" imgH="428798" progId="PBrush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3235" y="1091810"/>
                        <a:ext cx="1706273" cy="307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029028" y="271379"/>
            <a:ext cx="807882" cy="6831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4017" y="131463"/>
            <a:ext cx="1007406" cy="6784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235331" y="147091"/>
            <a:ext cx="713673" cy="73615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12912" y="304222"/>
            <a:ext cx="1348977" cy="4360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066709" y="925439"/>
            <a:ext cx="850735" cy="54271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61422" y="1045302"/>
            <a:ext cx="1425604" cy="43327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845050" y="945747"/>
            <a:ext cx="1216199" cy="5755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144884" y="194923"/>
            <a:ext cx="643459" cy="7305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5571" y="4204631"/>
            <a:ext cx="6400800" cy="1752600"/>
          </a:xfrm>
        </p:spPr>
        <p:txBody>
          <a:bodyPr/>
          <a:lstStyle>
            <a:lvl1pPr marL="0" indent="0" algn="ctr">
              <a:buNone/>
              <a:defRPr kumimoji="0" lang="en-CA" sz="3600" b="1" i="0" u="none" strike="noStrike" kern="0" cap="none" spc="0" normalizeH="0" baseline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+mj-ea"/>
                <a:cs typeface="+mj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subtitle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9493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12803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7504" y="1445447"/>
            <a:ext cx="8928992" cy="1470025"/>
          </a:xfrm>
        </p:spPr>
        <p:txBody>
          <a:bodyPr/>
          <a:lstStyle>
            <a:lvl1pPr>
              <a:defRPr u="none" baseline="0"/>
            </a:lvl1pPr>
          </a:lstStyle>
          <a:p>
            <a:r>
              <a:rPr lang="en-US" dirty="0"/>
              <a:t>EE435 Principles of Operating Systems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57724"/>
            <a:ext cx="6400800" cy="1590676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9C2B6-0972-4E48-B6B7-4C2426229E1B}" type="slidenum">
              <a:rPr lang="fr-CA" altLang="en-US"/>
              <a:pPr/>
              <a:t>‹#›</a:t>
            </a:fld>
            <a:endParaRPr lang="fr-CA" alt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 userDrawn="1"/>
        </p:nvGraphicFramePr>
        <p:xfrm>
          <a:off x="6893235" y="1091810"/>
          <a:ext cx="1706273" cy="307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Bitmap Image" r:id="rId4" imgW="2381582" imgH="428798" progId="PBrush">
                  <p:embed/>
                </p:oleObj>
              </mc:Choice>
              <mc:Fallback>
                <p:oleObj name="Bitmap Image" r:id="rId4" imgW="2381582" imgH="428798" progId="PBrush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3235" y="1091810"/>
                        <a:ext cx="1706273" cy="307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58" y="2678014"/>
            <a:ext cx="4463885" cy="21064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029028" y="271379"/>
            <a:ext cx="807882" cy="683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64017" y="131463"/>
            <a:ext cx="1007406" cy="6784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235331" y="147091"/>
            <a:ext cx="713673" cy="7361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812912" y="304222"/>
            <a:ext cx="1348977" cy="4360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066709" y="925439"/>
            <a:ext cx="850735" cy="54271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61422" y="1045302"/>
            <a:ext cx="1425604" cy="43327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845050" y="945747"/>
            <a:ext cx="1216199" cy="57552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144884" y="194923"/>
            <a:ext cx="643459" cy="73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5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D9C2B6-0972-4E48-B6B7-4C2426229E1B}" type="slidenum">
              <a:rPr kumimoji="0" lang="fr-CA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CA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97" y="0"/>
            <a:ext cx="9112803" cy="6858001"/>
          </a:xfrm>
          <a:prstGeom prst="rect">
            <a:avLst/>
          </a:prstGeom>
        </p:spPr>
      </p:pic>
      <p:graphicFrame>
        <p:nvGraphicFramePr>
          <p:cNvPr id="16" name="Object 15"/>
          <p:cNvGraphicFramePr>
            <a:graphicFrameLocks noChangeAspect="1"/>
          </p:cNvGraphicFramePr>
          <p:nvPr userDrawn="1"/>
        </p:nvGraphicFramePr>
        <p:xfrm>
          <a:off x="6893235" y="1091810"/>
          <a:ext cx="1706273" cy="307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Bitmap Image" r:id="rId4" imgW="2381582" imgH="428798" progId="PBrush">
                  <p:embed/>
                </p:oleObj>
              </mc:Choice>
              <mc:Fallback>
                <p:oleObj name="Bitmap Image" r:id="rId4" imgW="2381582" imgH="428798" progId="PBrush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3235" y="1091810"/>
                        <a:ext cx="1706273" cy="307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029028" y="271379"/>
            <a:ext cx="807882" cy="6831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4017" y="131463"/>
            <a:ext cx="1007406" cy="6784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235331" y="147091"/>
            <a:ext cx="713673" cy="73615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12912" y="304222"/>
            <a:ext cx="1348977" cy="4360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066709" y="925439"/>
            <a:ext cx="850735" cy="54271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61422" y="1045302"/>
            <a:ext cx="1425604" cy="43327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845050" y="945747"/>
            <a:ext cx="1216199" cy="5755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144884" y="194923"/>
            <a:ext cx="643459" cy="7305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45571" y="4204631"/>
            <a:ext cx="6400800" cy="1752600"/>
          </a:xfrm>
        </p:spPr>
        <p:txBody>
          <a:bodyPr/>
          <a:lstStyle>
            <a:lvl1pPr marL="0" indent="0" algn="ctr">
              <a:buNone/>
              <a:defRPr kumimoji="0" lang="en-CA" sz="3600" b="1" i="0" u="none" strike="noStrike" kern="0" cap="none" spc="0" normalizeH="0" baseline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+mj-ea"/>
                <a:cs typeface="+mj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Questions?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40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52942-8EC8-0047-970F-87A32A60DCE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209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51B31-0254-0246-95CE-04C9CF84D12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850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E8B7A-2246-7446-8588-55E655CB774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6795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9A84C-6B23-4C44-9B3D-15D86C757CE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8395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36DEF-A4A2-B74C-85FE-D334A536B5A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685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E05FFD-725A-D647-AAB8-2A8224FCCE4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9828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A3370-A570-7947-B9A1-F90EA21C832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2713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6200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077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793C4995-E50D-E64E-9DC1-7824E25ADFB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Ø"/>
        <a:defRPr sz="2400">
          <a:solidFill>
            <a:srgbClr val="000099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Ø"/>
        <a:defRPr sz="2000">
          <a:solidFill>
            <a:srgbClr val="008000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576" y="116632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en-US"/>
              <a:t>Click to edit Master text styles</a:t>
            </a:r>
          </a:p>
          <a:p>
            <a:pPr lvl="1"/>
            <a:r>
              <a:rPr lang="fr-CA" altLang="en-US"/>
              <a:t>Second level</a:t>
            </a:r>
          </a:p>
          <a:p>
            <a:pPr lvl="2"/>
            <a:r>
              <a:rPr lang="fr-CA" altLang="en-US"/>
              <a:t>Third level</a:t>
            </a:r>
          </a:p>
          <a:p>
            <a:pPr lvl="3"/>
            <a:r>
              <a:rPr lang="fr-CA" altLang="en-US"/>
              <a:t>Fourth level</a:t>
            </a:r>
          </a:p>
          <a:p>
            <a:pPr lvl="4"/>
            <a:r>
              <a:rPr lang="fr-CA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40917A-A489-4E74-B474-80595E59A7CA}" type="slidenum">
              <a:rPr lang="fr-CA" altLang="en-US"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fr-CA" altLang="en-US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804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>
          <a:solidFill>
            <a:srgbClr val="000099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rgbClr val="008000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EEE 335</a:t>
            </a:r>
            <a:br>
              <a:rPr lang="en-US" altLang="en-US" dirty="0"/>
            </a:br>
            <a:r>
              <a:rPr lang="en-US" altLang="en-US" sz="4000" dirty="0"/>
              <a:t>Principles of Operating Systems</a:t>
            </a:r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1287000" y="4854198"/>
            <a:ext cx="6400800" cy="1752600"/>
          </a:xfrm>
        </p:spPr>
        <p:txBody>
          <a:bodyPr/>
          <a:lstStyle/>
          <a:p>
            <a:r>
              <a:rPr lang="en-CA" dirty="0"/>
              <a:t>File System</a:t>
            </a:r>
          </a:p>
          <a:p>
            <a:r>
              <a:rPr lang="en-CA" sz="2400" dirty="0"/>
              <a:t>(Modern Operating Systems 4.1 – 4.3)</a:t>
            </a:r>
          </a:p>
        </p:txBody>
      </p:sp>
    </p:spTree>
    <p:extLst>
      <p:ext uri="{BB962C8B-B14F-4D97-AF65-F5344CB8AC3E}">
        <p14:creationId xmlns:p14="http://schemas.microsoft.com/office/powerpoint/2010/main" val="1996419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Description - </a:t>
            </a:r>
            <a:r>
              <a:rPr lang="fr-CA" dirty="0" err="1"/>
              <a:t>Attributes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5149552"/>
          </a:xfrm>
        </p:spPr>
        <p:txBody>
          <a:bodyPr/>
          <a:lstStyle/>
          <a:p>
            <a:r>
              <a:rPr lang="en-CA" dirty="0"/>
              <a:t>Attributes (metadata)</a:t>
            </a:r>
          </a:p>
          <a:p>
            <a:pPr lvl="1"/>
            <a:r>
              <a:rPr lang="en-CA" dirty="0"/>
              <a:t>Protection</a:t>
            </a:r>
          </a:p>
          <a:p>
            <a:pPr lvl="1"/>
            <a:r>
              <a:rPr lang="en-CA" dirty="0"/>
              <a:t>Creator</a:t>
            </a:r>
          </a:p>
          <a:p>
            <a:pPr lvl="1"/>
            <a:r>
              <a:rPr lang="en-CA" dirty="0"/>
              <a:t>Owner</a:t>
            </a:r>
          </a:p>
          <a:p>
            <a:pPr lvl="1"/>
            <a:r>
              <a:rPr lang="en-CA" dirty="0"/>
              <a:t>Creation date</a:t>
            </a:r>
          </a:p>
          <a:p>
            <a:pPr lvl="1"/>
            <a:r>
              <a:rPr lang="en-CA" dirty="0"/>
              <a:t>Modification date</a:t>
            </a:r>
          </a:p>
          <a:p>
            <a:pPr lvl="1"/>
            <a:r>
              <a:rPr lang="en-CA" dirty="0"/>
              <a:t>etc.</a:t>
            </a:r>
          </a:p>
          <a:p>
            <a:pPr marL="0" indent="0">
              <a:buNone/>
            </a:pPr>
            <a:r>
              <a:rPr lang="en-CA" dirty="0"/>
              <a:t>Different ways to link the file to the attributes</a:t>
            </a:r>
          </a:p>
          <a:p>
            <a:pPr lvl="1"/>
            <a:r>
              <a:rPr lang="en-CA" dirty="0"/>
              <a:t>Directly in the file</a:t>
            </a:r>
          </a:p>
          <a:p>
            <a:pPr lvl="1"/>
            <a:r>
              <a:rPr lang="en-CA" dirty="0"/>
              <a:t>A separate file (</a:t>
            </a:r>
            <a:r>
              <a:rPr lang="en-CA" dirty="0" err="1"/>
              <a:t>i</a:t>
            </a:r>
            <a:r>
              <a:rPr lang="en-CA" dirty="0"/>
              <a:t>-nodes)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51B31-0254-0246-95CE-04C9CF84D12C}" type="slidenum">
              <a:rPr lang="fr-CA" smtClean="0"/>
              <a:pPr>
                <a:defRPr/>
              </a:pPr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994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4-07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812813"/>
            <a:ext cx="5459445" cy="29783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Description -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Directory</a:t>
            </a:r>
          </a:p>
          <a:p>
            <a:pPr lvl="1"/>
            <a:r>
              <a:rPr lang="fr-CA" dirty="0"/>
              <a:t>Structure</a:t>
            </a:r>
          </a:p>
          <a:p>
            <a:pPr lvl="2"/>
            <a:r>
              <a:rPr lang="fr-CA" dirty="0"/>
              <a:t>Single </a:t>
            </a:r>
            <a:r>
              <a:rPr lang="fr-CA" dirty="0" err="1"/>
              <a:t>level</a:t>
            </a:r>
            <a:endParaRPr lang="fr-CA" dirty="0"/>
          </a:p>
          <a:p>
            <a:pPr lvl="2"/>
            <a:r>
              <a:rPr lang="fr-CA" dirty="0" err="1"/>
              <a:t>Hierarchical</a:t>
            </a:r>
            <a:endParaRPr lang="fr-CA" dirty="0"/>
          </a:p>
          <a:p>
            <a:pPr lvl="1"/>
            <a:r>
              <a:rPr lang="fr-CA" dirty="0"/>
              <a:t>	Naming</a:t>
            </a:r>
          </a:p>
          <a:p>
            <a:pPr lvl="2"/>
            <a:r>
              <a:rPr lang="fr-CA" dirty="0"/>
              <a:t>Relative </a:t>
            </a:r>
            <a:r>
              <a:rPr lang="fr-CA" dirty="0" err="1"/>
              <a:t>path</a:t>
            </a:r>
            <a:endParaRPr lang="fr-CA" dirty="0"/>
          </a:p>
          <a:p>
            <a:pPr lvl="2"/>
            <a:r>
              <a:rPr lang="fr-CA" dirty="0" err="1"/>
              <a:t>Absolute</a:t>
            </a:r>
            <a:r>
              <a:rPr lang="fr-CA" dirty="0"/>
              <a:t> </a:t>
            </a:r>
            <a:r>
              <a:rPr lang="fr-CA" dirty="0" err="1"/>
              <a:t>path</a:t>
            </a:r>
            <a:endParaRPr lang="fr-CA" dirty="0"/>
          </a:p>
          <a:p>
            <a:pPr lvl="2"/>
            <a:r>
              <a:rPr lang="fr-CA" dirty="0" err="1"/>
              <a:t>Special</a:t>
            </a:r>
            <a:r>
              <a:rPr lang="fr-CA" dirty="0"/>
              <a:t> files (dot, </a:t>
            </a:r>
            <a:r>
              <a:rPr lang="fr-CA" dirty="0" err="1"/>
              <a:t>dotdot</a:t>
            </a:r>
            <a:r>
              <a:rPr lang="fr-CA" dirty="0"/>
              <a:t>)</a:t>
            </a:r>
          </a:p>
        </p:txBody>
      </p:sp>
      <p:pic>
        <p:nvPicPr>
          <p:cNvPr id="4" name="Picture 3" descr="04-06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656" y="1034616"/>
            <a:ext cx="3104944" cy="128356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51B31-0254-0246-95CE-04C9CF84D12C}" type="slidenum">
              <a:rPr lang="fr-CA" smtClean="0"/>
              <a:pPr>
                <a:defRPr/>
              </a:pPr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40417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Description -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5149552"/>
          </a:xfrm>
        </p:spPr>
        <p:txBody>
          <a:bodyPr/>
          <a:lstStyle/>
          <a:p>
            <a:r>
              <a:rPr lang="fr-CA"/>
              <a:t>Operations</a:t>
            </a:r>
          </a:p>
          <a:p>
            <a:pPr lvl="1"/>
            <a:r>
              <a:rPr lang="fr-CA" err="1"/>
              <a:t>Create</a:t>
            </a:r>
            <a:endParaRPr lang="fr-CA"/>
          </a:p>
          <a:p>
            <a:pPr lvl="1"/>
            <a:r>
              <a:rPr lang="fr-CA" err="1"/>
              <a:t>Delete</a:t>
            </a:r>
            <a:endParaRPr lang="fr-CA"/>
          </a:p>
          <a:p>
            <a:pPr lvl="1"/>
            <a:r>
              <a:rPr lang="fr-CA"/>
              <a:t>Open</a:t>
            </a:r>
          </a:p>
          <a:p>
            <a:pPr lvl="1"/>
            <a:r>
              <a:rPr lang="fr-CA"/>
              <a:t>Close</a:t>
            </a:r>
          </a:p>
          <a:p>
            <a:pPr lvl="1"/>
            <a:r>
              <a:rPr lang="fr-CA"/>
              <a:t>Read</a:t>
            </a:r>
          </a:p>
          <a:p>
            <a:pPr lvl="1"/>
            <a:r>
              <a:rPr lang="fr-CA" err="1"/>
              <a:t>Write</a:t>
            </a:r>
            <a:endParaRPr lang="fr-CA"/>
          </a:p>
          <a:p>
            <a:pPr lvl="1"/>
            <a:r>
              <a:rPr lang="fr-CA" err="1"/>
              <a:t>Rename</a:t>
            </a:r>
            <a:endParaRPr lang="fr-CA"/>
          </a:p>
          <a:p>
            <a:pPr lvl="1"/>
            <a:r>
              <a:rPr lang="fr-CA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51B31-0254-0246-95CE-04C9CF84D12C}" type="slidenum">
              <a:rPr lang="fr-CA" smtClean="0"/>
              <a:pPr>
                <a:defRPr/>
              </a:pPr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17389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err="1"/>
              <a:t>Implementation</a:t>
            </a:r>
            <a:r>
              <a:rPr lang="fr-CA"/>
              <a:t> of file </a:t>
            </a:r>
            <a:r>
              <a:rPr lang="fr-CA" err="1"/>
              <a:t>systems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err="1"/>
              <a:t>Layout</a:t>
            </a:r>
            <a:r>
              <a:rPr lang="fr-CA"/>
              <a:t> </a:t>
            </a:r>
            <a:r>
              <a:rPr lang="fr-CA" err="1"/>
              <a:t>overview</a:t>
            </a:r>
            <a:endParaRPr lang="fr-CA"/>
          </a:p>
        </p:txBody>
      </p:sp>
      <p:pic>
        <p:nvPicPr>
          <p:cNvPr id="4" name="Picture 3" descr="04-09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20888"/>
            <a:ext cx="7717647" cy="316835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51B31-0254-0246-95CE-04C9CF84D12C}" type="slidenum">
              <a:rPr lang="fr-CA" smtClean="0"/>
              <a:pPr>
                <a:defRPr/>
              </a:pPr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2962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err="1"/>
              <a:t>Implementation</a:t>
            </a:r>
            <a:r>
              <a:rPr lang="fr-CA"/>
              <a:t> of file </a:t>
            </a:r>
            <a:r>
              <a:rPr lang="fr-CA" err="1"/>
              <a:t>systems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71518"/>
            <a:ext cx="8077200" cy="4114800"/>
          </a:xfrm>
        </p:spPr>
        <p:txBody>
          <a:bodyPr/>
          <a:lstStyle/>
          <a:p>
            <a:r>
              <a:rPr lang="fr-CA" dirty="0"/>
              <a:t>Partition workflow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dirty="0"/>
              <a:t>BIOS </a:t>
            </a:r>
            <a:r>
              <a:rPr lang="fr-CA" dirty="0" err="1"/>
              <a:t>reads</a:t>
            </a:r>
            <a:r>
              <a:rPr lang="fr-CA" dirty="0"/>
              <a:t> the Master Boot Record (MBR);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dirty="0"/>
              <a:t>MBR </a:t>
            </a:r>
            <a:r>
              <a:rPr lang="fr-CA" dirty="0" err="1"/>
              <a:t>finds</a:t>
            </a:r>
            <a:r>
              <a:rPr lang="fr-CA" dirty="0"/>
              <a:t> the active partition;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dirty="0" err="1"/>
              <a:t>Reads</a:t>
            </a:r>
            <a:r>
              <a:rPr lang="fr-CA" dirty="0"/>
              <a:t> the first block and </a:t>
            </a:r>
            <a:r>
              <a:rPr lang="fr-CA" dirty="0" err="1"/>
              <a:t>executes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; 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dirty="0"/>
              <a:t>The boot block code starts the OS.</a:t>
            </a:r>
          </a:p>
          <a:p>
            <a:pPr marL="358775" indent="-358775"/>
            <a:r>
              <a:rPr lang="fr-CA" dirty="0" err="1"/>
              <a:t>Layout</a:t>
            </a:r>
            <a:r>
              <a:rPr lang="fr-CA" dirty="0"/>
              <a:t> of the file system</a:t>
            </a:r>
          </a:p>
          <a:p>
            <a:pPr marL="758825" lvl="1" indent="-358775"/>
            <a:r>
              <a:rPr lang="fr-CA" u="sng" dirty="0"/>
              <a:t>Boot Block</a:t>
            </a:r>
            <a:r>
              <a:rPr lang="fr-CA" dirty="0"/>
              <a:t>: instructions to start the OS</a:t>
            </a:r>
          </a:p>
          <a:p>
            <a:pPr marL="758825" lvl="1" indent="-358775"/>
            <a:r>
              <a:rPr lang="fr-CA" u="sng" dirty="0"/>
              <a:t>Superblock</a:t>
            </a:r>
            <a:r>
              <a:rPr lang="fr-CA" dirty="0"/>
              <a:t>: </a:t>
            </a:r>
            <a:r>
              <a:rPr lang="fr-CA" dirty="0" err="1"/>
              <a:t>Contains</a:t>
            </a:r>
            <a:r>
              <a:rPr lang="fr-CA" dirty="0"/>
              <a:t> the information about the file system (block size, type, </a:t>
            </a:r>
            <a:r>
              <a:rPr lang="fr-CA" dirty="0" err="1"/>
              <a:t>list</a:t>
            </a:r>
            <a:r>
              <a:rPr lang="fr-CA" dirty="0"/>
              <a:t> of i-</a:t>
            </a:r>
            <a:r>
              <a:rPr lang="fr-CA" dirty="0" err="1"/>
              <a:t>nodes</a:t>
            </a:r>
            <a:r>
              <a:rPr lang="fr-CA" dirty="0"/>
              <a:t>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51B31-0254-0246-95CE-04C9CF84D12C}" type="slidenum">
              <a:rPr lang="fr-CA" smtClean="0"/>
              <a:pPr>
                <a:defRPr/>
              </a:pPr>
              <a:t>14</a:t>
            </a:fld>
            <a:endParaRPr lang="fr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42634-94D2-4959-AC36-A4CA19EE1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756" y="1020824"/>
            <a:ext cx="4392488" cy="158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12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Implementation</a:t>
            </a:r>
            <a:r>
              <a:rPr lang="fr-CA" dirty="0"/>
              <a:t> of file </a:t>
            </a:r>
            <a:r>
              <a:rPr lang="fr-CA" dirty="0" err="1"/>
              <a:t>systems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743200"/>
            <a:ext cx="8077200" cy="4114800"/>
          </a:xfrm>
        </p:spPr>
        <p:txBody>
          <a:bodyPr/>
          <a:lstStyle/>
          <a:p>
            <a:pPr marL="358775" indent="-358775"/>
            <a:r>
              <a:rPr lang="en-CA" dirty="0"/>
              <a:t>Layout of the file system </a:t>
            </a:r>
            <a:r>
              <a:rPr lang="en-CA" sz="1600" dirty="0"/>
              <a:t>(continued)</a:t>
            </a:r>
          </a:p>
          <a:p>
            <a:pPr marL="758825" lvl="1" indent="-358775"/>
            <a:r>
              <a:rPr lang="en-CA" u="sng" dirty="0"/>
              <a:t>Free space management</a:t>
            </a:r>
            <a:r>
              <a:rPr lang="en-CA" dirty="0"/>
              <a:t>: indicates the free blocs</a:t>
            </a:r>
          </a:p>
          <a:p>
            <a:pPr marL="758825" lvl="1" indent="-358775"/>
            <a:r>
              <a:rPr lang="en-CA" u="sng" dirty="0"/>
              <a:t>I-nodes</a:t>
            </a:r>
            <a:r>
              <a:rPr lang="en-CA" dirty="0"/>
              <a:t>: Contains the information about the files (address, size, creation date, protection, status, etc.)</a:t>
            </a:r>
          </a:p>
          <a:p>
            <a:pPr marL="758825" lvl="1" indent="-358775"/>
            <a:r>
              <a:rPr lang="en-CA" u="sng" dirty="0"/>
              <a:t>Root directory</a:t>
            </a:r>
            <a:r>
              <a:rPr lang="en-CA" dirty="0"/>
              <a:t>: the start of the file system.</a:t>
            </a:r>
          </a:p>
          <a:p>
            <a:pPr marL="758825" lvl="1" indent="-358775"/>
            <a:r>
              <a:rPr lang="en-CA" u="sng" dirty="0"/>
              <a:t>Directories and files</a:t>
            </a:r>
            <a:r>
              <a:rPr lang="en-CA" dirty="0"/>
              <a:t>: the rest of the directories and files hierarchy (most of the partition space).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51B31-0254-0246-95CE-04C9CF84D12C}" type="slidenum">
              <a:rPr lang="fr-CA" smtClean="0"/>
              <a:pPr>
                <a:defRPr/>
              </a:pPr>
              <a:t>15</a:t>
            </a:fld>
            <a:endParaRPr lang="fr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0A727-D63D-4BB7-81BE-2F7EF4DF3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109464"/>
            <a:ext cx="4521810" cy="163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90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err="1"/>
              <a:t>Implementation</a:t>
            </a:r>
            <a:r>
              <a:rPr lang="fr-CA"/>
              <a:t> of file </a:t>
            </a:r>
            <a:r>
              <a:rPr lang="fr-CA" err="1"/>
              <a:t>systems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151" y="1087399"/>
            <a:ext cx="8077200" cy="2557625"/>
          </a:xfrm>
        </p:spPr>
        <p:txBody>
          <a:bodyPr/>
          <a:lstStyle/>
          <a:p>
            <a:pPr marL="358775" indent="-358775"/>
            <a:r>
              <a:rPr lang="fr-CA" dirty="0"/>
              <a:t>File </a:t>
            </a:r>
            <a:r>
              <a:rPr lang="fr-CA" dirty="0" err="1"/>
              <a:t>implementation</a:t>
            </a:r>
            <a:endParaRPr lang="fr-CA" dirty="0"/>
          </a:p>
          <a:p>
            <a:pPr marL="758825" lvl="1" indent="-358775"/>
            <a:r>
              <a:rPr lang="fr-CA" dirty="0" err="1"/>
              <a:t>Continuous</a:t>
            </a:r>
            <a:r>
              <a:rPr lang="fr-CA" dirty="0"/>
              <a:t> allocation</a:t>
            </a:r>
          </a:p>
          <a:p>
            <a:pPr marL="1158875" lvl="2" indent="-358775"/>
            <a:r>
              <a:rPr lang="fr-CA" u="sng" dirty="0" err="1"/>
              <a:t>Advantages</a:t>
            </a:r>
            <a:r>
              <a:rPr lang="fr-CA" dirty="0"/>
              <a:t>: </a:t>
            </a:r>
          </a:p>
          <a:p>
            <a:pPr marL="1616075" lvl="3" indent="-358775"/>
            <a:r>
              <a:rPr lang="fr-CA" dirty="0"/>
              <a:t>simple (start </a:t>
            </a:r>
            <a:r>
              <a:rPr lang="fr-CA" dirty="0" err="1"/>
              <a:t>address</a:t>
            </a:r>
            <a:r>
              <a:rPr lang="fr-CA" dirty="0"/>
              <a:t> and </a:t>
            </a:r>
            <a:r>
              <a:rPr lang="fr-CA" dirty="0" err="1"/>
              <a:t>length</a:t>
            </a:r>
            <a:r>
              <a:rPr lang="fr-CA" dirty="0"/>
              <a:t>)</a:t>
            </a:r>
          </a:p>
          <a:p>
            <a:pPr marL="1158875" lvl="2" indent="-358775"/>
            <a:r>
              <a:rPr lang="fr-CA" u="sng" dirty="0" err="1"/>
              <a:t>Disadvantages</a:t>
            </a:r>
            <a:r>
              <a:rPr lang="fr-CA" dirty="0"/>
              <a:t>: </a:t>
            </a:r>
          </a:p>
          <a:p>
            <a:pPr marL="1616075" lvl="3" indent="-358775"/>
            <a:r>
              <a:rPr lang="fr-CA" dirty="0"/>
              <a:t>Fragmentation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F3622-F64A-46C1-9904-DF43B979C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41" y="3523456"/>
            <a:ext cx="7452320" cy="17254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1C29B7-3D51-4671-96D9-3934D3909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39" y="5433042"/>
            <a:ext cx="7668344" cy="134875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51B31-0254-0246-95CE-04C9CF84D12C}" type="slidenum">
              <a:rPr lang="fr-CA" smtClean="0"/>
              <a:pPr>
                <a:defRPr/>
              </a:pPr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38332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4-1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804" y="1828508"/>
            <a:ext cx="4470648" cy="32009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err="1"/>
              <a:t>Implementation</a:t>
            </a:r>
            <a:r>
              <a:rPr lang="fr-CA"/>
              <a:t> of file </a:t>
            </a:r>
            <a:r>
              <a:rPr lang="fr-CA" err="1"/>
              <a:t>systems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2776"/>
            <a:ext cx="4248472" cy="5149552"/>
          </a:xfrm>
        </p:spPr>
        <p:txBody>
          <a:bodyPr/>
          <a:lstStyle/>
          <a:p>
            <a:pPr marL="358775" indent="-358775"/>
            <a:r>
              <a:rPr lang="fr-CA" dirty="0"/>
              <a:t>File </a:t>
            </a:r>
            <a:r>
              <a:rPr lang="fr-CA" dirty="0" err="1"/>
              <a:t>implementation</a:t>
            </a:r>
            <a:endParaRPr lang="fr-CA" dirty="0"/>
          </a:p>
          <a:p>
            <a:pPr marL="758825" lvl="1" indent="-358775"/>
            <a:r>
              <a:rPr lang="fr-CA" dirty="0" err="1"/>
              <a:t>Linked</a:t>
            </a:r>
            <a:r>
              <a:rPr lang="fr-CA" dirty="0"/>
              <a:t> </a:t>
            </a:r>
            <a:r>
              <a:rPr lang="fr-CA" dirty="0" err="1"/>
              <a:t>list</a:t>
            </a:r>
            <a:endParaRPr lang="fr-CA" dirty="0"/>
          </a:p>
          <a:p>
            <a:pPr marL="1158875" lvl="2" indent="-358775"/>
            <a:r>
              <a:rPr lang="fr-CA" u="sng" dirty="0" err="1"/>
              <a:t>Advantages</a:t>
            </a:r>
            <a:r>
              <a:rPr lang="fr-CA" dirty="0"/>
              <a:t>: </a:t>
            </a:r>
          </a:p>
          <a:p>
            <a:pPr marL="1616075" lvl="3" indent="-358775"/>
            <a:r>
              <a:rPr lang="fr-CA" dirty="0"/>
              <a:t>no fragmentation</a:t>
            </a:r>
          </a:p>
          <a:p>
            <a:pPr marL="1158875" lvl="2" indent="-358775"/>
            <a:r>
              <a:rPr lang="fr-CA" u="sng" dirty="0" err="1"/>
              <a:t>Disadvantages</a:t>
            </a:r>
            <a:r>
              <a:rPr lang="fr-CA" dirty="0"/>
              <a:t>: </a:t>
            </a:r>
          </a:p>
          <a:p>
            <a:pPr marL="1616075" lvl="3" indent="-358775"/>
            <a:r>
              <a:rPr lang="fr-CA" dirty="0" err="1"/>
              <a:t>Random</a:t>
            </a:r>
            <a:r>
              <a:rPr lang="fr-CA" dirty="0"/>
              <a:t> </a:t>
            </a:r>
            <a:r>
              <a:rPr lang="fr-CA" dirty="0" err="1"/>
              <a:t>access</a:t>
            </a:r>
            <a:r>
              <a:rPr lang="fr-CA" dirty="0"/>
              <a:t> is slow</a:t>
            </a:r>
          </a:p>
          <a:p>
            <a:pPr marL="1616075" lvl="3" indent="-358775"/>
            <a:r>
              <a:rPr lang="fr-CA" dirty="0"/>
              <a:t>Pointers </a:t>
            </a:r>
            <a:r>
              <a:rPr lang="fr-CA" dirty="0" err="1"/>
              <a:t>take</a:t>
            </a:r>
            <a:r>
              <a:rPr lang="fr-CA" dirty="0"/>
              <a:t> block </a:t>
            </a:r>
            <a:r>
              <a:rPr lang="fr-CA" dirty="0" err="1"/>
              <a:t>space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51B31-0254-0246-95CE-04C9CF84D12C}" type="slidenum">
              <a:rPr lang="fr-CA" smtClean="0"/>
              <a:pPr>
                <a:defRPr/>
              </a:pPr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3010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err="1"/>
              <a:t>Implementation</a:t>
            </a:r>
            <a:r>
              <a:rPr lang="fr-CA"/>
              <a:t> of file </a:t>
            </a:r>
            <a:r>
              <a:rPr lang="fr-CA" err="1"/>
              <a:t>systems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4542656" cy="5077544"/>
          </a:xfrm>
        </p:spPr>
        <p:txBody>
          <a:bodyPr/>
          <a:lstStyle/>
          <a:p>
            <a:pPr marL="358775" indent="-358775"/>
            <a:r>
              <a:rPr lang="fr-CA" dirty="0"/>
              <a:t>File </a:t>
            </a:r>
            <a:r>
              <a:rPr lang="fr-CA" dirty="0" err="1"/>
              <a:t>implementation</a:t>
            </a:r>
            <a:endParaRPr lang="fr-CA" dirty="0"/>
          </a:p>
          <a:p>
            <a:pPr marL="758825" lvl="1" indent="-358775"/>
            <a:r>
              <a:rPr lang="fr-CA" dirty="0" err="1"/>
              <a:t>Linked</a:t>
            </a:r>
            <a:r>
              <a:rPr lang="fr-CA" dirty="0"/>
              <a:t> </a:t>
            </a:r>
            <a:r>
              <a:rPr lang="fr-CA" dirty="0" err="1"/>
              <a:t>list</a:t>
            </a:r>
            <a:r>
              <a:rPr lang="fr-CA" dirty="0"/>
              <a:t> </a:t>
            </a:r>
            <a:r>
              <a:rPr lang="fr-CA" dirty="0" err="1"/>
              <a:t>using</a:t>
            </a:r>
            <a:r>
              <a:rPr lang="fr-CA" dirty="0"/>
              <a:t> a table in memory (</a:t>
            </a:r>
            <a:r>
              <a:rPr lang="fr-CA" i="1" dirty="0"/>
              <a:t>File Allocation Table</a:t>
            </a:r>
            <a:r>
              <a:rPr lang="fr-CA" dirty="0"/>
              <a:t>)</a:t>
            </a:r>
          </a:p>
          <a:p>
            <a:pPr marL="1158875" lvl="2" indent="-358775"/>
            <a:r>
              <a:rPr lang="fr-CA" u="sng" dirty="0" err="1"/>
              <a:t>Advantages</a:t>
            </a:r>
            <a:r>
              <a:rPr lang="fr-CA" dirty="0"/>
              <a:t>:</a:t>
            </a:r>
          </a:p>
          <a:p>
            <a:pPr marL="1616075" lvl="3" indent="-358775"/>
            <a:r>
              <a:rPr lang="fr-CA" dirty="0"/>
              <a:t>no </a:t>
            </a:r>
            <a:r>
              <a:rPr lang="fr-CA" dirty="0" err="1"/>
              <a:t>space</a:t>
            </a:r>
            <a:r>
              <a:rPr lang="fr-CA" dirty="0"/>
              <a:t> </a:t>
            </a:r>
            <a:r>
              <a:rPr lang="fr-CA" dirty="0" err="1"/>
              <a:t>loss</a:t>
            </a:r>
            <a:r>
              <a:rPr lang="fr-CA" dirty="0"/>
              <a:t> for pointers</a:t>
            </a:r>
          </a:p>
          <a:p>
            <a:pPr marL="1616075" lvl="3" indent="-358775"/>
            <a:r>
              <a:rPr lang="fr-CA" dirty="0" err="1"/>
              <a:t>easier</a:t>
            </a:r>
            <a:r>
              <a:rPr lang="fr-CA" dirty="0"/>
              <a:t> to do </a:t>
            </a:r>
            <a:r>
              <a:rPr lang="fr-CA" dirty="0" err="1"/>
              <a:t>random</a:t>
            </a:r>
            <a:r>
              <a:rPr lang="fr-CA" dirty="0"/>
              <a:t> </a:t>
            </a:r>
            <a:r>
              <a:rPr lang="fr-CA" dirty="0" err="1"/>
              <a:t>access</a:t>
            </a:r>
            <a:endParaRPr lang="fr-CA" dirty="0"/>
          </a:p>
          <a:p>
            <a:pPr marL="1158875" lvl="2" indent="-358775"/>
            <a:r>
              <a:rPr lang="fr-CA" u="sng" dirty="0" err="1"/>
              <a:t>Disadvantages</a:t>
            </a:r>
            <a:r>
              <a:rPr lang="fr-CA" dirty="0"/>
              <a:t>:</a:t>
            </a:r>
          </a:p>
          <a:p>
            <a:pPr marL="1616075" lvl="3" indent="-358775"/>
            <a:r>
              <a:rPr lang="fr-CA" dirty="0"/>
              <a:t>Table can be </a:t>
            </a:r>
            <a:r>
              <a:rPr lang="fr-CA" dirty="0" err="1"/>
              <a:t>huge</a:t>
            </a:r>
            <a:endParaRPr lang="fr-CA" dirty="0"/>
          </a:p>
        </p:txBody>
      </p:sp>
      <p:pic>
        <p:nvPicPr>
          <p:cNvPr id="4" name="Picture 3" descr="04-1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758" y="1219200"/>
            <a:ext cx="3525300" cy="41044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031335-7675-4619-A03D-8630898BF514}"/>
              </a:ext>
            </a:extLst>
          </p:cNvPr>
          <p:cNvSpPr txBox="1"/>
          <p:nvPr/>
        </p:nvSpPr>
        <p:spPr>
          <a:xfrm>
            <a:off x="5477681" y="5455029"/>
            <a:ext cx="2151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File A – Blocks 4,7,2,10,12</a:t>
            </a:r>
          </a:p>
          <a:p>
            <a:r>
              <a:rPr lang="en-CA" sz="1400" dirty="0"/>
              <a:t>File B – Blocks 6,3,11,14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51B31-0254-0246-95CE-04C9CF84D12C}" type="slidenum">
              <a:rPr lang="fr-CA" smtClean="0"/>
              <a:pPr>
                <a:defRPr/>
              </a:pPr>
              <a:t>18</a:t>
            </a:fld>
            <a:endParaRPr lang="fr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F8374-F040-4B47-A512-5290E8589D03}"/>
              </a:ext>
            </a:extLst>
          </p:cNvPr>
          <p:cNvSpPr txBox="1"/>
          <p:nvPr/>
        </p:nvSpPr>
        <p:spPr>
          <a:xfrm>
            <a:off x="5477681" y="6040801"/>
            <a:ext cx="2480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CA"/>
            </a:defPPr>
            <a:lvl1pPr>
              <a:defRPr sz="1400"/>
            </a:lvl1pPr>
          </a:lstStyle>
          <a:p>
            <a:r>
              <a:rPr lang="en-CA" dirty="0"/>
              <a:t>-1 indicates the end of the chain</a:t>
            </a:r>
          </a:p>
        </p:txBody>
      </p:sp>
    </p:spTree>
    <p:extLst>
      <p:ext uri="{BB962C8B-B14F-4D97-AF65-F5344CB8AC3E}">
        <p14:creationId xmlns:p14="http://schemas.microsoft.com/office/powerpoint/2010/main" val="3614935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err="1"/>
              <a:t>Implementation</a:t>
            </a:r>
            <a:r>
              <a:rPr lang="fr-CA"/>
              <a:t> of file </a:t>
            </a:r>
            <a:r>
              <a:rPr lang="fr-CA" err="1"/>
              <a:t>systems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4542656" cy="5077544"/>
          </a:xfrm>
        </p:spPr>
        <p:txBody>
          <a:bodyPr/>
          <a:lstStyle/>
          <a:p>
            <a:pPr marL="358775" indent="-358775"/>
            <a:r>
              <a:rPr lang="fr-CA" dirty="0"/>
              <a:t>File </a:t>
            </a:r>
            <a:r>
              <a:rPr lang="fr-CA" dirty="0" err="1"/>
              <a:t>implementation</a:t>
            </a:r>
            <a:endParaRPr lang="fr-CA" dirty="0"/>
          </a:p>
          <a:p>
            <a:pPr marL="758825" lvl="1" indent="-358775"/>
            <a:r>
              <a:rPr lang="fr-CA" dirty="0"/>
              <a:t>I-</a:t>
            </a:r>
            <a:r>
              <a:rPr lang="fr-CA" dirty="0" err="1"/>
              <a:t>nodes</a:t>
            </a:r>
            <a:r>
              <a:rPr lang="fr-CA" dirty="0"/>
              <a:t> (</a:t>
            </a:r>
            <a:r>
              <a:rPr lang="fr-CA" i="1" dirty="0"/>
              <a:t>index </a:t>
            </a:r>
            <a:r>
              <a:rPr lang="fr-CA" i="1" dirty="0" err="1"/>
              <a:t>nodes</a:t>
            </a:r>
            <a:r>
              <a:rPr lang="fr-CA" dirty="0"/>
              <a:t>),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lists</a:t>
            </a:r>
            <a:r>
              <a:rPr lang="fr-CA" dirty="0"/>
              <a:t> the </a:t>
            </a:r>
            <a:r>
              <a:rPr lang="fr-CA" dirty="0" err="1"/>
              <a:t>attributes</a:t>
            </a:r>
            <a:r>
              <a:rPr lang="fr-CA" dirty="0"/>
              <a:t> and </a:t>
            </a:r>
            <a:r>
              <a:rPr lang="fr-CA" dirty="0" err="1"/>
              <a:t>disk</a:t>
            </a:r>
            <a:r>
              <a:rPr lang="fr-CA" dirty="0"/>
              <a:t> </a:t>
            </a:r>
            <a:r>
              <a:rPr lang="fr-CA" dirty="0" err="1"/>
              <a:t>addresses</a:t>
            </a:r>
            <a:r>
              <a:rPr lang="fr-CA" dirty="0"/>
              <a:t> of the files blocks</a:t>
            </a:r>
          </a:p>
          <a:p>
            <a:pPr marL="1158875" lvl="2" indent="-358775"/>
            <a:r>
              <a:rPr lang="fr-CA" u="sng" dirty="0" err="1"/>
              <a:t>Advantages</a:t>
            </a:r>
            <a:r>
              <a:rPr lang="fr-CA" dirty="0"/>
              <a:t>:</a:t>
            </a:r>
          </a:p>
          <a:p>
            <a:pPr marL="1616075" lvl="3" indent="-358775"/>
            <a:r>
              <a:rPr lang="fr-CA" dirty="0" err="1"/>
              <a:t>Only</a:t>
            </a:r>
            <a:r>
              <a:rPr lang="fr-CA" dirty="0"/>
              <a:t> in memory </a:t>
            </a:r>
            <a:r>
              <a:rPr lang="fr-CA" dirty="0" err="1"/>
              <a:t>when</a:t>
            </a:r>
            <a:r>
              <a:rPr lang="fr-CA" dirty="0"/>
              <a:t> a file is open</a:t>
            </a:r>
          </a:p>
          <a:p>
            <a:pPr marL="1616075" lvl="3" indent="-358775"/>
            <a:r>
              <a:rPr lang="fr-CA" dirty="0"/>
              <a:t>Active i-</a:t>
            </a:r>
            <a:r>
              <a:rPr lang="fr-CA" dirty="0" err="1"/>
              <a:t>node</a:t>
            </a:r>
            <a:r>
              <a:rPr lang="fr-CA" dirty="0"/>
              <a:t> table </a:t>
            </a:r>
            <a:r>
              <a:rPr lang="fr-CA" dirty="0" err="1"/>
              <a:t>related</a:t>
            </a:r>
            <a:r>
              <a:rPr lang="fr-CA" dirty="0"/>
              <a:t> to the </a:t>
            </a:r>
            <a:r>
              <a:rPr lang="fr-CA" dirty="0" err="1"/>
              <a:t>number</a:t>
            </a:r>
            <a:r>
              <a:rPr lang="fr-CA" dirty="0"/>
              <a:t> of open files</a:t>
            </a:r>
          </a:p>
          <a:p>
            <a:pPr marL="1158875" lvl="2" indent="-358775"/>
            <a:r>
              <a:rPr lang="fr-CA" u="sng" dirty="0" err="1"/>
              <a:t>Disadvantages</a:t>
            </a:r>
            <a:r>
              <a:rPr lang="fr-CA" dirty="0"/>
              <a:t>:</a:t>
            </a:r>
          </a:p>
          <a:p>
            <a:pPr marL="1616075" lvl="3" indent="-358775"/>
            <a:r>
              <a:rPr lang="fr-CA" dirty="0" err="1"/>
              <a:t>Fixed</a:t>
            </a:r>
            <a:r>
              <a:rPr lang="fr-CA" dirty="0"/>
              <a:t> </a:t>
            </a:r>
            <a:r>
              <a:rPr lang="fr-CA" dirty="0" err="1"/>
              <a:t>number</a:t>
            </a:r>
            <a:r>
              <a:rPr lang="fr-CA" dirty="0"/>
              <a:t> of block </a:t>
            </a:r>
            <a:r>
              <a:rPr lang="fr-CA" dirty="0" err="1"/>
              <a:t>addresses</a:t>
            </a:r>
            <a:endParaRPr lang="fr-CA" dirty="0"/>
          </a:p>
        </p:txBody>
      </p:sp>
      <p:pic>
        <p:nvPicPr>
          <p:cNvPr id="5" name="Picture 4" descr="04-13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276872"/>
            <a:ext cx="3819727" cy="352839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51B31-0254-0246-95CE-04C9CF84D12C}" type="slidenum">
              <a:rPr lang="fr-CA" smtClean="0"/>
              <a:pPr>
                <a:defRPr/>
              </a:pPr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8392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Quick Review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kern="1200" dirty="0">
                <a:latin typeface="Times New Roman" charset="0"/>
              </a:rPr>
              <a:t>What are the advantages of segmentation?</a:t>
            </a:r>
          </a:p>
          <a:p>
            <a:pPr eaLnBrk="1" hangingPunct="1">
              <a:defRPr/>
            </a:pPr>
            <a:endParaRPr lang="en-US" kern="1200" dirty="0">
              <a:latin typeface="Times New Roman" charset="0"/>
            </a:endParaRPr>
          </a:p>
          <a:p>
            <a:pPr eaLnBrk="1" hangingPunct="1">
              <a:defRPr/>
            </a:pPr>
            <a:r>
              <a:rPr lang="en-US" kern="1200" dirty="0">
                <a:latin typeface="Times New Roman" charset="0"/>
              </a:rPr>
              <a:t>What are two disadvantages of pure segmentation?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51B31-0254-0246-95CE-04C9CF84D12C}" type="slidenum">
              <a:rPr lang="fr-CA" smtClean="0"/>
              <a:pPr>
                <a:defRPr/>
              </a:pPr>
              <a:t>2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86931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err="1"/>
              <a:t>Implementation</a:t>
            </a:r>
            <a:r>
              <a:rPr lang="fr-CA"/>
              <a:t> of file </a:t>
            </a:r>
            <a:r>
              <a:rPr lang="fr-CA" err="1"/>
              <a:t>systems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973088"/>
          </a:xfrm>
        </p:spPr>
        <p:txBody>
          <a:bodyPr/>
          <a:lstStyle/>
          <a:p>
            <a:pPr marL="358775" indent="-358775"/>
            <a:r>
              <a:rPr lang="fr-CA" dirty="0"/>
              <a:t>Directory </a:t>
            </a:r>
            <a:r>
              <a:rPr lang="fr-CA" dirty="0" err="1"/>
              <a:t>implementation</a:t>
            </a:r>
            <a:endParaRPr lang="fr-CA" dirty="0"/>
          </a:p>
          <a:p>
            <a:pPr marL="758825" lvl="1" indent="-358775"/>
            <a:r>
              <a:rPr lang="fr-CA" dirty="0"/>
              <a:t>Directory entry </a:t>
            </a:r>
            <a:r>
              <a:rPr lang="fr-CA" dirty="0" err="1"/>
              <a:t>list</a:t>
            </a:r>
            <a:endParaRPr lang="fr-CA" dirty="0"/>
          </a:p>
        </p:txBody>
      </p:sp>
      <p:pic>
        <p:nvPicPr>
          <p:cNvPr id="4" name="Picture 3" descr="ext2_dir.gi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276872"/>
            <a:ext cx="4752528" cy="39635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0" y="6525806"/>
            <a:ext cx="3634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source: https://www.tldp.org/LDP/tlk/fs/filesystem.html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41D92-CBF1-4DA1-938B-32E73737D50F}"/>
              </a:ext>
            </a:extLst>
          </p:cNvPr>
          <p:cNvSpPr txBox="1"/>
          <p:nvPr/>
        </p:nvSpPr>
        <p:spPr>
          <a:xfrm>
            <a:off x="533400" y="2805812"/>
            <a:ext cx="31024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Directory entry for </a:t>
            </a:r>
            <a:r>
              <a:rPr lang="en-CA" sz="1800" i="1" dirty="0"/>
              <a:t>file</a:t>
            </a:r>
            <a:r>
              <a:rPr lang="en-CA" sz="1800" dirty="0"/>
              <a:t> has a reference to </a:t>
            </a:r>
            <a:r>
              <a:rPr lang="en-CA" sz="1800" dirty="0" err="1"/>
              <a:t>inode</a:t>
            </a:r>
            <a:r>
              <a:rPr lang="en-CA" sz="1800" dirty="0"/>
              <a:t> 1</a:t>
            </a:r>
          </a:p>
          <a:p>
            <a:endParaRPr lang="en-CA" sz="1800" dirty="0"/>
          </a:p>
          <a:p>
            <a:r>
              <a:rPr lang="en-CA" sz="1800" i="1" dirty="0"/>
              <a:t>Directory Entry Length </a:t>
            </a:r>
            <a:r>
              <a:rPr lang="en-CA" sz="1800" dirty="0"/>
              <a:t>– length of this directory entry in bytes</a:t>
            </a:r>
          </a:p>
          <a:p>
            <a:endParaRPr lang="en-CA" sz="1800" dirty="0"/>
          </a:p>
          <a:p>
            <a:r>
              <a:rPr lang="en-CA" sz="1800" i="1" dirty="0"/>
              <a:t>Name Length </a:t>
            </a:r>
            <a:r>
              <a:rPr lang="en-CA" sz="1800" dirty="0"/>
              <a:t>– length of the file name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969012B-E3FA-4CE0-A11C-C49AB1D1B23E}"/>
              </a:ext>
            </a:extLst>
          </p:cNvPr>
          <p:cNvSpPr/>
          <p:nvPr/>
        </p:nvSpPr>
        <p:spPr>
          <a:xfrm>
            <a:off x="3373821" y="2858814"/>
            <a:ext cx="840827" cy="252248"/>
          </a:xfrm>
          <a:custGeom>
            <a:avLst/>
            <a:gdLst>
              <a:gd name="connsiteX0" fmla="*/ 0 w 840827"/>
              <a:gd name="connsiteY0" fmla="*/ 252248 h 252248"/>
              <a:gd name="connsiteX1" fmla="*/ 840827 w 840827"/>
              <a:gd name="connsiteY1" fmla="*/ 0 h 25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0827" h="252248">
                <a:moveTo>
                  <a:pt x="0" y="252248"/>
                </a:moveTo>
                <a:lnTo>
                  <a:pt x="840827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2373CD-CC67-4BB2-AE4C-4286C23AC33D}"/>
              </a:ext>
            </a:extLst>
          </p:cNvPr>
          <p:cNvSpPr/>
          <p:nvPr/>
        </p:nvSpPr>
        <p:spPr>
          <a:xfrm>
            <a:off x="3570373" y="3026478"/>
            <a:ext cx="1001627" cy="1087547"/>
          </a:xfrm>
          <a:custGeom>
            <a:avLst/>
            <a:gdLst>
              <a:gd name="connsiteX0" fmla="*/ 0 w 840827"/>
              <a:gd name="connsiteY0" fmla="*/ 252248 h 252248"/>
              <a:gd name="connsiteX1" fmla="*/ 840827 w 840827"/>
              <a:gd name="connsiteY1" fmla="*/ 0 h 25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0827" h="252248">
                <a:moveTo>
                  <a:pt x="0" y="252248"/>
                </a:moveTo>
                <a:lnTo>
                  <a:pt x="840827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CDFB824-37A8-46E2-A5AA-DCD5BA23EB5E}"/>
              </a:ext>
            </a:extLst>
          </p:cNvPr>
          <p:cNvSpPr/>
          <p:nvPr/>
        </p:nvSpPr>
        <p:spPr>
          <a:xfrm>
            <a:off x="3523078" y="3026479"/>
            <a:ext cx="1264946" cy="1914478"/>
          </a:xfrm>
          <a:custGeom>
            <a:avLst/>
            <a:gdLst>
              <a:gd name="connsiteX0" fmla="*/ 0 w 840827"/>
              <a:gd name="connsiteY0" fmla="*/ 252248 h 252248"/>
              <a:gd name="connsiteX1" fmla="*/ 840827 w 840827"/>
              <a:gd name="connsiteY1" fmla="*/ 0 h 25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0827" h="252248">
                <a:moveTo>
                  <a:pt x="0" y="252248"/>
                </a:moveTo>
                <a:lnTo>
                  <a:pt x="840827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51B31-0254-0246-95CE-04C9CF84D12C}" type="slidenum">
              <a:rPr lang="fr-CA" smtClean="0"/>
              <a:pPr>
                <a:defRPr/>
              </a:pPr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11433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err="1"/>
              <a:t>Implementation</a:t>
            </a:r>
            <a:r>
              <a:rPr lang="fr-CA"/>
              <a:t> of file </a:t>
            </a:r>
            <a:r>
              <a:rPr lang="fr-CA" err="1"/>
              <a:t>systems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933528"/>
          </a:xfrm>
        </p:spPr>
        <p:txBody>
          <a:bodyPr/>
          <a:lstStyle/>
          <a:p>
            <a:pPr marL="358775" indent="-358775"/>
            <a:r>
              <a:rPr lang="fr-CA"/>
              <a:t>File sharing</a:t>
            </a:r>
          </a:p>
          <a:p>
            <a:pPr marL="758825" lvl="1" indent="-358775"/>
            <a:r>
              <a:rPr lang="fr-CA"/>
              <a:t>Option 1: hard links</a:t>
            </a:r>
          </a:p>
          <a:p>
            <a:pPr marL="758825" lvl="1" indent="-358775"/>
            <a:endParaRPr lang="fr-CA"/>
          </a:p>
          <a:p>
            <a:pPr marL="758825" lvl="1" indent="-358775"/>
            <a:endParaRPr lang="fr-CA"/>
          </a:p>
          <a:p>
            <a:pPr marL="758825" lvl="1" indent="-358775"/>
            <a:endParaRPr lang="fr-CA"/>
          </a:p>
          <a:p>
            <a:pPr marL="758825" lvl="1" indent="-358775"/>
            <a:endParaRPr lang="fr-CA"/>
          </a:p>
          <a:p>
            <a:pPr marL="758825" lvl="1" indent="-358775"/>
            <a:endParaRPr lang="fr-CA"/>
          </a:p>
          <a:p>
            <a:pPr marL="758825" lvl="1" indent="-358775"/>
            <a:endParaRPr lang="fr-CA"/>
          </a:p>
          <a:p>
            <a:pPr marL="758825" lvl="1" indent="-358775"/>
            <a:endParaRPr lang="fr-CA"/>
          </a:p>
          <a:p>
            <a:pPr marL="758825" lvl="1" indent="-358775"/>
            <a:r>
              <a:rPr lang="fr-CA"/>
              <a:t>Option 2: </a:t>
            </a:r>
            <a:r>
              <a:rPr lang="fr-CA" err="1"/>
              <a:t>symbolic</a:t>
            </a:r>
            <a:r>
              <a:rPr lang="fr-CA"/>
              <a:t> links</a:t>
            </a:r>
          </a:p>
        </p:txBody>
      </p:sp>
      <p:pic>
        <p:nvPicPr>
          <p:cNvPr id="5" name="Picture 4" descr="04-17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564904"/>
            <a:ext cx="5487239" cy="28290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51B31-0254-0246-95CE-04C9CF84D12C}" type="slidenum">
              <a:rPr lang="fr-CA" smtClean="0"/>
              <a:pPr>
                <a:defRPr/>
              </a:pPr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62993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12DB-818F-41CE-9934-870673B1F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File Allocation Table (FAT))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B550F9-6CD2-45A9-BB28-1C83D74F3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4" y="1052736"/>
            <a:ext cx="8515352" cy="550321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Evolution of the FAT file system</a:t>
            </a:r>
          </a:p>
          <a:p>
            <a:pPr lvl="1"/>
            <a:r>
              <a:rPr lang="en-US" dirty="0"/>
              <a:t>Original 8-bit FAT (1977)</a:t>
            </a:r>
          </a:p>
          <a:p>
            <a:pPr lvl="2"/>
            <a:r>
              <a:rPr lang="en-US" dirty="0"/>
              <a:t>Developed by Microsoft (Bill Gates and Marc McDonald) for the Alter BASIC interpreter</a:t>
            </a:r>
          </a:p>
          <a:p>
            <a:pPr lvl="2"/>
            <a:r>
              <a:rPr lang="en-US" dirty="0"/>
              <a:t>Nine character file name (6.3)</a:t>
            </a:r>
          </a:p>
          <a:p>
            <a:pPr lvl="2"/>
            <a:r>
              <a:rPr lang="en-US" dirty="0"/>
              <a:t>Cluster address were 8-bit long (256 clusters)</a:t>
            </a:r>
          </a:p>
          <a:p>
            <a:pPr lvl="1"/>
            <a:r>
              <a:rPr lang="en-US" dirty="0"/>
              <a:t>FAT12 (1980)</a:t>
            </a:r>
          </a:p>
          <a:p>
            <a:pPr lvl="2"/>
            <a:r>
              <a:rPr lang="en-US" dirty="0"/>
              <a:t>Developed by Microsoft mainly for floppy disks</a:t>
            </a:r>
          </a:p>
          <a:p>
            <a:pPr lvl="2"/>
            <a:r>
              <a:rPr lang="en-US" dirty="0"/>
              <a:t>Used by Microsoft QDOS, 86-DOS, PC-DOS and MS-DOS</a:t>
            </a:r>
          </a:p>
          <a:p>
            <a:pPr lvl="2"/>
            <a:r>
              <a:rPr lang="en-US" dirty="0"/>
              <a:t>Cluster address were 12-bit long (4096 clusters), disk size stored as a 16-bit count of sectors (16MB max size with 4KB clusters, 32MB max size with 8KB clusters)</a:t>
            </a:r>
          </a:p>
          <a:p>
            <a:pPr lvl="1"/>
            <a:r>
              <a:rPr lang="en-US" dirty="0"/>
              <a:t>FAT16 (1984)</a:t>
            </a:r>
          </a:p>
          <a:p>
            <a:pPr lvl="2"/>
            <a:r>
              <a:rPr lang="en-US" dirty="0"/>
              <a:t>IBM releases the PC AT with a 20MB disk</a:t>
            </a:r>
          </a:p>
          <a:p>
            <a:pPr lvl="2"/>
            <a:r>
              <a:rPr lang="en-US" dirty="0"/>
              <a:t>Microsoft releases PC-DOS 3.0 and MS-DOS 3.0 with FAT16</a:t>
            </a:r>
          </a:p>
          <a:p>
            <a:pPr lvl="2"/>
            <a:r>
              <a:rPr lang="en-US" dirty="0"/>
              <a:t>Cluster address were 16-bit long (4096 clusters)</a:t>
            </a:r>
          </a:p>
          <a:p>
            <a:pPr lvl="2"/>
            <a:r>
              <a:rPr lang="en-US" dirty="0"/>
              <a:t>Max disk size of 4GB</a:t>
            </a:r>
          </a:p>
          <a:p>
            <a:pPr lvl="1"/>
            <a:r>
              <a:rPr lang="en-US" dirty="0"/>
              <a:t>FAT32 (1996)</a:t>
            </a:r>
          </a:p>
          <a:p>
            <a:pPr lvl="2"/>
            <a:r>
              <a:rPr lang="en-US" dirty="0"/>
              <a:t>Released with Windows 95 OSR2 (OEM service release)</a:t>
            </a:r>
          </a:p>
          <a:p>
            <a:pPr lvl="2"/>
            <a:r>
              <a:rPr lang="en-US" dirty="0"/>
              <a:t>32-bit cluster addresses (28 bits used, so max 2</a:t>
            </a:r>
            <a:r>
              <a:rPr lang="en-US" baseline="30000" dirty="0"/>
              <a:t>28</a:t>
            </a:r>
            <a:r>
              <a:rPr lang="en-US" dirty="0"/>
              <a:t> clusters)</a:t>
            </a:r>
          </a:p>
          <a:p>
            <a:pPr lvl="2"/>
            <a:r>
              <a:rPr lang="en-US" dirty="0"/>
              <a:t>8TB max volume size with 32KB clusters (often limited to 32GB by OS or 2TB by MBR)</a:t>
            </a:r>
          </a:p>
          <a:p>
            <a:pPr lvl="2"/>
            <a:r>
              <a:rPr lang="en-US" dirty="0"/>
              <a:t>4GB max file size (limited by file length entry in bytes)</a:t>
            </a:r>
          </a:p>
          <a:p>
            <a:pPr lvl="2"/>
            <a:r>
              <a:rPr lang="en-US" dirty="0"/>
              <a:t>File name still limited to 8.3 format</a:t>
            </a:r>
          </a:p>
          <a:p>
            <a:pPr lvl="2"/>
            <a:r>
              <a:rPr lang="en-US" dirty="0"/>
              <a:t>Can be extended to 255 chars (LFN for Long Filename) by the OS using VFAT ( Virtual FAT)</a:t>
            </a:r>
          </a:p>
          <a:p>
            <a:pPr lvl="1"/>
            <a:r>
              <a:rPr lang="en-US" dirty="0"/>
              <a:t>Nowadays, often used for flash cards and USB thumb drives</a:t>
            </a:r>
          </a:p>
          <a:p>
            <a:pPr lvl="1"/>
            <a:r>
              <a:rPr lang="en-US" dirty="0"/>
              <a:t>Supported by all Windows and UNIX varieties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51B31-0254-0246-95CE-04C9CF84D12C}" type="slidenum">
              <a:rPr lang="fr-CA" smtClean="0"/>
              <a:pPr>
                <a:defRPr/>
              </a:pPr>
              <a:t>22</a:t>
            </a:fld>
            <a:endParaRPr lang="fr-CA"/>
          </a:p>
        </p:txBody>
      </p:sp>
      <p:sp>
        <p:nvSpPr>
          <p:cNvPr id="5" name="TextBox 4"/>
          <p:cNvSpPr txBox="1"/>
          <p:nvPr/>
        </p:nvSpPr>
        <p:spPr>
          <a:xfrm>
            <a:off x="1859603" y="6555946"/>
            <a:ext cx="5646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*This section on FAT file systems based on excerpts from Dr. </a:t>
            </a:r>
            <a:r>
              <a:rPr lang="en-CA" sz="1000" dirty="0" err="1"/>
              <a:t>Roberge’s</a:t>
            </a:r>
            <a:r>
              <a:rPr lang="en-CA" sz="1000" dirty="0"/>
              <a:t> EE547 Digital Forensics Course</a:t>
            </a:r>
          </a:p>
        </p:txBody>
      </p:sp>
    </p:spTree>
    <p:extLst>
      <p:ext uri="{BB962C8B-B14F-4D97-AF65-F5344CB8AC3E}">
        <p14:creationId xmlns:p14="http://schemas.microsoft.com/office/powerpoint/2010/main" val="4274974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A30FD-61C8-40E9-9664-E54B9CEC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Concepts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D8E609-B54C-478A-8CC8-28F21CEC3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6160"/>
            <a:ext cx="7886700" cy="5831839"/>
          </a:xfrm>
        </p:spPr>
        <p:txBody>
          <a:bodyPr>
            <a:normAutofit/>
          </a:bodyPr>
          <a:lstStyle/>
          <a:p>
            <a:r>
              <a:rPr lang="en-US" sz="2400" dirty="0"/>
              <a:t>Quite simple</a:t>
            </a:r>
          </a:p>
          <a:p>
            <a:r>
              <a:rPr lang="en-US" sz="2400" dirty="0"/>
              <a:t>Two main data structures</a:t>
            </a:r>
          </a:p>
          <a:p>
            <a:pPr lvl="1"/>
            <a:r>
              <a:rPr lang="en-US" sz="1800" dirty="0"/>
              <a:t>Directory Entries</a:t>
            </a:r>
          </a:p>
          <a:p>
            <a:pPr lvl="1"/>
            <a:r>
              <a:rPr lang="en-US" sz="1800" dirty="0"/>
              <a:t>File Allocation Table (FAT)</a:t>
            </a:r>
          </a:p>
          <a:p>
            <a:r>
              <a:rPr lang="en-US" sz="2400" dirty="0"/>
              <a:t>File and directory contents are stored in clusters</a:t>
            </a:r>
          </a:p>
          <a:p>
            <a:pPr lvl="1"/>
            <a:r>
              <a:rPr lang="en-US" sz="1800" dirty="0"/>
              <a:t>Sector is the smallest physical storage unit on the disk (512B)</a:t>
            </a:r>
          </a:p>
          <a:p>
            <a:pPr lvl="1"/>
            <a:r>
              <a:rPr lang="en-US" sz="1800" dirty="0"/>
              <a:t>Cluster is the smallest allocation unit of the file system</a:t>
            </a:r>
          </a:p>
          <a:p>
            <a:pPr lvl="2"/>
            <a:r>
              <a:rPr lang="en-US" sz="1600" dirty="0"/>
              <a:t>Group of 2</a:t>
            </a:r>
            <a:r>
              <a:rPr lang="en-US" sz="1600" baseline="30000" dirty="0"/>
              <a:t>n</a:t>
            </a:r>
            <a:r>
              <a:rPr lang="en-US" sz="1600" dirty="0"/>
              <a:t> consecutive sectors (i.e. 1, 2, 4, 8, …)</a:t>
            </a:r>
          </a:p>
          <a:p>
            <a:r>
              <a:rPr lang="en-US" sz="2400" dirty="0"/>
              <a:t>A directory entry contains</a:t>
            </a:r>
          </a:p>
          <a:p>
            <a:pPr lvl="1"/>
            <a:r>
              <a:rPr lang="en-US" sz="1800" dirty="0"/>
              <a:t>File name</a:t>
            </a:r>
          </a:p>
          <a:p>
            <a:pPr lvl="1"/>
            <a:r>
              <a:rPr lang="en-US" sz="1800" dirty="0"/>
              <a:t>File size</a:t>
            </a:r>
          </a:p>
          <a:p>
            <a:pPr lvl="1"/>
            <a:r>
              <a:rPr lang="en-US" sz="1800" dirty="0"/>
              <a:t>Starting cluster of the content</a:t>
            </a:r>
          </a:p>
          <a:p>
            <a:pPr lvl="1"/>
            <a:r>
              <a:rPr lang="en-US" sz="1800" dirty="0"/>
              <a:t>Other metadata</a:t>
            </a:r>
          </a:p>
          <a:p>
            <a:r>
              <a:rPr lang="en-US" sz="2400" dirty="0"/>
              <a:t>The File Allocation Table is used to find the next cluster of a file until the end of file (EOF or 0xFFFF) is reached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51B31-0254-0246-95CE-04C9CF84D12C}" type="slidenum">
              <a:rPr lang="fr-CA" smtClean="0"/>
              <a:pPr>
                <a:defRPr/>
              </a:pPr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9686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803D-0676-421E-A70A-E726740C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Concept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CF917D-E37E-44D0-8F40-7F269C13F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6160"/>
            <a:ext cx="7886700" cy="5831839"/>
          </a:xfrm>
        </p:spPr>
        <p:txBody>
          <a:bodyPr>
            <a:normAutofit/>
          </a:bodyPr>
          <a:lstStyle/>
          <a:p>
            <a:r>
              <a:rPr lang="en-US" sz="2400" dirty="0"/>
              <a:t>Essential vs Non-essential data</a:t>
            </a:r>
          </a:p>
          <a:p>
            <a:pPr lvl="1"/>
            <a:r>
              <a:rPr lang="en-US" sz="1800" dirty="0"/>
              <a:t>Essential: data needed to save and retrieve files (ex.: content location)</a:t>
            </a:r>
          </a:p>
          <a:p>
            <a:pPr lvl="1"/>
            <a:r>
              <a:rPr lang="en-US" sz="1800" dirty="0"/>
              <a:t>Non-essential: data provided for convenience, but not needed for basic functionality (ex.: creating time)</a:t>
            </a:r>
          </a:p>
          <a:p>
            <a:r>
              <a:rPr lang="en-US" sz="2200" dirty="0"/>
              <a:t>Endianness</a:t>
            </a:r>
          </a:p>
          <a:p>
            <a:pPr lvl="1"/>
            <a:r>
              <a:rPr lang="en-US" sz="1800" dirty="0"/>
              <a:t>Sequential order of the bytes when interpreting numeric values that covers multiple bytes</a:t>
            </a:r>
          </a:p>
          <a:p>
            <a:pPr lvl="1"/>
            <a:r>
              <a:rPr lang="en-US" sz="1800" dirty="0"/>
              <a:t>The name was nailed an article written in 1980 by Danny Cohen based on the satire Gulliver’s Travels when they discuss which end is the best when cracking an egg</a:t>
            </a:r>
          </a:p>
          <a:p>
            <a:pPr lvl="1"/>
            <a:r>
              <a:rPr lang="en-US" sz="1800" dirty="0"/>
              <a:t>Little endian: least significant byte in the lowest address</a:t>
            </a:r>
          </a:p>
          <a:p>
            <a:pPr lvl="2"/>
            <a:r>
              <a:rPr lang="en-US" sz="1400" dirty="0"/>
              <a:t>Intel and many other microprocessor</a:t>
            </a:r>
          </a:p>
          <a:p>
            <a:pPr lvl="1"/>
            <a:r>
              <a:rPr lang="en-US" sz="1800" dirty="0"/>
              <a:t>Big endian: most significant byte in the highest address</a:t>
            </a:r>
          </a:p>
          <a:p>
            <a:pPr lvl="2"/>
            <a:r>
              <a:rPr lang="en-US" sz="1400" dirty="0"/>
              <a:t>IPv4, IPv6, TCP, UDP</a:t>
            </a:r>
          </a:p>
          <a:p>
            <a:pPr lvl="1"/>
            <a:r>
              <a:rPr lang="en-US" sz="1800" dirty="0"/>
              <a:t>Applies to numeric values</a:t>
            </a:r>
          </a:p>
          <a:p>
            <a:pPr lvl="2"/>
            <a:r>
              <a:rPr lang="en-US" sz="1400" dirty="0"/>
              <a:t>Integer, floating point, Unicode characters,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51B31-0254-0246-95CE-04C9CF84D12C}" type="slidenum">
              <a:rPr lang="fr-CA" smtClean="0"/>
              <a:pPr>
                <a:defRPr/>
              </a:pPr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77901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EFEB-492A-40C0-A42A-4B525E23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FAT File System Structure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9ADB27-7868-40DC-AA8A-7EAB9EC39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915"/>
            <a:ext cx="8182841" cy="4008651"/>
          </a:xfrm>
        </p:spPr>
        <p:txBody>
          <a:bodyPr>
            <a:normAutofit/>
          </a:bodyPr>
          <a:lstStyle/>
          <a:p>
            <a:r>
              <a:rPr lang="en-US" dirty="0"/>
              <a:t>Layout of the FAT file system is divided in 3 areas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Reserved area: </a:t>
            </a:r>
            <a:r>
              <a:rPr lang="en-US" dirty="0"/>
              <a:t>data describe the file system structure</a:t>
            </a:r>
          </a:p>
          <a:p>
            <a:pPr lvl="2"/>
            <a:r>
              <a:rPr lang="en-US" dirty="0"/>
              <a:t>Boot sector at sector 0</a:t>
            </a:r>
          </a:p>
          <a:p>
            <a:pPr lvl="2"/>
            <a:r>
              <a:rPr lang="en-US" dirty="0"/>
              <a:t>File system information sector (FSINFO, FAT32 only)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FAT area: </a:t>
            </a:r>
            <a:r>
              <a:rPr lang="en-US" dirty="0"/>
              <a:t>primary and backup FAT structures</a:t>
            </a:r>
          </a:p>
          <a:p>
            <a:pPr lvl="2"/>
            <a:r>
              <a:rPr lang="en-US" dirty="0"/>
              <a:t>Number of FAT structure specified in the boot sector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Data area: </a:t>
            </a:r>
            <a:r>
              <a:rPr lang="en-US" dirty="0"/>
              <a:t>clusters used to store file and directory content</a:t>
            </a:r>
          </a:p>
          <a:p>
            <a:pPr lvl="2"/>
            <a:r>
              <a:rPr lang="en-US" dirty="0"/>
              <a:t>Starts with cluster #2 (so clusters 0 and 1 do not exist)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B5E87-E7CF-4536-B4BC-6DB6B801BEF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4797152"/>
            <a:ext cx="8312727" cy="13970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7DA3A6-0BB5-4A87-98BA-30DCB411BDB4}"/>
              </a:ext>
            </a:extLst>
          </p:cNvPr>
          <p:cNvSpPr txBox="1"/>
          <p:nvPr/>
        </p:nvSpPr>
        <p:spPr>
          <a:xfrm>
            <a:off x="808461" y="6492327"/>
            <a:ext cx="177594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/>
              <a:t>Source: Carrier, 2005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51B31-0254-0246-95CE-04C9CF84D12C}" type="slidenum">
              <a:rPr lang="fr-CA" smtClean="0"/>
              <a:pPr>
                <a:defRPr/>
              </a:pPr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2084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06589-5171-4912-9A0C-AE9961B11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Boot Sector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265F79-6D7A-4930-91B6-694B8816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59539"/>
            <a:ext cx="8203623" cy="538025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boot sector is located in the first sector</a:t>
            </a:r>
          </a:p>
          <a:p>
            <a:r>
              <a:rPr lang="en-US" dirty="0"/>
              <a:t>Contains the bulk of the file system category data</a:t>
            </a:r>
          </a:p>
          <a:p>
            <a:pPr marL="457200" lvl="1" indent="0" defTabSz="73152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dirty="0"/>
              <a:t>[0-2]	Jump to boot code</a:t>
            </a:r>
          </a:p>
          <a:p>
            <a:pPr marL="457200" lvl="1" indent="0" defTabSz="73152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dirty="0"/>
              <a:t>[3-10]	OEM name in ASCII</a:t>
            </a:r>
          </a:p>
          <a:p>
            <a:pPr marL="457200" lvl="1" indent="0" defTabSz="73152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dirty="0"/>
              <a:t>[11-12]	Bytes per sector</a:t>
            </a:r>
          </a:p>
          <a:p>
            <a:pPr marL="457200" lvl="1" indent="0" defTabSz="73152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dirty="0"/>
              <a:t>[13-13]	Sectors per cluster (powers of 2 and smaller than 32KB)</a:t>
            </a:r>
          </a:p>
          <a:p>
            <a:pPr marL="457200" lvl="1" indent="0" defTabSz="73152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dirty="0"/>
              <a:t>[14-15]	Size in sectors of the reserved area</a:t>
            </a:r>
          </a:p>
          <a:p>
            <a:pPr marL="457200" lvl="1" indent="0" defTabSz="73152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dirty="0"/>
              <a:t>[16-16]	Number of FAT structure, typically 2</a:t>
            </a:r>
          </a:p>
          <a:p>
            <a:pPr marL="457200" lvl="1" indent="0" defTabSz="73152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dirty="0"/>
              <a:t>[17-18] 	Maximum number of entries in root directory</a:t>
            </a:r>
          </a:p>
          <a:p>
            <a:pPr marL="457200" lvl="1" indent="0" defTabSz="73152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dirty="0"/>
              <a:t>[19-20] 	16-bit value of number of sectors in file system</a:t>
            </a:r>
          </a:p>
          <a:p>
            <a:pPr marL="457200" lvl="1" indent="0" defTabSz="73152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dirty="0"/>
              <a:t>[21-21]	Media type (0xf8 for fixed disks and 0xf0 for removable)</a:t>
            </a:r>
          </a:p>
          <a:p>
            <a:pPr marL="457200" lvl="1" indent="0" defTabSz="73152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dirty="0"/>
              <a:t>[22-23]	16-bit size in sectors of each FAT (FAT12/16 only, 0 for FAT32)</a:t>
            </a:r>
          </a:p>
          <a:p>
            <a:pPr marL="457200" lvl="1" indent="0" defTabSz="73152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dirty="0"/>
              <a:t>[24-25]	Sectors per track</a:t>
            </a:r>
          </a:p>
          <a:p>
            <a:pPr marL="457200" lvl="1" indent="0" defTabSz="73152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dirty="0"/>
              <a:t>[26-27]	Number of heads</a:t>
            </a:r>
          </a:p>
          <a:p>
            <a:pPr marL="457200" lvl="1" indent="0" defTabSz="73152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dirty="0"/>
              <a:t>[28-31]	Number of sectors before start of partition</a:t>
            </a:r>
          </a:p>
          <a:p>
            <a:pPr marL="457200" lvl="1" indent="0" defTabSz="73152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dirty="0"/>
              <a:t>[32-35]	32-bit value of number of sectors in file system (either this value or the 16-bit 		value must be 0)</a:t>
            </a:r>
          </a:p>
          <a:p>
            <a:pPr marL="457200" lvl="1" indent="0" defTabSz="73152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</a:endParaRPr>
          </a:p>
          <a:p>
            <a:pPr defTabSz="731520">
              <a:lnSpc>
                <a:spcPct val="120000"/>
              </a:lnSpc>
              <a:spcBef>
                <a:spcPts val="0"/>
              </a:spcBef>
            </a:pPr>
            <a:r>
              <a:rPr lang="en-US" sz="2900" dirty="0"/>
              <a:t>Other fields in bytes [36-61] for FAT12/16 and [36-89] for FAT32</a:t>
            </a:r>
          </a:p>
          <a:p>
            <a:pPr defTabSz="731520">
              <a:lnSpc>
                <a:spcPct val="120000"/>
              </a:lnSpc>
              <a:spcBef>
                <a:spcPts val="0"/>
              </a:spcBef>
            </a:pPr>
            <a:r>
              <a:rPr lang="en-US" sz="2900" dirty="0"/>
              <a:t>Boot code follows</a:t>
            </a:r>
          </a:p>
          <a:p>
            <a:pPr marL="457200" lvl="1" indent="0" defTabSz="73152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 defTabSz="73152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[510-511]	Signature value 0xAA55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9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51B31-0254-0246-95CE-04C9CF84D12C}" type="slidenum">
              <a:rPr lang="fr-CA" smtClean="0"/>
              <a:pPr>
                <a:defRPr/>
              </a:pPr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5691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2B3C-9922-487A-9F01-3374A8CB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Boot Sector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0B1C33-FF4F-4B7D-A47C-118C02A71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9540"/>
            <a:ext cx="7886700" cy="5096436"/>
          </a:xfrm>
        </p:spPr>
        <p:txBody>
          <a:bodyPr>
            <a:normAutofit/>
          </a:bodyPr>
          <a:lstStyle/>
          <a:p>
            <a:r>
              <a:rPr lang="en-US" sz="2400" dirty="0"/>
              <a:t>From the Boot sector, get</a:t>
            </a:r>
          </a:p>
          <a:p>
            <a:pPr lvl="1"/>
            <a:r>
              <a:rPr lang="en-US" sz="2000" dirty="0"/>
              <a:t>Sector size (bytes)</a:t>
            </a:r>
          </a:p>
          <a:p>
            <a:pPr lvl="1"/>
            <a:r>
              <a:rPr lang="en-US" sz="2000" dirty="0"/>
              <a:t>Cluster size (sectors)</a:t>
            </a:r>
          </a:p>
          <a:p>
            <a:pPr lvl="1"/>
            <a:r>
              <a:rPr lang="en-US" sz="2000" dirty="0"/>
              <a:t>Number of sectors in file system</a:t>
            </a:r>
          </a:p>
          <a:p>
            <a:pPr lvl="1"/>
            <a:r>
              <a:rPr lang="en-US" sz="2000" dirty="0"/>
              <a:t>Number of FATs</a:t>
            </a:r>
          </a:p>
          <a:p>
            <a:pPr lvl="1"/>
            <a:r>
              <a:rPr lang="en-US" sz="2000" dirty="0"/>
              <a:t>Size of each FAT (sectors)</a:t>
            </a:r>
          </a:p>
          <a:p>
            <a:pPr lvl="1"/>
            <a:r>
              <a:rPr lang="en-US" sz="2000" dirty="0"/>
              <a:t>Size of reserved area (sectors)</a:t>
            </a:r>
          </a:p>
          <a:p>
            <a:pPr lvl="1"/>
            <a:r>
              <a:rPr lang="en-US" sz="2000" dirty="0"/>
              <a:t>Maximum number of entries in root directory</a:t>
            </a:r>
          </a:p>
          <a:p>
            <a:pPr lvl="1"/>
            <a:r>
              <a:rPr lang="en-US" sz="2000" dirty="0"/>
              <a:t>Cluster of root directory (FAT32)</a:t>
            </a:r>
          </a:p>
          <a:p>
            <a:pPr lvl="1"/>
            <a:r>
              <a:rPr lang="en-US" sz="2000" dirty="0"/>
              <a:t>Cluster of FSINFO (FAT32)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15715-3038-48AD-B909-7E865F64BA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5391000"/>
            <a:ext cx="6515099" cy="1094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66303B-F448-4144-A672-2815863A4663}"/>
              </a:ext>
            </a:extLst>
          </p:cNvPr>
          <p:cNvSpPr txBox="1"/>
          <p:nvPr/>
        </p:nvSpPr>
        <p:spPr>
          <a:xfrm>
            <a:off x="1595540" y="6572091"/>
            <a:ext cx="177594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/>
              <a:t>Source: Carrier, 2005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51B31-0254-0246-95CE-04C9CF84D12C}" type="slidenum">
              <a:rPr lang="fr-CA" smtClean="0"/>
              <a:pPr>
                <a:defRPr/>
              </a:pPr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78651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2C90-2C79-4D34-958A-97104C9B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FAT16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68C1D-EBDA-4C2C-A3E5-1CC8F0AA0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258206"/>
            <a:ext cx="7278960" cy="22617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BA6743-D67D-4E1A-A031-10993ADA6E70}"/>
              </a:ext>
            </a:extLst>
          </p:cNvPr>
          <p:cNvSpPr txBox="1"/>
          <p:nvPr/>
        </p:nvSpPr>
        <p:spPr>
          <a:xfrm>
            <a:off x="7308304" y="3402222"/>
            <a:ext cx="1603663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Start of cluster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846F57-6A55-4861-9364-884CC9117334}"/>
              </a:ext>
            </a:extLst>
          </p:cNvPr>
          <p:cNvCxnSpPr/>
          <p:nvPr/>
        </p:nvCxnSpPr>
        <p:spPr>
          <a:xfrm flipH="1">
            <a:off x="3923928" y="3556110"/>
            <a:ext cx="3384376" cy="6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898BDC-AFED-45CE-951A-27D0BFC57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82" y="1647522"/>
            <a:ext cx="8420793" cy="8213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3BE79E-411F-4D75-AFE5-F19DAB56AC7A}"/>
              </a:ext>
            </a:extLst>
          </p:cNvPr>
          <p:cNvSpPr txBox="1"/>
          <p:nvPr/>
        </p:nvSpPr>
        <p:spPr>
          <a:xfrm>
            <a:off x="1595540" y="6572091"/>
            <a:ext cx="177594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/>
              <a:t>Source: Carrier, 2005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51B31-0254-0246-95CE-04C9CF84D12C}" type="slidenum">
              <a:rPr lang="fr-CA" smtClean="0"/>
              <a:pPr>
                <a:defRPr/>
              </a:pPr>
              <a:t>28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24726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CF38D-C3B5-4C1F-B33A-357BB58A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FAT16 Organization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E12E-3DDD-41F1-AB81-49A8C07B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51B31-0254-0246-95CE-04C9CF84D12C}" type="slidenum">
              <a:rPr lang="fr-CA" smtClean="0"/>
              <a:pPr>
                <a:defRPr/>
              </a:pPr>
              <a:t>29</a:t>
            </a:fld>
            <a:endParaRPr lang="fr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A4266-48BD-41F3-B528-4F3EF3B3353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42" y="1253126"/>
            <a:ext cx="8159515" cy="532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8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CA" dirty="0" err="1">
                <a:latin typeface="Times New Roman" charset="0"/>
                <a:cs typeface="+mj-cs"/>
              </a:rPr>
              <a:t>Outline</a:t>
            </a:r>
            <a:endParaRPr lang="fr-CA">
              <a:latin typeface="Times New Roman" charset="0"/>
              <a:cs typeface="+mj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CA" dirty="0"/>
              <a:t>A case for file </a:t>
            </a:r>
            <a:r>
              <a:rPr lang="en-CA" dirty="0"/>
              <a:t>systems</a:t>
            </a:r>
          </a:p>
          <a:p>
            <a:pPr eaLnBrk="1" hangingPunct="1">
              <a:defRPr/>
            </a:pPr>
            <a:r>
              <a:rPr lang="x-none" dirty="0">
                <a:latin typeface="Times New Roman" charset="0"/>
                <a:cs typeface="+mn-cs"/>
              </a:rPr>
              <a:t>The file abstraction</a:t>
            </a:r>
          </a:p>
          <a:p>
            <a:pPr eaLnBrk="1" hangingPunct="1">
              <a:defRPr/>
            </a:pPr>
            <a:r>
              <a:rPr lang="x-none" dirty="0">
                <a:latin typeface="Times New Roman" charset="0"/>
                <a:cs typeface="+mn-cs"/>
              </a:rPr>
              <a:t>Description of file systems</a:t>
            </a:r>
            <a:endParaRPr lang="en-CA" dirty="0">
              <a:latin typeface="Times New Roman" charset="0"/>
              <a:cs typeface="+mn-cs"/>
            </a:endParaRPr>
          </a:p>
          <a:p>
            <a:pPr eaLnBrk="1" hangingPunct="1">
              <a:defRPr/>
            </a:pPr>
            <a:endParaRPr lang="en-US" dirty="0">
              <a:latin typeface="Times New Roman" charset="0"/>
              <a:cs typeface="+mn-cs"/>
            </a:endParaRPr>
          </a:p>
          <a:p>
            <a:pPr eaLnBrk="1" hangingPunct="1">
              <a:defRPr/>
            </a:pPr>
            <a:endParaRPr lang="en-US" dirty="0">
              <a:latin typeface="Times New Roman" charset="0"/>
              <a:cs typeface="+mn-cs"/>
            </a:endParaRPr>
          </a:p>
          <a:p>
            <a:pPr eaLnBrk="1" hangingPunct="1">
              <a:defRPr/>
            </a:pPr>
            <a:endParaRPr lang="en-US" dirty="0">
              <a:latin typeface="Times New Roman" charset="0"/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latin typeface="Times New Roman" charset="0"/>
                <a:cs typeface="+mn-cs"/>
              </a:rPr>
              <a:t>Implementation of </a:t>
            </a:r>
            <a:r>
              <a:rPr lang="x-none" dirty="0">
                <a:latin typeface="Times New Roman" charset="0"/>
              </a:rPr>
              <a:t>file systems</a:t>
            </a:r>
            <a:endParaRPr lang="fr-CA" dirty="0">
              <a:latin typeface="Times New Roman" charset="0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B06D2-F446-4A59-A421-124083871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68960"/>
            <a:ext cx="2664296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Ø"/>
              <a:defRPr sz="2400">
                <a:solidFill>
                  <a:srgbClr val="000099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Ø"/>
              <a:defRPr sz="2000">
                <a:solidFill>
                  <a:srgbClr val="008000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9pPr>
          </a:lstStyle>
          <a:p>
            <a:pPr lvl="1" eaLnBrk="1" hangingPunct="1">
              <a:defRPr/>
            </a:pPr>
            <a:r>
              <a:rPr lang="en-CA" kern="0">
                <a:latin typeface="Times New Roman" charset="0"/>
                <a:cs typeface="+mn-cs"/>
              </a:rPr>
              <a:t>Naming</a:t>
            </a:r>
          </a:p>
          <a:p>
            <a:pPr lvl="1" eaLnBrk="1" hangingPunct="1">
              <a:defRPr/>
            </a:pPr>
            <a:r>
              <a:rPr lang="en-CA" kern="0">
                <a:latin typeface="Times New Roman" charset="0"/>
                <a:cs typeface="+mn-cs"/>
              </a:rPr>
              <a:t>Structure</a:t>
            </a:r>
          </a:p>
          <a:p>
            <a:pPr lvl="1" eaLnBrk="1" hangingPunct="1">
              <a:defRPr/>
            </a:pPr>
            <a:r>
              <a:rPr lang="en-CA" kern="0">
                <a:latin typeface="Times New Roman" charset="0"/>
                <a:cs typeface="+mn-cs"/>
              </a:rPr>
              <a:t>Type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17E425-72AB-4D33-849A-5C2468BAC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394" y="3068960"/>
            <a:ext cx="2664296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Ø"/>
              <a:defRPr sz="2400">
                <a:solidFill>
                  <a:srgbClr val="000099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Ø"/>
              <a:defRPr sz="2000">
                <a:solidFill>
                  <a:srgbClr val="008000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9pPr>
          </a:lstStyle>
          <a:p>
            <a:pPr lvl="1" eaLnBrk="1" hangingPunct="1">
              <a:defRPr/>
            </a:pPr>
            <a:r>
              <a:rPr lang="en-CA" kern="0">
                <a:latin typeface="Times New Roman" charset="0"/>
                <a:cs typeface="+mn-cs"/>
              </a:rPr>
              <a:t>Attributes</a:t>
            </a:r>
          </a:p>
          <a:p>
            <a:pPr lvl="1" eaLnBrk="1" hangingPunct="1">
              <a:defRPr/>
            </a:pPr>
            <a:r>
              <a:rPr lang="en-CA" kern="0">
                <a:latin typeface="Times New Roman" charset="0"/>
                <a:cs typeface="+mn-cs"/>
              </a:rPr>
              <a:t>Directory</a:t>
            </a:r>
          </a:p>
          <a:p>
            <a:pPr lvl="1" eaLnBrk="1" hangingPunct="1">
              <a:defRPr/>
            </a:pPr>
            <a:r>
              <a:rPr lang="en-CA" kern="0">
                <a:latin typeface="Times New Roman" charset="0"/>
                <a:cs typeface="+mn-cs"/>
              </a:rPr>
              <a:t>Operations</a:t>
            </a:r>
            <a:endParaRPr lang="x-none" kern="0">
              <a:latin typeface="Times New Roman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51B31-0254-0246-95CE-04C9CF84D12C}" type="slidenum">
              <a:rPr lang="fr-CA" smtClean="0"/>
              <a:pPr>
                <a:defRPr/>
              </a:pPr>
              <a:t>3</a:t>
            </a:fld>
            <a:endParaRPr lang="fr-CA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9B79-9693-49FE-860D-3377AE33E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3230-9A87-48B3-99B8-2B01046DD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F58D7-39EA-4AFC-89F2-5D52BDB0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51B31-0254-0246-95CE-04C9CF84D12C}" type="slidenum">
              <a:rPr lang="fr-CA" smtClean="0"/>
              <a:pPr>
                <a:defRPr/>
              </a:pPr>
              <a:t>30</a:t>
            </a:fld>
            <a:endParaRPr lang="fr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AA280-D376-4DFD-9616-C8C04CFA7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19" y="0"/>
            <a:ext cx="8952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88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DAA80-0F6C-4834-87F4-D56A4DC6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4B202F-31E0-4D22-9AF3-4408A445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05FFD-725A-D647-AAB8-2A8224FCCE48}" type="slidenum">
              <a:rPr lang="fr-CA" smtClean="0"/>
              <a:pPr>
                <a:defRPr/>
              </a:pPr>
              <a:t>31</a:t>
            </a:fld>
            <a:endParaRPr lang="fr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91D701-68F2-487E-AFEF-7A031BFD9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91440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05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4D37B-10FD-4AF6-8151-2AB65DC0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1DC932-6445-4783-8A47-1EBBF181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05FFD-725A-D647-AAB8-2A8224FCCE48}" type="slidenum">
              <a:rPr lang="fr-CA" smtClean="0"/>
              <a:pPr>
                <a:defRPr/>
              </a:pPr>
              <a:t>32</a:t>
            </a:fld>
            <a:endParaRPr lang="fr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BB03D7-68F1-483B-8BAD-CF9E59906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91440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29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DB34C-5B43-47C6-9BCE-F818EC388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E09FF-0A4C-4A45-9AFE-90107F4FF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ADD20-4092-429E-9EAB-9C03EB77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51B31-0254-0246-95CE-04C9CF84D12C}" type="slidenum">
              <a:rPr lang="fr-CA" smtClean="0"/>
              <a:pPr>
                <a:defRPr/>
              </a:pPr>
              <a:t>33</a:t>
            </a:fld>
            <a:endParaRPr lang="fr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4060DA-E67C-429C-A06A-887FBC69D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91440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98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EC1F-AFCA-4C7B-AA98-A6242FCC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64CF4-0BC4-4A59-B01D-378249FCB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FAB94-E46A-439A-8258-054FBD1A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51B31-0254-0246-95CE-04C9CF84D12C}" type="slidenum">
              <a:rPr lang="fr-CA" smtClean="0"/>
              <a:pPr>
                <a:defRPr/>
              </a:pPr>
              <a:t>34</a:t>
            </a:fld>
            <a:endParaRPr lang="fr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96C91-F1B7-4839-AA36-00DD98281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91440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9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EC1F-AFCA-4C7B-AA98-A6242FCC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64CF4-0BC4-4A59-B01D-378249FCB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FAB94-E46A-439A-8258-054FBD1A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51B31-0254-0246-95CE-04C9CF84D12C}" type="slidenum">
              <a:rPr lang="fr-CA" smtClean="0"/>
              <a:pPr>
                <a:defRPr/>
              </a:pPr>
              <a:t>35</a:t>
            </a:fld>
            <a:endParaRPr lang="fr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6D8229-B254-4717-83B9-C1865A208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91440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35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EC1F-AFCA-4C7B-AA98-A6242FCC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64CF4-0BC4-4A59-B01D-378249FCB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FAB94-E46A-439A-8258-054FBD1A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51B31-0254-0246-95CE-04C9CF84D12C}" type="slidenum">
              <a:rPr lang="fr-CA" smtClean="0"/>
              <a:pPr>
                <a:defRPr/>
              </a:pPr>
              <a:t>36</a:t>
            </a:fld>
            <a:endParaRPr lang="fr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0174B-FD7A-4C8D-87EB-F350916F5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91440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4358B2-0645-4B49-BE8C-9945910F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D9C2B6-0972-4E48-B6B7-4C2426229E1B}" type="slidenum">
              <a:rPr kumimoji="0" lang="fr-CA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fr-CA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4FB3B9-A804-4798-9C6A-B11940012AD9}"/>
              </a:ext>
            </a:extLst>
          </p:cNvPr>
          <p:cNvSpPr txBox="1">
            <a:spLocks/>
          </p:cNvSpPr>
          <p:nvPr/>
        </p:nvSpPr>
        <p:spPr>
          <a:xfrm>
            <a:off x="381000" y="2564904"/>
            <a:ext cx="80772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9pPr>
          </a:lstStyle>
          <a:p>
            <a:r>
              <a:rPr lang="en-CA" u="none" kern="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769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 case for file </a:t>
            </a:r>
            <a:r>
              <a:rPr lang="fr-CA" err="1"/>
              <a:t>systems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Processes</a:t>
            </a:r>
            <a:r>
              <a:rPr lang="fr-CA" dirty="0"/>
              <a:t> </a:t>
            </a:r>
            <a:r>
              <a:rPr lang="fr-CA" dirty="0" err="1"/>
              <a:t>create</a:t>
            </a:r>
            <a:r>
              <a:rPr lang="fr-CA" dirty="0"/>
              <a:t> information </a:t>
            </a:r>
          </a:p>
          <a:p>
            <a:r>
              <a:rPr lang="fr-CA" dirty="0"/>
              <a:t>This information is </a:t>
            </a:r>
            <a:r>
              <a:rPr lang="fr-CA" dirty="0" err="1"/>
              <a:t>sometimes</a:t>
            </a:r>
            <a:r>
              <a:rPr lang="fr-CA" dirty="0"/>
              <a:t>:</a:t>
            </a:r>
          </a:p>
          <a:p>
            <a:pPr lvl="1"/>
            <a:r>
              <a:rPr lang="fr-CA" dirty="0"/>
              <a:t>Large</a:t>
            </a:r>
          </a:p>
          <a:p>
            <a:pPr lvl="1"/>
            <a:r>
              <a:rPr lang="fr-CA" dirty="0"/>
              <a:t>Persistent</a:t>
            </a:r>
          </a:p>
          <a:p>
            <a:pPr lvl="1"/>
            <a:r>
              <a:rPr lang="fr-CA" dirty="0"/>
              <a:t>Shared</a:t>
            </a:r>
          </a:p>
          <a:p>
            <a:pPr lvl="1"/>
            <a:r>
              <a:rPr lang="fr-CA" dirty="0"/>
              <a:t>Protected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51B31-0254-0246-95CE-04C9CF84D12C}" type="slidenum">
              <a:rPr lang="fr-CA" smtClean="0"/>
              <a:pPr>
                <a:defRPr/>
              </a:pPr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953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 case for file </a:t>
            </a:r>
            <a:r>
              <a:rPr lang="fr-CA" err="1"/>
              <a:t>systems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Let’s</a:t>
            </a:r>
            <a:r>
              <a:rPr lang="fr-CA" dirty="0"/>
              <a:t> </a:t>
            </a:r>
            <a:r>
              <a:rPr lang="fr-CA" dirty="0" err="1"/>
              <a:t>say</a:t>
            </a:r>
            <a:r>
              <a:rPr lang="fr-CA" dirty="0"/>
              <a:t> we can </a:t>
            </a:r>
            <a:r>
              <a:rPr lang="fr-CA" dirty="0" err="1"/>
              <a:t>now</a:t>
            </a:r>
            <a:r>
              <a:rPr lang="fr-CA" dirty="0"/>
              <a:t> </a:t>
            </a:r>
            <a:r>
              <a:rPr lang="fr-CA" dirty="0" err="1"/>
              <a:t>save</a:t>
            </a:r>
            <a:r>
              <a:rPr lang="fr-CA" dirty="0"/>
              <a:t> </a:t>
            </a:r>
            <a:r>
              <a:rPr lang="fr-CA" dirty="0" err="1"/>
              <a:t>directly</a:t>
            </a:r>
            <a:r>
              <a:rPr lang="fr-CA" dirty="0"/>
              <a:t> on the hard drive. We run </a:t>
            </a:r>
            <a:r>
              <a:rPr lang="fr-CA" dirty="0" err="1"/>
              <a:t>into</a:t>
            </a:r>
            <a:r>
              <a:rPr lang="fr-CA" dirty="0"/>
              <a:t> </a:t>
            </a:r>
            <a:r>
              <a:rPr lang="fr-CA" dirty="0" err="1"/>
              <a:t>some</a:t>
            </a:r>
            <a:r>
              <a:rPr lang="fr-CA" dirty="0"/>
              <a:t> issues to:</a:t>
            </a:r>
          </a:p>
          <a:p>
            <a:pPr lvl="1"/>
            <a:r>
              <a:rPr lang="fr-CA" dirty="0" err="1"/>
              <a:t>Find</a:t>
            </a:r>
            <a:r>
              <a:rPr lang="fr-CA" dirty="0"/>
              <a:t> data</a:t>
            </a:r>
          </a:p>
          <a:p>
            <a:pPr lvl="1"/>
            <a:r>
              <a:rPr lang="fr-CA" dirty="0" err="1"/>
              <a:t>Protect</a:t>
            </a:r>
            <a:r>
              <a:rPr lang="fr-CA" dirty="0"/>
              <a:t> data</a:t>
            </a:r>
          </a:p>
          <a:p>
            <a:pPr lvl="1"/>
            <a:r>
              <a:rPr lang="fr-CA" dirty="0"/>
              <a:t>Save data</a:t>
            </a:r>
          </a:p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51B31-0254-0246-95CE-04C9CF84D12C}" type="slidenum">
              <a:rPr lang="fr-CA" smtClean="0"/>
              <a:pPr>
                <a:defRPr/>
              </a:pPr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803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The File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To </a:t>
            </a:r>
            <a:r>
              <a:rPr lang="fr-CA" dirty="0" err="1"/>
              <a:t>hide</a:t>
            </a:r>
            <a:r>
              <a:rPr lang="fr-CA" dirty="0"/>
              <a:t> these issues </a:t>
            </a:r>
            <a:r>
              <a:rPr lang="fr-CA" dirty="0" err="1"/>
              <a:t>from</a:t>
            </a:r>
            <a:r>
              <a:rPr lang="fr-CA" dirty="0"/>
              <a:t> the user we use a new abstraction: </a:t>
            </a:r>
            <a:r>
              <a:rPr lang="fr-CA" b="1" u="sng" dirty="0"/>
              <a:t>the file</a:t>
            </a:r>
          </a:p>
          <a:p>
            <a:endParaRPr lang="fr-CA" dirty="0"/>
          </a:p>
          <a:p>
            <a:r>
              <a:rPr lang="fr-CA" b="1" u="sng" dirty="0"/>
              <a:t>File</a:t>
            </a:r>
            <a:r>
              <a:rPr lang="fr-CA" b="1" dirty="0"/>
              <a:t>:</a:t>
            </a:r>
            <a:r>
              <a:rPr lang="fr-CA" dirty="0"/>
              <a:t> A persistent </a:t>
            </a:r>
            <a:r>
              <a:rPr lang="fr-CA" dirty="0" err="1"/>
              <a:t>logical</a:t>
            </a:r>
            <a:r>
              <a:rPr lang="fr-CA" dirty="0"/>
              <a:t> information unit </a:t>
            </a:r>
            <a:r>
              <a:rPr lang="fr-CA" dirty="0" err="1"/>
              <a:t>created</a:t>
            </a:r>
            <a:r>
              <a:rPr lang="fr-CA" dirty="0"/>
              <a:t> by a process.</a:t>
            </a:r>
          </a:p>
          <a:p>
            <a:r>
              <a:rPr lang="fr-CA" dirty="0"/>
              <a:t>The </a:t>
            </a:r>
            <a:r>
              <a:rPr lang="fr-CA" dirty="0" err="1"/>
              <a:t>idea</a:t>
            </a:r>
            <a:r>
              <a:rPr lang="fr-CA" dirty="0"/>
              <a:t> is:</a:t>
            </a:r>
          </a:p>
          <a:p>
            <a:pPr lvl="1"/>
            <a:r>
              <a:rPr lang="fr-CA" dirty="0" err="1"/>
              <a:t>Create</a:t>
            </a:r>
            <a:r>
              <a:rPr lang="fr-CA" dirty="0"/>
              <a:t> a </a:t>
            </a:r>
            <a:r>
              <a:rPr lang="fr-CA" dirty="0" err="1"/>
              <a:t>named</a:t>
            </a:r>
            <a:r>
              <a:rPr lang="fr-CA" dirty="0"/>
              <a:t> information unit</a:t>
            </a:r>
          </a:p>
          <a:p>
            <a:pPr lvl="1"/>
            <a:r>
              <a:rPr lang="fr-CA" dirty="0"/>
              <a:t>That unit continues to exit </a:t>
            </a:r>
            <a:r>
              <a:rPr lang="fr-CA" dirty="0" err="1"/>
              <a:t>when</a:t>
            </a:r>
            <a:r>
              <a:rPr lang="fr-CA" dirty="0"/>
              <a:t> the process </a:t>
            </a:r>
            <a:r>
              <a:rPr lang="fr-CA" dirty="0" err="1"/>
              <a:t>terminates</a:t>
            </a:r>
            <a:endParaRPr lang="fr-CA" dirty="0"/>
          </a:p>
          <a:p>
            <a:pPr lvl="1"/>
            <a:r>
              <a:rPr lang="fr-CA" dirty="0"/>
              <a:t>Can be </a:t>
            </a:r>
            <a:r>
              <a:rPr lang="fr-CA" dirty="0" err="1"/>
              <a:t>found</a:t>
            </a:r>
            <a:r>
              <a:rPr lang="fr-CA" dirty="0"/>
              <a:t> by </a:t>
            </a:r>
            <a:r>
              <a:rPr lang="fr-CA" dirty="0" err="1"/>
              <a:t>name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51B31-0254-0246-95CE-04C9CF84D12C}" type="slidenum">
              <a:rPr lang="fr-CA" smtClean="0"/>
              <a:pPr>
                <a:defRPr/>
              </a:pPr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6950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Description -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98905"/>
            <a:ext cx="8077200" cy="1981200"/>
          </a:xfrm>
        </p:spPr>
        <p:txBody>
          <a:bodyPr/>
          <a:lstStyle/>
          <a:p>
            <a:r>
              <a:rPr lang="fr-CA" dirty="0"/>
              <a:t>Naming Convention</a:t>
            </a:r>
          </a:p>
          <a:p>
            <a:pPr lvl="1"/>
            <a:r>
              <a:rPr lang="fr-CA" dirty="0"/>
              <a:t>Length</a:t>
            </a:r>
          </a:p>
          <a:p>
            <a:pPr lvl="1"/>
            <a:r>
              <a:rPr lang="fr-CA" dirty="0"/>
              <a:t>Case sensitivity</a:t>
            </a:r>
          </a:p>
          <a:p>
            <a:pPr lvl="1"/>
            <a:r>
              <a:rPr lang="fr-CA" dirty="0"/>
              <a:t>Extension</a:t>
            </a:r>
          </a:p>
          <a:p>
            <a:endParaRPr lang="fr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12D3E0-A3BF-4A23-B97C-B16B74FB313D}"/>
              </a:ext>
            </a:extLst>
          </p:cNvPr>
          <p:cNvSpPr txBox="1">
            <a:spLocks/>
          </p:cNvSpPr>
          <p:nvPr/>
        </p:nvSpPr>
        <p:spPr bwMode="auto">
          <a:xfrm>
            <a:off x="533400" y="2908813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Ø"/>
              <a:defRPr sz="2400">
                <a:solidFill>
                  <a:srgbClr val="000099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Ø"/>
              <a:defRPr sz="2000">
                <a:solidFill>
                  <a:srgbClr val="008000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9pPr>
          </a:lstStyle>
          <a:p>
            <a:r>
              <a:rPr lang="fr-CA" kern="0" dirty="0" err="1"/>
              <a:t>What</a:t>
            </a:r>
            <a:r>
              <a:rPr lang="fr-CA" kern="0" dirty="0"/>
              <a:t> is maximum </a:t>
            </a:r>
            <a:r>
              <a:rPr lang="fr-CA" kern="0" dirty="0" err="1"/>
              <a:t>path</a:t>
            </a:r>
            <a:r>
              <a:rPr lang="fr-CA" kern="0" dirty="0"/>
              <a:t> </a:t>
            </a:r>
            <a:r>
              <a:rPr lang="fr-CA" kern="0" dirty="0" err="1"/>
              <a:t>name</a:t>
            </a:r>
            <a:r>
              <a:rPr lang="fr-CA" kern="0" dirty="0"/>
              <a:t> for Windows 10?</a:t>
            </a:r>
          </a:p>
          <a:p>
            <a:pPr lvl="1"/>
            <a:r>
              <a:rPr lang="fr-CA" kern="0" dirty="0"/>
              <a:t>For linux?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107368-8603-464C-9E53-D4BD3EF28756}"/>
              </a:ext>
            </a:extLst>
          </p:cNvPr>
          <p:cNvSpPr txBox="1">
            <a:spLocks/>
          </p:cNvSpPr>
          <p:nvPr/>
        </p:nvSpPr>
        <p:spPr bwMode="auto">
          <a:xfrm>
            <a:off x="522439" y="3880520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Ø"/>
              <a:defRPr sz="2400">
                <a:solidFill>
                  <a:srgbClr val="000099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Ø"/>
              <a:defRPr sz="2000">
                <a:solidFill>
                  <a:srgbClr val="008000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9pPr>
          </a:lstStyle>
          <a:p>
            <a:r>
              <a:rPr lang="fr-CA" kern="0" dirty="0" err="1"/>
              <a:t>What</a:t>
            </a:r>
            <a:r>
              <a:rPr lang="fr-CA" kern="0" dirty="0"/>
              <a:t> about case sensitivity:</a:t>
            </a:r>
          </a:p>
          <a:p>
            <a:pPr lvl="1"/>
            <a:r>
              <a:rPr lang="fr-CA" kern="0" dirty="0"/>
              <a:t>In Windows?</a:t>
            </a:r>
          </a:p>
          <a:p>
            <a:pPr lvl="1"/>
            <a:r>
              <a:rPr lang="fr-CA" kern="0" dirty="0"/>
              <a:t>In Linux?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763496-2C73-445F-9CD4-407E7626DD31}"/>
              </a:ext>
            </a:extLst>
          </p:cNvPr>
          <p:cNvSpPr txBox="1">
            <a:spLocks/>
          </p:cNvSpPr>
          <p:nvPr/>
        </p:nvSpPr>
        <p:spPr bwMode="auto">
          <a:xfrm>
            <a:off x="533400" y="5316917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Ø"/>
              <a:defRPr sz="2400">
                <a:solidFill>
                  <a:srgbClr val="000099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Ø"/>
              <a:defRPr sz="2000">
                <a:solidFill>
                  <a:srgbClr val="008000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9pPr>
          </a:lstStyle>
          <a:p>
            <a:r>
              <a:rPr lang="fr-CA" kern="0" dirty="0" err="1"/>
              <a:t>What</a:t>
            </a:r>
            <a:r>
              <a:rPr lang="fr-CA" kern="0" dirty="0"/>
              <a:t> about extensions:</a:t>
            </a:r>
          </a:p>
          <a:p>
            <a:pPr lvl="1"/>
            <a:r>
              <a:rPr lang="fr-CA" kern="0" dirty="0"/>
              <a:t>In Windows?</a:t>
            </a:r>
          </a:p>
          <a:p>
            <a:pPr lvl="1"/>
            <a:r>
              <a:rPr lang="fr-CA" kern="0" dirty="0"/>
              <a:t>In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51B31-0254-0246-95CE-04C9CF84D12C}" type="slidenum">
              <a:rPr lang="fr-CA" smtClean="0"/>
              <a:pPr>
                <a:defRPr/>
              </a:pPr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613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Description – File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File Structure</a:t>
            </a:r>
          </a:p>
          <a:p>
            <a:pPr lvl="1"/>
            <a:r>
              <a:rPr lang="fr-CA" dirty="0"/>
              <a:t>Unstructured</a:t>
            </a:r>
          </a:p>
          <a:p>
            <a:pPr lvl="1"/>
            <a:r>
              <a:rPr lang="fr-CA" dirty="0"/>
              <a:t>Records</a:t>
            </a:r>
          </a:p>
          <a:p>
            <a:pPr lvl="1"/>
            <a:r>
              <a:rPr lang="fr-CA" dirty="0"/>
              <a:t>Tree</a:t>
            </a:r>
          </a:p>
        </p:txBody>
      </p:sp>
      <p:pic>
        <p:nvPicPr>
          <p:cNvPr id="4" name="Picture 3" descr="04-02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40" y="3429000"/>
            <a:ext cx="6751809" cy="309634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51B31-0254-0246-95CE-04C9CF84D12C}" type="slidenum">
              <a:rPr lang="fr-CA" smtClean="0"/>
              <a:pPr>
                <a:defRPr/>
              </a:pPr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307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Description – File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Type</a:t>
            </a:r>
          </a:p>
          <a:p>
            <a:pPr lvl="1"/>
            <a:r>
              <a:rPr lang="fr-CA" dirty="0"/>
              <a:t>Regular</a:t>
            </a:r>
          </a:p>
          <a:p>
            <a:pPr lvl="2"/>
            <a:r>
              <a:rPr lang="fr-CA" dirty="0"/>
              <a:t>ASCII</a:t>
            </a:r>
          </a:p>
          <a:p>
            <a:pPr lvl="2"/>
            <a:r>
              <a:rPr lang="fr-CA" dirty="0" err="1"/>
              <a:t>Binary</a:t>
            </a:r>
            <a:endParaRPr lang="fr-CA" dirty="0"/>
          </a:p>
          <a:p>
            <a:pPr lvl="3"/>
            <a:r>
              <a:rPr lang="fr-CA" dirty="0"/>
              <a:t>Portable </a:t>
            </a:r>
            <a:r>
              <a:rPr lang="fr-CA" dirty="0" err="1"/>
              <a:t>Executable</a:t>
            </a:r>
            <a:r>
              <a:rPr lang="fr-CA" dirty="0"/>
              <a:t> or PE Format (Windows)</a:t>
            </a:r>
          </a:p>
          <a:p>
            <a:pPr lvl="3"/>
            <a:r>
              <a:rPr lang="fr-CA" dirty="0"/>
              <a:t> </a:t>
            </a:r>
            <a:r>
              <a:rPr lang="fr-CA" dirty="0" err="1"/>
              <a:t>Executable</a:t>
            </a:r>
            <a:r>
              <a:rPr lang="fr-CA" dirty="0"/>
              <a:t> and </a:t>
            </a:r>
            <a:r>
              <a:rPr lang="fr-CA" dirty="0" err="1"/>
              <a:t>Linkable</a:t>
            </a:r>
            <a:r>
              <a:rPr lang="fr-CA" dirty="0"/>
              <a:t> Format or ELF (Linux)</a:t>
            </a:r>
          </a:p>
          <a:p>
            <a:pPr lvl="1"/>
            <a:r>
              <a:rPr lang="fr-CA" dirty="0"/>
              <a:t>Directories</a:t>
            </a:r>
          </a:p>
          <a:p>
            <a:pPr lvl="1"/>
            <a:r>
              <a:rPr lang="fr-CA" dirty="0" err="1"/>
              <a:t>Character</a:t>
            </a:r>
            <a:r>
              <a:rPr lang="fr-CA" dirty="0"/>
              <a:t> </a:t>
            </a:r>
            <a:r>
              <a:rPr lang="fr-CA" dirty="0" err="1"/>
              <a:t>Special</a:t>
            </a:r>
            <a:r>
              <a:rPr lang="fr-CA" dirty="0"/>
              <a:t> (linux)</a:t>
            </a:r>
          </a:p>
          <a:p>
            <a:pPr lvl="2"/>
            <a:r>
              <a:rPr lang="fr-CA" dirty="0" err="1"/>
              <a:t>Used</a:t>
            </a:r>
            <a:r>
              <a:rPr lang="fr-CA" dirty="0"/>
              <a:t> to model serial I/O </a:t>
            </a:r>
            <a:r>
              <a:rPr lang="fr-CA" dirty="0" err="1"/>
              <a:t>devices</a:t>
            </a:r>
            <a:endParaRPr lang="fr-CA" dirty="0"/>
          </a:p>
          <a:p>
            <a:pPr lvl="1"/>
            <a:r>
              <a:rPr lang="fr-CA" dirty="0"/>
              <a:t>Block </a:t>
            </a:r>
            <a:r>
              <a:rPr lang="fr-CA" dirty="0" err="1"/>
              <a:t>Special</a:t>
            </a:r>
            <a:r>
              <a:rPr lang="fr-CA" dirty="0"/>
              <a:t> (linux)</a:t>
            </a:r>
          </a:p>
          <a:p>
            <a:pPr lvl="2"/>
            <a:r>
              <a:rPr lang="fr-CA" dirty="0"/>
              <a:t>Use to model </a:t>
            </a:r>
            <a:r>
              <a:rPr lang="fr-CA" dirty="0" err="1"/>
              <a:t>disk</a:t>
            </a:r>
            <a:r>
              <a:rPr lang="fr-CA" dirty="0"/>
              <a:t> </a:t>
            </a:r>
            <a:r>
              <a:rPr lang="fr-CA" dirty="0" err="1"/>
              <a:t>storage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51B31-0254-0246-95CE-04C9CF84D12C}" type="slidenum">
              <a:rPr lang="fr-CA" smtClean="0"/>
              <a:pPr>
                <a:defRPr/>
              </a:pPr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969108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2282</TotalTime>
  <Words>2183</Words>
  <Application>Microsoft Office PowerPoint</Application>
  <PresentationFormat>On-screen Show (4:3)</PresentationFormat>
  <Paragraphs>382</Paragraphs>
  <Slides>37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Times New Roman</vt:lpstr>
      <vt:lpstr>Wingdings</vt:lpstr>
      <vt:lpstr>Default Design</vt:lpstr>
      <vt:lpstr>1_Default Design</vt:lpstr>
      <vt:lpstr>Bitmap Image</vt:lpstr>
      <vt:lpstr>EEE 335 Principles of Operating Systems</vt:lpstr>
      <vt:lpstr>Quick Review</vt:lpstr>
      <vt:lpstr>Outline</vt:lpstr>
      <vt:lpstr>A case for file systems</vt:lpstr>
      <vt:lpstr>A case for file systems</vt:lpstr>
      <vt:lpstr>The File Abstraction</vt:lpstr>
      <vt:lpstr>Description - Naming</vt:lpstr>
      <vt:lpstr>Description – File Structure</vt:lpstr>
      <vt:lpstr>Description – File Type</vt:lpstr>
      <vt:lpstr>Description - Attributes</vt:lpstr>
      <vt:lpstr>Description - Directory</vt:lpstr>
      <vt:lpstr>Description - Operations</vt:lpstr>
      <vt:lpstr>Implementation of file systems</vt:lpstr>
      <vt:lpstr>Implementation of file systems</vt:lpstr>
      <vt:lpstr>Implementation of file systems</vt:lpstr>
      <vt:lpstr>Implementation of file systems</vt:lpstr>
      <vt:lpstr>Implementation of file systems</vt:lpstr>
      <vt:lpstr>Implementation of file systems</vt:lpstr>
      <vt:lpstr>Implementation of file systems</vt:lpstr>
      <vt:lpstr>Implementation of file systems</vt:lpstr>
      <vt:lpstr>Implementation of file systems</vt:lpstr>
      <vt:lpstr>File Allocation Table (FAT))</vt:lpstr>
      <vt:lpstr>Basic Concepts</vt:lpstr>
      <vt:lpstr>Basic Concept</vt:lpstr>
      <vt:lpstr>FAT File System Structure</vt:lpstr>
      <vt:lpstr>Boot Sector</vt:lpstr>
      <vt:lpstr>Boot Sector</vt:lpstr>
      <vt:lpstr>FAT16</vt:lpstr>
      <vt:lpstr>FAT16 Organization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GEF 435 Principes des systèmes d’exploitation</dc:title>
  <dc:creator>abeaulie</dc:creator>
  <cp:lastModifiedBy>Stephen McKeon</cp:lastModifiedBy>
  <cp:revision>159</cp:revision>
  <cp:lastPrinted>2014-11-17T18:39:25Z</cp:lastPrinted>
  <dcterms:created xsi:type="dcterms:W3CDTF">2004-09-08T11:52:26Z</dcterms:created>
  <dcterms:modified xsi:type="dcterms:W3CDTF">2020-04-01T14:53:43Z</dcterms:modified>
</cp:coreProperties>
</file>