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5"/>
  </p:notesMasterIdLst>
  <p:handoutMasterIdLst>
    <p:handoutMasterId r:id="rId36"/>
  </p:handoutMasterIdLst>
  <p:sldIdLst>
    <p:sldId id="285" r:id="rId3"/>
    <p:sldId id="257" r:id="rId4"/>
    <p:sldId id="258" r:id="rId5"/>
    <p:sldId id="259" r:id="rId6"/>
    <p:sldId id="260" r:id="rId7"/>
    <p:sldId id="261" r:id="rId8"/>
    <p:sldId id="262" r:id="rId9"/>
    <p:sldId id="263" r:id="rId10"/>
    <p:sldId id="264" r:id="rId11"/>
    <p:sldId id="288" r:id="rId12"/>
    <p:sldId id="289" r:id="rId13"/>
    <p:sldId id="291" r:id="rId14"/>
    <p:sldId id="293"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90" r:id="rId28"/>
    <p:sldId id="277" r:id="rId29"/>
    <p:sldId id="278" r:id="rId30"/>
    <p:sldId id="292" r:id="rId31"/>
    <p:sldId id="282" r:id="rId32"/>
    <p:sldId id="279" r:id="rId33"/>
    <p:sldId id="284"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DCF44-51BF-4A57-B561-4A1A1E3C74CB}" v="21" dt="2020-04-02T06:04:10.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01" autoAdjust="0"/>
  </p:normalViewPr>
  <p:slideViewPr>
    <p:cSldViewPr>
      <p:cViewPr varScale="1">
        <p:scale>
          <a:sx n="95" d="100"/>
          <a:sy n="95" d="100"/>
        </p:scale>
        <p:origin x="1314"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4EDCF44-51BF-4A57-B561-4A1A1E3C74CB}"/>
    <pc:docChg chg="modSld">
      <pc:chgData name="" userId="" providerId="" clId="Web-{24EDCF44-51BF-4A57-B561-4A1A1E3C74CB}" dt="2020-04-02T06:04:10.158" v="18"/>
      <pc:docMkLst>
        <pc:docMk/>
      </pc:docMkLst>
      <pc:sldChg chg="addSp delSp modSp">
        <pc:chgData name="" userId="" providerId="" clId="Web-{24EDCF44-51BF-4A57-B561-4A1A1E3C74CB}" dt="2020-04-02T06:04:10.158" v="18"/>
        <pc:sldMkLst>
          <pc:docMk/>
          <pc:sldMk cId="4056375685" sldId="271"/>
        </pc:sldMkLst>
        <pc:spChg chg="add del">
          <ac:chgData name="" userId="" providerId="" clId="Web-{24EDCF44-51BF-4A57-B561-4A1A1E3C74CB}" dt="2020-04-02T06:04:10.158" v="18"/>
          <ac:spMkLst>
            <pc:docMk/>
            <pc:sldMk cId="4056375685" sldId="271"/>
            <ac:spMk id="2" creationId="{8B051636-91C5-4912-B009-5FE0B0F41321}"/>
          </ac:spMkLst>
        </pc:spChg>
        <pc:spChg chg="add del mod">
          <ac:chgData name="" userId="" providerId="" clId="Web-{24EDCF44-51BF-4A57-B561-4A1A1E3C74CB}" dt="2020-04-02T06:04:08.502" v="17"/>
          <ac:spMkLst>
            <pc:docMk/>
            <pc:sldMk cId="4056375685" sldId="271"/>
            <ac:spMk id="3" creationId="{E6382C67-E889-4AFC-A95B-2DCE034E3396}"/>
          </ac:spMkLst>
        </pc:spChg>
        <pc:spChg chg="add mod">
          <ac:chgData name="" userId="" providerId="" clId="Web-{24EDCF44-51BF-4A57-B561-4A1A1E3C74CB}" dt="2020-04-02T06:04:05.595" v="14" actId="20577"/>
          <ac:spMkLst>
            <pc:docMk/>
            <pc:sldMk cId="4056375685" sldId="271"/>
            <ac:spMk id="4" creationId="{3C59E114-0A87-4367-A134-4C623DE0C854}"/>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F4109E80-68DC-984C-8EFF-EE2F54795001}" type="datetimeFigureOut">
              <a:rPr lang="en-US" smtClean="0"/>
              <a:t>4/2/2020</a:t>
            </a:fld>
            <a:endParaRPr lang="en-CA"/>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D3607D80-867C-7740-81A5-F7AFFC877200}" type="slidenum">
              <a:rPr lang="en-CA" smtClean="0"/>
              <a:t>‹#›</a:t>
            </a:fld>
            <a:endParaRPr lang="en-CA"/>
          </a:p>
        </p:txBody>
      </p:sp>
    </p:spTree>
    <p:extLst>
      <p:ext uri="{BB962C8B-B14F-4D97-AF65-F5344CB8AC3E}">
        <p14:creationId xmlns:p14="http://schemas.microsoft.com/office/powerpoint/2010/main" val="21700364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2465427-C871-42CC-B650-A0C6692BA7BD}" type="datetimeFigureOut">
              <a:rPr lang="en-CA" smtClean="0"/>
              <a:pPr/>
              <a:t>2020-04-02</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300" b="0" i="0" u="none" strike="noStrike" kern="1200" cap="none" spc="0" normalizeH="0" baseline="0" noProof="0" smtClean="0">
                <a:ln>
                  <a:noFill/>
                </a:ln>
                <a:solidFill>
                  <a:prstClr val="black"/>
                </a:solidFill>
                <a:effectLst/>
                <a:uLnTx/>
                <a:uFillTx/>
                <a:latin typeface="Calibri"/>
                <a:ea typeface="MS PGothic" panose="020B0600070205080204" pitchFamily="34" charset="-128"/>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300" b="0" i="0" u="none" strike="noStrike" kern="1200" cap="none" spc="0" normalizeH="0" baseline="0" noProof="0" dirty="0">
              <a:ln>
                <a:noFill/>
              </a:ln>
              <a:solidFill>
                <a:prstClr val="black"/>
              </a:solidFill>
              <a:effectLst/>
              <a:uLnTx/>
              <a:uFillTx/>
              <a:latin typeface="Calibri"/>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2409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ACABAE6A-966C-4A80-ACBC-E2C9C09835AC}" type="slidenum">
              <a:rPr lang="en-US" altLang="en-US" sz="1300"/>
              <a:pPr eaLnBrk="1" hangingPunct="1"/>
              <a:t>14</a:t>
            </a:fld>
            <a:endParaRPr lang="en-US" altLang="en-US" sz="1300"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Assembly code is needed since we can’t just use the normal C functions for writing to normal addresses in memory.  Of course, once the library was written to let us talk to the device we can just use that library, but writing the driver is going to be more difficult</a:t>
            </a:r>
          </a:p>
          <a:p>
            <a:endParaRPr lang="en-US" altLang="en-US" dirty="0">
              <a:latin typeface="Times New Roman" panose="02020603050405020304" pitchFamily="18" charset="0"/>
            </a:endParaRPr>
          </a:p>
          <a:p>
            <a:r>
              <a:rPr lang="en-US" altLang="en-US" dirty="0">
                <a:latin typeface="Times New Roman" panose="02020603050405020304" pitchFamily="18" charset="0"/>
              </a:rPr>
              <a:t>Special code is needed to protect the devices so that processes that don’t have the right privilege levels can’t access certain devices.  We’ll see how it’s easier with memory-mapped I/O next.</a:t>
            </a:r>
          </a:p>
        </p:txBody>
      </p:sp>
    </p:spTree>
    <p:extLst>
      <p:ext uri="{BB962C8B-B14F-4D97-AF65-F5344CB8AC3E}">
        <p14:creationId xmlns:p14="http://schemas.microsoft.com/office/powerpoint/2010/main" val="3153256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E401D7F0-1B81-42A5-BC79-AF7B54552D67}" type="slidenum">
              <a:rPr lang="en-US" altLang="en-US" sz="1300"/>
              <a:pPr eaLnBrk="1" hangingPunct="1"/>
              <a:t>15</a:t>
            </a:fld>
            <a:endParaRPr lang="en-US" altLang="en-US" sz="13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For the first advantage, the example is that if there is an instruction called TEST which continually tests a bit in memory for 0 value, and this is how the device signals readiness, we can use this instruction to check our device.  Very neat and simple</a:t>
            </a:r>
          </a:p>
          <a:p>
            <a:endParaRPr lang="en-US" altLang="en-US" dirty="0">
              <a:latin typeface="Times New Roman" panose="02020603050405020304" pitchFamily="18" charset="0"/>
            </a:endParaRPr>
          </a:p>
          <a:p>
            <a:r>
              <a:rPr lang="en-US" altLang="en-US" dirty="0">
                <a:latin typeface="Times New Roman" panose="02020603050405020304" pitchFamily="18" charset="0"/>
              </a:rPr>
              <a:t>If using ports, the same test would require multiple steps.  The register would have to be read into memory by the CPU and subsequently tested.  Twice as many instructions!</a:t>
            </a:r>
          </a:p>
        </p:txBody>
      </p:sp>
    </p:spTree>
    <p:extLst>
      <p:ext uri="{BB962C8B-B14F-4D97-AF65-F5344CB8AC3E}">
        <p14:creationId xmlns:p14="http://schemas.microsoft.com/office/powerpoint/2010/main" val="2229758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memory hierarchy – registers, cache, main memory (RAM), disk memory</a:t>
            </a:r>
          </a:p>
        </p:txBody>
      </p:sp>
      <p:sp>
        <p:nvSpPr>
          <p:cNvPr id="4" name="Slide Number Placeholder 3"/>
          <p:cNvSpPr>
            <a:spLocks noGrp="1"/>
          </p:cNvSpPr>
          <p:nvPr>
            <p:ph type="sldNum" sz="quarter" idx="5"/>
          </p:nvPr>
        </p:nvSpPr>
        <p:spPr/>
        <p:txBody>
          <a:bodyPr/>
          <a:lstStyle/>
          <a:p>
            <a:fld id="{E37F2B54-A66B-4779-906C-F879CC221B89}" type="slidenum">
              <a:rPr lang="en-CA" smtClean="0"/>
              <a:pPr/>
              <a:t>16</a:t>
            </a:fld>
            <a:endParaRPr lang="en-CA"/>
          </a:p>
        </p:txBody>
      </p:sp>
    </p:spTree>
    <p:extLst>
      <p:ext uri="{BB962C8B-B14F-4D97-AF65-F5344CB8AC3E}">
        <p14:creationId xmlns:p14="http://schemas.microsoft.com/office/powerpoint/2010/main" val="273101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C68D5341-9413-4F72-8969-D4A7BC23C017}" type="slidenum">
              <a:rPr lang="en-US" altLang="en-US" sz="1300"/>
              <a:pPr eaLnBrk="1" hangingPunct="1"/>
              <a:t>17</a:t>
            </a:fld>
            <a:endParaRPr lang="en-US" altLang="en-US" sz="1300"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Possible choices to allow I/O devices to see the request:</a:t>
            </a:r>
          </a:p>
          <a:p>
            <a:pPr>
              <a:buFontTx/>
              <a:buChar char="•"/>
            </a:pPr>
            <a:r>
              <a:rPr lang="en-US" altLang="en-US" dirty="0">
                <a:latin typeface="Times New Roman" panose="02020603050405020304" pitchFamily="18" charset="0"/>
              </a:rPr>
              <a:t>First send all references to memory.  On no response, check with the other busses.  Complex.</a:t>
            </a:r>
          </a:p>
          <a:p>
            <a:pPr>
              <a:buFontTx/>
              <a:buChar char="•"/>
            </a:pPr>
            <a:r>
              <a:rPr lang="en-US" altLang="en-US" dirty="0">
                <a:latin typeface="Times New Roman" panose="02020603050405020304" pitchFamily="18" charset="0"/>
              </a:rPr>
              <a:t>Put a “snooping” device on the memory bus that forwards on all addresses that may interest I/O devices.  Unfortunately, many I/O devices may not be able to keep up with the flow.  Need to cache requests, </a:t>
            </a:r>
            <a:r>
              <a:rPr lang="en-US" altLang="en-US" dirty="0" err="1">
                <a:latin typeface="Times New Roman" panose="02020603050405020304" pitchFamily="18" charset="0"/>
              </a:rPr>
              <a:t>etc</a:t>
            </a:r>
            <a:endParaRPr lang="en-US" altLang="en-US" sz="1200" b="0" i="0" u="none" strike="noStrike" kern="1200" baseline="0" dirty="0">
              <a:solidFill>
                <a:schemeClr val="tx1"/>
              </a:solidFill>
              <a:latin typeface="Times New Roman" panose="02020603050405020304" pitchFamily="18" charset="0"/>
              <a:ea typeface="+mn-ea"/>
              <a:cs typeface="+mn-cs"/>
            </a:endParaRPr>
          </a:p>
          <a:p>
            <a:pPr>
              <a:buFontTx/>
              <a:buChar char="•"/>
            </a:pPr>
            <a:r>
              <a:rPr lang="en-US" sz="1200" b="0" i="0" u="none" strike="noStrike" kern="1200" baseline="0" dirty="0">
                <a:solidFill>
                  <a:schemeClr val="tx1"/>
                </a:solidFill>
                <a:latin typeface="+mn-lt"/>
                <a:ea typeface="+mn-ea"/>
                <a:cs typeface="+mn-cs"/>
              </a:rPr>
              <a:t>A third possible design is to filter addresses in the memory controller. In that case, the memory controller chip contains range registers that are preloaded at boot time. For example, 640K to 1M − 1 could be marked as a nonmemory range.</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798859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E3057949-8B99-49E3-82A0-472D1D15B634}" type="slidenum">
              <a:rPr lang="en-US" altLang="en-US" sz="1300"/>
              <a:pPr eaLnBrk="1" hangingPunct="1"/>
              <a:t>18</a:t>
            </a:fld>
            <a:endParaRPr lang="en-US" altLang="en-US" sz="1300"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The Pentium uses the hybrid design.</a:t>
            </a:r>
          </a:p>
          <a:p>
            <a:r>
              <a:rPr lang="en-US" altLang="en-US">
                <a:latin typeface="Times New Roman" panose="02020603050405020304" pitchFamily="18" charset="0"/>
              </a:rPr>
              <a:t>Advantage of the Hybrid is that DMA can be used to talk to the buffers.  You wouldn’t typically use DMA to communicate to the ports.</a:t>
            </a:r>
          </a:p>
          <a:p>
            <a:r>
              <a:rPr lang="en-US" altLang="en-US">
                <a:latin typeface="Times New Roman" panose="02020603050405020304" pitchFamily="18" charset="0"/>
              </a:rPr>
              <a:t>This leads into DMA...</a:t>
            </a:r>
          </a:p>
        </p:txBody>
      </p:sp>
    </p:spTree>
    <p:extLst>
      <p:ext uri="{BB962C8B-B14F-4D97-AF65-F5344CB8AC3E}">
        <p14:creationId xmlns:p14="http://schemas.microsoft.com/office/powerpoint/2010/main" val="837570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9C127B66-245B-40BF-9BF8-33375C98531D}" type="slidenum">
              <a:rPr lang="en-US" altLang="en-US" sz="1300"/>
              <a:pPr eaLnBrk="1" hangingPunct="1"/>
              <a:t>19</a:t>
            </a:fld>
            <a:endParaRPr lang="en-US" altLang="en-US" sz="1300"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So, without DMA a disk read involves the disk controller reading a block of data from the drive bit by bit, assembling the block, and performing the checksum to verify the data.  Then the controller causes an interrupt to indicate its data is ready.  The OS would then take control and read data out one word at a time into the are in memory where the data is required.</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779070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30B4E36A-CB36-4943-8C37-3684D62AD0FE}" type="slidenum">
              <a:rPr lang="en-US" altLang="en-US" sz="1300"/>
              <a:pPr eaLnBrk="1" hangingPunct="1"/>
              <a:t>20</a:t>
            </a:fld>
            <a:endParaRPr lang="en-US" altLang="en-US" sz="1300"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Times New Roman" panose="02020603050405020304" pitchFamily="18" charset="0"/>
              </a:rPr>
              <a:t>From this perspective, DMA is much quicker.  The OS simply tells the DMA controller from where, to where, and how much and lets it do its work</a:t>
            </a:r>
          </a:p>
          <a:p>
            <a:pPr>
              <a:buFontTx/>
              <a:buChar char="•"/>
            </a:pPr>
            <a:r>
              <a:rPr lang="en-US" altLang="en-US" dirty="0">
                <a:latin typeface="Times New Roman" panose="02020603050405020304" pitchFamily="18" charset="0"/>
              </a:rPr>
              <a:t>The DMA controller ‘steals’ cycles when the bus is not active to move data to memory.  Its read requests on the bus look like those the CPU might issue.  The controller doesn’t care who it comes from.</a:t>
            </a:r>
          </a:p>
          <a:p>
            <a:pPr>
              <a:buFontTx/>
              <a:buChar char="•"/>
            </a:pPr>
            <a:r>
              <a:rPr lang="en-US" altLang="en-US" dirty="0">
                <a:latin typeface="Times New Roman" panose="02020603050405020304" pitchFamily="18" charset="0"/>
              </a:rPr>
              <a:t>The DMA controller will continue to give read/write requests until all the data has been moved.  It will then send an interrupt to the CPU</a:t>
            </a:r>
          </a:p>
        </p:txBody>
      </p:sp>
    </p:spTree>
    <p:extLst>
      <p:ext uri="{BB962C8B-B14F-4D97-AF65-F5344CB8AC3E}">
        <p14:creationId xmlns:p14="http://schemas.microsoft.com/office/powerpoint/2010/main" val="906154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DC1223DC-A7F5-4B77-B762-00A34CF3D3BF}" type="slidenum">
              <a:rPr lang="en-US" altLang="en-US" sz="1300"/>
              <a:pPr eaLnBrk="1" hangingPunct="1"/>
              <a:t>22</a:t>
            </a:fld>
            <a:endParaRPr lang="en-US" altLang="en-US" sz="1300"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Not always needed since, if the devices attached to the computer aren’t slow, the CPU is much faster at moving stuff around than the DMA controller</a:t>
            </a:r>
          </a:p>
          <a:p>
            <a:r>
              <a:rPr lang="en-US" altLang="en-US" dirty="0">
                <a:latin typeface="Times New Roman" panose="02020603050405020304" pitchFamily="18" charset="0"/>
              </a:rPr>
              <a:t>If the system is more I/O bound than CPU bound it makes sense to let the (fast) CPU do the work instead of the (slow) DMA controller.</a:t>
            </a:r>
          </a:p>
        </p:txBody>
      </p:sp>
    </p:spTree>
    <p:extLst>
      <p:ext uri="{BB962C8B-B14F-4D97-AF65-F5344CB8AC3E}">
        <p14:creationId xmlns:p14="http://schemas.microsoft.com/office/powerpoint/2010/main" val="2929083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CEF19EF2-B097-40EF-A4FB-1794636342B9}" type="slidenum">
              <a:rPr lang="en-US" altLang="en-US" sz="1300"/>
              <a:pPr eaLnBrk="1" hangingPunct="1"/>
              <a:t>23</a:t>
            </a:fld>
            <a:endParaRPr lang="en-US" altLang="en-US" sz="1300"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12635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7DDDE6AC-F3FA-4174-9E5C-475AFA52FF6B}" type="slidenum">
              <a:rPr lang="en-US" altLang="en-US" sz="1300"/>
              <a:pPr eaLnBrk="1" hangingPunct="1"/>
              <a:t>24</a:t>
            </a:fld>
            <a:endParaRPr lang="en-US" altLang="en-US" sz="1300"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The CPU waits to ack until it is handling the interrupt to avoid confusing situations.  EG: if the CPU acked right away and another interrupt occurred, how would the CPU keep track of them.  Usually state is saved on the stack, but nothing has been saved yet.  Confusing.</a:t>
            </a:r>
          </a:p>
        </p:txBody>
      </p:sp>
    </p:spTree>
    <p:extLst>
      <p:ext uri="{BB962C8B-B14F-4D97-AF65-F5344CB8AC3E}">
        <p14:creationId xmlns:p14="http://schemas.microsoft.com/office/powerpoint/2010/main" val="388674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38152181-2155-46A7-8153-A8808C088FCC}" type="slidenum">
              <a:rPr lang="en-US" altLang="en-US" sz="1300"/>
              <a:pPr eaLnBrk="1" hangingPunct="1"/>
              <a:t>2</a:t>
            </a:fld>
            <a:endParaRPr lang="en-US" altLang="en-US" sz="13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Times New Roman" panose="02020603050405020304" pitchFamily="18" charset="0"/>
              </a:rPr>
              <a:t>Advantages:</a:t>
            </a:r>
          </a:p>
          <a:p>
            <a:pPr lvl="1">
              <a:buFontTx/>
              <a:buChar char="•"/>
            </a:pPr>
            <a:r>
              <a:rPr lang="en-US" altLang="en-US" dirty="0">
                <a:latin typeface="Times New Roman" panose="02020603050405020304" pitchFamily="18" charset="0"/>
              </a:rPr>
              <a:t>Easy to link programs together</a:t>
            </a:r>
          </a:p>
          <a:p>
            <a:pPr lvl="1">
              <a:buFontTx/>
              <a:buChar char="•"/>
            </a:pPr>
            <a:r>
              <a:rPr lang="en-US" altLang="en-US" dirty="0">
                <a:latin typeface="Times New Roman" panose="02020603050405020304" pitchFamily="18" charset="0"/>
              </a:rPr>
              <a:t>May be easier to grow/shrink segments</a:t>
            </a:r>
          </a:p>
          <a:p>
            <a:pPr lvl="1">
              <a:buFontTx/>
              <a:buChar char="•"/>
            </a:pPr>
            <a:r>
              <a:rPr lang="en-US" altLang="en-US" dirty="0">
                <a:latin typeface="Times New Roman" panose="02020603050405020304" pitchFamily="18" charset="0"/>
              </a:rPr>
              <a:t>Protection can by assigned to memory by its purpose</a:t>
            </a:r>
          </a:p>
          <a:p>
            <a:pPr lvl="1">
              <a:buFontTx/>
              <a:buChar char="•"/>
            </a:pPr>
            <a:r>
              <a:rPr lang="en-US" altLang="en-US" dirty="0">
                <a:latin typeface="Times New Roman" panose="02020603050405020304" pitchFamily="18" charset="0"/>
              </a:rPr>
              <a:t>Code is more easily shared between processes</a:t>
            </a:r>
          </a:p>
          <a:p>
            <a:pPr>
              <a:buFontTx/>
              <a:buChar char="•"/>
            </a:pPr>
            <a:r>
              <a:rPr lang="en-US" altLang="en-US" dirty="0">
                <a:latin typeface="Times New Roman" panose="02020603050405020304" pitchFamily="18" charset="0"/>
              </a:rPr>
              <a:t>Disadvantages:</a:t>
            </a:r>
          </a:p>
          <a:p>
            <a:pPr lvl="1">
              <a:buFontTx/>
              <a:buChar char="•"/>
            </a:pPr>
            <a:r>
              <a:rPr lang="en-US" altLang="en-US" dirty="0">
                <a:latin typeface="Times New Roman" panose="02020603050405020304" pitchFamily="18" charset="0"/>
              </a:rPr>
              <a:t>Segments larger than physical memory cannot be loaded</a:t>
            </a:r>
          </a:p>
          <a:p>
            <a:pPr lvl="1">
              <a:buFontTx/>
              <a:buChar char="•"/>
            </a:pPr>
            <a:r>
              <a:rPr lang="en-US" altLang="en-US" dirty="0">
                <a:latin typeface="Times New Roman" panose="02020603050405020304" pitchFamily="18" charset="0"/>
              </a:rPr>
              <a:t>Memory will become fragmented over time</a:t>
            </a:r>
          </a:p>
        </p:txBody>
      </p:sp>
    </p:spTree>
    <p:extLst>
      <p:ext uri="{BB962C8B-B14F-4D97-AF65-F5344CB8AC3E}">
        <p14:creationId xmlns:p14="http://schemas.microsoft.com/office/powerpoint/2010/main" val="100819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a minimum, the program counter must be saved as well as </a:t>
            </a:r>
          </a:p>
        </p:txBody>
      </p:sp>
      <p:sp>
        <p:nvSpPr>
          <p:cNvPr id="4" name="Slide Number Placeholder 3"/>
          <p:cNvSpPr>
            <a:spLocks noGrp="1"/>
          </p:cNvSpPr>
          <p:nvPr>
            <p:ph type="sldNum" sz="quarter" idx="5"/>
          </p:nvPr>
        </p:nvSpPr>
        <p:spPr/>
        <p:txBody>
          <a:bodyPr/>
          <a:lstStyle/>
          <a:p>
            <a:fld id="{E37F2B54-A66B-4779-906C-F879CC221B89}" type="slidenum">
              <a:rPr lang="en-CA" smtClean="0"/>
              <a:pPr/>
              <a:t>25</a:t>
            </a:fld>
            <a:endParaRPr lang="en-CA"/>
          </a:p>
        </p:txBody>
      </p:sp>
    </p:spTree>
    <p:extLst>
      <p:ext uri="{BB962C8B-B14F-4D97-AF65-F5344CB8AC3E}">
        <p14:creationId xmlns:p14="http://schemas.microsoft.com/office/powerpoint/2010/main" val="1632149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Pipelines </a:t>
            </a:r>
            <a:r>
              <a:rPr lang="en-CA" dirty="0"/>
              <a:t>– rather then fetch, decode and execute one instruction at a time, a pipeline can execute multiple instructions at a time.  </a:t>
            </a:r>
            <a:r>
              <a:rPr lang="en-US" dirty="0"/>
              <a:t>For example, a CPU might have separate fetch, decode, and execute units, so that while it is executing instruction n, it could also be decoding instruction n + 1 and fetching instruction n + 2.</a:t>
            </a:r>
          </a:p>
          <a:p>
            <a:endParaRPr lang="en-US" dirty="0"/>
          </a:p>
          <a:p>
            <a:r>
              <a:rPr lang="en-US" b="1" dirty="0"/>
              <a:t>Superscalar</a:t>
            </a:r>
            <a:r>
              <a:rPr lang="en-US" dirty="0"/>
              <a:t> – Essentially refers to parallel pipelines.</a:t>
            </a:r>
          </a:p>
          <a:p>
            <a:endParaRPr lang="en-US" dirty="0"/>
          </a:p>
          <a:p>
            <a:r>
              <a:rPr lang="en-US" dirty="0"/>
              <a:t>Three-way superscalar means that by using parallel processing techniques, the processor is able on average to decode, dispatch, and complete execution of (retire) three instructions per clock cycle. To handle this level of instruction throughput, the P6 processor family uses a decoupled, 12-stage </a:t>
            </a:r>
            <a:r>
              <a:rPr lang="en-US" dirty="0" err="1"/>
              <a:t>superpipeline</a:t>
            </a:r>
            <a:r>
              <a:rPr lang="en-US" dirty="0"/>
              <a:t> that supports out-of-order instruction execution. </a:t>
            </a:r>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27</a:t>
            </a:fld>
            <a:endParaRPr lang="en-CA"/>
          </a:p>
        </p:txBody>
      </p:sp>
    </p:spTree>
    <p:extLst>
      <p:ext uri="{BB962C8B-B14F-4D97-AF65-F5344CB8AC3E}">
        <p14:creationId xmlns:p14="http://schemas.microsoft.com/office/powerpoint/2010/main" val="14586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929CE4FF-6F11-4731-B114-172727B8DBA4}" type="slidenum">
              <a:rPr lang="en-US" altLang="en-US" sz="1300"/>
              <a:pPr eaLnBrk="1" hangingPunct="1"/>
              <a:t>28</a:t>
            </a:fld>
            <a:endParaRPr lang="en-US" altLang="en-US" sz="1300"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Pipelining</a:t>
            </a:r>
            <a:r>
              <a:rPr lang="en-US" altLang="en-US" baseline="0" dirty="0">
                <a:latin typeface="Times New Roman" panose="02020603050405020304" pitchFamily="18" charset="0"/>
              </a:rPr>
              <a:t> is complicating the interrupt handling because multiple instruction in incomplete status may exist.</a:t>
            </a:r>
          </a:p>
          <a:p>
            <a:r>
              <a:rPr lang="en-US" altLang="en-US" baseline="0" dirty="0">
                <a:latin typeface="Times New Roman" panose="02020603050405020304" pitchFamily="18" charset="0"/>
              </a:rPr>
              <a:t>Superscalar CPU = multiple execution units.</a:t>
            </a:r>
          </a:p>
          <a:p>
            <a:endParaRPr lang="en-US" altLang="en-US" dirty="0">
              <a:latin typeface="Times New Roman" panose="02020603050405020304" pitchFamily="18" charset="0"/>
            </a:endParaRPr>
          </a:p>
          <a:p>
            <a:r>
              <a:rPr lang="en-US" altLang="en-US" dirty="0">
                <a:latin typeface="Times New Roman" panose="02020603050405020304" pitchFamily="18" charset="0"/>
              </a:rPr>
              <a:t>Precise</a:t>
            </a:r>
            <a:r>
              <a:rPr lang="en-US" altLang="en-US" baseline="0" dirty="0">
                <a:latin typeface="Times New Roman" panose="02020603050405020304" pitchFamily="18" charset="0"/>
              </a:rPr>
              <a:t> Interrupt mean the state when the interrupt comes is well-defined.</a:t>
            </a:r>
          </a:p>
          <a:p>
            <a:endParaRPr lang="en-US" altLang="en-US" dirty="0">
              <a:latin typeface="Times New Roman" panose="02020603050405020304" pitchFamily="18" charset="0"/>
            </a:endParaRPr>
          </a:p>
          <a:p>
            <a:r>
              <a:rPr lang="en-US" altLang="en-US" dirty="0">
                <a:latin typeface="Times New Roman" panose="02020603050405020304" pitchFamily="18" charset="0"/>
              </a:rPr>
              <a:t>Without precise interrupts on a superscalar system, a large volume of information is vomited onto the stack and the writer of the OS has to code a routine to figure it all out.</a:t>
            </a:r>
          </a:p>
          <a:p>
            <a:endParaRPr lang="en-US" altLang="en-US" dirty="0">
              <a:latin typeface="Times New Roman" panose="02020603050405020304" pitchFamily="18" charset="0"/>
            </a:endParaRPr>
          </a:p>
          <a:p>
            <a:r>
              <a:rPr lang="en-US" altLang="en-US" dirty="0">
                <a:latin typeface="Times New Roman" panose="02020603050405020304" pitchFamily="18" charset="0"/>
              </a:rPr>
              <a:t>The Intel series, which has been superscalar since PRO, gives precise interrupts.</a:t>
            </a:r>
          </a:p>
        </p:txBody>
      </p:sp>
    </p:spTree>
    <p:extLst>
      <p:ext uri="{BB962C8B-B14F-4D97-AF65-F5344CB8AC3E}">
        <p14:creationId xmlns:p14="http://schemas.microsoft.com/office/powerpoint/2010/main" val="1216176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929CE4FF-6F11-4731-B114-172727B8DBA4}" type="slidenum">
              <a:rPr lang="en-US" altLang="en-US" sz="1300"/>
              <a:pPr eaLnBrk="1" hangingPunct="1"/>
              <a:t>29</a:t>
            </a:fld>
            <a:endParaRPr lang="en-US" altLang="en-US" sz="1300"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Pipelining</a:t>
            </a:r>
            <a:r>
              <a:rPr lang="en-US" altLang="en-US" baseline="0" dirty="0">
                <a:latin typeface="Times New Roman" panose="02020603050405020304" pitchFamily="18" charset="0"/>
              </a:rPr>
              <a:t> is complicating the interrupt handling because multiple instruction in incomplete status may exist.</a:t>
            </a:r>
          </a:p>
          <a:p>
            <a:r>
              <a:rPr lang="en-US" altLang="en-US" baseline="0" dirty="0">
                <a:latin typeface="Times New Roman" panose="02020603050405020304" pitchFamily="18" charset="0"/>
              </a:rPr>
              <a:t>Superscalar CPU = multiple execution units.</a:t>
            </a:r>
          </a:p>
          <a:p>
            <a:endParaRPr lang="en-US" altLang="en-US" dirty="0">
              <a:latin typeface="Times New Roman" panose="02020603050405020304" pitchFamily="18" charset="0"/>
            </a:endParaRPr>
          </a:p>
          <a:p>
            <a:r>
              <a:rPr lang="en-US" altLang="en-US" dirty="0">
                <a:latin typeface="Times New Roman" panose="02020603050405020304" pitchFamily="18" charset="0"/>
              </a:rPr>
              <a:t>Precise</a:t>
            </a:r>
            <a:r>
              <a:rPr lang="en-US" altLang="en-US" baseline="0" dirty="0">
                <a:latin typeface="Times New Roman" panose="02020603050405020304" pitchFamily="18" charset="0"/>
              </a:rPr>
              <a:t> Interrupt mean the state when the interrupt comes is well-defined.</a:t>
            </a:r>
          </a:p>
          <a:p>
            <a:endParaRPr lang="en-US" altLang="en-US" dirty="0">
              <a:latin typeface="Times New Roman" panose="02020603050405020304" pitchFamily="18" charset="0"/>
            </a:endParaRPr>
          </a:p>
          <a:p>
            <a:r>
              <a:rPr lang="en-US" altLang="en-US" dirty="0">
                <a:latin typeface="Times New Roman" panose="02020603050405020304" pitchFamily="18" charset="0"/>
              </a:rPr>
              <a:t>Without precise interrupts on a superscalar system, a large volume of information is vomited onto the stack and the writer of the OS has to code a routine to figure it all out.</a:t>
            </a:r>
          </a:p>
          <a:p>
            <a:endParaRPr lang="en-US" altLang="en-US" dirty="0">
              <a:latin typeface="Times New Roman" panose="02020603050405020304" pitchFamily="18" charset="0"/>
            </a:endParaRPr>
          </a:p>
          <a:p>
            <a:r>
              <a:rPr lang="en-US" altLang="en-US" dirty="0">
                <a:latin typeface="Times New Roman" panose="02020603050405020304" pitchFamily="18" charset="0"/>
              </a:rPr>
              <a:t>The Intel series, which has been superscalar since PRO, gives precise interrupts.</a:t>
            </a:r>
          </a:p>
        </p:txBody>
      </p:sp>
    </p:spTree>
    <p:extLst>
      <p:ext uri="{BB962C8B-B14F-4D97-AF65-F5344CB8AC3E}">
        <p14:creationId xmlns:p14="http://schemas.microsoft.com/office/powerpoint/2010/main" val="3787803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500">
                <a:solidFill>
                  <a:schemeClr val="tx1"/>
                </a:solidFill>
                <a:latin typeface="Times New Roman" charset="0"/>
                <a:ea typeface="ＭＳ Ｐゴシック" charset="0"/>
              </a:defRPr>
            </a:lvl1pPr>
            <a:lvl2pPr marL="770662" indent="-296408" eaLnBrk="0" hangingPunct="0">
              <a:defRPr sz="2500">
                <a:solidFill>
                  <a:schemeClr val="tx1"/>
                </a:solidFill>
                <a:latin typeface="Times New Roman" charset="0"/>
                <a:ea typeface="ＭＳ Ｐゴシック" charset="0"/>
              </a:defRPr>
            </a:lvl2pPr>
            <a:lvl3pPr marL="1185634" indent="-237127" eaLnBrk="0" hangingPunct="0">
              <a:defRPr sz="2500">
                <a:solidFill>
                  <a:schemeClr val="tx1"/>
                </a:solidFill>
                <a:latin typeface="Times New Roman" charset="0"/>
                <a:ea typeface="ＭＳ Ｐゴシック" charset="0"/>
              </a:defRPr>
            </a:lvl3pPr>
            <a:lvl4pPr marL="1659887" indent="-237127" eaLnBrk="0" hangingPunct="0">
              <a:defRPr sz="2500">
                <a:solidFill>
                  <a:schemeClr val="tx1"/>
                </a:solidFill>
                <a:latin typeface="Times New Roman" charset="0"/>
                <a:ea typeface="ＭＳ Ｐゴシック" charset="0"/>
              </a:defRPr>
            </a:lvl4pPr>
            <a:lvl5pPr marL="2134141" indent="-237127" eaLnBrk="0" hangingPunct="0">
              <a:defRPr sz="2500">
                <a:solidFill>
                  <a:schemeClr val="tx1"/>
                </a:solidFill>
                <a:latin typeface="Times New Roman" charset="0"/>
                <a:ea typeface="ＭＳ Ｐゴシック" charset="0"/>
              </a:defRPr>
            </a:lvl5pPr>
            <a:lvl6pPr marL="2608395" indent="-237127" eaLnBrk="0" fontAlgn="base" hangingPunct="0">
              <a:spcBef>
                <a:spcPct val="0"/>
              </a:spcBef>
              <a:spcAft>
                <a:spcPct val="0"/>
              </a:spcAft>
              <a:defRPr sz="2500">
                <a:solidFill>
                  <a:schemeClr val="tx1"/>
                </a:solidFill>
                <a:latin typeface="Times New Roman" charset="0"/>
                <a:ea typeface="ＭＳ Ｐゴシック" charset="0"/>
              </a:defRPr>
            </a:lvl6pPr>
            <a:lvl7pPr marL="3082648" indent="-237127" eaLnBrk="0" fontAlgn="base" hangingPunct="0">
              <a:spcBef>
                <a:spcPct val="0"/>
              </a:spcBef>
              <a:spcAft>
                <a:spcPct val="0"/>
              </a:spcAft>
              <a:defRPr sz="2500">
                <a:solidFill>
                  <a:schemeClr val="tx1"/>
                </a:solidFill>
                <a:latin typeface="Times New Roman" charset="0"/>
                <a:ea typeface="ＭＳ Ｐゴシック" charset="0"/>
              </a:defRPr>
            </a:lvl7pPr>
            <a:lvl8pPr marL="3556902" indent="-237127" eaLnBrk="0" fontAlgn="base" hangingPunct="0">
              <a:spcBef>
                <a:spcPct val="0"/>
              </a:spcBef>
              <a:spcAft>
                <a:spcPct val="0"/>
              </a:spcAft>
              <a:defRPr sz="2500">
                <a:solidFill>
                  <a:schemeClr val="tx1"/>
                </a:solidFill>
                <a:latin typeface="Times New Roman" charset="0"/>
                <a:ea typeface="ＭＳ Ｐゴシック" charset="0"/>
              </a:defRPr>
            </a:lvl8pPr>
            <a:lvl9pPr marL="4031155" indent="-237127" eaLnBrk="0" fontAlgn="base" hangingPunct="0">
              <a:spcBef>
                <a:spcPct val="0"/>
              </a:spcBef>
              <a:spcAft>
                <a:spcPct val="0"/>
              </a:spcAft>
              <a:defRPr sz="2500">
                <a:solidFill>
                  <a:schemeClr val="tx1"/>
                </a:solidFill>
                <a:latin typeface="Times New Roman" charset="0"/>
                <a:ea typeface="ＭＳ Ｐゴシック" charset="0"/>
              </a:defRPr>
            </a:lvl9pPr>
          </a:lstStyle>
          <a:p>
            <a:pPr eaLnBrk="1" hangingPunct="1">
              <a:defRPr/>
            </a:pPr>
            <a:fld id="{6AE29B62-22A3-6E4E-B44B-D2469F1BA6FE}" type="slidenum">
              <a:rPr lang="fr-CA" sz="1200"/>
              <a:pPr eaLnBrk="1" hangingPunct="1">
                <a:defRPr/>
              </a:pPr>
              <a:t>30</a:t>
            </a:fld>
            <a:endParaRPr lang="fr-CA"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cs typeface="+mn-cs"/>
            </a:endParaRPr>
          </a:p>
          <a:p>
            <a:pPr eaLnBrk="1" hangingPunct="1">
              <a:defRPr/>
            </a:pPr>
            <a:r>
              <a:rPr lang="en-US">
                <a:cs typeface="+mn-cs"/>
              </a:rPr>
              <a:t>The Intel series, which has been superscalar since PRO, gives precise interrupts.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128CCDC5-7252-4FD6-9A74-C2B4B27ABFD9}" type="slidenum">
              <a:rPr lang="en-US" altLang="en-US" sz="1300"/>
              <a:pPr eaLnBrk="1" hangingPunct="1"/>
              <a:t>31</a:t>
            </a:fld>
            <a:endParaRPr lang="en-US" altLang="en-US" sz="1300" dirty="0"/>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Times New Roman" panose="02020603050405020304" pitchFamily="18" charset="0"/>
              </a:rPr>
              <a:t>What is burst mode?</a:t>
            </a:r>
          </a:p>
          <a:p>
            <a:pPr lvl="1">
              <a:buFontTx/>
              <a:buChar char="•"/>
            </a:pPr>
            <a:r>
              <a:rPr lang="en-US" altLang="en-US" dirty="0">
                <a:latin typeface="Times New Roman" panose="02020603050405020304" pitchFamily="18" charset="0"/>
              </a:rPr>
              <a:t>A DMA mode where a number of bytes are transferred at once to complete the I/O expediently.</a:t>
            </a:r>
          </a:p>
          <a:p>
            <a:pPr>
              <a:buFontTx/>
              <a:buChar char="•"/>
            </a:pPr>
            <a:r>
              <a:rPr lang="en-US" altLang="en-US" dirty="0">
                <a:latin typeface="Times New Roman" panose="02020603050405020304" pitchFamily="18" charset="0"/>
              </a:rPr>
              <a:t>Why is caching more difficult to implement with memory-mapped I/O?</a:t>
            </a:r>
          </a:p>
          <a:p>
            <a:pPr lvl="1">
              <a:buFontTx/>
              <a:buChar char="•"/>
            </a:pPr>
            <a:r>
              <a:rPr lang="en-US" altLang="en-US" dirty="0">
                <a:latin typeface="Times New Roman" panose="02020603050405020304" pitchFamily="18" charset="0"/>
              </a:rPr>
              <a:t>Because it must be disabled for those addresses that are mapped to physical devices.</a:t>
            </a:r>
          </a:p>
        </p:txBody>
      </p:sp>
    </p:spTree>
    <p:extLst>
      <p:ext uri="{BB962C8B-B14F-4D97-AF65-F5344CB8AC3E}">
        <p14:creationId xmlns:p14="http://schemas.microsoft.com/office/powerpoint/2010/main" val="408091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CD3C3F6B-DACC-41DD-B982-A2502BB5D300}" type="slidenum">
              <a:rPr lang="en-US" altLang="en-US" sz="1300"/>
              <a:pPr eaLnBrk="1" hangingPunct="1"/>
              <a:t>3</a:t>
            </a:fld>
            <a:endParaRPr lang="en-US" altLang="en-US" sz="1300"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We saw some of this in the section on computer hardware review.  Since it is about to be put to immediate use it is being reviewed and expanded upon.</a:t>
            </a:r>
          </a:p>
        </p:txBody>
      </p:sp>
    </p:spTree>
    <p:extLst>
      <p:ext uri="{BB962C8B-B14F-4D97-AF65-F5344CB8AC3E}">
        <p14:creationId xmlns:p14="http://schemas.microsoft.com/office/powerpoint/2010/main" val="301356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Block vs character is not an absolute classification, meaning not all devices neatly fall into one or the other category.</a:t>
            </a:r>
          </a:p>
          <a:p>
            <a:endParaRPr lang="en-CA" dirty="0"/>
          </a:p>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5</a:t>
            </a:fld>
            <a:endParaRPr lang="en-CA"/>
          </a:p>
        </p:txBody>
      </p:sp>
    </p:spTree>
    <p:extLst>
      <p:ext uri="{BB962C8B-B14F-4D97-AF65-F5344CB8AC3E}">
        <p14:creationId xmlns:p14="http://schemas.microsoft.com/office/powerpoint/2010/main" val="411791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anose="02020603050405020304" pitchFamily="18" charset="0"/>
              </a:defRPr>
            </a:lvl1pPr>
            <a:lvl2pPr marL="785372" indent="-302066" eaLnBrk="0" hangingPunct="0">
              <a:defRPr sz="2500">
                <a:solidFill>
                  <a:schemeClr val="tx1"/>
                </a:solidFill>
                <a:latin typeface="Times New Roman" panose="02020603050405020304" pitchFamily="18" charset="0"/>
              </a:defRPr>
            </a:lvl2pPr>
            <a:lvl3pPr marL="1208265" indent="-241653" eaLnBrk="0" hangingPunct="0">
              <a:defRPr sz="2500">
                <a:solidFill>
                  <a:schemeClr val="tx1"/>
                </a:solidFill>
                <a:latin typeface="Times New Roman" panose="02020603050405020304" pitchFamily="18" charset="0"/>
              </a:defRPr>
            </a:lvl3pPr>
            <a:lvl4pPr marL="1691571" indent="-241653" eaLnBrk="0" hangingPunct="0">
              <a:defRPr sz="2500">
                <a:solidFill>
                  <a:schemeClr val="tx1"/>
                </a:solidFill>
                <a:latin typeface="Times New Roman" panose="02020603050405020304" pitchFamily="18" charset="0"/>
              </a:defRPr>
            </a:lvl4pPr>
            <a:lvl5pPr marL="2174878" indent="-241653" eaLnBrk="0" hangingPunct="0">
              <a:defRPr sz="2500">
                <a:solidFill>
                  <a:schemeClr val="tx1"/>
                </a:solidFill>
                <a:latin typeface="Times New Roman" panose="02020603050405020304" pitchFamily="18" charset="0"/>
              </a:defRPr>
            </a:lvl5pPr>
            <a:lvl6pPr marL="2658184" indent="-241653" eaLnBrk="0" fontAlgn="base" hangingPunct="0">
              <a:spcBef>
                <a:spcPct val="0"/>
              </a:spcBef>
              <a:spcAft>
                <a:spcPct val="0"/>
              </a:spcAft>
              <a:defRPr sz="2500">
                <a:solidFill>
                  <a:schemeClr val="tx1"/>
                </a:solidFill>
                <a:latin typeface="Times New Roman" panose="02020603050405020304" pitchFamily="18" charset="0"/>
              </a:defRPr>
            </a:lvl6pPr>
            <a:lvl7pPr marL="3141490" indent="-241653" eaLnBrk="0" fontAlgn="base" hangingPunct="0">
              <a:spcBef>
                <a:spcPct val="0"/>
              </a:spcBef>
              <a:spcAft>
                <a:spcPct val="0"/>
              </a:spcAft>
              <a:defRPr sz="2500">
                <a:solidFill>
                  <a:schemeClr val="tx1"/>
                </a:solidFill>
                <a:latin typeface="Times New Roman" panose="02020603050405020304" pitchFamily="18" charset="0"/>
              </a:defRPr>
            </a:lvl7pPr>
            <a:lvl8pPr marL="3624796" indent="-241653" eaLnBrk="0" fontAlgn="base" hangingPunct="0">
              <a:spcBef>
                <a:spcPct val="0"/>
              </a:spcBef>
              <a:spcAft>
                <a:spcPct val="0"/>
              </a:spcAft>
              <a:defRPr sz="2500">
                <a:solidFill>
                  <a:schemeClr val="tx1"/>
                </a:solidFill>
                <a:latin typeface="Times New Roman" panose="02020603050405020304" pitchFamily="18" charset="0"/>
              </a:defRPr>
            </a:lvl8pPr>
            <a:lvl9pPr marL="4108102" indent="-241653" eaLnBrk="0" fontAlgn="base" hangingPunct="0">
              <a:spcBef>
                <a:spcPct val="0"/>
              </a:spcBef>
              <a:spcAft>
                <a:spcPct val="0"/>
              </a:spcAft>
              <a:defRPr sz="2500">
                <a:solidFill>
                  <a:schemeClr val="tx1"/>
                </a:solidFill>
                <a:latin typeface="Times New Roman" panose="02020603050405020304" pitchFamily="18" charset="0"/>
              </a:defRPr>
            </a:lvl9pPr>
          </a:lstStyle>
          <a:p>
            <a:pPr eaLnBrk="1" hangingPunct="1"/>
            <a:fld id="{85582951-E79E-4332-9FFD-35E39EB616B7}" type="slidenum">
              <a:rPr lang="en-US" altLang="en-US" sz="1300"/>
              <a:pPr eaLnBrk="1" hangingPunct="1"/>
              <a:t>7</a:t>
            </a:fld>
            <a:endParaRPr lang="en-US" altLang="en-US" sz="1300"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Even on block devices, the read from the head still progresses one bit at a time.  The controller must assemble those bits together</a:t>
            </a:r>
          </a:p>
          <a:p>
            <a:endParaRPr lang="en-US" altLang="en-US" dirty="0">
              <a:latin typeface="Times New Roman" panose="02020603050405020304" pitchFamily="18" charset="0"/>
            </a:endParaRPr>
          </a:p>
          <a:p>
            <a:r>
              <a:rPr lang="en-US" altLang="en-US" dirty="0">
                <a:latin typeface="Times New Roman" panose="02020603050405020304" pitchFamily="18" charset="0"/>
              </a:rPr>
              <a:t>Mice, which are character devices, feed their bits serially to the controller.  When enough information is assembled to represent a move of the mouse, the controller presents it to the area in memory/interrupt controller</a:t>
            </a:r>
          </a:p>
          <a:p>
            <a:endParaRPr lang="en-US" altLang="en-US" dirty="0">
              <a:latin typeface="Times New Roman" panose="02020603050405020304" pitchFamily="18" charset="0"/>
            </a:endParaRPr>
          </a:p>
          <a:p>
            <a:r>
              <a:rPr lang="en-US" altLang="en-US" dirty="0">
                <a:latin typeface="Times New Roman" panose="02020603050405020304" pitchFamily="18" charset="0"/>
              </a:rPr>
              <a:t>PCIe slot</a:t>
            </a:r>
          </a:p>
        </p:txBody>
      </p:sp>
    </p:spTree>
    <p:extLst>
      <p:ext uri="{BB962C8B-B14F-4D97-AF65-F5344CB8AC3E}">
        <p14:creationId xmlns:p14="http://schemas.microsoft.com/office/powerpoint/2010/main" val="291910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example, disk controllers have their own buffer, we’ll revisit this shortly</a:t>
            </a:r>
          </a:p>
        </p:txBody>
      </p:sp>
      <p:sp>
        <p:nvSpPr>
          <p:cNvPr id="4" name="Slide Number Placeholder 3"/>
          <p:cNvSpPr>
            <a:spLocks noGrp="1"/>
          </p:cNvSpPr>
          <p:nvPr>
            <p:ph type="sldNum" sz="quarter" idx="5"/>
          </p:nvPr>
        </p:nvSpPr>
        <p:spPr/>
        <p:txBody>
          <a:bodyPr/>
          <a:lstStyle/>
          <a:p>
            <a:fld id="{E37F2B54-A66B-4779-906C-F879CC221B89}" type="slidenum">
              <a:rPr lang="en-CA" smtClean="0"/>
              <a:pPr/>
              <a:t>8</a:t>
            </a:fld>
            <a:endParaRPr lang="en-CA"/>
          </a:p>
        </p:txBody>
      </p:sp>
    </p:spTree>
    <p:extLst>
      <p:ext uri="{BB962C8B-B14F-4D97-AF65-F5344CB8AC3E}">
        <p14:creationId xmlns:p14="http://schemas.microsoft.com/office/powerpoint/2010/main" val="475087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What are some common ports on PCs?  </a:t>
            </a:r>
          </a:p>
          <a:p>
            <a:endParaRPr lang="pt-BR" dirty="0"/>
          </a:p>
          <a:p>
            <a:r>
              <a:rPr lang="pt-BR" dirty="0"/>
              <a:t>COM1: I/O port 0x3F8, IRQ 4</a:t>
            </a:r>
          </a:p>
          <a:p>
            <a:r>
              <a:rPr lang="pt-BR" dirty="0"/>
              <a:t>COM2: I/O port 0x2F8, IRQ 3</a:t>
            </a:r>
          </a:p>
          <a:p>
            <a:r>
              <a:rPr lang="pt-BR" dirty="0"/>
              <a:t>COM3: I/O port 0x3E8, IRQ 4</a:t>
            </a:r>
          </a:p>
          <a:p>
            <a:r>
              <a:rPr lang="pt-BR" dirty="0"/>
              <a:t>COM4: I/O port 0x2E8, IRQ 3</a:t>
            </a:r>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9</a:t>
            </a:fld>
            <a:endParaRPr lang="en-CA"/>
          </a:p>
        </p:txBody>
      </p:sp>
    </p:spTree>
    <p:extLst>
      <p:ext uri="{BB962C8B-B14F-4D97-AF65-F5344CB8AC3E}">
        <p14:creationId xmlns:p14="http://schemas.microsoft.com/office/powerpoint/2010/main" val="2945648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Address, data and control lines</a:t>
            </a:r>
          </a:p>
          <a:p>
            <a:endParaRPr lang="en-CA" dirty="0"/>
          </a:p>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11</a:t>
            </a:fld>
            <a:endParaRPr lang="en-CA"/>
          </a:p>
        </p:txBody>
      </p:sp>
    </p:spTree>
    <p:extLst>
      <p:ext uri="{BB962C8B-B14F-4D97-AF65-F5344CB8AC3E}">
        <p14:creationId xmlns:p14="http://schemas.microsoft.com/office/powerpoint/2010/main" val="111400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13</a:t>
            </a:fld>
            <a:endParaRPr lang="en-CA"/>
          </a:p>
        </p:txBody>
      </p:sp>
    </p:spTree>
    <p:extLst>
      <p:ext uri="{BB962C8B-B14F-4D97-AF65-F5344CB8AC3E}">
        <p14:creationId xmlns:p14="http://schemas.microsoft.com/office/powerpoint/2010/main" val="41150133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png"/><Relationship Id="rId2" Type="http://schemas.openxmlformats.org/officeDocument/2006/relationships/slideMaster" Target="../slideMasters/slideMaster1.xml"/><Relationship Id="rId16"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oleObject" Target="../embeddings/oleObject4.bin"/><Relationship Id="rId1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8.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Master" Target="../slideMasters/slideMaster2.xml"/><Relationship Id="rId1" Type="http://schemas.openxmlformats.org/officeDocument/2006/relationships/vmlDrawing" Target="../drawings/vmlDrawing3.v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oleObject" Target="../embeddings/oleObject8.bin"/><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9.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B73AC3D7-6AAD-0A41-B85B-FC465908E9C7}" type="datetime1">
              <a:rPr lang="en-CA" altLang="en-US" smtClean="0">
                <a:solidFill>
                  <a:srgbClr val="000000"/>
                </a:solidFill>
              </a:rPr>
              <a:t>2020-04-02</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388" name="Bitmap Image" r:id="rId3" imgW="733333" imgH="838095" progId="PBrush">
                  <p:embed/>
                </p:oleObj>
              </mc:Choice>
              <mc:Fallback>
                <p:oleObj name="Bitmap Image" r:id="rId3" imgW="733333" imgH="838095" progId="PBrush">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389" name="Bitmap Image" r:id="rId5" imgW="2381582" imgH="571731" progId="PBrush">
                  <p:embed/>
                </p:oleObj>
              </mc:Choice>
              <mc:Fallback>
                <p:oleObj name="Bitmap Image" r:id="rId5" imgW="2381582" imgH="571731" progId="PBrush">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390" name="Bitmap Image" r:id="rId7" imgW="2333333" imgH="581106" progId="PBrush">
                  <p:embed/>
                </p:oleObj>
              </mc:Choice>
              <mc:Fallback>
                <p:oleObj name="Bitmap Image" r:id="rId7" imgW="2333333" imgH="581106" progId="PBrush">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391" name="Bitmap Image" r:id="rId9" imgW="1523810" imgH="476316" progId="PBrush">
                  <p:embed/>
                </p:oleObj>
              </mc:Choice>
              <mc:Fallback>
                <p:oleObj name="Bitmap Image" r:id="rId9" imgW="1523810" imgH="476316" progId="PBrush">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392" name="Bitmap Image" r:id="rId11" imgW="828791" imgH="428798" progId="PBrush">
                  <p:embed/>
                </p:oleObj>
              </mc:Choice>
              <mc:Fallback>
                <p:oleObj name="Bitmap Image" r:id="rId11" imgW="828791" imgH="428798" progId="PBrush">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393" name="Bitmap Image" r:id="rId13" imgW="2381582" imgH="428798" progId="PBrush">
                  <p:embed/>
                </p:oleObj>
              </mc:Choice>
              <mc:Fallback>
                <p:oleObj name="Bitmap Image" r:id="rId13" imgW="2381582" imgH="428798" progId="PBrush">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394" name="Bitmap Image" r:id="rId15" imgW="1771429" imgH="1181265" progId="PBrush">
                  <p:embed/>
                </p:oleObj>
              </mc:Choice>
              <mc:Fallback>
                <p:oleObj name="Bitmap Image" r:id="rId15" imgW="1771429" imgH="1181265" progId="PBrush">
                  <p:embed/>
                  <p:pic>
                    <p:nvPicPr>
                      <p:cNvPr id="0" name="Picture 50"/>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BA89CDA9-E4F9-344C-A25D-B62C0C12A1EF}" type="datetime1">
              <a:rPr lang="en-CA" altLang="en-US" smtClean="0">
                <a:solidFill>
                  <a:srgbClr val="000000"/>
                </a:solidFill>
              </a:rPr>
              <a:t>2020-04-02</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C9412811-AC6A-3643-A873-E61A23D98F0B}" type="datetime1">
              <a:rPr lang="en-CA" altLang="en-US" smtClean="0">
                <a:solidFill>
                  <a:srgbClr val="000000"/>
                </a:solidFill>
              </a:rPr>
              <a:t>2020-04-02</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41"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3033013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65"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561262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pPr/>
              <a:t>‹#›</a:t>
            </a:fld>
            <a:endParaRPr lang="fr-CA" altLang="en-US"/>
          </a:p>
        </p:txBody>
      </p:sp>
      <p:graphicFrame>
        <p:nvGraphicFramePr>
          <p:cNvPr id="12" name="Object 11"/>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70"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308971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524BE904-DE42-3E4D-BF7A-1F53730693CF}" type="datetime1">
              <a:rPr lang="en-CA" altLang="en-US" smtClean="0">
                <a:solidFill>
                  <a:srgbClr val="000000"/>
                </a:solidFill>
              </a:rPr>
              <a:t>2020-04-02</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810DAEB-E317-8B4C-8AD0-7C931366418A}" type="datetime1">
              <a:rPr lang="en-CA" altLang="en-US" smtClean="0">
                <a:solidFill>
                  <a:srgbClr val="000000"/>
                </a:solidFill>
              </a:rPr>
              <a:t>2020-04-02</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A8078199-C44B-714E-97C9-80DE9B621DEF}" type="datetime1">
              <a:rPr lang="en-CA" altLang="en-US" smtClean="0">
                <a:solidFill>
                  <a:srgbClr val="000000"/>
                </a:solidFill>
              </a:rPr>
              <a:t>2020-04-02</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55E09FC4-3641-F04A-9DD4-248F35DBBC5A}" type="datetime1">
              <a:rPr lang="en-CA" altLang="en-US" smtClean="0">
                <a:solidFill>
                  <a:srgbClr val="000000"/>
                </a:solidFill>
              </a:rPr>
              <a:t>2020-04-02</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968921CC-21F0-4945-933C-2D0929884D21}" type="datetime1">
              <a:rPr lang="en-CA" altLang="en-US" smtClean="0">
                <a:solidFill>
                  <a:srgbClr val="000000"/>
                </a:solidFill>
              </a:rPr>
              <a:t>2020-04-02</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8CBF447-6B47-1F43-B763-D8ECA166C72F}" type="datetime1">
              <a:rPr lang="en-CA" altLang="en-US" smtClean="0">
                <a:solidFill>
                  <a:srgbClr val="000000"/>
                </a:solidFill>
              </a:rPr>
              <a:t>2020-04-02</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54BB1B1-9BF3-814D-9B75-D6DA8145DBB1}" type="datetime1">
              <a:rPr lang="en-CA" altLang="en-US" smtClean="0">
                <a:solidFill>
                  <a:srgbClr val="000000"/>
                </a:solidFill>
              </a:rPr>
              <a:t>2020-04-02</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C1C6A66-8FCE-4B48-B574-D9CF25A51CDD}" type="datetime1">
              <a:rPr lang="en-CA" altLang="en-US" smtClean="0">
                <a:solidFill>
                  <a:srgbClr val="000000"/>
                </a:solidFill>
              </a:rPr>
              <a:t>2020-04-02</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71163563-BBAD-D54B-929A-226067F907D7}" type="datetime1">
              <a:rPr lang="en-CA" altLang="en-US" smtClean="0">
                <a:solidFill>
                  <a:srgbClr val="000000"/>
                </a:solidFill>
              </a:rPr>
              <a:t>2020-04-02</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E549BA9-73D0-8249-9635-0CCB6490C7FA}" type="datetime1">
              <a:rPr kumimoji="0" lang="en-CA" alt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2020-04-02</a:t>
            </a:fld>
            <a:endPar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242B984-0FA7-4C5C-A1AF-397236A629D1}"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1971823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png"/><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4.png"/><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6.png"/><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7.png"/><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6" name="Subtitle 1">
            <a:extLst>
              <a:ext uri="{FF2B5EF4-FFF2-40B4-BE49-F238E27FC236}">
                <a16:creationId xmlns:a16="http://schemas.microsoft.com/office/drawing/2014/main" id="{076140C5-FDAA-42A0-9E89-C97D75C7DC9B}"/>
              </a:ext>
            </a:extLst>
          </p:cNvPr>
          <p:cNvSpPr>
            <a:spLocks noGrp="1"/>
          </p:cNvSpPr>
          <p:nvPr>
            <p:ph type="subTitle" idx="1"/>
          </p:nvPr>
        </p:nvSpPr>
        <p:spPr>
          <a:xfrm>
            <a:off x="1287000" y="4854198"/>
            <a:ext cx="6400800" cy="1752600"/>
          </a:xfrm>
        </p:spPr>
        <p:txBody>
          <a:bodyPr/>
          <a:lstStyle/>
          <a:p>
            <a:r>
              <a:rPr lang="en-CA" dirty="0"/>
              <a:t>Principles of I/O Hardware</a:t>
            </a:r>
          </a:p>
          <a:p>
            <a:r>
              <a:rPr lang="en-CA" sz="2000" dirty="0"/>
              <a:t>(Modern Operating Systems 5.1)</a:t>
            </a:r>
          </a:p>
        </p:txBody>
      </p:sp>
    </p:spTree>
    <p:extLst>
      <p:ext uri="{BB962C8B-B14F-4D97-AF65-F5344CB8AC3E}">
        <p14:creationId xmlns:p14="http://schemas.microsoft.com/office/powerpoint/2010/main" val="199641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10AA-1179-477C-B3F5-A82E629F5BDF}"/>
              </a:ext>
            </a:extLst>
          </p:cNvPr>
          <p:cNvSpPr>
            <a:spLocks noGrp="1"/>
          </p:cNvSpPr>
          <p:nvPr>
            <p:ph type="title"/>
          </p:nvPr>
        </p:nvSpPr>
        <p:spPr>
          <a:xfrm>
            <a:off x="685800" y="260648"/>
            <a:ext cx="7772400" cy="1143000"/>
          </a:xfrm>
        </p:spPr>
        <p:txBody>
          <a:bodyPr/>
          <a:lstStyle/>
          <a:p>
            <a:r>
              <a:rPr lang="en-CA" dirty="0"/>
              <a:t>Example – Memory Mapped I/O</a:t>
            </a:r>
          </a:p>
        </p:txBody>
      </p:sp>
      <p:pic>
        <p:nvPicPr>
          <p:cNvPr id="4" name="Picture 3">
            <a:extLst>
              <a:ext uri="{FF2B5EF4-FFF2-40B4-BE49-F238E27FC236}">
                <a16:creationId xmlns:a16="http://schemas.microsoft.com/office/drawing/2014/main" id="{846B2958-B699-46AA-8506-C792C273D4CF}"/>
              </a:ext>
            </a:extLst>
          </p:cNvPr>
          <p:cNvPicPr>
            <a:picLocks noChangeAspect="1"/>
          </p:cNvPicPr>
          <p:nvPr/>
        </p:nvPicPr>
        <p:blipFill>
          <a:blip r:embed="rId2"/>
          <a:stretch>
            <a:fillRect/>
          </a:stretch>
        </p:blipFill>
        <p:spPr>
          <a:xfrm>
            <a:off x="899592" y="2007659"/>
            <a:ext cx="6938882" cy="2842681"/>
          </a:xfrm>
          <a:prstGeom prst="rect">
            <a:avLst/>
          </a:prstGeom>
        </p:spPr>
      </p:pic>
    </p:spTree>
    <p:extLst>
      <p:ext uri="{BB962C8B-B14F-4D97-AF65-F5344CB8AC3E}">
        <p14:creationId xmlns:p14="http://schemas.microsoft.com/office/powerpoint/2010/main" val="12127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10AA-1179-477C-B3F5-A82E629F5BDF}"/>
              </a:ext>
            </a:extLst>
          </p:cNvPr>
          <p:cNvSpPr>
            <a:spLocks noGrp="1"/>
          </p:cNvSpPr>
          <p:nvPr>
            <p:ph type="title"/>
          </p:nvPr>
        </p:nvSpPr>
        <p:spPr>
          <a:xfrm>
            <a:off x="0" y="609600"/>
            <a:ext cx="9144000" cy="1143000"/>
          </a:xfrm>
        </p:spPr>
        <p:txBody>
          <a:bodyPr/>
          <a:lstStyle/>
          <a:p>
            <a:r>
              <a:rPr lang="en-CA" dirty="0"/>
              <a:t>Example –Port and Hybrid Addressing</a:t>
            </a:r>
          </a:p>
        </p:txBody>
      </p:sp>
      <p:pic>
        <p:nvPicPr>
          <p:cNvPr id="5" name="Picture 4">
            <a:extLst>
              <a:ext uri="{FF2B5EF4-FFF2-40B4-BE49-F238E27FC236}">
                <a16:creationId xmlns:a16="http://schemas.microsoft.com/office/drawing/2014/main" id="{D3CC41DD-8555-43EF-B23A-B18E1BBA26D3}"/>
              </a:ext>
            </a:extLst>
          </p:cNvPr>
          <p:cNvPicPr>
            <a:picLocks noChangeAspect="1"/>
          </p:cNvPicPr>
          <p:nvPr/>
        </p:nvPicPr>
        <p:blipFill>
          <a:blip r:embed="rId3"/>
          <a:stretch>
            <a:fillRect/>
          </a:stretch>
        </p:blipFill>
        <p:spPr>
          <a:xfrm>
            <a:off x="1665353" y="1752600"/>
            <a:ext cx="5818547" cy="2356271"/>
          </a:xfrm>
          <a:prstGeom prst="rect">
            <a:avLst/>
          </a:prstGeom>
        </p:spPr>
      </p:pic>
      <p:pic>
        <p:nvPicPr>
          <p:cNvPr id="6" name="Picture 5">
            <a:extLst>
              <a:ext uri="{FF2B5EF4-FFF2-40B4-BE49-F238E27FC236}">
                <a16:creationId xmlns:a16="http://schemas.microsoft.com/office/drawing/2014/main" id="{20AD2B9C-8A40-4CAE-AF98-3F013EF8FBE4}"/>
              </a:ext>
            </a:extLst>
          </p:cNvPr>
          <p:cNvPicPr>
            <a:picLocks noChangeAspect="1"/>
          </p:cNvPicPr>
          <p:nvPr/>
        </p:nvPicPr>
        <p:blipFill>
          <a:blip r:embed="rId4"/>
          <a:stretch>
            <a:fillRect/>
          </a:stretch>
        </p:blipFill>
        <p:spPr>
          <a:xfrm>
            <a:off x="1665353" y="4157044"/>
            <a:ext cx="5818547" cy="2432344"/>
          </a:xfrm>
          <a:prstGeom prst="rect">
            <a:avLst/>
          </a:prstGeom>
        </p:spPr>
      </p:pic>
    </p:spTree>
    <p:extLst>
      <p:ext uri="{BB962C8B-B14F-4D97-AF65-F5344CB8AC3E}">
        <p14:creationId xmlns:p14="http://schemas.microsoft.com/office/powerpoint/2010/main" val="233470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B1A2-9CC3-446E-A92A-2FECBC925675}"/>
              </a:ext>
            </a:extLst>
          </p:cNvPr>
          <p:cNvSpPr>
            <a:spLocks noGrp="1"/>
          </p:cNvSpPr>
          <p:nvPr>
            <p:ph type="title"/>
          </p:nvPr>
        </p:nvSpPr>
        <p:spPr/>
        <p:txBody>
          <a:bodyPr/>
          <a:lstStyle/>
          <a:p>
            <a:r>
              <a:rPr lang="en-CA" dirty="0"/>
              <a:t>Intel and I/O Port Addresses</a:t>
            </a:r>
          </a:p>
        </p:txBody>
      </p:sp>
      <p:sp>
        <p:nvSpPr>
          <p:cNvPr id="3" name="Content Placeholder 2">
            <a:extLst>
              <a:ext uri="{FF2B5EF4-FFF2-40B4-BE49-F238E27FC236}">
                <a16:creationId xmlns:a16="http://schemas.microsoft.com/office/drawing/2014/main" id="{8836EBAB-8E8C-4B94-85D4-46388A254E4D}"/>
              </a:ext>
            </a:extLst>
          </p:cNvPr>
          <p:cNvSpPr>
            <a:spLocks noGrp="1"/>
          </p:cNvSpPr>
          <p:nvPr>
            <p:ph idx="1"/>
          </p:nvPr>
        </p:nvSpPr>
        <p:spPr/>
        <p:txBody>
          <a:bodyPr/>
          <a:lstStyle/>
          <a:p>
            <a:r>
              <a:rPr lang="en-US" dirty="0"/>
              <a:t>The processor’s I/O address space is separate and distinct from the physical-memory address space</a:t>
            </a:r>
          </a:p>
          <a:p>
            <a:pPr lvl="1"/>
            <a:r>
              <a:rPr lang="en-US" dirty="0"/>
              <a:t>The processor supports an I/O address space that contains up to 2</a:t>
            </a:r>
            <a:r>
              <a:rPr lang="en-US" baseline="30000" dirty="0"/>
              <a:t>16</a:t>
            </a:r>
            <a:r>
              <a:rPr lang="en-US" dirty="0"/>
              <a:t> or 65,536 (64K) individually addressable 8-bit I/O ports</a:t>
            </a:r>
          </a:p>
          <a:p>
            <a:pPr lvl="2"/>
            <a:r>
              <a:rPr lang="en-US" dirty="0"/>
              <a:t>numbered 0 through FFFFH</a:t>
            </a:r>
          </a:p>
          <a:p>
            <a:pPr lvl="2"/>
            <a:r>
              <a:rPr lang="en-US" dirty="0"/>
              <a:t>Ports that are 16-bit and 32-bit may also be defined in the I/O address space. </a:t>
            </a:r>
            <a:endParaRPr lang="en-CA" dirty="0"/>
          </a:p>
        </p:txBody>
      </p:sp>
      <p:sp>
        <p:nvSpPr>
          <p:cNvPr id="4" name="Rectangle 3">
            <a:extLst>
              <a:ext uri="{FF2B5EF4-FFF2-40B4-BE49-F238E27FC236}">
                <a16:creationId xmlns:a16="http://schemas.microsoft.com/office/drawing/2014/main" id="{1FFE1E76-4F75-4DB3-AF42-732743B29634}"/>
              </a:ext>
            </a:extLst>
          </p:cNvPr>
          <p:cNvSpPr/>
          <p:nvPr/>
        </p:nvSpPr>
        <p:spPr>
          <a:xfrm>
            <a:off x="899592" y="6324600"/>
            <a:ext cx="7992888" cy="461665"/>
          </a:xfrm>
          <a:prstGeom prst="rect">
            <a:avLst/>
          </a:prstGeom>
        </p:spPr>
        <p:txBody>
          <a:bodyPr wrap="square">
            <a:spAutoFit/>
          </a:bodyPr>
          <a:lstStyle/>
          <a:p>
            <a:r>
              <a:rPr lang="en-CA" sz="1200" dirty="0"/>
              <a:t>Reference:  Section 18, I/O Addressing, https://software.intel.com/sites/default/files/managed/39/c5/325462-sdm-vol-1-2abcd-3abcd.pdf</a:t>
            </a:r>
          </a:p>
        </p:txBody>
      </p:sp>
    </p:spTree>
    <p:extLst>
      <p:ext uri="{BB962C8B-B14F-4D97-AF65-F5344CB8AC3E}">
        <p14:creationId xmlns:p14="http://schemas.microsoft.com/office/powerpoint/2010/main" val="4191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3210-9036-419D-8C39-591FD5AC5B61}"/>
              </a:ext>
            </a:extLst>
          </p:cNvPr>
          <p:cNvSpPr>
            <a:spLocks noGrp="1"/>
          </p:cNvSpPr>
          <p:nvPr>
            <p:ph type="title"/>
          </p:nvPr>
        </p:nvSpPr>
        <p:spPr>
          <a:xfrm>
            <a:off x="683933" y="410515"/>
            <a:ext cx="7772400" cy="1143000"/>
          </a:xfrm>
        </p:spPr>
        <p:txBody>
          <a:bodyPr/>
          <a:lstStyle/>
          <a:p>
            <a:r>
              <a:rPr lang="en-CA" dirty="0"/>
              <a:t>I/O Port Addressing</a:t>
            </a:r>
          </a:p>
        </p:txBody>
      </p:sp>
      <p:sp>
        <p:nvSpPr>
          <p:cNvPr id="3" name="Content Placeholder 2">
            <a:extLst>
              <a:ext uri="{FF2B5EF4-FFF2-40B4-BE49-F238E27FC236}">
                <a16:creationId xmlns:a16="http://schemas.microsoft.com/office/drawing/2014/main" id="{12DCA27F-AE27-46D5-92DE-69ECA1A11766}"/>
              </a:ext>
            </a:extLst>
          </p:cNvPr>
          <p:cNvSpPr>
            <a:spLocks noGrp="1"/>
          </p:cNvSpPr>
          <p:nvPr>
            <p:ph idx="1"/>
          </p:nvPr>
        </p:nvSpPr>
        <p:spPr>
          <a:xfrm>
            <a:off x="683933" y="4589915"/>
            <a:ext cx="7772400" cy="506760"/>
          </a:xfrm>
        </p:spPr>
        <p:txBody>
          <a:bodyPr/>
          <a:lstStyle/>
          <a:p>
            <a:r>
              <a:rPr lang="en-CA" sz="2400" dirty="0"/>
              <a:t>Consider output from Windows 10 Resource Monitor:</a:t>
            </a:r>
          </a:p>
          <a:p>
            <a:pPr lvl="1"/>
            <a:r>
              <a:rPr lang="en-CA" sz="2000" dirty="0"/>
              <a:t>Of the 16GB RAM, a portion is used by the BIOS and I/O port addressing</a:t>
            </a:r>
          </a:p>
        </p:txBody>
      </p:sp>
      <p:pic>
        <p:nvPicPr>
          <p:cNvPr id="4" name="Picture 3">
            <a:extLst>
              <a:ext uri="{FF2B5EF4-FFF2-40B4-BE49-F238E27FC236}">
                <a16:creationId xmlns:a16="http://schemas.microsoft.com/office/drawing/2014/main" id="{264B8C1E-9CCB-4DC4-BAEB-AA531EBA4CEE}"/>
              </a:ext>
            </a:extLst>
          </p:cNvPr>
          <p:cNvPicPr>
            <a:picLocks noChangeAspect="1"/>
          </p:cNvPicPr>
          <p:nvPr/>
        </p:nvPicPr>
        <p:blipFill>
          <a:blip r:embed="rId3"/>
          <a:stretch>
            <a:fillRect/>
          </a:stretch>
        </p:blipFill>
        <p:spPr>
          <a:xfrm>
            <a:off x="518284" y="1553515"/>
            <a:ext cx="8103698" cy="2880320"/>
          </a:xfrm>
          <a:prstGeom prst="rect">
            <a:avLst/>
          </a:prstGeom>
        </p:spPr>
      </p:pic>
      <p:sp>
        <p:nvSpPr>
          <p:cNvPr id="5" name="Rectangle 4">
            <a:extLst>
              <a:ext uri="{FF2B5EF4-FFF2-40B4-BE49-F238E27FC236}">
                <a16:creationId xmlns:a16="http://schemas.microsoft.com/office/drawing/2014/main" id="{1E9D6B6F-DE78-41B6-B321-73B00D77430E}"/>
              </a:ext>
            </a:extLst>
          </p:cNvPr>
          <p:cNvSpPr/>
          <p:nvPr/>
        </p:nvSpPr>
        <p:spPr>
          <a:xfrm>
            <a:off x="3701935" y="3852000"/>
            <a:ext cx="1728192" cy="4178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reeform: Shape 6">
            <a:extLst>
              <a:ext uri="{FF2B5EF4-FFF2-40B4-BE49-F238E27FC236}">
                <a16:creationId xmlns:a16="http://schemas.microsoft.com/office/drawing/2014/main" id="{D67AFC3F-0895-49A9-BB7F-84EF52910FE4}"/>
              </a:ext>
            </a:extLst>
          </p:cNvPr>
          <p:cNvSpPr/>
          <p:nvPr/>
        </p:nvSpPr>
        <p:spPr>
          <a:xfrm>
            <a:off x="1679171" y="3442540"/>
            <a:ext cx="2022764" cy="648704"/>
          </a:xfrm>
          <a:custGeom>
            <a:avLst/>
            <a:gdLst>
              <a:gd name="connsiteX0" fmla="*/ 2022764 w 2022764"/>
              <a:gd name="connsiteY0" fmla="*/ 648393 h 648704"/>
              <a:gd name="connsiteX1" fmla="*/ 692727 w 2022764"/>
              <a:gd name="connsiteY1" fmla="*/ 543099 h 648704"/>
              <a:gd name="connsiteX2" fmla="*/ 0 w 2022764"/>
              <a:gd name="connsiteY2" fmla="*/ 0 h 648704"/>
            </a:gdLst>
            <a:ahLst/>
            <a:cxnLst>
              <a:cxn ang="0">
                <a:pos x="connsiteX0" y="connsiteY0"/>
              </a:cxn>
              <a:cxn ang="0">
                <a:pos x="connsiteX1" y="connsiteY1"/>
              </a:cxn>
              <a:cxn ang="0">
                <a:pos x="connsiteX2" y="connsiteY2"/>
              </a:cxn>
            </a:cxnLst>
            <a:rect l="l" t="t" r="r" b="b"/>
            <a:pathLst>
              <a:path w="2022764" h="648704">
                <a:moveTo>
                  <a:pt x="2022764" y="648393"/>
                </a:moveTo>
                <a:cubicBezTo>
                  <a:pt x="1526309" y="649779"/>
                  <a:pt x="1029854" y="651165"/>
                  <a:pt x="692727" y="543099"/>
                </a:cubicBezTo>
                <a:cubicBezTo>
                  <a:pt x="355600" y="435033"/>
                  <a:pt x="177800" y="217516"/>
                  <a:pt x="0" y="0"/>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7315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685800" y="260648"/>
            <a:ext cx="7772400" cy="1143000"/>
          </a:xfrm>
        </p:spPr>
        <p:txBody>
          <a:bodyPr/>
          <a:lstStyle/>
          <a:p>
            <a:pPr eaLnBrk="1" hangingPunct="1"/>
            <a:r>
              <a:rPr lang="en-US" altLang="en-US" dirty="0"/>
              <a:t>Port-based I/O</a:t>
            </a:r>
          </a:p>
        </p:txBody>
      </p:sp>
      <p:sp>
        <p:nvSpPr>
          <p:cNvPr id="17413" name="Rectangle 3"/>
          <p:cNvSpPr>
            <a:spLocks noGrp="1" noChangeArrowheads="1"/>
          </p:cNvSpPr>
          <p:nvPr>
            <p:ph type="body" idx="1"/>
          </p:nvPr>
        </p:nvSpPr>
        <p:spPr>
          <a:xfrm>
            <a:off x="381000" y="1219200"/>
            <a:ext cx="8763000" cy="5257800"/>
          </a:xfrm>
        </p:spPr>
        <p:txBody>
          <a:bodyPr/>
          <a:lstStyle/>
          <a:p>
            <a:pPr eaLnBrk="1" hangingPunct="1"/>
            <a:r>
              <a:rPr lang="en-US" altLang="en-US" dirty="0"/>
              <a:t>To communicate to device controllers through ports, special I/O instructions must be available on the system</a:t>
            </a:r>
          </a:p>
          <a:p>
            <a:pPr lvl="1"/>
            <a:r>
              <a:rPr lang="en-US" altLang="en-US" dirty="0"/>
              <a:t>For example, use MOV assembly language command to talk to memory, but IN or OUT to talk to ports</a:t>
            </a:r>
          </a:p>
          <a:p>
            <a:pPr lvl="2"/>
            <a:r>
              <a:rPr lang="en-US" altLang="en-US" dirty="0">
                <a:latin typeface="Courier New" panose="02070309020205020404" pitchFamily="49" charset="0"/>
                <a:cs typeface="Courier New" panose="02070309020205020404" pitchFamily="49" charset="0"/>
              </a:rPr>
              <a:t>IN R0,4  </a:t>
            </a:r>
            <a:r>
              <a:rPr lang="en-US" altLang="en-US" dirty="0"/>
              <a:t>- read contents I/O port 4, put into R0</a:t>
            </a:r>
          </a:p>
          <a:p>
            <a:pPr lvl="2"/>
            <a:r>
              <a:rPr lang="en-US" altLang="en-US" dirty="0">
                <a:latin typeface="Courier New" panose="02070309020205020404" pitchFamily="49" charset="0"/>
                <a:cs typeface="Courier New" panose="02070309020205020404" pitchFamily="49" charset="0"/>
              </a:rPr>
              <a:t>MOV R0,4 </a:t>
            </a:r>
            <a:r>
              <a:rPr lang="en-US" altLang="en-US" dirty="0"/>
              <a:t>- read contents of memory word 4, put into R0</a:t>
            </a:r>
          </a:p>
          <a:p>
            <a:pPr lvl="1" eaLnBrk="1" hangingPunct="1"/>
            <a:r>
              <a:rPr lang="en-US" altLang="en-US" dirty="0"/>
              <a:t>Early computers all used this method</a:t>
            </a:r>
          </a:p>
          <a:p>
            <a:pPr lvl="1" eaLnBrk="1" hangingPunct="1"/>
            <a:r>
              <a:rPr lang="en-US" altLang="en-US" dirty="0"/>
              <a:t>Disadvantages:</a:t>
            </a:r>
          </a:p>
          <a:p>
            <a:pPr lvl="2" eaLnBrk="1" hangingPunct="1"/>
            <a:r>
              <a:rPr lang="en-US" altLang="en-US" dirty="0"/>
              <a:t>Special instructions are required</a:t>
            </a:r>
          </a:p>
          <a:p>
            <a:pPr lvl="2" eaLnBrk="1" hangingPunct="1"/>
            <a:r>
              <a:rPr lang="en-US" altLang="en-US" dirty="0"/>
              <a:t>Assembly code will be needed when writing functions that talk to devices.</a:t>
            </a:r>
          </a:p>
          <a:p>
            <a:pPr lvl="2" eaLnBrk="1" hangingPunct="1"/>
            <a:r>
              <a:rPr lang="en-US" altLang="en-US" dirty="0"/>
              <a:t>Special code needed to protect I/O devices</a:t>
            </a:r>
          </a:p>
        </p:txBody>
      </p:sp>
    </p:spTree>
    <p:extLst>
      <p:ext uri="{BB962C8B-B14F-4D97-AF65-F5344CB8AC3E}">
        <p14:creationId xmlns:p14="http://schemas.microsoft.com/office/powerpoint/2010/main" val="267170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85800" y="260648"/>
            <a:ext cx="7772400" cy="1143000"/>
          </a:xfrm>
        </p:spPr>
        <p:txBody>
          <a:bodyPr/>
          <a:lstStyle/>
          <a:p>
            <a:pPr eaLnBrk="1" hangingPunct="1"/>
            <a:r>
              <a:rPr lang="en-US" altLang="en-US" dirty="0"/>
              <a:t>Memory-Mapped I/O</a:t>
            </a:r>
          </a:p>
        </p:txBody>
      </p:sp>
      <p:sp>
        <p:nvSpPr>
          <p:cNvPr id="18437" name="Rectangle 3"/>
          <p:cNvSpPr>
            <a:spLocks noGrp="1" noChangeArrowheads="1"/>
          </p:cNvSpPr>
          <p:nvPr>
            <p:ph type="body" idx="1"/>
          </p:nvPr>
        </p:nvSpPr>
        <p:spPr>
          <a:xfrm>
            <a:off x="381000" y="1219200"/>
            <a:ext cx="8763000" cy="5334000"/>
          </a:xfrm>
        </p:spPr>
        <p:txBody>
          <a:bodyPr/>
          <a:lstStyle/>
          <a:p>
            <a:pPr eaLnBrk="1" hangingPunct="1"/>
            <a:r>
              <a:rPr lang="en-US" altLang="en-US" dirty="0"/>
              <a:t>In this scheme, device control registers are mapped into the address space of the machine</a:t>
            </a:r>
          </a:p>
          <a:p>
            <a:pPr lvl="1" eaLnBrk="1" hangingPunct="1"/>
            <a:r>
              <a:rPr lang="en-US" altLang="en-US" dirty="0"/>
              <a:t>No unique assembly instructions are required to talk to device controllers</a:t>
            </a:r>
          </a:p>
          <a:p>
            <a:pPr lvl="1" eaLnBrk="1" hangingPunct="1"/>
            <a:r>
              <a:rPr lang="en-US" altLang="en-US" dirty="0"/>
              <a:t>Advantages:</a:t>
            </a:r>
          </a:p>
          <a:p>
            <a:pPr lvl="2" eaLnBrk="1" hangingPunct="1"/>
            <a:r>
              <a:rPr lang="en-US" altLang="en-US" dirty="0"/>
              <a:t>No new instructions required, native C language can be used</a:t>
            </a:r>
          </a:p>
          <a:p>
            <a:pPr lvl="3"/>
            <a:r>
              <a:rPr lang="en-US" altLang="en-US" dirty="0"/>
              <a:t>Device control registers are just variables in memory</a:t>
            </a:r>
          </a:p>
          <a:p>
            <a:pPr lvl="3"/>
            <a:r>
              <a:rPr lang="en-US" altLang="en-US" dirty="0"/>
              <a:t>Same C language instructions can access both control registers and memory</a:t>
            </a:r>
          </a:p>
          <a:p>
            <a:pPr lvl="2" eaLnBrk="1" hangingPunct="1"/>
            <a:r>
              <a:rPr lang="en-US" altLang="en-US" dirty="0"/>
              <a:t>No special protection mechanisms needed</a:t>
            </a:r>
          </a:p>
          <a:p>
            <a:pPr lvl="3"/>
            <a:r>
              <a:rPr lang="en-US" altLang="en-US" dirty="0"/>
              <a:t>Normal page/segment protections can be used</a:t>
            </a:r>
          </a:p>
          <a:p>
            <a:pPr lvl="3"/>
            <a:r>
              <a:rPr lang="en-US" altLang="en-US" dirty="0"/>
              <a:t>Address space containing control registers, not mapped to any processes’ virtual address space</a:t>
            </a:r>
          </a:p>
        </p:txBody>
      </p:sp>
    </p:spTree>
    <p:extLst>
      <p:ext uri="{BB962C8B-B14F-4D97-AF65-F5344CB8AC3E}">
        <p14:creationId xmlns:p14="http://schemas.microsoft.com/office/powerpoint/2010/main" val="397036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en-US"/>
              <a:t>Memory-Mapped I/O</a:t>
            </a:r>
          </a:p>
        </p:txBody>
      </p:sp>
      <p:sp>
        <p:nvSpPr>
          <p:cNvPr id="3078" name="Rectangle 3"/>
          <p:cNvSpPr>
            <a:spLocks noGrp="1" noChangeArrowheads="1"/>
          </p:cNvSpPr>
          <p:nvPr>
            <p:ph type="body" idx="1"/>
          </p:nvPr>
        </p:nvSpPr>
        <p:spPr>
          <a:xfrm>
            <a:off x="107504" y="1628800"/>
            <a:ext cx="8712967" cy="2808312"/>
          </a:xfrm>
        </p:spPr>
        <p:txBody>
          <a:bodyPr/>
          <a:lstStyle/>
          <a:p>
            <a:pPr lvl="1" eaLnBrk="1" hangingPunct="1"/>
            <a:r>
              <a:rPr lang="en-US" altLang="en-US" dirty="0"/>
              <a:t>Disadvantages:</a:t>
            </a:r>
          </a:p>
          <a:p>
            <a:pPr lvl="2" eaLnBrk="1" hangingPunct="1"/>
            <a:r>
              <a:rPr lang="en-US" altLang="en-US" dirty="0"/>
              <a:t>Caching is more complex as a scheme is required that will not cache certain pages/segments or the OS will not see the changes in state of devices</a:t>
            </a:r>
          </a:p>
          <a:p>
            <a:pPr lvl="3"/>
            <a:r>
              <a:rPr lang="en-US" altLang="en-US" dirty="0"/>
              <a:t>caching is disabled for IO addresses</a:t>
            </a:r>
          </a:p>
          <a:p>
            <a:pPr lvl="2" eaLnBrk="1" hangingPunct="1"/>
            <a:r>
              <a:rPr lang="en-US" altLang="en-US" dirty="0"/>
              <a:t>On each memory reference each memory module and I/O device must check to see if they are to respond to the request.  This is trivial in the case of a system with a simple bus...</a:t>
            </a:r>
          </a:p>
        </p:txBody>
      </p:sp>
      <p:graphicFrame>
        <p:nvGraphicFramePr>
          <p:cNvPr id="3074" name="Object 4"/>
          <p:cNvGraphicFramePr>
            <a:graphicFrameLocks noChangeAspect="1"/>
          </p:cNvGraphicFramePr>
          <p:nvPr>
            <p:extLst>
              <p:ext uri="{D42A27DB-BD31-4B8C-83A1-F6EECF244321}">
                <p14:modId xmlns:p14="http://schemas.microsoft.com/office/powerpoint/2010/main" val="2730445473"/>
              </p:ext>
            </p:extLst>
          </p:nvPr>
        </p:nvGraphicFramePr>
        <p:xfrm>
          <a:off x="2771800" y="4437112"/>
          <a:ext cx="3771900" cy="2314575"/>
        </p:xfrm>
        <a:graphic>
          <a:graphicData uri="http://schemas.openxmlformats.org/presentationml/2006/ole">
            <mc:AlternateContent xmlns:mc="http://schemas.openxmlformats.org/markup-compatibility/2006">
              <mc:Choice xmlns:v="urn:schemas-microsoft-com:vml" Requires="v">
                <p:oleObj spid="_x0000_s4148" name="Bitmap Image" r:id="rId4" imgW="3772427" imgH="2314286" progId="PBrush">
                  <p:embed/>
                </p:oleObj>
              </mc:Choice>
              <mc:Fallback>
                <p:oleObj name="Bitmap Image" r:id="rId4" imgW="3772427" imgH="2314286"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4437112"/>
                        <a:ext cx="3771900" cy="23145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87807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685800" y="190500"/>
            <a:ext cx="7772400" cy="1143000"/>
          </a:xfrm>
        </p:spPr>
        <p:txBody>
          <a:bodyPr/>
          <a:lstStyle/>
          <a:p>
            <a:pPr eaLnBrk="1" hangingPunct="1"/>
            <a:r>
              <a:rPr lang="en-US" altLang="en-US" dirty="0"/>
              <a:t>Memory-Mapped I/O</a:t>
            </a:r>
          </a:p>
        </p:txBody>
      </p:sp>
      <p:sp>
        <p:nvSpPr>
          <p:cNvPr id="4102" name="Rectangle 3"/>
          <p:cNvSpPr>
            <a:spLocks noGrp="1" noChangeArrowheads="1"/>
          </p:cNvSpPr>
          <p:nvPr>
            <p:ph type="body" idx="1"/>
          </p:nvPr>
        </p:nvSpPr>
        <p:spPr>
          <a:xfrm>
            <a:off x="381000" y="1219200"/>
            <a:ext cx="8763000" cy="1371600"/>
          </a:xfrm>
        </p:spPr>
        <p:txBody>
          <a:bodyPr/>
          <a:lstStyle/>
          <a:p>
            <a:pPr lvl="1" eaLnBrk="1" hangingPunct="1"/>
            <a:r>
              <a:rPr lang="en-US" altLang="en-US" dirty="0"/>
              <a:t>Disadvantages (continued):</a:t>
            </a:r>
          </a:p>
          <a:p>
            <a:pPr lvl="2" eaLnBrk="1" hangingPunct="1"/>
            <a:r>
              <a:rPr lang="en-US" altLang="en-US" dirty="0"/>
              <a:t>...however, most systems provide a high speed bus between the CPU and memory and a system bus:</a:t>
            </a:r>
          </a:p>
        </p:txBody>
      </p:sp>
      <p:graphicFrame>
        <p:nvGraphicFramePr>
          <p:cNvPr id="4098" name="Object 4"/>
          <p:cNvGraphicFramePr>
            <a:graphicFrameLocks noChangeAspect="1"/>
          </p:cNvGraphicFramePr>
          <p:nvPr>
            <p:extLst>
              <p:ext uri="{D42A27DB-BD31-4B8C-83A1-F6EECF244321}">
                <p14:modId xmlns:p14="http://schemas.microsoft.com/office/powerpoint/2010/main" val="1976825902"/>
              </p:ext>
            </p:extLst>
          </p:nvPr>
        </p:nvGraphicFramePr>
        <p:xfrm>
          <a:off x="4537433" y="2601351"/>
          <a:ext cx="4038600" cy="3400425"/>
        </p:xfrm>
        <a:graphic>
          <a:graphicData uri="http://schemas.openxmlformats.org/presentationml/2006/ole">
            <mc:AlternateContent xmlns:mc="http://schemas.openxmlformats.org/markup-compatibility/2006">
              <mc:Choice xmlns:v="urn:schemas-microsoft-com:vml" Requires="v">
                <p:oleObj spid="_x0000_s5169" name="Bitmap Image" r:id="rId4" imgW="4038095" imgH="3400900" progId="PBrush">
                  <p:embed/>
                </p:oleObj>
              </mc:Choice>
              <mc:Fallback>
                <p:oleObj name="Bitmap Image" r:id="rId4" imgW="4038095" imgH="3400900"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7433" y="2601351"/>
                        <a:ext cx="4038600" cy="34004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103" name="Rectangle 5"/>
          <p:cNvSpPr>
            <a:spLocks noChangeArrowheads="1"/>
          </p:cNvSpPr>
          <p:nvPr/>
        </p:nvSpPr>
        <p:spPr bwMode="auto">
          <a:xfrm>
            <a:off x="685800" y="3048000"/>
            <a:ext cx="3886200" cy="2469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2" indent="0" eaLnBrk="1" hangingPunct="1">
              <a:spcBef>
                <a:spcPct val="20000"/>
              </a:spcBef>
              <a:buClr>
                <a:schemeClr val="folHlink"/>
              </a:buClr>
              <a:buSzPct val="60000"/>
            </a:pPr>
            <a:r>
              <a:rPr lang="en-US" altLang="en-US" sz="2000" dirty="0">
                <a:solidFill>
                  <a:srgbClr val="008000"/>
                </a:solidFill>
                <a:latin typeface="+mn-lt"/>
              </a:rPr>
              <a:t>This makes it difficult for a device to see if it has been addressed.  A system must be developed to forward the device addresses to the system bus in case the reference is to I/O and not memory</a:t>
            </a:r>
          </a:p>
        </p:txBody>
      </p:sp>
    </p:spTree>
    <p:extLst>
      <p:ext uri="{BB962C8B-B14F-4D97-AF65-F5344CB8AC3E}">
        <p14:creationId xmlns:p14="http://schemas.microsoft.com/office/powerpoint/2010/main" val="1806233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685800" y="419100"/>
            <a:ext cx="7772400" cy="1143000"/>
          </a:xfrm>
        </p:spPr>
        <p:txBody>
          <a:bodyPr/>
          <a:lstStyle/>
          <a:p>
            <a:pPr eaLnBrk="1" hangingPunct="1"/>
            <a:r>
              <a:rPr lang="en-US" altLang="en-US" dirty="0"/>
              <a:t>Device Controller Round-Up</a:t>
            </a:r>
          </a:p>
        </p:txBody>
      </p:sp>
      <p:sp>
        <p:nvSpPr>
          <p:cNvPr id="5126" name="Rectangle 3"/>
          <p:cNvSpPr>
            <a:spLocks noGrp="1" noChangeArrowheads="1"/>
          </p:cNvSpPr>
          <p:nvPr>
            <p:ph type="body" idx="1"/>
          </p:nvPr>
        </p:nvSpPr>
        <p:spPr>
          <a:xfrm>
            <a:off x="316262" y="5451668"/>
            <a:ext cx="8763000" cy="987232"/>
          </a:xfrm>
        </p:spPr>
        <p:txBody>
          <a:bodyPr/>
          <a:lstStyle/>
          <a:p>
            <a:pPr marL="449263" lvl="1" indent="-449263"/>
            <a:r>
              <a:rPr lang="en-US" altLang="en-US" dirty="0"/>
              <a:t>A hybrid design can be used to allow I/O control registers to be ports, but have their data buffers as the address space</a:t>
            </a:r>
          </a:p>
        </p:txBody>
      </p:sp>
      <p:pic>
        <p:nvPicPr>
          <p:cNvPr id="2" name="Picture 1">
            <a:extLst>
              <a:ext uri="{FF2B5EF4-FFF2-40B4-BE49-F238E27FC236}">
                <a16:creationId xmlns:a16="http://schemas.microsoft.com/office/drawing/2014/main" id="{A728FEF3-EDDD-4F49-BE67-9C3E1B76C388}"/>
              </a:ext>
            </a:extLst>
          </p:cNvPr>
          <p:cNvPicPr>
            <a:picLocks noChangeAspect="1"/>
          </p:cNvPicPr>
          <p:nvPr/>
        </p:nvPicPr>
        <p:blipFill>
          <a:blip r:embed="rId3"/>
          <a:stretch>
            <a:fillRect/>
          </a:stretch>
        </p:blipFill>
        <p:spPr>
          <a:xfrm>
            <a:off x="190500" y="1607920"/>
            <a:ext cx="8267700" cy="2482160"/>
          </a:xfrm>
          <a:prstGeom prst="rect">
            <a:avLst/>
          </a:prstGeom>
        </p:spPr>
      </p:pic>
      <p:sp>
        <p:nvSpPr>
          <p:cNvPr id="6" name="Rectangle 3">
            <a:extLst>
              <a:ext uri="{FF2B5EF4-FFF2-40B4-BE49-F238E27FC236}">
                <a16:creationId xmlns:a16="http://schemas.microsoft.com/office/drawing/2014/main" id="{865B2CDF-8908-4B51-B7AD-48AA8E45CD6E}"/>
              </a:ext>
            </a:extLst>
          </p:cNvPr>
          <p:cNvSpPr txBox="1">
            <a:spLocks noChangeArrowheads="1"/>
          </p:cNvSpPr>
          <p:nvPr/>
        </p:nvSpPr>
        <p:spPr bwMode="auto">
          <a:xfrm>
            <a:off x="323528" y="4228944"/>
            <a:ext cx="2736304" cy="720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2" indent="0">
              <a:buNone/>
            </a:pPr>
            <a:r>
              <a:rPr lang="en-US" altLang="en-US" kern="0" dirty="0"/>
              <a:t>Separate I/O Port and Memory Address Space</a:t>
            </a:r>
          </a:p>
        </p:txBody>
      </p:sp>
      <p:sp>
        <p:nvSpPr>
          <p:cNvPr id="7" name="Rectangle 3">
            <a:extLst>
              <a:ext uri="{FF2B5EF4-FFF2-40B4-BE49-F238E27FC236}">
                <a16:creationId xmlns:a16="http://schemas.microsoft.com/office/drawing/2014/main" id="{33C7DE49-C2B3-4D92-944E-9960D02BB895}"/>
              </a:ext>
            </a:extLst>
          </p:cNvPr>
          <p:cNvSpPr txBox="1">
            <a:spLocks noChangeArrowheads="1"/>
          </p:cNvSpPr>
          <p:nvPr/>
        </p:nvSpPr>
        <p:spPr bwMode="auto">
          <a:xfrm>
            <a:off x="3563888" y="4228944"/>
            <a:ext cx="2736304" cy="720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2" indent="0">
              <a:buNone/>
            </a:pPr>
            <a:r>
              <a:rPr lang="en-US" altLang="en-US" kern="0" dirty="0"/>
              <a:t>Memory-mapped I/O</a:t>
            </a:r>
          </a:p>
        </p:txBody>
      </p:sp>
      <p:sp>
        <p:nvSpPr>
          <p:cNvPr id="8" name="Rectangle 3">
            <a:extLst>
              <a:ext uri="{FF2B5EF4-FFF2-40B4-BE49-F238E27FC236}">
                <a16:creationId xmlns:a16="http://schemas.microsoft.com/office/drawing/2014/main" id="{F68AF77F-F314-4966-8837-3227AF8719C6}"/>
              </a:ext>
            </a:extLst>
          </p:cNvPr>
          <p:cNvSpPr txBox="1">
            <a:spLocks noChangeArrowheads="1"/>
          </p:cNvSpPr>
          <p:nvPr/>
        </p:nvSpPr>
        <p:spPr bwMode="auto">
          <a:xfrm>
            <a:off x="6299182" y="4228944"/>
            <a:ext cx="2736304" cy="7200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0" lvl="2" indent="0">
              <a:buNone/>
            </a:pPr>
            <a:r>
              <a:rPr lang="en-US" altLang="en-US" kern="0" dirty="0"/>
              <a:t>Hybrid Memory and I/O Addressing</a:t>
            </a:r>
          </a:p>
        </p:txBody>
      </p:sp>
    </p:spTree>
    <p:extLst>
      <p:ext uri="{BB962C8B-B14F-4D97-AF65-F5344CB8AC3E}">
        <p14:creationId xmlns:p14="http://schemas.microsoft.com/office/powerpoint/2010/main" val="210331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en-US"/>
              <a:t>Direct Memory Access (DMA)</a:t>
            </a:r>
          </a:p>
        </p:txBody>
      </p:sp>
      <p:sp>
        <p:nvSpPr>
          <p:cNvPr id="19461" name="Rectangle 3"/>
          <p:cNvSpPr>
            <a:spLocks noGrp="1" noChangeArrowheads="1"/>
          </p:cNvSpPr>
          <p:nvPr>
            <p:ph type="body" idx="1"/>
          </p:nvPr>
        </p:nvSpPr>
        <p:spPr/>
        <p:txBody>
          <a:bodyPr/>
          <a:lstStyle/>
          <a:p>
            <a:pPr eaLnBrk="1" hangingPunct="1"/>
            <a:r>
              <a:rPr lang="en-US" altLang="en-US"/>
              <a:t>DMA is used to free up the CPU from moving bytes of data from devices to memory</a:t>
            </a:r>
          </a:p>
          <a:p>
            <a:pPr lvl="1" eaLnBrk="1" hangingPunct="1"/>
            <a:r>
              <a:rPr lang="en-US" altLang="en-US"/>
              <a:t>It requires another piece of hardware in the system called the DMA controller</a:t>
            </a:r>
          </a:p>
          <a:p>
            <a:pPr lvl="1" eaLnBrk="1" hangingPunct="1"/>
            <a:r>
              <a:rPr lang="en-US" altLang="en-US"/>
              <a:t>The OS/CPU loads the DMA controller’s registers with the information needed to instruct it from what device to get/put the data, where in memory to start writing/reading and how many bytes are to be read/written</a:t>
            </a:r>
          </a:p>
        </p:txBody>
      </p:sp>
    </p:spTree>
    <p:extLst>
      <p:ext uri="{BB962C8B-B14F-4D97-AF65-F5344CB8AC3E}">
        <p14:creationId xmlns:p14="http://schemas.microsoft.com/office/powerpoint/2010/main" val="192586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a:t>Quick Review</a:t>
            </a:r>
          </a:p>
        </p:txBody>
      </p:sp>
      <p:sp>
        <p:nvSpPr>
          <p:cNvPr id="9221" name="Rectangle 3"/>
          <p:cNvSpPr>
            <a:spLocks noGrp="1" noChangeArrowheads="1"/>
          </p:cNvSpPr>
          <p:nvPr>
            <p:ph type="body" idx="1"/>
          </p:nvPr>
        </p:nvSpPr>
        <p:spPr/>
        <p:txBody>
          <a:bodyPr/>
          <a:lstStyle/>
          <a:p>
            <a:pPr eaLnBrk="1" hangingPunct="1"/>
            <a:r>
              <a:rPr lang="en-US" altLang="en-US"/>
              <a:t>What are the advantages of a segmented system?</a:t>
            </a:r>
          </a:p>
          <a:p>
            <a:pPr eaLnBrk="1" hangingPunct="1"/>
            <a:r>
              <a:rPr lang="en-US" altLang="en-US"/>
              <a:t>What are the two major disadvantages of a “pure” segmentation implementation?</a:t>
            </a:r>
          </a:p>
        </p:txBody>
      </p:sp>
    </p:spTree>
    <p:extLst>
      <p:ext uri="{BB962C8B-B14F-4D97-AF65-F5344CB8AC3E}">
        <p14:creationId xmlns:p14="http://schemas.microsoft.com/office/powerpoint/2010/main" val="2690955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4"/>
          <p:cNvGraphicFramePr>
            <a:graphicFrameLocks noChangeAspect="1"/>
          </p:cNvGraphicFramePr>
          <p:nvPr/>
        </p:nvGraphicFramePr>
        <p:xfrm>
          <a:off x="228600" y="1743075"/>
          <a:ext cx="8763000" cy="3986213"/>
        </p:xfrm>
        <a:graphic>
          <a:graphicData uri="http://schemas.openxmlformats.org/presentationml/2006/ole">
            <mc:AlternateContent xmlns:mc="http://schemas.openxmlformats.org/markup-compatibility/2006">
              <mc:Choice xmlns:v="urn:schemas-microsoft-com:vml" Requires="v">
                <p:oleObj spid="_x0000_s7216" name="Bitmap Image" r:id="rId4" imgW="7621064" imgH="3467584" progId="PBrush">
                  <p:embed/>
                </p:oleObj>
              </mc:Choice>
              <mc:Fallback>
                <p:oleObj name="Bitmap Image" r:id="rId4" imgW="7621064" imgH="3467584"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743075"/>
                        <a:ext cx="8763000" cy="398621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TextBox 3">
            <a:extLst>
              <a:ext uri="{FF2B5EF4-FFF2-40B4-BE49-F238E27FC236}">
                <a16:creationId xmlns:a16="http://schemas.microsoft.com/office/drawing/2014/main" id="{3C59E114-0A87-4367-A134-4C623DE0C854}"/>
              </a:ext>
            </a:extLst>
          </p:cNvPr>
          <p:cNvSpPr txBox="1"/>
          <p:nvPr/>
        </p:nvSpPr>
        <p:spPr>
          <a:xfrm>
            <a:off x="1450671" y="47387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5.</a:t>
            </a:r>
            <a:endParaRPr lang="en-US" dirty="0">
              <a:cs typeface="Times New Roman"/>
            </a:endParaRPr>
          </a:p>
        </p:txBody>
      </p:sp>
    </p:spTree>
    <p:extLst>
      <p:ext uri="{BB962C8B-B14F-4D97-AF65-F5344CB8AC3E}">
        <p14:creationId xmlns:p14="http://schemas.microsoft.com/office/powerpoint/2010/main" val="4056375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a:t>Direct Memory Access</a:t>
            </a:r>
          </a:p>
        </p:txBody>
      </p:sp>
      <p:sp>
        <p:nvSpPr>
          <p:cNvPr id="20485" name="Rectangle 3"/>
          <p:cNvSpPr>
            <a:spLocks noGrp="1" noChangeArrowheads="1"/>
          </p:cNvSpPr>
          <p:nvPr>
            <p:ph type="body" idx="1"/>
          </p:nvPr>
        </p:nvSpPr>
        <p:spPr/>
        <p:txBody>
          <a:bodyPr/>
          <a:lstStyle/>
          <a:p>
            <a:pPr eaLnBrk="1" hangingPunct="1"/>
            <a:r>
              <a:rPr lang="en-US" altLang="en-US" dirty="0"/>
              <a:t>Memory transfer can be word-at-a-time mode and block mode</a:t>
            </a:r>
            <a:endParaRPr lang="en-US" altLang="en-US" b="1" dirty="0">
              <a:solidFill>
                <a:srgbClr val="0000FF"/>
              </a:solidFill>
            </a:endParaRPr>
          </a:p>
          <a:p>
            <a:pPr lvl="1" eaLnBrk="1" hangingPunct="1"/>
            <a:r>
              <a:rPr lang="en-US" altLang="en-US" dirty="0"/>
              <a:t>In word-at-a-time mode, the DMA controller transfers a single byte (or word) for each request</a:t>
            </a:r>
          </a:p>
          <a:p>
            <a:pPr lvl="1" eaLnBrk="1" hangingPunct="1"/>
            <a:r>
              <a:rPr lang="en-US" altLang="en-US" dirty="0"/>
              <a:t>In block or burst mode, the DMA controller transfers a number of bytes at once</a:t>
            </a:r>
          </a:p>
          <a:p>
            <a:pPr lvl="2"/>
            <a:r>
              <a:rPr lang="en-US" altLang="en-US" dirty="0"/>
              <a:t>It take time to acquire the bus, more efficient to transfer multiple words </a:t>
            </a:r>
          </a:p>
          <a:p>
            <a:pPr lvl="2" eaLnBrk="1" hangingPunct="1"/>
            <a:r>
              <a:rPr lang="en-US" altLang="en-US" dirty="0"/>
              <a:t>More efficient, but may delay the CPU from responding to other work/devices for a time, depending on the burst length</a:t>
            </a:r>
          </a:p>
        </p:txBody>
      </p:sp>
    </p:spTree>
    <p:extLst>
      <p:ext uri="{BB962C8B-B14F-4D97-AF65-F5344CB8AC3E}">
        <p14:creationId xmlns:p14="http://schemas.microsoft.com/office/powerpoint/2010/main" val="276864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85800" y="260648"/>
            <a:ext cx="7772400" cy="1143000"/>
          </a:xfrm>
        </p:spPr>
        <p:txBody>
          <a:bodyPr/>
          <a:lstStyle/>
          <a:p>
            <a:pPr eaLnBrk="1" hangingPunct="1"/>
            <a:r>
              <a:rPr lang="en-US" altLang="en-US" dirty="0"/>
              <a:t>Direct Memory Access</a:t>
            </a:r>
          </a:p>
        </p:txBody>
      </p:sp>
      <p:sp>
        <p:nvSpPr>
          <p:cNvPr id="21509" name="Rectangle 3"/>
          <p:cNvSpPr>
            <a:spLocks noGrp="1" noChangeArrowheads="1"/>
          </p:cNvSpPr>
          <p:nvPr>
            <p:ph type="body" idx="1"/>
          </p:nvPr>
        </p:nvSpPr>
        <p:spPr>
          <a:xfrm>
            <a:off x="381000" y="1219200"/>
            <a:ext cx="8583488" cy="5257800"/>
          </a:xfrm>
        </p:spPr>
        <p:txBody>
          <a:bodyPr/>
          <a:lstStyle/>
          <a:p>
            <a:pPr eaLnBrk="1" hangingPunct="1"/>
            <a:r>
              <a:rPr lang="en-US" altLang="en-US" dirty="0"/>
              <a:t>DMA controllers usually use physical addresses for their transfers</a:t>
            </a:r>
          </a:p>
          <a:p>
            <a:pPr lvl="1" eaLnBrk="1" hangingPunct="1"/>
            <a:r>
              <a:rPr lang="en-US" altLang="en-US" dirty="0"/>
              <a:t>Otherwise, they would have to talk to the MMU to get the physical/virtual translation</a:t>
            </a:r>
          </a:p>
          <a:p>
            <a:pPr eaLnBrk="1" hangingPunct="1"/>
            <a:r>
              <a:rPr lang="en-US" altLang="en-US" dirty="0"/>
              <a:t>Some DMA implementations will buffer the information within their own memory space, recall the buffer on the disk controller; this internal buffering: </a:t>
            </a:r>
          </a:p>
          <a:p>
            <a:pPr lvl="1" eaLnBrk="1" hangingPunct="1"/>
            <a:r>
              <a:rPr lang="en-US" altLang="en-US" dirty="0"/>
              <a:t>enables checksum to be verified before transfer</a:t>
            </a:r>
          </a:p>
          <a:p>
            <a:pPr lvl="1" eaLnBrk="1" hangingPunct="1"/>
            <a:r>
              <a:rPr lang="en-US" altLang="en-US" dirty="0"/>
              <a:t>Removes inefficiencies/constant writes to bus, DMA is less time critical</a:t>
            </a:r>
          </a:p>
          <a:p>
            <a:pPr eaLnBrk="1" hangingPunct="1"/>
            <a:r>
              <a:rPr lang="en-US" altLang="en-US" dirty="0"/>
              <a:t>Not all computers use DMA</a:t>
            </a:r>
          </a:p>
          <a:p>
            <a:pPr lvl="1" eaLnBrk="1" hangingPunct="1"/>
            <a:r>
              <a:rPr lang="en-US" altLang="en-US" dirty="0"/>
              <a:t>Not always required</a:t>
            </a:r>
          </a:p>
        </p:txBody>
      </p:sp>
    </p:spTree>
    <p:extLst>
      <p:ext uri="{BB962C8B-B14F-4D97-AF65-F5344CB8AC3E}">
        <p14:creationId xmlns:p14="http://schemas.microsoft.com/office/powerpoint/2010/main" val="351576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266700"/>
            <a:ext cx="7772400" cy="1143000"/>
          </a:xfrm>
        </p:spPr>
        <p:txBody>
          <a:bodyPr/>
          <a:lstStyle/>
          <a:p>
            <a:pPr eaLnBrk="1" hangingPunct="1"/>
            <a:r>
              <a:rPr lang="en-US" altLang="en-US" dirty="0"/>
              <a:t>Interrupts, revisited</a:t>
            </a:r>
          </a:p>
        </p:txBody>
      </p:sp>
      <p:sp>
        <p:nvSpPr>
          <p:cNvPr id="22533" name="Rectangle 3"/>
          <p:cNvSpPr>
            <a:spLocks noGrp="1" noChangeArrowheads="1"/>
          </p:cNvSpPr>
          <p:nvPr>
            <p:ph type="body" idx="1"/>
          </p:nvPr>
        </p:nvSpPr>
        <p:spPr>
          <a:xfrm>
            <a:off x="381000" y="1143000"/>
            <a:ext cx="8295456" cy="5257800"/>
          </a:xfrm>
        </p:spPr>
        <p:txBody>
          <a:bodyPr/>
          <a:lstStyle/>
          <a:p>
            <a:pPr eaLnBrk="1" hangingPunct="1"/>
            <a:r>
              <a:rPr lang="en-US" altLang="en-US" dirty="0"/>
              <a:t>What happens when a device needs attention and signals an interrupt?</a:t>
            </a:r>
          </a:p>
          <a:p>
            <a:pPr lvl="1" eaLnBrk="1" hangingPunct="1"/>
            <a:r>
              <a:rPr lang="en-US" altLang="en-US" dirty="0"/>
              <a:t>Device signals on a line</a:t>
            </a:r>
          </a:p>
          <a:p>
            <a:pPr lvl="1" eaLnBrk="1" hangingPunct="1"/>
            <a:r>
              <a:rPr lang="en-US" altLang="en-US" dirty="0"/>
              <a:t>The interrupt controller, if ready, informs the CPU of a pending interrupt and puts a number on the address bus informing the CPU of which device is causing the interrupt</a:t>
            </a:r>
          </a:p>
          <a:p>
            <a:pPr lvl="1" eaLnBrk="1" hangingPunct="1"/>
            <a:r>
              <a:rPr lang="en-US" altLang="en-US" dirty="0"/>
              <a:t>The CPU uses this address as an offset into a table called the </a:t>
            </a:r>
            <a:r>
              <a:rPr lang="en-US" altLang="en-US" b="1" dirty="0">
                <a:solidFill>
                  <a:srgbClr val="0000FF"/>
                </a:solidFill>
              </a:rPr>
              <a:t>interrupt vector</a:t>
            </a:r>
          </a:p>
          <a:p>
            <a:pPr lvl="2"/>
            <a:r>
              <a:rPr lang="en-US" altLang="en-US" dirty="0"/>
              <a:t>The entry contained in the table is the address where the interrupt service procedure is located</a:t>
            </a:r>
          </a:p>
          <a:p>
            <a:pPr lvl="1"/>
            <a:r>
              <a:rPr lang="en-US" altLang="en-US" dirty="0"/>
              <a:t>After it starts executing, the interrupt service procedure signals the interrupt controller that the interrupt is being handled</a:t>
            </a:r>
          </a:p>
          <a:p>
            <a:pPr lvl="2"/>
            <a:r>
              <a:rPr lang="en-US" altLang="en-US" dirty="0"/>
              <a:t>Avoids potential race conditions involving numerous interrupts</a:t>
            </a:r>
          </a:p>
        </p:txBody>
      </p:sp>
    </p:spTree>
    <p:extLst>
      <p:ext uri="{BB962C8B-B14F-4D97-AF65-F5344CB8AC3E}">
        <p14:creationId xmlns:p14="http://schemas.microsoft.com/office/powerpoint/2010/main" val="2796552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685800" y="260648"/>
            <a:ext cx="7772400" cy="725388"/>
          </a:xfrm>
        </p:spPr>
        <p:txBody>
          <a:bodyPr/>
          <a:lstStyle/>
          <a:p>
            <a:pPr eaLnBrk="1" hangingPunct="1"/>
            <a:r>
              <a:rPr lang="en-US" altLang="en-US" dirty="0"/>
              <a:t>Handling Interrupts</a:t>
            </a:r>
          </a:p>
        </p:txBody>
      </p:sp>
      <p:sp>
        <p:nvSpPr>
          <p:cNvPr id="7174" name="Rectangle 3"/>
          <p:cNvSpPr>
            <a:spLocks noGrp="1" noChangeArrowheads="1"/>
          </p:cNvSpPr>
          <p:nvPr>
            <p:ph type="body" idx="1"/>
          </p:nvPr>
        </p:nvSpPr>
        <p:spPr>
          <a:xfrm>
            <a:off x="381000" y="4341055"/>
            <a:ext cx="8763000" cy="2438400"/>
          </a:xfrm>
        </p:spPr>
        <p:txBody>
          <a:bodyPr/>
          <a:lstStyle/>
          <a:p>
            <a:pPr marL="914400" lvl="1" indent="-457200" eaLnBrk="1" hangingPunct="1">
              <a:buFont typeface="+mj-lt"/>
              <a:buAutoNum type="arabicPeriod"/>
            </a:pPr>
            <a:r>
              <a:rPr lang="en-US" altLang="en-US" sz="2000" dirty="0"/>
              <a:t>I/O device asserts a signal on bus that it is finished its task</a:t>
            </a:r>
          </a:p>
          <a:p>
            <a:pPr marL="914400" lvl="1" indent="-457200" eaLnBrk="1" hangingPunct="1">
              <a:buFont typeface="+mj-lt"/>
              <a:buAutoNum type="arabicPeriod"/>
            </a:pPr>
            <a:r>
              <a:rPr lang="en-US" altLang="en-US" sz="2000" dirty="0"/>
              <a:t>Interrupt controller asserts a signal on the bus to the CPU</a:t>
            </a:r>
          </a:p>
          <a:p>
            <a:pPr marL="1314450" lvl="2" indent="-457200"/>
            <a:r>
              <a:rPr lang="en-US" altLang="en-US" sz="1800" dirty="0"/>
              <a:t>It also places a number (of the IO device) on the address line which is used as an index for the interrupt vector that maps to the corresponding interrupt service procedure within the CPU</a:t>
            </a:r>
          </a:p>
          <a:p>
            <a:pPr marL="914400" lvl="1" indent="-457200">
              <a:buFont typeface="+mj-lt"/>
              <a:buAutoNum type="arabicPeriod"/>
            </a:pPr>
            <a:r>
              <a:rPr lang="en-US" altLang="en-US" sz="2000" dirty="0"/>
              <a:t>Interrupt service procedure sends acknowledgement to interrupt controller</a:t>
            </a:r>
          </a:p>
          <a:p>
            <a:pPr marL="914400" lvl="1" indent="-457200" eaLnBrk="1" hangingPunct="1">
              <a:buFont typeface="+mj-lt"/>
              <a:buAutoNum type="arabicPeriod"/>
            </a:pPr>
            <a:endParaRPr lang="en-US" altLang="en-US" sz="2000" dirty="0"/>
          </a:p>
        </p:txBody>
      </p:sp>
      <p:graphicFrame>
        <p:nvGraphicFramePr>
          <p:cNvPr id="7170" name="Object 4"/>
          <p:cNvGraphicFramePr>
            <a:graphicFrameLocks noChangeAspect="1"/>
          </p:cNvGraphicFramePr>
          <p:nvPr>
            <p:extLst>
              <p:ext uri="{D42A27DB-BD31-4B8C-83A1-F6EECF244321}">
                <p14:modId xmlns:p14="http://schemas.microsoft.com/office/powerpoint/2010/main" val="513100823"/>
              </p:ext>
            </p:extLst>
          </p:nvPr>
        </p:nvGraphicFramePr>
        <p:xfrm>
          <a:off x="453231" y="1124744"/>
          <a:ext cx="8237538" cy="3124200"/>
        </p:xfrm>
        <a:graphic>
          <a:graphicData uri="http://schemas.openxmlformats.org/presentationml/2006/ole">
            <mc:AlternateContent xmlns:mc="http://schemas.openxmlformats.org/markup-compatibility/2006">
              <mc:Choice xmlns:v="urn:schemas-microsoft-com:vml" Requires="v">
                <p:oleObj spid="_x0000_s8242" name="Bitmap Image" r:id="rId4" imgW="8238095" imgH="3123810" progId="PBrush">
                  <p:embed/>
                </p:oleObj>
              </mc:Choice>
              <mc:Fallback>
                <p:oleObj name="Bitmap Image" r:id="rId4" imgW="8238095" imgH="3123810"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231" y="1124744"/>
                        <a:ext cx="8237538" cy="3124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7823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0" y="609600"/>
            <a:ext cx="9144000" cy="1143000"/>
          </a:xfrm>
        </p:spPr>
        <p:txBody>
          <a:bodyPr/>
          <a:lstStyle/>
          <a:p>
            <a:pPr eaLnBrk="1" hangingPunct="1"/>
            <a:r>
              <a:rPr lang="en-US" altLang="en-US" dirty="0"/>
              <a:t>Interrupts – storing of related information</a:t>
            </a:r>
          </a:p>
        </p:txBody>
      </p:sp>
      <p:sp>
        <p:nvSpPr>
          <p:cNvPr id="23557" name="Rectangle 3"/>
          <p:cNvSpPr>
            <a:spLocks noGrp="1" noChangeArrowheads="1"/>
          </p:cNvSpPr>
          <p:nvPr>
            <p:ph type="body" idx="1"/>
          </p:nvPr>
        </p:nvSpPr>
        <p:spPr/>
        <p:txBody>
          <a:bodyPr/>
          <a:lstStyle/>
          <a:p>
            <a:pPr eaLnBrk="1" hangingPunct="1"/>
            <a:r>
              <a:rPr lang="en-US" altLang="en-US" dirty="0"/>
              <a:t>When having to deal with interrupts, CPU needs to store state information </a:t>
            </a:r>
          </a:p>
          <a:p>
            <a:pPr lvl="1"/>
            <a:r>
              <a:rPr lang="en-US" altLang="en-US" dirty="0"/>
              <a:t>Normally stored on the stack</a:t>
            </a:r>
          </a:p>
          <a:p>
            <a:pPr lvl="1" eaLnBrk="1" hangingPunct="1"/>
            <a:r>
              <a:rPr lang="en-US" altLang="en-US" dirty="0"/>
              <a:t>On what stack does the CPU save current state?</a:t>
            </a:r>
          </a:p>
          <a:p>
            <a:pPr lvl="2" eaLnBrk="1" hangingPunct="1"/>
            <a:r>
              <a:rPr lang="en-US" altLang="en-US" dirty="0"/>
              <a:t>If the user stack is used, how do we know it is valid?</a:t>
            </a:r>
          </a:p>
          <a:p>
            <a:pPr lvl="2" eaLnBrk="1" hangingPunct="1"/>
            <a:r>
              <a:rPr lang="en-US" altLang="en-US" dirty="0"/>
              <a:t>Similarly, what if the stack is valid, but our information fills the current page?  Now we may have a page fault in the middle of our interrupt</a:t>
            </a:r>
          </a:p>
          <a:p>
            <a:pPr lvl="2" eaLnBrk="1" hangingPunct="1"/>
            <a:r>
              <a:rPr lang="en-US" altLang="en-US" dirty="0"/>
              <a:t>If the kernel stack is used, the CPU will have to TRAP to kernel mode (which isn’t always required...many device drivers live in user space) requiring more time and a full context switch, invalidating the TLB, cache, etc...</a:t>
            </a:r>
          </a:p>
        </p:txBody>
      </p:sp>
    </p:spTree>
    <p:extLst>
      <p:ext uri="{BB962C8B-B14F-4D97-AF65-F5344CB8AC3E}">
        <p14:creationId xmlns:p14="http://schemas.microsoft.com/office/powerpoint/2010/main" val="1852074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5742-42F2-486A-9C40-6BC3788CDCA3}"/>
              </a:ext>
            </a:extLst>
          </p:cNvPr>
          <p:cNvSpPr>
            <a:spLocks noGrp="1"/>
          </p:cNvSpPr>
          <p:nvPr>
            <p:ph type="title"/>
          </p:nvPr>
        </p:nvSpPr>
        <p:spPr/>
        <p:txBody>
          <a:bodyPr/>
          <a:lstStyle/>
          <a:p>
            <a:r>
              <a:rPr lang="en-CA" dirty="0"/>
              <a:t>Interrupts – Intel perspective</a:t>
            </a:r>
          </a:p>
        </p:txBody>
      </p:sp>
      <p:sp>
        <p:nvSpPr>
          <p:cNvPr id="3" name="Content Placeholder 2">
            <a:extLst>
              <a:ext uri="{FF2B5EF4-FFF2-40B4-BE49-F238E27FC236}">
                <a16:creationId xmlns:a16="http://schemas.microsoft.com/office/drawing/2014/main" id="{61ECA3D7-AD7C-407D-9E85-44265367C4CE}"/>
              </a:ext>
            </a:extLst>
          </p:cNvPr>
          <p:cNvSpPr>
            <a:spLocks noGrp="1"/>
          </p:cNvSpPr>
          <p:nvPr>
            <p:ph idx="1"/>
          </p:nvPr>
        </p:nvSpPr>
        <p:spPr/>
        <p:txBody>
          <a:bodyPr/>
          <a:lstStyle/>
          <a:p>
            <a:r>
              <a:rPr lang="en-US" dirty="0"/>
              <a:t>Intel determines which stack to use based on privilege levels</a:t>
            </a:r>
          </a:p>
          <a:p>
            <a:pPr lvl="1"/>
            <a:r>
              <a:rPr lang="en-US" dirty="0"/>
              <a:t>If the code segment for the handler procedure has the same privilege level as the currently executing program or task, the handler procedure uses the current stack; </a:t>
            </a:r>
          </a:p>
          <a:p>
            <a:pPr lvl="1"/>
            <a:r>
              <a:rPr lang="en-US" dirty="0"/>
              <a:t>If the handler executes at a more privileged level, the processor switches to the stack for the handler’s privilege level. </a:t>
            </a:r>
            <a:endParaRPr lang="en-CA" dirty="0"/>
          </a:p>
        </p:txBody>
      </p:sp>
      <p:sp>
        <p:nvSpPr>
          <p:cNvPr id="4" name="Rectangle 3">
            <a:extLst>
              <a:ext uri="{FF2B5EF4-FFF2-40B4-BE49-F238E27FC236}">
                <a16:creationId xmlns:a16="http://schemas.microsoft.com/office/drawing/2014/main" id="{52DC532B-02A7-4341-A367-20B90B39D8B8}"/>
              </a:ext>
            </a:extLst>
          </p:cNvPr>
          <p:cNvSpPr/>
          <p:nvPr/>
        </p:nvSpPr>
        <p:spPr>
          <a:xfrm>
            <a:off x="1619672" y="6318238"/>
            <a:ext cx="6264696" cy="400110"/>
          </a:xfrm>
          <a:prstGeom prst="rect">
            <a:avLst/>
          </a:prstGeom>
        </p:spPr>
        <p:txBody>
          <a:bodyPr wrap="square">
            <a:spAutoFit/>
          </a:bodyPr>
          <a:lstStyle/>
          <a:p>
            <a:r>
              <a:rPr lang="en-CA" sz="1000" dirty="0"/>
              <a:t>Reference:  Section 6.4, Interrupts and Exceptions https://software.intel.com/sites/default/files/managed/39/c5/325462-sdm-vol-1-2abcd-3abcd.pdf</a:t>
            </a:r>
          </a:p>
        </p:txBody>
      </p:sp>
    </p:spTree>
    <p:extLst>
      <p:ext uri="{BB962C8B-B14F-4D97-AF65-F5344CB8AC3E}">
        <p14:creationId xmlns:p14="http://schemas.microsoft.com/office/powerpoint/2010/main" val="3140282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0" y="609600"/>
            <a:ext cx="9144000" cy="1143000"/>
          </a:xfrm>
        </p:spPr>
        <p:txBody>
          <a:bodyPr/>
          <a:lstStyle/>
          <a:p>
            <a:pPr eaLnBrk="1" hangingPunct="1"/>
            <a:r>
              <a:rPr lang="en-US" altLang="en-US" dirty="0"/>
              <a:t>Interrupts – how much information to save</a:t>
            </a:r>
          </a:p>
        </p:txBody>
      </p:sp>
      <p:sp>
        <p:nvSpPr>
          <p:cNvPr id="24581" name="Rectangle 3"/>
          <p:cNvSpPr>
            <a:spLocks noGrp="1" noChangeArrowheads="1"/>
          </p:cNvSpPr>
          <p:nvPr>
            <p:ph type="body" idx="1"/>
          </p:nvPr>
        </p:nvSpPr>
        <p:spPr/>
        <p:txBody>
          <a:bodyPr/>
          <a:lstStyle/>
          <a:p>
            <a:pPr lvl="1" eaLnBrk="1" hangingPunct="1"/>
            <a:r>
              <a:rPr lang="en-US" altLang="en-US" dirty="0"/>
              <a:t>How much state information has to be saved?</a:t>
            </a:r>
          </a:p>
          <a:p>
            <a:pPr lvl="2" eaLnBrk="1" hangingPunct="1"/>
            <a:r>
              <a:rPr lang="en-US" altLang="en-US" dirty="0"/>
              <a:t>Older systems simply saved the state after the CPU finished its last instruction</a:t>
            </a:r>
          </a:p>
          <a:p>
            <a:pPr lvl="2" eaLnBrk="1" hangingPunct="1"/>
            <a:r>
              <a:rPr lang="en-US" altLang="en-US" dirty="0"/>
              <a:t>Modern systems have </a:t>
            </a:r>
            <a:r>
              <a:rPr lang="en-US" altLang="en-US" b="1" i="1" dirty="0"/>
              <a:t>pipelines</a:t>
            </a:r>
            <a:r>
              <a:rPr lang="en-US" altLang="en-US" dirty="0"/>
              <a:t>.  Do you save only the completed instruction or the state of the partially completed instructions?</a:t>
            </a:r>
          </a:p>
          <a:p>
            <a:pPr lvl="2" eaLnBrk="1" hangingPunct="1"/>
            <a:r>
              <a:rPr lang="en-US" altLang="en-US" b="1" i="1" dirty="0"/>
              <a:t>Superscalar</a:t>
            </a:r>
            <a:r>
              <a:rPr lang="en-US" altLang="en-US" dirty="0"/>
              <a:t> CPUs are even more complicated.  Since instructions are completed out of order and then reassembled, how does the OS/CPU simply restart from a single instruction?</a:t>
            </a:r>
          </a:p>
        </p:txBody>
      </p:sp>
    </p:spTree>
    <p:extLst>
      <p:ext uri="{BB962C8B-B14F-4D97-AF65-F5344CB8AC3E}">
        <p14:creationId xmlns:p14="http://schemas.microsoft.com/office/powerpoint/2010/main" val="2983227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body" idx="1"/>
          </p:nvPr>
        </p:nvSpPr>
        <p:spPr/>
        <p:txBody>
          <a:bodyPr/>
          <a:lstStyle/>
          <a:p>
            <a:pPr lvl="1" eaLnBrk="1" hangingPunct="1"/>
            <a:r>
              <a:rPr lang="en-US" altLang="en-US" dirty="0"/>
              <a:t>Some systems provide interrupts that are called “</a:t>
            </a:r>
            <a:r>
              <a:rPr lang="en-US" altLang="en-US" b="1" i="1" dirty="0"/>
              <a:t>precise interrupts</a:t>
            </a:r>
            <a:r>
              <a:rPr lang="en-US" altLang="en-US" dirty="0"/>
              <a:t>”</a:t>
            </a:r>
          </a:p>
          <a:p>
            <a:pPr lvl="1" eaLnBrk="1" hangingPunct="1"/>
            <a:r>
              <a:rPr lang="en-US" altLang="en-US" dirty="0"/>
              <a:t>Precise interrupts leave the machine in a well defined state and have four properties</a:t>
            </a:r>
          </a:p>
          <a:p>
            <a:pPr lvl="2" eaLnBrk="1" hangingPunct="1"/>
            <a:r>
              <a:rPr lang="en-US" altLang="en-US" dirty="0"/>
              <a:t>The Program Counter (PC) is saved in a known place</a:t>
            </a:r>
          </a:p>
          <a:p>
            <a:pPr lvl="2" eaLnBrk="1" hangingPunct="1"/>
            <a:r>
              <a:rPr lang="en-US" altLang="en-US" dirty="0"/>
              <a:t>All instructions before the one pointed to by the PC have fully executed</a:t>
            </a:r>
          </a:p>
          <a:p>
            <a:pPr lvl="2" eaLnBrk="1" hangingPunct="1"/>
            <a:r>
              <a:rPr lang="en-US" altLang="en-US" dirty="0"/>
              <a:t>No instructions beyond the PC have been executed</a:t>
            </a:r>
          </a:p>
          <a:p>
            <a:pPr lvl="2" eaLnBrk="1" hangingPunct="1"/>
            <a:r>
              <a:rPr lang="en-US" altLang="en-US" dirty="0"/>
              <a:t>The execution state of the instruction pointed to by the PC is known</a:t>
            </a:r>
          </a:p>
        </p:txBody>
      </p:sp>
      <p:sp>
        <p:nvSpPr>
          <p:cNvPr id="6" name="Rectangle 2">
            <a:extLst>
              <a:ext uri="{FF2B5EF4-FFF2-40B4-BE49-F238E27FC236}">
                <a16:creationId xmlns:a16="http://schemas.microsoft.com/office/drawing/2014/main" id="{FFFDC020-2367-4DA1-ABA1-DDB7B5F5207A}"/>
              </a:ext>
            </a:extLst>
          </p:cNvPr>
          <p:cNvSpPr txBox="1">
            <a:spLocks noChangeArrowheads="1"/>
          </p:cNvSpPr>
          <p:nvPr/>
        </p:nvSpPr>
        <p:spPr bwMode="auto">
          <a:xfrm>
            <a:off x="838200" y="7620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altLang="en-US" kern="0"/>
              <a:t>Precise and Imprecise Interrupts</a:t>
            </a:r>
            <a:endParaRPr lang="fr-CA" kern="0" dirty="0">
              <a:latin typeface="Times New Roman" charset="0"/>
            </a:endParaRPr>
          </a:p>
        </p:txBody>
      </p:sp>
    </p:spTree>
    <p:extLst>
      <p:ext uri="{BB962C8B-B14F-4D97-AF65-F5344CB8AC3E}">
        <p14:creationId xmlns:p14="http://schemas.microsoft.com/office/powerpoint/2010/main" val="3629295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body" idx="1"/>
          </p:nvPr>
        </p:nvSpPr>
        <p:spPr/>
        <p:txBody>
          <a:bodyPr/>
          <a:lstStyle/>
          <a:p>
            <a:pPr lvl="1" eaLnBrk="1" hangingPunct="1"/>
            <a:r>
              <a:rPr lang="en-US" altLang="en-US" dirty="0"/>
              <a:t>Machines with imprecise interrupts “usually vomit a large amount of internal state onto the stack”</a:t>
            </a:r>
          </a:p>
          <a:p>
            <a:pPr lvl="2"/>
            <a:r>
              <a:rPr lang="en-US" altLang="en-US" dirty="0"/>
              <a:t>Now, after the interrupt, the OS must have the necessary functions to figure out what was going on at the time of the interrupt</a:t>
            </a:r>
          </a:p>
          <a:p>
            <a:pPr lvl="2"/>
            <a:r>
              <a:rPr lang="en-US" altLang="en-US" dirty="0"/>
              <a:t>The code to do this can be complicated</a:t>
            </a:r>
          </a:p>
          <a:p>
            <a:pPr lvl="2"/>
            <a:r>
              <a:rPr lang="en-US" altLang="en-US" dirty="0"/>
              <a:t>Saving large amounts of information can make interrupts and recovery from them slow</a:t>
            </a:r>
          </a:p>
        </p:txBody>
      </p:sp>
      <p:sp>
        <p:nvSpPr>
          <p:cNvPr id="6" name="Rectangle 2">
            <a:extLst>
              <a:ext uri="{FF2B5EF4-FFF2-40B4-BE49-F238E27FC236}">
                <a16:creationId xmlns:a16="http://schemas.microsoft.com/office/drawing/2014/main" id="{FFFDC020-2367-4DA1-ABA1-DDB7B5F5207A}"/>
              </a:ext>
            </a:extLst>
          </p:cNvPr>
          <p:cNvSpPr txBox="1">
            <a:spLocks noChangeArrowheads="1"/>
          </p:cNvSpPr>
          <p:nvPr/>
        </p:nvSpPr>
        <p:spPr bwMode="auto">
          <a:xfrm>
            <a:off x="838200" y="7620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altLang="en-US" kern="0"/>
              <a:t>Precise and Imprecise Interrupts</a:t>
            </a:r>
            <a:endParaRPr lang="fr-CA" kern="0" dirty="0">
              <a:latin typeface="Times New Roman" charset="0"/>
            </a:endParaRPr>
          </a:p>
        </p:txBody>
      </p:sp>
    </p:spTree>
    <p:extLst>
      <p:ext uri="{BB962C8B-B14F-4D97-AF65-F5344CB8AC3E}">
        <p14:creationId xmlns:p14="http://schemas.microsoft.com/office/powerpoint/2010/main" val="51200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Outline</a:t>
            </a:r>
          </a:p>
        </p:txBody>
      </p:sp>
      <p:sp>
        <p:nvSpPr>
          <p:cNvPr id="10245" name="Rectangle 3"/>
          <p:cNvSpPr>
            <a:spLocks noGrp="1" noChangeArrowheads="1"/>
          </p:cNvSpPr>
          <p:nvPr>
            <p:ph type="body" idx="1"/>
          </p:nvPr>
        </p:nvSpPr>
        <p:spPr/>
        <p:txBody>
          <a:bodyPr/>
          <a:lstStyle/>
          <a:p>
            <a:pPr eaLnBrk="1" hangingPunct="1"/>
            <a:r>
              <a:rPr lang="en-US" altLang="en-US" dirty="0"/>
              <a:t>I/O Device Categories</a:t>
            </a:r>
          </a:p>
          <a:p>
            <a:pPr eaLnBrk="1" hangingPunct="1"/>
            <a:r>
              <a:rPr lang="en-US" altLang="en-US" dirty="0"/>
              <a:t>Device Controllers</a:t>
            </a:r>
          </a:p>
          <a:p>
            <a:pPr eaLnBrk="1" hangingPunct="1"/>
            <a:r>
              <a:rPr lang="en-US" altLang="en-US" dirty="0"/>
              <a:t>Control Registers</a:t>
            </a:r>
          </a:p>
          <a:p>
            <a:pPr lvl="1" eaLnBrk="1" hangingPunct="1"/>
            <a:r>
              <a:rPr lang="en-US" altLang="en-US" dirty="0"/>
              <a:t>Port-based I/O</a:t>
            </a:r>
          </a:p>
          <a:p>
            <a:pPr lvl="1" eaLnBrk="1" hangingPunct="1"/>
            <a:r>
              <a:rPr lang="en-US" altLang="en-US" dirty="0"/>
              <a:t>Memory-Mapped I/O</a:t>
            </a:r>
          </a:p>
          <a:p>
            <a:pPr eaLnBrk="1" hangingPunct="1"/>
            <a:r>
              <a:rPr lang="en-US" altLang="en-US" dirty="0"/>
              <a:t>Direct Memory Access</a:t>
            </a:r>
          </a:p>
          <a:p>
            <a:pPr eaLnBrk="1" hangingPunct="1"/>
            <a:r>
              <a:rPr lang="en-US" altLang="en-US" dirty="0"/>
              <a:t>Interrupts</a:t>
            </a:r>
          </a:p>
        </p:txBody>
      </p:sp>
    </p:spTree>
    <p:extLst>
      <p:ext uri="{BB962C8B-B14F-4D97-AF65-F5344CB8AC3E}">
        <p14:creationId xmlns:p14="http://schemas.microsoft.com/office/powerpoint/2010/main" val="827661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ltLang="en-US" dirty="0"/>
              <a:t>Precise and Imprecise Interrupts</a:t>
            </a:r>
            <a:endParaRPr lang="fr-CA" dirty="0">
              <a:latin typeface="Times New Roman" charset="0"/>
              <a:cs typeface="+mj-cs"/>
            </a:endParaRPr>
          </a:p>
        </p:txBody>
      </p:sp>
      <p:sp>
        <p:nvSpPr>
          <p:cNvPr id="2" name="TextBox 1">
            <a:extLst>
              <a:ext uri="{FF2B5EF4-FFF2-40B4-BE49-F238E27FC236}">
                <a16:creationId xmlns:a16="http://schemas.microsoft.com/office/drawing/2014/main" id="{F1310C81-5FF2-4299-B719-611E04DD95FF}"/>
              </a:ext>
            </a:extLst>
          </p:cNvPr>
          <p:cNvSpPr txBox="1"/>
          <p:nvPr/>
        </p:nvSpPr>
        <p:spPr>
          <a:xfrm>
            <a:off x="2493964" y="4944103"/>
            <a:ext cx="1072730" cy="461665"/>
          </a:xfrm>
          <a:prstGeom prst="rect">
            <a:avLst/>
          </a:prstGeom>
          <a:noFill/>
        </p:spPr>
        <p:txBody>
          <a:bodyPr wrap="none" rtlCol="0">
            <a:spAutoFit/>
          </a:bodyPr>
          <a:lstStyle/>
          <a:p>
            <a:r>
              <a:rPr lang="en-CA" sz="2400" dirty="0"/>
              <a:t>Precise</a:t>
            </a:r>
          </a:p>
        </p:txBody>
      </p:sp>
      <p:sp>
        <p:nvSpPr>
          <p:cNvPr id="5" name="TextBox 4">
            <a:extLst>
              <a:ext uri="{FF2B5EF4-FFF2-40B4-BE49-F238E27FC236}">
                <a16:creationId xmlns:a16="http://schemas.microsoft.com/office/drawing/2014/main" id="{8FF635D0-25DF-468E-B810-2596C778744C}"/>
              </a:ext>
            </a:extLst>
          </p:cNvPr>
          <p:cNvSpPr txBox="1"/>
          <p:nvPr/>
        </p:nvSpPr>
        <p:spPr>
          <a:xfrm>
            <a:off x="6084168" y="4919803"/>
            <a:ext cx="1396536" cy="461665"/>
          </a:xfrm>
          <a:prstGeom prst="rect">
            <a:avLst/>
          </a:prstGeom>
          <a:noFill/>
        </p:spPr>
        <p:txBody>
          <a:bodyPr wrap="none" rtlCol="0">
            <a:spAutoFit/>
          </a:bodyPr>
          <a:lstStyle/>
          <a:p>
            <a:r>
              <a:rPr lang="en-CA" sz="2400" dirty="0"/>
              <a:t>Imprecise</a:t>
            </a:r>
          </a:p>
        </p:txBody>
      </p:sp>
      <p:pic>
        <p:nvPicPr>
          <p:cNvPr id="4" name="Picture 3">
            <a:extLst>
              <a:ext uri="{FF2B5EF4-FFF2-40B4-BE49-F238E27FC236}">
                <a16:creationId xmlns:a16="http://schemas.microsoft.com/office/drawing/2014/main" id="{94ED093F-FAF0-4EB6-9FEE-BEF734768126}"/>
              </a:ext>
            </a:extLst>
          </p:cNvPr>
          <p:cNvPicPr>
            <a:picLocks noChangeAspect="1"/>
          </p:cNvPicPr>
          <p:nvPr/>
        </p:nvPicPr>
        <p:blipFill>
          <a:blip r:embed="rId3"/>
          <a:stretch>
            <a:fillRect/>
          </a:stretch>
        </p:blipFill>
        <p:spPr>
          <a:xfrm>
            <a:off x="1061864" y="2237713"/>
            <a:ext cx="7020272" cy="2687340"/>
          </a:xfrm>
          <a:prstGeom prst="rect">
            <a:avLst/>
          </a:prstGeom>
        </p:spPr>
      </p:pic>
    </p:spTree>
    <p:extLst>
      <p:ext uri="{BB962C8B-B14F-4D97-AF65-F5344CB8AC3E}">
        <p14:creationId xmlns:p14="http://schemas.microsoft.com/office/powerpoint/2010/main" val="106406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a:t>Quiz Time!</a:t>
            </a:r>
          </a:p>
        </p:txBody>
      </p:sp>
      <p:sp>
        <p:nvSpPr>
          <p:cNvPr id="4" name="Rectangle 3">
            <a:extLst>
              <a:ext uri="{FF2B5EF4-FFF2-40B4-BE49-F238E27FC236}">
                <a16:creationId xmlns:a16="http://schemas.microsoft.com/office/drawing/2014/main" id="{81D30761-F81C-48E6-9DD8-5C8F0515F833}"/>
              </a:ext>
            </a:extLst>
          </p:cNvPr>
          <p:cNvSpPr/>
          <p:nvPr/>
        </p:nvSpPr>
        <p:spPr>
          <a:xfrm>
            <a:off x="710999" y="2132856"/>
            <a:ext cx="8244408" cy="2062103"/>
          </a:xfrm>
          <a:prstGeom prst="rect">
            <a:avLst/>
          </a:prstGeom>
        </p:spPr>
        <p:txBody>
          <a:bodyPr wrap="square">
            <a:spAutoFit/>
          </a:bodyPr>
          <a:lstStyle/>
          <a:p>
            <a:pPr marL="514350" indent="-514350">
              <a:buFont typeface="+mj-lt"/>
              <a:buAutoNum type="arabicPeriod"/>
            </a:pPr>
            <a:r>
              <a:rPr lang="en-US" sz="3200" dirty="0"/>
              <a:t>What is burst mode?</a:t>
            </a:r>
          </a:p>
          <a:p>
            <a:pPr marL="514350" indent="-514350">
              <a:buFont typeface="+mj-lt"/>
              <a:buAutoNum type="arabicPeriod"/>
            </a:pPr>
            <a:endParaRPr lang="en-US" sz="3200" dirty="0"/>
          </a:p>
          <a:p>
            <a:pPr marL="514350" indent="-514350">
              <a:buFont typeface="+mj-lt"/>
              <a:buAutoNum type="arabicPeriod"/>
            </a:pPr>
            <a:r>
              <a:rPr lang="en-US" sz="3200" dirty="0"/>
              <a:t>Why is caching more difficult to implement with memory-mapped I/O?</a:t>
            </a:r>
          </a:p>
        </p:txBody>
      </p:sp>
    </p:spTree>
    <p:extLst>
      <p:ext uri="{BB962C8B-B14F-4D97-AF65-F5344CB8AC3E}">
        <p14:creationId xmlns:p14="http://schemas.microsoft.com/office/powerpoint/2010/main" val="1210505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4204631"/>
            <a:ext cx="9143999" cy="1752600"/>
          </a:xfrm>
        </p:spPr>
        <p:txBody>
          <a:bodyPr/>
          <a:lstStyle/>
          <a:p>
            <a:r>
              <a:rPr lang="en-CA" dirty="0"/>
              <a:t>Principles of I/O Software Part I</a:t>
            </a:r>
          </a:p>
        </p:txBody>
      </p:sp>
    </p:spTree>
    <p:extLst>
      <p:ext uri="{BB962C8B-B14F-4D97-AF65-F5344CB8AC3E}">
        <p14:creationId xmlns:p14="http://schemas.microsoft.com/office/powerpoint/2010/main" val="104096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I/O Device Categories</a:t>
            </a:r>
          </a:p>
        </p:txBody>
      </p:sp>
      <p:sp>
        <p:nvSpPr>
          <p:cNvPr id="11269" name="Rectangle 3"/>
          <p:cNvSpPr>
            <a:spLocks noGrp="1" noChangeArrowheads="1"/>
          </p:cNvSpPr>
          <p:nvPr>
            <p:ph type="body" idx="1"/>
          </p:nvPr>
        </p:nvSpPr>
        <p:spPr/>
        <p:txBody>
          <a:bodyPr/>
          <a:lstStyle/>
          <a:p>
            <a:pPr eaLnBrk="1" hangingPunct="1"/>
            <a:r>
              <a:rPr lang="en-US" altLang="en-US" dirty="0"/>
              <a:t>I/O Devices come in two general types:</a:t>
            </a:r>
          </a:p>
          <a:p>
            <a:pPr lvl="1" eaLnBrk="1" hangingPunct="1"/>
            <a:r>
              <a:rPr lang="en-US" altLang="en-US" dirty="0"/>
              <a:t>Block devices</a:t>
            </a:r>
          </a:p>
          <a:p>
            <a:pPr lvl="1" eaLnBrk="1" hangingPunct="1"/>
            <a:r>
              <a:rPr lang="en-US" altLang="en-US" dirty="0"/>
              <a:t>Character devices</a:t>
            </a:r>
          </a:p>
          <a:p>
            <a:pPr eaLnBrk="1" hangingPunct="1"/>
            <a:r>
              <a:rPr lang="en-US" altLang="en-US" dirty="0"/>
              <a:t>Block devices store data in fixed-sized blocks, each with their own address</a:t>
            </a:r>
          </a:p>
          <a:p>
            <a:pPr lvl="1" eaLnBrk="1" hangingPunct="1"/>
            <a:r>
              <a:rPr lang="en-US" altLang="en-US" dirty="0"/>
              <a:t>Disks are the “poster child” of block devices</a:t>
            </a:r>
          </a:p>
          <a:p>
            <a:pPr lvl="1" eaLnBrk="1" hangingPunct="1"/>
            <a:r>
              <a:rPr lang="en-US" altLang="en-US" dirty="0"/>
              <a:t>Since each block is addressable, each block may be read/written independently of the other blocks</a:t>
            </a:r>
          </a:p>
          <a:p>
            <a:pPr lvl="2" eaLnBrk="1" hangingPunct="1"/>
            <a:r>
              <a:rPr lang="en-US" altLang="en-US" dirty="0"/>
              <a:t>For example, when you save a file to disk, one does not have to read in and re-write their entire hard drive</a:t>
            </a:r>
          </a:p>
        </p:txBody>
      </p:sp>
    </p:spTree>
    <p:extLst>
      <p:ext uri="{BB962C8B-B14F-4D97-AF65-F5344CB8AC3E}">
        <p14:creationId xmlns:p14="http://schemas.microsoft.com/office/powerpoint/2010/main" val="406620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a:t>I/O Device Categories</a:t>
            </a:r>
          </a:p>
        </p:txBody>
      </p:sp>
      <p:sp>
        <p:nvSpPr>
          <p:cNvPr id="12293" name="Rectangle 3"/>
          <p:cNvSpPr>
            <a:spLocks noGrp="1" noChangeArrowheads="1"/>
          </p:cNvSpPr>
          <p:nvPr>
            <p:ph type="body" idx="1"/>
          </p:nvPr>
        </p:nvSpPr>
        <p:spPr/>
        <p:txBody>
          <a:bodyPr/>
          <a:lstStyle/>
          <a:p>
            <a:pPr eaLnBrk="1" hangingPunct="1"/>
            <a:r>
              <a:rPr lang="en-US" altLang="en-US"/>
              <a:t>Character devices deliver/accept a stream of characters without regard to structure</a:t>
            </a:r>
          </a:p>
          <a:p>
            <a:pPr lvl="1" eaLnBrk="1" hangingPunct="1"/>
            <a:r>
              <a:rPr lang="en-US" altLang="en-US"/>
              <a:t>Not addressable</a:t>
            </a:r>
          </a:p>
          <a:p>
            <a:pPr lvl="1" eaLnBrk="1" hangingPunct="1"/>
            <a:r>
              <a:rPr lang="en-US" altLang="en-US"/>
              <a:t>No seek operation</a:t>
            </a:r>
          </a:p>
          <a:p>
            <a:pPr lvl="1" eaLnBrk="1" hangingPunct="1"/>
            <a:r>
              <a:rPr lang="en-US" altLang="en-US"/>
              <a:t>Examples: mice, printers, network interfaces/modems</a:t>
            </a:r>
          </a:p>
          <a:p>
            <a:pPr eaLnBrk="1" hangingPunct="1"/>
            <a:r>
              <a:rPr lang="en-US" altLang="en-US"/>
              <a:t>Some devices straddle the boundary: tape backup is storing/retrieving “blocks” of disk data, but does so sequentially</a:t>
            </a:r>
          </a:p>
        </p:txBody>
      </p:sp>
    </p:spTree>
    <p:extLst>
      <p:ext uri="{BB962C8B-B14F-4D97-AF65-F5344CB8AC3E}">
        <p14:creationId xmlns:p14="http://schemas.microsoft.com/office/powerpoint/2010/main" val="419872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85800" y="282575"/>
            <a:ext cx="7772400" cy="1143000"/>
          </a:xfrm>
        </p:spPr>
        <p:txBody>
          <a:bodyPr/>
          <a:lstStyle/>
          <a:p>
            <a:pPr eaLnBrk="1" hangingPunct="1"/>
            <a:r>
              <a:rPr lang="en-US" altLang="en-US" dirty="0"/>
              <a:t>Device Controllers</a:t>
            </a:r>
          </a:p>
        </p:txBody>
      </p:sp>
      <p:sp>
        <p:nvSpPr>
          <p:cNvPr id="13317" name="Rectangle 3"/>
          <p:cNvSpPr>
            <a:spLocks noGrp="1" noChangeArrowheads="1"/>
          </p:cNvSpPr>
          <p:nvPr>
            <p:ph type="body" idx="1"/>
          </p:nvPr>
        </p:nvSpPr>
        <p:spPr>
          <a:xfrm>
            <a:off x="381000" y="1219200"/>
            <a:ext cx="8763000" cy="2209800"/>
          </a:xfrm>
        </p:spPr>
        <p:txBody>
          <a:bodyPr/>
          <a:lstStyle/>
          <a:p>
            <a:pPr eaLnBrk="1" hangingPunct="1"/>
            <a:r>
              <a:rPr lang="en-US" altLang="en-US" dirty="0"/>
              <a:t>Recall: I/O devices typically have a mechanical component and a electronic component</a:t>
            </a:r>
          </a:p>
          <a:p>
            <a:pPr lvl="1" eaLnBrk="1" hangingPunct="1"/>
            <a:r>
              <a:rPr lang="en-US" altLang="en-US" dirty="0"/>
              <a:t>The electronic part is the device controller or adapter</a:t>
            </a:r>
          </a:p>
        </p:txBody>
      </p:sp>
      <p:pic>
        <p:nvPicPr>
          <p:cNvPr id="9218" name="Picture 2" descr="C:\Users\lapointe\Dropbox\RMC\Courses\EEE435 2015-2016\Resources\Figures\Tanenbaum-figures\01-06.jpg"/>
          <p:cNvPicPr>
            <a:picLocks noChangeAspect="1" noChangeArrowheads="1"/>
          </p:cNvPicPr>
          <p:nvPr/>
        </p:nvPicPr>
        <p:blipFill rotWithShape="1">
          <a:blip r:embed="rId2">
            <a:extLst>
              <a:ext uri="{28A0092B-C50C-407E-A947-70E740481C1C}">
                <a14:useLocalDpi xmlns:a14="http://schemas.microsoft.com/office/drawing/2010/main" val="0"/>
              </a:ext>
            </a:extLst>
          </a:blip>
          <a:srcRect r="26344"/>
          <a:stretch/>
        </p:blipFill>
        <p:spPr bwMode="auto">
          <a:xfrm>
            <a:off x="323528" y="3068960"/>
            <a:ext cx="8651660" cy="36123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5440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a:t>Device Controllers</a:t>
            </a:r>
          </a:p>
        </p:txBody>
      </p:sp>
      <p:sp>
        <p:nvSpPr>
          <p:cNvPr id="14341" name="Rectangle 3"/>
          <p:cNvSpPr>
            <a:spLocks noGrp="1" noChangeArrowheads="1"/>
          </p:cNvSpPr>
          <p:nvPr>
            <p:ph type="body" idx="1"/>
          </p:nvPr>
        </p:nvSpPr>
        <p:spPr/>
        <p:txBody>
          <a:bodyPr/>
          <a:lstStyle/>
          <a:p>
            <a:pPr eaLnBrk="1" hangingPunct="1"/>
            <a:r>
              <a:rPr lang="en-US" altLang="en-US"/>
              <a:t>On a PC, the device controller is usually a printed circuit card</a:t>
            </a:r>
          </a:p>
          <a:p>
            <a:pPr lvl="1" eaLnBrk="1" hangingPunct="1"/>
            <a:r>
              <a:rPr lang="en-US" altLang="en-US"/>
              <a:t>It may be integrated with the motherboard</a:t>
            </a:r>
          </a:p>
          <a:p>
            <a:pPr eaLnBrk="1" hangingPunct="1"/>
            <a:r>
              <a:rPr lang="en-US" altLang="en-US"/>
              <a:t>The job of the controller is to convert the serial bit stream into a block of bytes and perform any correction necessary</a:t>
            </a:r>
          </a:p>
        </p:txBody>
      </p:sp>
    </p:spTree>
    <p:extLst>
      <p:ext uri="{BB962C8B-B14F-4D97-AF65-F5344CB8AC3E}">
        <p14:creationId xmlns:p14="http://schemas.microsoft.com/office/powerpoint/2010/main" val="296591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a:t>Control Registers</a:t>
            </a:r>
          </a:p>
        </p:txBody>
      </p:sp>
      <p:sp>
        <p:nvSpPr>
          <p:cNvPr id="15365" name="Rectangle 3"/>
          <p:cNvSpPr>
            <a:spLocks noGrp="1" noChangeArrowheads="1"/>
          </p:cNvSpPr>
          <p:nvPr>
            <p:ph type="body" idx="1"/>
          </p:nvPr>
        </p:nvSpPr>
        <p:spPr/>
        <p:txBody>
          <a:bodyPr/>
          <a:lstStyle/>
          <a:p>
            <a:pPr eaLnBrk="1" hangingPunct="1"/>
            <a:r>
              <a:rPr lang="en-US" altLang="en-US" dirty="0"/>
              <a:t>Each controller has a number of registers so it can be provided with instructions/work</a:t>
            </a:r>
          </a:p>
          <a:p>
            <a:pPr lvl="1" eaLnBrk="1" hangingPunct="1"/>
            <a:r>
              <a:rPr lang="en-US" altLang="en-US" dirty="0"/>
              <a:t>The operating system can command the device to deliver data, accept data, turn off, </a:t>
            </a:r>
            <a:r>
              <a:rPr lang="en-US" altLang="en-US" dirty="0" err="1"/>
              <a:t>etc</a:t>
            </a:r>
            <a:endParaRPr lang="en-US" altLang="en-US" dirty="0"/>
          </a:p>
          <a:p>
            <a:pPr lvl="1" eaLnBrk="1" hangingPunct="1"/>
            <a:r>
              <a:rPr lang="en-US" altLang="en-US" dirty="0"/>
              <a:t>The OS can read the register to determine the state of a given I/O device</a:t>
            </a:r>
          </a:p>
          <a:p>
            <a:pPr eaLnBrk="1" hangingPunct="1"/>
            <a:r>
              <a:rPr lang="en-US" altLang="en-US" dirty="0"/>
              <a:t>Controllers </a:t>
            </a:r>
            <a:r>
              <a:rPr lang="en-US" altLang="en-US" i="1" dirty="0"/>
              <a:t>typically</a:t>
            </a:r>
            <a:r>
              <a:rPr lang="en-US" altLang="en-US" dirty="0"/>
              <a:t> have a data buffer to which the OS can read/write</a:t>
            </a:r>
          </a:p>
          <a:p>
            <a:pPr lvl="1" eaLnBrk="1" hangingPunct="1"/>
            <a:r>
              <a:rPr lang="en-US" altLang="en-US" dirty="0"/>
              <a:t>Important so incoming data is not lost</a:t>
            </a:r>
          </a:p>
          <a:p>
            <a:pPr lvl="1" eaLnBrk="1" hangingPunct="1"/>
            <a:r>
              <a:rPr lang="en-US" altLang="en-US" dirty="0"/>
              <a:t>Sometimes used as “part” of the device, </a:t>
            </a:r>
            <a:r>
              <a:rPr lang="en-US" altLang="en-US" dirty="0" err="1"/>
              <a:t>ie</a:t>
            </a:r>
            <a:r>
              <a:rPr lang="en-US" altLang="en-US" dirty="0"/>
              <a:t>, video RAM to which programs can write for display</a:t>
            </a:r>
          </a:p>
        </p:txBody>
      </p:sp>
    </p:spTree>
    <p:extLst>
      <p:ext uri="{BB962C8B-B14F-4D97-AF65-F5344CB8AC3E}">
        <p14:creationId xmlns:p14="http://schemas.microsoft.com/office/powerpoint/2010/main" val="350136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a:t>Control Registers</a:t>
            </a:r>
          </a:p>
        </p:txBody>
      </p:sp>
      <p:sp>
        <p:nvSpPr>
          <p:cNvPr id="16389" name="Rectangle 3"/>
          <p:cNvSpPr>
            <a:spLocks noGrp="1" noChangeArrowheads="1"/>
          </p:cNvSpPr>
          <p:nvPr>
            <p:ph type="body" idx="1"/>
          </p:nvPr>
        </p:nvSpPr>
        <p:spPr/>
        <p:txBody>
          <a:bodyPr/>
          <a:lstStyle/>
          <a:p>
            <a:pPr eaLnBrk="1" hangingPunct="1"/>
            <a:r>
              <a:rPr lang="en-US" altLang="en-US" dirty="0"/>
              <a:t>How does the OS communicate with these registers/data buffers?  </a:t>
            </a:r>
          </a:p>
          <a:p>
            <a:pPr eaLnBrk="1" hangingPunct="1"/>
            <a:r>
              <a:rPr lang="en-US" altLang="en-US" dirty="0"/>
              <a:t>Two Methods:</a:t>
            </a:r>
          </a:p>
          <a:p>
            <a:pPr lvl="1" eaLnBrk="1" hangingPunct="1"/>
            <a:r>
              <a:rPr lang="en-US" altLang="en-US" dirty="0"/>
              <a:t>Map each control register to an I/O port number</a:t>
            </a:r>
          </a:p>
          <a:p>
            <a:pPr lvl="1" eaLnBrk="1" hangingPunct="1"/>
            <a:r>
              <a:rPr lang="en-US" altLang="en-US" dirty="0"/>
              <a:t>Map each control register into memory space</a:t>
            </a:r>
          </a:p>
          <a:p>
            <a:r>
              <a:rPr lang="en-US" altLang="en-US" dirty="0"/>
              <a:t>Hybrid can also exist where data buffers are memory mapped I/O and control registers are mapped to I/O port numbers</a:t>
            </a:r>
          </a:p>
        </p:txBody>
      </p:sp>
    </p:spTree>
    <p:extLst>
      <p:ext uri="{BB962C8B-B14F-4D97-AF65-F5344CB8AC3E}">
        <p14:creationId xmlns:p14="http://schemas.microsoft.com/office/powerpoint/2010/main" val="2549061744"/>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1426</TotalTime>
  <Words>3164</Words>
  <Application>Microsoft Office PowerPoint</Application>
  <PresentationFormat>On-screen Show (4:3)</PresentationFormat>
  <Paragraphs>260</Paragraphs>
  <Slides>32</Slides>
  <Notes>25</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39" baseType="lpstr">
      <vt:lpstr>Calibri</vt:lpstr>
      <vt:lpstr>Courier New</vt:lpstr>
      <vt:lpstr>Times New Roman</vt:lpstr>
      <vt:lpstr>Wingdings</vt:lpstr>
      <vt:lpstr>Default Design</vt:lpstr>
      <vt:lpstr>1_Default Design</vt:lpstr>
      <vt:lpstr>Bitmap Image</vt:lpstr>
      <vt:lpstr>EEE 335 Principles of Operating Systems</vt:lpstr>
      <vt:lpstr>Quick Review</vt:lpstr>
      <vt:lpstr>Outline</vt:lpstr>
      <vt:lpstr>I/O Device Categories</vt:lpstr>
      <vt:lpstr>I/O Device Categories</vt:lpstr>
      <vt:lpstr>Device Controllers</vt:lpstr>
      <vt:lpstr>Device Controllers</vt:lpstr>
      <vt:lpstr>Control Registers</vt:lpstr>
      <vt:lpstr>Control Registers</vt:lpstr>
      <vt:lpstr>Example – Memory Mapped I/O</vt:lpstr>
      <vt:lpstr>Example –Port and Hybrid Addressing</vt:lpstr>
      <vt:lpstr>Intel and I/O Port Addresses</vt:lpstr>
      <vt:lpstr>I/O Port Addressing</vt:lpstr>
      <vt:lpstr>Port-based I/O</vt:lpstr>
      <vt:lpstr>Memory-Mapped I/O</vt:lpstr>
      <vt:lpstr>Memory-Mapped I/O</vt:lpstr>
      <vt:lpstr>Memory-Mapped I/O</vt:lpstr>
      <vt:lpstr>Device Controller Round-Up</vt:lpstr>
      <vt:lpstr>Direct Memory Access (DMA)</vt:lpstr>
      <vt:lpstr>PowerPoint Presentation</vt:lpstr>
      <vt:lpstr>Direct Memory Access</vt:lpstr>
      <vt:lpstr>Direct Memory Access</vt:lpstr>
      <vt:lpstr>Interrupts, revisited</vt:lpstr>
      <vt:lpstr>Handling Interrupts</vt:lpstr>
      <vt:lpstr>Interrupts – storing of related information</vt:lpstr>
      <vt:lpstr>Interrupts – Intel perspective</vt:lpstr>
      <vt:lpstr>Interrupts – how much information to save</vt:lpstr>
      <vt:lpstr>PowerPoint Presentation</vt:lpstr>
      <vt:lpstr>PowerPoint Presentation</vt:lpstr>
      <vt:lpstr>Precise and Imprecise Interrupts</vt:lpstr>
      <vt:lpstr>Quiz Time!</vt:lpstr>
      <vt:lpstr>PowerPoint Presentation</vt:lpstr>
    </vt:vector>
  </TitlesOfParts>
  <Company>Royal Military College of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Stephen McKeon</cp:lastModifiedBy>
  <cp:revision>64</cp:revision>
  <dcterms:created xsi:type="dcterms:W3CDTF">2014-07-07T15:33:24Z</dcterms:created>
  <dcterms:modified xsi:type="dcterms:W3CDTF">2020-04-02T16:10:45Z</dcterms:modified>
</cp:coreProperties>
</file>