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9"/>
  </p:notesMasterIdLst>
  <p:handoutMasterIdLst>
    <p:handoutMasterId r:id="rId30"/>
  </p:handoutMasterIdLst>
  <p:sldIdLst>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32" autoAdjust="0"/>
  </p:normalViewPr>
  <p:slideViewPr>
    <p:cSldViewPr>
      <p:cViewPr varScale="1">
        <p:scale>
          <a:sx n="83" d="100"/>
          <a:sy n="83" d="100"/>
        </p:scale>
        <p:origin x="1659"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46BCE268-D48C-2749-A82C-81881AAC70F5}" type="datetimeFigureOut">
              <a:rPr lang="en-US" smtClean="0"/>
              <a:t>4/8/2020</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17A39255-38CA-5343-BBDC-E068348397C2}" type="slidenum">
              <a:rPr lang="en-CA" smtClean="0"/>
              <a:t>‹#›</a:t>
            </a:fld>
            <a:endParaRPr lang="en-CA"/>
          </a:p>
        </p:txBody>
      </p:sp>
    </p:spTree>
    <p:extLst>
      <p:ext uri="{BB962C8B-B14F-4D97-AF65-F5344CB8AC3E}">
        <p14:creationId xmlns:p14="http://schemas.microsoft.com/office/powerpoint/2010/main" val="1721839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2020-04-08</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3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300" b="0" i="0" u="none" strike="noStrike" kern="1200" cap="none" spc="0" normalizeH="0" baseline="0" noProof="0" dirty="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E8F25DFE-1194-4389-A35B-118C7C9A7246}" type="slidenum">
              <a:rPr lang="en-US" altLang="en-US" sz="1300"/>
              <a:pPr eaLnBrk="1" hangingPunct="1"/>
              <a:t>17</a:t>
            </a:fld>
            <a:endParaRPr lang="en-US" altLang="en-US" sz="1300"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Note that I prefer the term ISR (Interrupt Service Routine) while the book uses ISP (Interrupt Service Procedure).  Both are fine.</a:t>
            </a:r>
          </a:p>
          <a:p>
            <a:endParaRPr lang="en-US" altLang="en-US" dirty="0">
              <a:latin typeface="Times New Roman" panose="02020603050405020304" pitchFamily="18" charset="0"/>
            </a:endParaRPr>
          </a:p>
          <a:p>
            <a:r>
              <a:rPr lang="en-US" altLang="en-US" dirty="0">
                <a:latin typeface="Times New Roman" panose="02020603050405020304" pitchFamily="18" charset="0"/>
              </a:rPr>
              <a:t>As can be seen, this is far from trivial and may take a significant number of instructions.  All this just to unblock a driver!</a:t>
            </a:r>
          </a:p>
          <a:p>
            <a:r>
              <a:rPr lang="en-US" altLang="en-US" dirty="0">
                <a:latin typeface="Times New Roman" panose="02020603050405020304" pitchFamily="18" charset="0"/>
              </a:rPr>
              <a:t>These steps are system dependent; specific implementations may change some ordering or skip some steps completely!</a:t>
            </a:r>
          </a:p>
        </p:txBody>
      </p:sp>
    </p:spTree>
    <p:extLst>
      <p:ext uri="{BB962C8B-B14F-4D97-AF65-F5344CB8AC3E}">
        <p14:creationId xmlns:p14="http://schemas.microsoft.com/office/powerpoint/2010/main" val="115521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17D039FE-9CC7-4CCC-8E7A-E130F2431C66}" type="slidenum">
              <a:rPr lang="en-US" altLang="en-US" sz="1300"/>
              <a:pPr eaLnBrk="1" hangingPunct="1"/>
              <a:t>18</a:t>
            </a:fld>
            <a:endParaRPr lang="en-US" altLang="en-US" sz="1300"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There is no technical reason why one driver couldn’t control a number of unrelated devices.  It just isn’t good practice.</a:t>
            </a:r>
          </a:p>
        </p:txBody>
      </p:sp>
    </p:spTree>
    <p:extLst>
      <p:ext uri="{BB962C8B-B14F-4D97-AF65-F5344CB8AC3E}">
        <p14:creationId xmlns:p14="http://schemas.microsoft.com/office/powerpoint/2010/main" val="54191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DA2E6AE8-AA8F-47D2-A235-B0EAA6246E3F}" type="slidenum">
              <a:rPr lang="en-US" altLang="en-US" sz="1300"/>
              <a:pPr eaLnBrk="1" hangingPunct="1"/>
              <a:t>19</a:t>
            </a:fld>
            <a:endParaRPr lang="en-US" altLang="en-US" sz="1300"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Having the IO driver in your application is</a:t>
            </a:r>
            <a:r>
              <a:rPr lang="en-US" altLang="en-US" baseline="0" dirty="0">
                <a:latin typeface="Times New Roman" panose="02020603050405020304" pitchFamily="18" charset="0"/>
              </a:rPr>
              <a:t> not a wise modularization policy.</a:t>
            </a:r>
            <a:endParaRPr lang="en-US" altLang="en-US" dirty="0">
              <a:latin typeface="Times New Roman" panose="02020603050405020304" pitchFamily="18" charset="0"/>
            </a:endParaRPr>
          </a:p>
          <a:p>
            <a:r>
              <a:rPr lang="en-US" altLang="en-US" dirty="0">
                <a:latin typeface="Times New Roman" panose="02020603050405020304" pitchFamily="18" charset="0"/>
              </a:rPr>
              <a:t>Taking the device drivers out of the kernel would remove a major source of bugs.</a:t>
            </a:r>
          </a:p>
        </p:txBody>
      </p:sp>
    </p:spTree>
    <p:extLst>
      <p:ext uri="{BB962C8B-B14F-4D97-AF65-F5344CB8AC3E}">
        <p14:creationId xmlns:p14="http://schemas.microsoft.com/office/powerpoint/2010/main" val="97628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Error </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21</a:t>
            </a:fld>
            <a:endParaRPr lang="en-CA"/>
          </a:p>
        </p:txBody>
      </p:sp>
    </p:spTree>
    <p:extLst>
      <p:ext uri="{BB962C8B-B14F-4D97-AF65-F5344CB8AC3E}">
        <p14:creationId xmlns:p14="http://schemas.microsoft.com/office/powerpoint/2010/main" val="331002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reentrant : can be called second time while the first time is still being executed.</a:t>
            </a:r>
            <a:r>
              <a:rPr lang="en-US" altLang="en-US" baseline="0" dirty="0"/>
              <a:t> Thread-safe!.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24</a:t>
            </a:fld>
            <a:endParaRPr lang="en-CA"/>
          </a:p>
        </p:txBody>
      </p:sp>
    </p:spTree>
    <p:extLst>
      <p:ext uri="{BB962C8B-B14F-4D97-AF65-F5344CB8AC3E}">
        <p14:creationId xmlns:p14="http://schemas.microsoft.com/office/powerpoint/2010/main" val="250725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4452BB83-AE63-4B8D-B6F8-347D253EE5AB}" type="slidenum">
              <a:rPr lang="en-US" altLang="en-US" sz="1300"/>
              <a:pPr eaLnBrk="1" hangingPunct="1"/>
              <a:t>25</a:t>
            </a:fld>
            <a:endParaRPr lang="en-US" altLang="en-US" sz="1300"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What are the four layers of I/O software?</a:t>
            </a:r>
          </a:p>
          <a:p>
            <a:pPr lvl="1">
              <a:buFontTx/>
              <a:buChar char="•"/>
            </a:pPr>
            <a:r>
              <a:rPr lang="en-US" altLang="en-US" dirty="0">
                <a:latin typeface="Times New Roman" panose="02020603050405020304" pitchFamily="18" charset="0"/>
              </a:rPr>
              <a:t>Interrupt Handlers</a:t>
            </a:r>
          </a:p>
          <a:p>
            <a:pPr lvl="1">
              <a:buFontTx/>
              <a:buChar char="•"/>
            </a:pPr>
            <a:r>
              <a:rPr lang="en-US" altLang="en-US" dirty="0">
                <a:latin typeface="Times New Roman" panose="02020603050405020304" pitchFamily="18" charset="0"/>
              </a:rPr>
              <a:t>Device drivers</a:t>
            </a:r>
          </a:p>
          <a:p>
            <a:pPr lvl="1">
              <a:buFontTx/>
              <a:buChar char="•"/>
            </a:pPr>
            <a:r>
              <a:rPr lang="en-US" altLang="en-US" dirty="0">
                <a:latin typeface="Times New Roman" panose="02020603050405020304" pitchFamily="18" charset="0"/>
              </a:rPr>
              <a:t>Device Independent I/O Software</a:t>
            </a:r>
          </a:p>
          <a:p>
            <a:pPr lvl="1">
              <a:buFontTx/>
              <a:buChar char="•"/>
            </a:pPr>
            <a:r>
              <a:rPr lang="en-US" altLang="en-US" dirty="0">
                <a:latin typeface="Times New Roman" panose="02020603050405020304" pitchFamily="18" charset="0"/>
              </a:rPr>
              <a:t>User level I/O software</a:t>
            </a:r>
          </a:p>
          <a:p>
            <a:pPr lvl="1">
              <a:buFontTx/>
              <a:buChar char="•"/>
            </a:pPr>
            <a:endParaRPr lang="en-US" altLang="en-US" dirty="0">
              <a:latin typeface="Times New Roman" panose="02020603050405020304" pitchFamily="18" charset="0"/>
            </a:endParaRPr>
          </a:p>
          <a:p>
            <a:pPr>
              <a:buFontTx/>
              <a:buChar char="•"/>
            </a:pPr>
            <a:r>
              <a:rPr lang="en-US" altLang="en-US" dirty="0">
                <a:latin typeface="Times New Roman" panose="02020603050405020304" pitchFamily="18" charset="0"/>
              </a:rPr>
              <a:t>What are the three methods of I/O communication?</a:t>
            </a:r>
          </a:p>
          <a:p>
            <a:pPr lvl="1">
              <a:buFontTx/>
              <a:buChar char="•"/>
            </a:pPr>
            <a:r>
              <a:rPr lang="en-US" altLang="en-US" dirty="0">
                <a:latin typeface="Times New Roman" panose="02020603050405020304" pitchFamily="18" charset="0"/>
              </a:rPr>
              <a:t>Programmed I/O (busy waiting)</a:t>
            </a:r>
          </a:p>
          <a:p>
            <a:pPr lvl="1">
              <a:buFontTx/>
              <a:buChar char="•"/>
            </a:pPr>
            <a:r>
              <a:rPr lang="en-US" altLang="en-US" dirty="0">
                <a:latin typeface="Times New Roman" panose="02020603050405020304" pitchFamily="18" charset="0"/>
              </a:rPr>
              <a:t>Interrupts</a:t>
            </a:r>
          </a:p>
          <a:p>
            <a:pPr lvl="1">
              <a:buFontTx/>
              <a:buChar char="•"/>
            </a:pPr>
            <a:r>
              <a:rPr lang="en-US" altLang="en-US" dirty="0">
                <a:latin typeface="Times New Roman" panose="02020603050405020304" pitchFamily="18" charset="0"/>
              </a:rPr>
              <a:t>DMA</a:t>
            </a:r>
          </a:p>
        </p:txBody>
      </p:sp>
    </p:spTree>
    <p:extLst>
      <p:ext uri="{BB962C8B-B14F-4D97-AF65-F5344CB8AC3E}">
        <p14:creationId xmlns:p14="http://schemas.microsoft.com/office/powerpoint/2010/main" val="348066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017BF85D-F830-4045-B70C-584B9B4F02A8}" type="slidenum">
              <a:rPr lang="en-US" altLang="en-US" sz="1300"/>
              <a:pPr eaLnBrk="1" hangingPunct="1"/>
              <a:t>2</a:t>
            </a:fld>
            <a:endParaRPr lang="en-US" altLang="en-US" sz="13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Burst mode is a method in DMA where more than the “smallest” chunk of information is sent.  The DMA controller acquires the bus and sends a large burst of information so as to induce less overhead from continually getting/releasing the bus.  Disadvantage: may delay CPU from doing work</a:t>
            </a:r>
          </a:p>
          <a:p>
            <a:endParaRPr lang="en-US" altLang="en-US">
              <a:latin typeface="Times New Roman" panose="02020603050405020304" pitchFamily="18" charset="0"/>
            </a:endParaRPr>
          </a:p>
          <a:p>
            <a:r>
              <a:rPr lang="en-US" altLang="en-US">
                <a:latin typeface="Times New Roman" panose="02020603050405020304" pitchFamily="18" charset="0"/>
              </a:rPr>
              <a:t>There are two basic choices for which stack to save the state of the system: the stack of the current process or a system stack in the kernel.  The user stack is quick and easy, but may not be valid or may cause a page fault.  The kernel stack is a good choice, but may induce an unnecessary TRAP to kernel mode (since there are many interrupts that are handled in user space)</a:t>
            </a:r>
          </a:p>
        </p:txBody>
      </p:sp>
    </p:spTree>
    <p:extLst>
      <p:ext uri="{BB962C8B-B14F-4D97-AF65-F5344CB8AC3E}">
        <p14:creationId xmlns:p14="http://schemas.microsoft.com/office/powerpoint/2010/main" val="113919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DFD30BCF-4826-4916-92F1-C92F52914115}" type="slidenum">
              <a:rPr lang="en-US" altLang="en-US" sz="1300"/>
              <a:pPr eaLnBrk="1" hangingPunct="1"/>
              <a:t>5</a:t>
            </a:fld>
            <a:endParaRPr lang="en-US" altLang="en-US" sz="13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Clearly Windows doesn’t achieve this goal.  Depending on which drive you are using you have to specify it with a: c: e: etc...</a:t>
            </a:r>
          </a:p>
        </p:txBody>
      </p:sp>
    </p:spTree>
    <p:extLst>
      <p:ext uri="{BB962C8B-B14F-4D97-AF65-F5344CB8AC3E}">
        <p14:creationId xmlns:p14="http://schemas.microsoft.com/office/powerpoint/2010/main" val="335589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6767DB8-CC52-4AD8-98D5-858DFB2071A4}" type="slidenum">
              <a:rPr lang="en-US" altLang="en-US" sz="1300"/>
              <a:pPr eaLnBrk="1" hangingPunct="1"/>
              <a:t>10</a:t>
            </a:fld>
            <a:endParaRPr lang="en-US" altLang="en-US" sz="13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Here we see an array of information to be printed copied from user space to kernel space.  This prevents having to change the memory map when going back to user space just to grab characters to print.</a:t>
            </a:r>
          </a:p>
          <a:p>
            <a:endParaRPr lang="en-US" altLang="en-US" dirty="0">
              <a:latin typeface="Times New Roman" panose="02020603050405020304" pitchFamily="18" charset="0"/>
            </a:endParaRPr>
          </a:p>
          <a:p>
            <a:r>
              <a:rPr lang="en-US" altLang="en-US" dirty="0">
                <a:latin typeface="Times New Roman" panose="02020603050405020304" pitchFamily="18" charset="0"/>
              </a:rPr>
              <a:t>The kernel is checking to see if the device is ready for the next character before it is sent.</a:t>
            </a:r>
          </a:p>
          <a:p>
            <a:endParaRPr lang="en-US" altLang="en-US" dirty="0">
              <a:latin typeface="Times New Roman" panose="02020603050405020304" pitchFamily="18" charset="0"/>
            </a:endParaRPr>
          </a:p>
          <a:p>
            <a:pPr marL="228600" indent="-228600">
              <a:buAutoNum type="alphaUcPeriod"/>
            </a:pPr>
            <a:r>
              <a:rPr lang="en-US" altLang="en-US" dirty="0">
                <a:latin typeface="Times New Roman" panose="02020603050405020304" pitchFamily="18" charset="0"/>
              </a:rPr>
              <a:t>String gets put into a buffer in user space</a:t>
            </a:r>
          </a:p>
          <a:p>
            <a:pPr marL="0" indent="0">
              <a:buNone/>
            </a:pPr>
            <a:endParaRPr lang="en-US" altLang="en-US" dirty="0">
              <a:latin typeface="Times New Roman" panose="02020603050405020304" pitchFamily="18" charset="0"/>
            </a:endParaRPr>
          </a:p>
          <a:p>
            <a:pPr marL="0" indent="0">
              <a:buNone/>
            </a:pPr>
            <a:r>
              <a:rPr lang="en-US" altLang="en-US" dirty="0">
                <a:latin typeface="Times New Roman" panose="02020603050405020304" pitchFamily="18" charset="0"/>
              </a:rPr>
              <a:t>This is a bit of a simplistic example as some printers may buffer a line or a page before actually printing anything</a:t>
            </a:r>
          </a:p>
          <a:p>
            <a:pPr marL="0" indent="0">
              <a:buNone/>
            </a:pPr>
            <a:endParaRPr lang="en-US" altLang="en-US" dirty="0">
              <a:latin typeface="Times New Roman" panose="02020603050405020304" pitchFamily="18" charset="0"/>
            </a:endParaRPr>
          </a:p>
          <a:p>
            <a:pPr marL="0" indent="0">
              <a:buNone/>
            </a:pPr>
            <a:r>
              <a:rPr lang="en-US" altLang="en-US" dirty="0">
                <a:latin typeface="Times New Roman" panose="02020603050405020304" pitchFamily="18" charset="0"/>
              </a:rPr>
              <a:t>The point to make in this situation is that the OS will place information into one register (data register) then wait on the status register so it can send another (or block of) character(s).</a:t>
            </a:r>
          </a:p>
        </p:txBody>
      </p:sp>
    </p:spTree>
    <p:extLst>
      <p:ext uri="{BB962C8B-B14F-4D97-AF65-F5344CB8AC3E}">
        <p14:creationId xmlns:p14="http://schemas.microsoft.com/office/powerpoint/2010/main" val="13616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F8249AB1-F295-49EE-84A4-095C019121DE}" type="slidenum">
              <a:rPr lang="en-US" altLang="en-US" sz="1300"/>
              <a:pPr eaLnBrk="1" hangingPunct="1"/>
              <a:t>11</a:t>
            </a:fld>
            <a:endParaRPr lang="en-US" altLang="en-US" sz="13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Data is  copied to kernel buffer</a:t>
            </a:r>
          </a:p>
          <a:p>
            <a:r>
              <a:rPr lang="en-US" altLang="en-US" dirty="0">
                <a:latin typeface="Times New Roman" panose="02020603050405020304" pitchFamily="18" charset="0"/>
              </a:rPr>
              <a:t>Loop through every character</a:t>
            </a:r>
          </a:p>
          <a:p>
            <a:r>
              <a:rPr lang="en-US" altLang="en-US" dirty="0">
                <a:latin typeface="Times New Roman" panose="02020603050405020304" pitchFamily="18" charset="0"/>
              </a:rPr>
              <a:t>	Check to if device is ready</a:t>
            </a:r>
          </a:p>
          <a:p>
            <a:r>
              <a:rPr lang="en-US" altLang="en-US" dirty="0">
                <a:latin typeface="Times New Roman" panose="02020603050405020304" pitchFamily="18" charset="0"/>
              </a:rPr>
              <a:t>	put a character in the data register</a:t>
            </a:r>
          </a:p>
          <a:p>
            <a:endParaRPr lang="en-US" altLang="en-US" dirty="0">
              <a:latin typeface="Times New Roman" panose="02020603050405020304" pitchFamily="18" charset="0"/>
            </a:endParaRPr>
          </a:p>
          <a:p>
            <a:r>
              <a:rPr lang="en-US" altLang="en-US" dirty="0">
                <a:latin typeface="Times New Roman" panose="02020603050405020304" pitchFamily="18" charset="0"/>
              </a:rPr>
              <a:t>Consider if the printer is not buffering much and can print at most 100 char/s, that each character takes 10ms to print</a:t>
            </a:r>
          </a:p>
          <a:p>
            <a:r>
              <a:rPr lang="en-US" altLang="en-US" dirty="0">
                <a:latin typeface="Times New Roman" panose="02020603050405020304" pitchFamily="18" charset="0"/>
              </a:rPr>
              <a:t>That’s more than enough time to do a context switch and do something else!</a:t>
            </a:r>
          </a:p>
          <a:p>
            <a:r>
              <a:rPr lang="en-US" altLang="en-US" dirty="0">
                <a:latin typeface="Times New Roman" panose="02020603050405020304" pitchFamily="18" charset="0"/>
              </a:rPr>
              <a:t>Which leads us to....Interrupt driven I/O</a:t>
            </a:r>
          </a:p>
        </p:txBody>
      </p:sp>
    </p:spTree>
    <p:extLst>
      <p:ext uri="{BB962C8B-B14F-4D97-AF65-F5344CB8AC3E}">
        <p14:creationId xmlns:p14="http://schemas.microsoft.com/office/powerpoint/2010/main" val="170260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1A73EB0F-B540-457B-AD5F-67885F19D4C4}" type="slidenum">
              <a:rPr lang="en-US" altLang="en-US" sz="1300"/>
              <a:pPr eaLnBrk="1" hangingPunct="1"/>
              <a:t>13</a:t>
            </a:fld>
            <a:endParaRPr lang="en-US" altLang="en-US" sz="1300"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This is a crude “codular” example of how this might be implemented.</a:t>
            </a:r>
          </a:p>
          <a:p>
            <a:endParaRPr lang="en-US" altLang="en-US">
              <a:latin typeface="Times New Roman" panose="02020603050405020304" pitchFamily="18" charset="0"/>
            </a:endParaRPr>
          </a:p>
          <a:p>
            <a:pPr>
              <a:buFontTx/>
              <a:buChar char="•"/>
            </a:pPr>
            <a:r>
              <a:rPr lang="en-US" altLang="en-US">
                <a:latin typeface="Times New Roman" panose="02020603050405020304" pitchFamily="18" charset="0"/>
              </a:rPr>
              <a:t>Ask them what happens though, if like in this example, the printer really is this crappy (as is our hardware interface to it) and we can only send one character at a time</a:t>
            </a:r>
          </a:p>
          <a:p>
            <a:pPr lvl="1">
              <a:buFontTx/>
              <a:buChar char="•"/>
            </a:pPr>
            <a:r>
              <a:rPr lang="en-US" altLang="en-US">
                <a:latin typeface="Times New Roman" panose="02020603050405020304" pitchFamily="18" charset="0"/>
              </a:rPr>
              <a:t>Interrupts take time, and this would result in many interrupts, potentially in a very short bit of time.</a:t>
            </a:r>
          </a:p>
        </p:txBody>
      </p:sp>
    </p:spTree>
    <p:extLst>
      <p:ext uri="{BB962C8B-B14F-4D97-AF65-F5344CB8AC3E}">
        <p14:creationId xmlns:p14="http://schemas.microsoft.com/office/powerpoint/2010/main" val="405850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5D8571FB-CF68-43B2-B02D-12AEFBEEB453}" type="slidenum">
              <a:rPr lang="en-US" altLang="en-US" sz="1300"/>
              <a:pPr eaLnBrk="1" hangingPunct="1"/>
              <a:t>14</a:t>
            </a:fld>
            <a:endParaRPr lang="en-US" altLang="en-US" sz="13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A case where DMA is not useful: No other processes is running then,</a:t>
            </a:r>
            <a:r>
              <a:rPr lang="en-US" altLang="en-US" baseline="0" dirty="0">
                <a:latin typeface="Times New Roman" panose="02020603050405020304" pitchFamily="18" charset="0"/>
              </a:rPr>
              <a:t> </a:t>
            </a:r>
            <a:r>
              <a:rPr lang="en-US" altLang="en-US" dirty="0">
                <a:latin typeface="Times New Roman" panose="02020603050405020304" pitchFamily="18" charset="0"/>
              </a:rPr>
              <a:t>since the CPU is usually faster than the DMA controller it can complete this transfer more expediently...and since it was idle anyway no gain is made by using DMA.</a:t>
            </a:r>
          </a:p>
          <a:p>
            <a:endParaRPr lang="en-US" altLang="en-US" dirty="0">
              <a:latin typeface="Times New Roman" panose="02020603050405020304" pitchFamily="18" charset="0"/>
            </a:endParaRPr>
          </a:p>
          <a:p>
            <a:r>
              <a:rPr lang="en-US" altLang="en-US" dirty="0">
                <a:latin typeface="Times New Roman" panose="02020603050405020304" pitchFamily="18" charset="0"/>
              </a:rPr>
              <a:t>The biggest DMA</a:t>
            </a:r>
            <a:r>
              <a:rPr lang="en-US" altLang="en-US" baseline="0" dirty="0">
                <a:latin typeface="Times New Roman" panose="02020603050405020304" pitchFamily="18" charset="0"/>
              </a:rPr>
              <a:t> advantage is the reduction of CPU interrupts.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3485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119ADF9F-6817-461B-BC78-DF169DFBB82A}" type="slidenum">
              <a:rPr lang="en-US" altLang="en-US" sz="1300"/>
              <a:pPr eaLnBrk="1" hangingPunct="1"/>
              <a:t>15</a:t>
            </a:fld>
            <a:endParaRPr lang="en-US" altLang="en-US" sz="1300"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Since our previous discussion involved hardware, we’re going to work our way up this list from the hardware (controller) to the end user/programmer.</a:t>
            </a:r>
          </a:p>
          <a:p>
            <a:endParaRPr lang="en-US" altLang="en-US" dirty="0">
              <a:latin typeface="Times New Roman" panose="02020603050405020304" pitchFamily="18" charset="0"/>
            </a:endParaRPr>
          </a:p>
          <a:p>
            <a:pPr>
              <a:buFontTx/>
              <a:buChar char="•"/>
            </a:pPr>
            <a:r>
              <a:rPr lang="en-US" altLang="en-US" dirty="0">
                <a:latin typeface="Times New Roman" panose="02020603050405020304" pitchFamily="18" charset="0"/>
              </a:rPr>
              <a:t>Remember our goals as we do this:</a:t>
            </a:r>
          </a:p>
          <a:p>
            <a:pPr lvl="1">
              <a:buFontTx/>
              <a:buChar char="•"/>
            </a:pPr>
            <a:r>
              <a:rPr lang="en-US" altLang="en-US" dirty="0">
                <a:latin typeface="Times New Roman" panose="02020603050405020304" pitchFamily="18" charset="0"/>
              </a:rPr>
              <a:t>Device independence</a:t>
            </a:r>
          </a:p>
          <a:p>
            <a:pPr lvl="1">
              <a:buFontTx/>
              <a:buChar char="•"/>
            </a:pPr>
            <a:r>
              <a:rPr lang="en-US" altLang="en-US" dirty="0">
                <a:latin typeface="Times New Roman" panose="02020603050405020304" pitchFamily="18" charset="0"/>
              </a:rPr>
              <a:t>Uniform naming</a:t>
            </a:r>
          </a:p>
          <a:p>
            <a:pPr lvl="1">
              <a:buFontTx/>
              <a:buChar char="•"/>
            </a:pPr>
            <a:r>
              <a:rPr lang="en-US" altLang="en-US" dirty="0">
                <a:latin typeface="Times New Roman" panose="02020603050405020304" pitchFamily="18" charset="0"/>
              </a:rPr>
              <a:t>Error handling as close to hardware as possible</a:t>
            </a:r>
          </a:p>
          <a:p>
            <a:pPr lvl="1">
              <a:buFontTx/>
              <a:buChar char="•"/>
            </a:pPr>
            <a:r>
              <a:rPr lang="en-US" altLang="en-US" dirty="0">
                <a:latin typeface="Times New Roman" panose="02020603050405020304" pitchFamily="18" charset="0"/>
              </a:rPr>
              <a:t>Block for user</a:t>
            </a:r>
          </a:p>
          <a:p>
            <a:pPr lvl="1">
              <a:buFontTx/>
              <a:buChar char="•"/>
            </a:pPr>
            <a:r>
              <a:rPr lang="en-US" altLang="en-US" dirty="0">
                <a:latin typeface="Times New Roman" panose="02020603050405020304" pitchFamily="18" charset="0"/>
              </a:rPr>
              <a:t>Allow buffering</a:t>
            </a:r>
          </a:p>
          <a:p>
            <a:pPr lvl="1">
              <a:buFontTx/>
              <a:buChar char="•"/>
            </a:pPr>
            <a:r>
              <a:rPr lang="en-US" altLang="en-US" dirty="0">
                <a:latin typeface="Times New Roman" panose="02020603050405020304" pitchFamily="18" charset="0"/>
              </a:rPr>
              <a:t>Allow sharing</a:t>
            </a:r>
          </a:p>
          <a:p>
            <a:pPr lvl="1">
              <a:buFontTx/>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388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41B93904-1482-4E75-B70E-A8817D4FA0D1}" type="slidenum">
              <a:rPr lang="en-US" altLang="en-US" sz="1300"/>
              <a:pPr eaLnBrk="1" hangingPunct="1"/>
              <a:t>16</a:t>
            </a:fld>
            <a:endParaRPr lang="en-US" altLang="en-US" sz="1300"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So, this is the entire “job” of the interrupt...just to respond to the device being ready and informing the appropriate driver.</a:t>
            </a:r>
          </a:p>
        </p:txBody>
      </p:sp>
    </p:spTree>
    <p:extLst>
      <p:ext uri="{BB962C8B-B14F-4D97-AF65-F5344CB8AC3E}">
        <p14:creationId xmlns:p14="http://schemas.microsoft.com/office/powerpoint/2010/main" val="15416458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9.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30"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endParaRPr lang="en-CA" dirty="0"/>
          </a:p>
        </p:txBody>
      </p:sp>
    </p:spTree>
    <p:extLst>
      <p:ext uri="{BB962C8B-B14F-4D97-AF65-F5344CB8AC3E}">
        <p14:creationId xmlns:p14="http://schemas.microsoft.com/office/powerpoint/2010/main" val="148931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B689754-72DE-AB43-A30B-779D0A9196C8}" type="datetime1">
              <a:rPr lang="en-CA" altLang="en-US" smtClean="0">
                <a:solidFill>
                  <a:srgbClr val="000000"/>
                </a:solidFill>
              </a:rPr>
              <a:t>2020-04-08</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6056745-1959-2D41-B7C7-13B97B40B652}" type="datetime1">
              <a:rPr lang="en-CA" altLang="en-US" smtClean="0">
                <a:solidFill>
                  <a:srgbClr val="000000"/>
                </a:solidFill>
              </a:rPr>
              <a:t>2020-04-08</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4479351F-96E2-4347-9200-B526EB6D77B4}" type="datetime1">
              <a:rPr lang="en-CA" altLang="en-US" smtClean="0">
                <a:solidFill>
                  <a:srgbClr val="000000"/>
                </a:solidFill>
              </a:rPr>
              <a:t>2020-04-08</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D85AADA4-57BF-A546-A875-31FD46A42D62}" type="datetime1">
              <a:rPr lang="en-CA" altLang="en-US" smtClean="0">
                <a:solidFill>
                  <a:srgbClr val="000000"/>
                </a:solidFill>
              </a:rPr>
              <a:t>2020-04-08</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959905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229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162618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pPr/>
              <a:t>‹#›</a:t>
            </a:fld>
            <a:endParaRPr lang="fr-CA" altLang="en-US"/>
          </a:p>
        </p:txBody>
      </p:sp>
      <p:graphicFrame>
        <p:nvGraphicFramePr>
          <p:cNvPr id="12" name="Object 11"/>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3315"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43987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54"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77220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4B39DB17-B258-C546-9EAD-27F128D953A1}" type="datetime1">
              <a:rPr lang="en-CA" altLang="en-US" smtClean="0">
                <a:solidFill>
                  <a:srgbClr val="000000"/>
                </a:solidFill>
              </a:rPr>
              <a:t>2020-04-08</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54" name="Bitmap Image" r:id="rId3" imgW="733333" imgH="838095" progId="PBrush">
                  <p:embed/>
                </p:oleObj>
              </mc:Choice>
              <mc:Fallback>
                <p:oleObj name="Bitmap Image" r:id="rId3" imgW="733333" imgH="838095" progId="PBrush">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55" name="Bitmap Image" r:id="rId5" imgW="2381582" imgH="571731" progId="PBrush">
                  <p:embed/>
                </p:oleObj>
              </mc:Choice>
              <mc:Fallback>
                <p:oleObj name="Bitmap Image" r:id="rId5" imgW="2381582" imgH="571731" progId="PBrush">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56" name="Bitmap Image" r:id="rId7" imgW="2333333" imgH="581106" progId="PBrush">
                  <p:embed/>
                </p:oleObj>
              </mc:Choice>
              <mc:Fallback>
                <p:oleObj name="Bitmap Image" r:id="rId7" imgW="2333333" imgH="581106" progId="PBrush">
                  <p:embed/>
                  <p:pic>
                    <p:nvPicPr>
                      <p:cNvPr id="0" name="Picture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57" name="Bitmap Image" r:id="rId9" imgW="1523810" imgH="476316" progId="PBrush">
                  <p:embed/>
                </p:oleObj>
              </mc:Choice>
              <mc:Fallback>
                <p:oleObj name="Bitmap Image" r:id="rId9" imgW="1523810" imgH="476316" progId="PBrush">
                  <p:embed/>
                  <p:pic>
                    <p:nvPicPr>
                      <p:cNvPr id="0" name="Picture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58" name="Bitmap Image" r:id="rId11" imgW="828791" imgH="428798" progId="PBrush">
                  <p:embed/>
                </p:oleObj>
              </mc:Choice>
              <mc:Fallback>
                <p:oleObj name="Bitmap Image" r:id="rId11" imgW="828791" imgH="428798" progId="PBrush">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59" name="Bitmap Image" r:id="rId13" imgW="2381582" imgH="428798" progId="PBrush">
                  <p:embed/>
                </p:oleObj>
              </mc:Choice>
              <mc:Fallback>
                <p:oleObj name="Bitmap Image" r:id="rId13" imgW="2381582" imgH="428798" progId="PBrush">
                  <p:embed/>
                  <p:pic>
                    <p:nvPicPr>
                      <p:cNvPr id="0" name="Picture 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60" name="Bitmap Image" r:id="rId15" imgW="1771429" imgH="1181265" progId="PBrush">
                  <p:embed/>
                </p:oleObj>
              </mc:Choice>
              <mc:Fallback>
                <p:oleObj name="Bitmap Image" r:id="rId15" imgW="1771429" imgH="1181265" progId="PBrush">
                  <p:embed/>
                  <p:pic>
                    <p:nvPicPr>
                      <p:cNvPr id="0" name="Picture 78"/>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90E34D45-9FD6-5246-8C05-EF62223D30BF}" type="datetime1">
              <a:rPr lang="en-CA" altLang="en-US" smtClean="0">
                <a:solidFill>
                  <a:srgbClr val="000000"/>
                </a:solidFill>
              </a:rPr>
              <a:t>2020-04-08</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7229EB9-6718-9D43-9C00-BD063D4B62E4}" type="datetime1">
              <a:rPr lang="en-CA" altLang="en-US" smtClean="0">
                <a:solidFill>
                  <a:srgbClr val="000000"/>
                </a:solidFill>
              </a:rPr>
              <a:t>2020-04-08</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186BEFC1-B127-5C48-9423-8DA7AF04A6DA}" type="datetime1">
              <a:rPr lang="en-CA" altLang="en-US" smtClean="0">
                <a:solidFill>
                  <a:srgbClr val="000000"/>
                </a:solidFill>
              </a:rPr>
              <a:t>2020-04-08</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FEC2A556-FC11-1C47-A829-F5C933CEAC08}" type="datetime1">
              <a:rPr lang="en-CA" altLang="en-US" smtClean="0">
                <a:solidFill>
                  <a:srgbClr val="000000"/>
                </a:solidFill>
              </a:rPr>
              <a:t>2020-04-08</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CBC26E01-F152-5149-A820-C422E4D1667F}" type="datetime1">
              <a:rPr lang="en-CA" altLang="en-US" smtClean="0">
                <a:solidFill>
                  <a:srgbClr val="000000"/>
                </a:solidFill>
              </a:rPr>
              <a:t>2020-04-08</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ACE77BA-6F1E-FA41-9313-D8499A558430}" type="datetime1">
              <a:rPr lang="en-CA" altLang="en-US" smtClean="0">
                <a:solidFill>
                  <a:srgbClr val="000000"/>
                </a:solidFill>
              </a:rPr>
              <a:t>2020-04-08</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CAFEFD43-E347-634A-9A27-116EE46F2119}" type="datetime1">
              <a:rPr lang="en-CA" altLang="en-US" smtClean="0">
                <a:solidFill>
                  <a:srgbClr val="000000"/>
                </a:solidFill>
              </a:rPr>
              <a:t>2020-04-08</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549BA9-73D0-8249-9635-0CCB6490C7FA}" type="datetime1">
              <a:rPr kumimoji="0" lang="en-CA"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2020-04-08</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9349245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1">
            <a:extLst>
              <a:ext uri="{FF2B5EF4-FFF2-40B4-BE49-F238E27FC236}">
                <a16:creationId xmlns:a16="http://schemas.microsoft.com/office/drawing/2014/main" id="{076140C5-FDAA-42A0-9E89-C97D75C7DC9B}"/>
              </a:ext>
            </a:extLst>
          </p:cNvPr>
          <p:cNvSpPr>
            <a:spLocks noGrp="1"/>
          </p:cNvSpPr>
          <p:nvPr>
            <p:ph type="subTitle" idx="1"/>
          </p:nvPr>
        </p:nvSpPr>
        <p:spPr>
          <a:xfrm>
            <a:off x="1287000" y="4854198"/>
            <a:ext cx="6400800" cy="1752600"/>
          </a:xfrm>
        </p:spPr>
        <p:txBody>
          <a:bodyPr/>
          <a:lstStyle/>
          <a:p>
            <a:r>
              <a:rPr lang="en-CA" dirty="0"/>
              <a:t>Principles of I/O Software – Pt 1</a:t>
            </a:r>
          </a:p>
          <a:p>
            <a:r>
              <a:rPr lang="en-CA" sz="2000" dirty="0"/>
              <a:t>(Modern Operating </a:t>
            </a:r>
            <a:r>
              <a:rPr lang="en-CA" sz="2000"/>
              <a:t>Systems 5.2 – 5.3)</a:t>
            </a:r>
            <a:endParaRPr lang="en-CA" sz="2000" dirty="0"/>
          </a:p>
        </p:txBody>
      </p:sp>
    </p:spTree>
    <p:extLst>
      <p:ext uri="{BB962C8B-B14F-4D97-AF65-F5344CB8AC3E}">
        <p14:creationId xmlns:p14="http://schemas.microsoft.com/office/powerpoint/2010/main" val="19964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718863" y="304801"/>
            <a:ext cx="7772400" cy="1143000"/>
          </a:xfrm>
        </p:spPr>
        <p:txBody>
          <a:bodyPr/>
          <a:lstStyle/>
          <a:p>
            <a:pPr eaLnBrk="1" hangingPunct="1"/>
            <a:r>
              <a:rPr lang="en-US" altLang="en-US" dirty="0"/>
              <a:t>Programmed I/O</a:t>
            </a:r>
          </a:p>
        </p:txBody>
      </p:sp>
      <p:sp>
        <p:nvSpPr>
          <p:cNvPr id="3078" name="Rectangle 3"/>
          <p:cNvSpPr>
            <a:spLocks noGrp="1" noChangeArrowheads="1"/>
          </p:cNvSpPr>
          <p:nvPr>
            <p:ph type="body" idx="1"/>
          </p:nvPr>
        </p:nvSpPr>
        <p:spPr>
          <a:xfrm>
            <a:off x="381000" y="1143000"/>
            <a:ext cx="8763000" cy="5105400"/>
          </a:xfrm>
        </p:spPr>
        <p:txBody>
          <a:bodyPr/>
          <a:lstStyle/>
          <a:p>
            <a:pPr lvl="1" eaLnBrk="1" hangingPunct="1"/>
            <a:endParaRPr lang="en-US" altLang="en-US" dirty="0"/>
          </a:p>
          <a:p>
            <a:pPr lvl="1" eaLnBrk="1" hangingPunct="1"/>
            <a:r>
              <a:rPr lang="en-US" altLang="en-US" dirty="0"/>
              <a:t>This is I/O through busy waiting</a:t>
            </a:r>
          </a:p>
          <a:p>
            <a:pPr lvl="1" eaLnBrk="1" hangingPunct="1"/>
            <a:r>
              <a:rPr lang="en-US" altLang="en-US" dirty="0"/>
              <a:t>The OS has a process sitting in a loop, checking to see if the device is ready to communicate and sending/receiving information as required</a:t>
            </a:r>
          </a:p>
        </p:txBody>
      </p:sp>
      <p:sp>
        <p:nvSpPr>
          <p:cNvPr id="3079" name="Line 5"/>
          <p:cNvSpPr>
            <a:spLocks noChangeShapeType="1"/>
          </p:cNvSpPr>
          <p:nvPr/>
        </p:nvSpPr>
        <p:spPr bwMode="auto">
          <a:xfrm>
            <a:off x="7576863" y="548680"/>
            <a:ext cx="9144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CA"/>
          </a:p>
        </p:txBody>
      </p:sp>
      <p:pic>
        <p:nvPicPr>
          <p:cNvPr id="2" name="Picture 1">
            <a:extLst>
              <a:ext uri="{FF2B5EF4-FFF2-40B4-BE49-F238E27FC236}">
                <a16:creationId xmlns:a16="http://schemas.microsoft.com/office/drawing/2014/main" id="{C7C5C679-DCA9-47CE-BAF7-C9209D57FAE0}"/>
              </a:ext>
            </a:extLst>
          </p:cNvPr>
          <p:cNvPicPr>
            <a:picLocks noChangeAspect="1"/>
          </p:cNvPicPr>
          <p:nvPr/>
        </p:nvPicPr>
        <p:blipFill>
          <a:blip r:embed="rId3"/>
          <a:stretch>
            <a:fillRect/>
          </a:stretch>
        </p:blipFill>
        <p:spPr>
          <a:xfrm>
            <a:off x="718863" y="3318469"/>
            <a:ext cx="8001000" cy="3524250"/>
          </a:xfrm>
          <a:prstGeom prst="rect">
            <a:avLst/>
          </a:prstGeom>
        </p:spPr>
      </p:pic>
      <p:sp>
        <p:nvSpPr>
          <p:cNvPr id="3080" name="Line 6"/>
          <p:cNvSpPr>
            <a:spLocks noChangeShapeType="1"/>
          </p:cNvSpPr>
          <p:nvPr/>
        </p:nvSpPr>
        <p:spPr bwMode="auto">
          <a:xfrm>
            <a:off x="2987824" y="3861048"/>
            <a:ext cx="9144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CA"/>
          </a:p>
        </p:txBody>
      </p:sp>
      <p:sp>
        <p:nvSpPr>
          <p:cNvPr id="8" name="Line 6">
            <a:extLst>
              <a:ext uri="{FF2B5EF4-FFF2-40B4-BE49-F238E27FC236}">
                <a16:creationId xmlns:a16="http://schemas.microsoft.com/office/drawing/2014/main" id="{8AE8D175-07DB-426A-8355-459ADD236364}"/>
              </a:ext>
            </a:extLst>
          </p:cNvPr>
          <p:cNvSpPr>
            <a:spLocks noChangeShapeType="1"/>
          </p:cNvSpPr>
          <p:nvPr/>
        </p:nvSpPr>
        <p:spPr bwMode="auto">
          <a:xfrm>
            <a:off x="5580112" y="3859708"/>
            <a:ext cx="9144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CA"/>
          </a:p>
        </p:txBody>
      </p:sp>
    </p:spTree>
    <p:extLst>
      <p:ext uri="{BB962C8B-B14F-4D97-AF65-F5344CB8AC3E}">
        <p14:creationId xmlns:p14="http://schemas.microsoft.com/office/powerpoint/2010/main" val="224583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685800" y="190501"/>
            <a:ext cx="7772400" cy="1143000"/>
          </a:xfrm>
        </p:spPr>
        <p:txBody>
          <a:bodyPr/>
          <a:lstStyle/>
          <a:p>
            <a:pPr eaLnBrk="1" hangingPunct="1"/>
            <a:r>
              <a:rPr lang="en-US" altLang="en-US" dirty="0"/>
              <a:t>Programmed I/O</a:t>
            </a:r>
          </a:p>
        </p:txBody>
      </p:sp>
      <p:sp>
        <p:nvSpPr>
          <p:cNvPr id="4102" name="Rectangle 3"/>
          <p:cNvSpPr>
            <a:spLocks noGrp="1" noChangeArrowheads="1"/>
          </p:cNvSpPr>
          <p:nvPr>
            <p:ph type="body" idx="1"/>
          </p:nvPr>
        </p:nvSpPr>
        <p:spPr>
          <a:xfrm>
            <a:off x="395536" y="3379902"/>
            <a:ext cx="8280920" cy="1604995"/>
          </a:xfrm>
        </p:spPr>
        <p:txBody>
          <a:bodyPr/>
          <a:lstStyle/>
          <a:p>
            <a:pPr lvl="1" eaLnBrk="1" hangingPunct="1">
              <a:lnSpc>
                <a:spcPct val="90000"/>
              </a:lnSpc>
            </a:pPr>
            <a:r>
              <a:rPr lang="en-US" altLang="en-US" dirty="0"/>
              <a:t>This method is simple to implement, but wastes a lot of CPU cycles</a:t>
            </a:r>
          </a:p>
          <a:p>
            <a:pPr lvl="2">
              <a:lnSpc>
                <a:spcPct val="90000"/>
              </a:lnSpc>
            </a:pPr>
            <a:r>
              <a:rPr lang="en-US" altLang="en-US" dirty="0"/>
              <a:t>After outputting a character, the CPU continuously polls the device to see if it is ready to accept another one</a:t>
            </a:r>
          </a:p>
          <a:p>
            <a:pPr lvl="1" eaLnBrk="1" hangingPunct="1">
              <a:lnSpc>
                <a:spcPct val="90000"/>
              </a:lnSpc>
            </a:pPr>
            <a:r>
              <a:rPr lang="en-US" altLang="en-US" dirty="0"/>
              <a:t>If wait time is short (</a:t>
            </a:r>
            <a:r>
              <a:rPr lang="en-US" altLang="en-US" dirty="0" err="1"/>
              <a:t>ie</a:t>
            </a:r>
            <a:r>
              <a:rPr lang="en-US" altLang="en-US" dirty="0"/>
              <a:t>: printing goes to a buffer inside the printer) this </a:t>
            </a:r>
            <a:r>
              <a:rPr lang="en-US" altLang="en-US" b="1" i="1" dirty="0">
                <a:solidFill>
                  <a:srgbClr val="FF0000"/>
                </a:solidFill>
              </a:rPr>
              <a:t>could be</a:t>
            </a:r>
            <a:r>
              <a:rPr lang="en-US" altLang="en-US" dirty="0"/>
              <a:t> acceptable</a:t>
            </a:r>
          </a:p>
          <a:p>
            <a:pPr lvl="2">
              <a:lnSpc>
                <a:spcPct val="90000"/>
              </a:lnSpc>
            </a:pPr>
            <a:r>
              <a:rPr lang="en-US" altLang="en-US" dirty="0"/>
              <a:t>Also acceptable in an embedded system if there is not much else for the CPU to do</a:t>
            </a:r>
          </a:p>
        </p:txBody>
      </p:sp>
      <p:pic>
        <p:nvPicPr>
          <p:cNvPr id="2" name="Picture 1">
            <a:extLst>
              <a:ext uri="{FF2B5EF4-FFF2-40B4-BE49-F238E27FC236}">
                <a16:creationId xmlns:a16="http://schemas.microsoft.com/office/drawing/2014/main" id="{954D524D-BF8C-4427-9288-75852FB23046}"/>
              </a:ext>
            </a:extLst>
          </p:cNvPr>
          <p:cNvPicPr>
            <a:picLocks noChangeAspect="1"/>
          </p:cNvPicPr>
          <p:nvPr/>
        </p:nvPicPr>
        <p:blipFill>
          <a:blip r:embed="rId3"/>
          <a:stretch>
            <a:fillRect/>
          </a:stretch>
        </p:blipFill>
        <p:spPr>
          <a:xfrm>
            <a:off x="395536" y="1504309"/>
            <a:ext cx="8590731" cy="1725373"/>
          </a:xfrm>
          <a:prstGeom prst="rect">
            <a:avLst/>
          </a:prstGeom>
        </p:spPr>
      </p:pic>
    </p:spTree>
    <p:extLst>
      <p:ext uri="{BB962C8B-B14F-4D97-AF65-F5344CB8AC3E}">
        <p14:creationId xmlns:p14="http://schemas.microsoft.com/office/powerpoint/2010/main" val="160943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Interrupt-Driven I/O</a:t>
            </a:r>
          </a:p>
        </p:txBody>
      </p:sp>
      <p:sp>
        <p:nvSpPr>
          <p:cNvPr id="17413" name="Rectangle 3"/>
          <p:cNvSpPr>
            <a:spLocks noGrp="1" noChangeArrowheads="1"/>
          </p:cNvSpPr>
          <p:nvPr>
            <p:ph type="body" idx="1"/>
          </p:nvPr>
        </p:nvSpPr>
        <p:spPr/>
        <p:txBody>
          <a:bodyPr/>
          <a:lstStyle/>
          <a:p>
            <a:r>
              <a:rPr lang="en-US" altLang="en-US" dirty="0"/>
              <a:t>This method allows the CPU to do other work while I/O is pending</a:t>
            </a:r>
          </a:p>
          <a:p>
            <a:r>
              <a:rPr lang="en-US" altLang="en-US" dirty="0"/>
              <a:t>As before, the information to be printed is copied to kernel space</a:t>
            </a:r>
          </a:p>
          <a:p>
            <a:pPr lvl="1"/>
            <a:r>
              <a:rPr lang="en-US" altLang="en-US" dirty="0"/>
              <a:t>The printer is then fed the first character and the scheduler called to run another process (part of system call)</a:t>
            </a:r>
          </a:p>
          <a:p>
            <a:pPr lvl="1"/>
            <a:r>
              <a:rPr lang="en-US" altLang="en-US" dirty="0"/>
              <a:t>When the printer is ready for a character, an interrupt is generated and the printer interrupt service procedure executed</a:t>
            </a:r>
          </a:p>
        </p:txBody>
      </p:sp>
    </p:spTree>
    <p:extLst>
      <p:ext uri="{BB962C8B-B14F-4D97-AF65-F5344CB8AC3E}">
        <p14:creationId xmlns:p14="http://schemas.microsoft.com/office/powerpoint/2010/main" val="369025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260648"/>
            <a:ext cx="7772400" cy="1143000"/>
          </a:xfrm>
        </p:spPr>
        <p:txBody>
          <a:bodyPr/>
          <a:lstStyle/>
          <a:p>
            <a:pPr eaLnBrk="1" hangingPunct="1"/>
            <a:r>
              <a:rPr lang="en-US" altLang="en-US" dirty="0"/>
              <a:t>Interrupt-Driven I/O</a:t>
            </a:r>
          </a:p>
        </p:txBody>
      </p:sp>
      <p:sp>
        <p:nvSpPr>
          <p:cNvPr id="5126" name="Rectangle 3"/>
          <p:cNvSpPr>
            <a:spLocks noGrp="1" noChangeArrowheads="1"/>
          </p:cNvSpPr>
          <p:nvPr>
            <p:ph type="body" idx="1"/>
          </p:nvPr>
        </p:nvSpPr>
        <p:spPr>
          <a:xfrm>
            <a:off x="381000" y="1219200"/>
            <a:ext cx="8763000" cy="2514600"/>
          </a:xfrm>
        </p:spPr>
        <p:txBody>
          <a:bodyPr/>
          <a:lstStyle/>
          <a:p>
            <a:pPr eaLnBrk="1" hangingPunct="1"/>
            <a:r>
              <a:rPr lang="en-US" altLang="en-US" dirty="0"/>
              <a:t>Interrupt-Driven I/O</a:t>
            </a:r>
          </a:p>
          <a:p>
            <a:pPr lvl="1" eaLnBrk="1" hangingPunct="1"/>
            <a:r>
              <a:rPr lang="en-US" altLang="en-US" dirty="0"/>
              <a:t>If the ISP (Interrupt Service Procedure) notes that there are no characters left to print the user process is unblocked</a:t>
            </a:r>
          </a:p>
          <a:p>
            <a:pPr lvl="2" eaLnBrk="1" hangingPunct="1"/>
            <a:r>
              <a:rPr lang="en-US" altLang="en-US" dirty="0"/>
              <a:t>Could be through a message, semaphore, etc</a:t>
            </a:r>
          </a:p>
          <a:p>
            <a:pPr lvl="1" eaLnBrk="1" hangingPunct="1"/>
            <a:endParaRPr lang="en-US" altLang="en-US" dirty="0"/>
          </a:p>
        </p:txBody>
      </p:sp>
      <p:pic>
        <p:nvPicPr>
          <p:cNvPr id="2" name="Picture 1">
            <a:extLst>
              <a:ext uri="{FF2B5EF4-FFF2-40B4-BE49-F238E27FC236}">
                <a16:creationId xmlns:a16="http://schemas.microsoft.com/office/drawing/2014/main" id="{BA9B2603-257E-40C1-BFA5-29A08A63F49C}"/>
              </a:ext>
            </a:extLst>
          </p:cNvPr>
          <p:cNvPicPr>
            <a:picLocks noChangeAspect="1"/>
          </p:cNvPicPr>
          <p:nvPr/>
        </p:nvPicPr>
        <p:blipFill>
          <a:blip r:embed="rId3"/>
          <a:stretch>
            <a:fillRect/>
          </a:stretch>
        </p:blipFill>
        <p:spPr>
          <a:xfrm>
            <a:off x="247650" y="4100367"/>
            <a:ext cx="8648700" cy="2526105"/>
          </a:xfrm>
          <a:prstGeom prst="rect">
            <a:avLst/>
          </a:prstGeom>
        </p:spPr>
      </p:pic>
      <p:sp>
        <p:nvSpPr>
          <p:cNvPr id="3" name="Rectangle 2">
            <a:extLst>
              <a:ext uri="{FF2B5EF4-FFF2-40B4-BE49-F238E27FC236}">
                <a16:creationId xmlns:a16="http://schemas.microsoft.com/office/drawing/2014/main" id="{D3367BAD-ED6A-4E06-AF14-0248F3320EC0}"/>
              </a:ext>
            </a:extLst>
          </p:cNvPr>
          <p:cNvSpPr/>
          <p:nvPr/>
        </p:nvSpPr>
        <p:spPr>
          <a:xfrm>
            <a:off x="252808" y="3481772"/>
            <a:ext cx="4103167" cy="504056"/>
          </a:xfrm>
          <a:prstGeom prst="rect">
            <a:avLst/>
          </a:prstGeom>
          <a:noFill/>
          <a:ln w="28575">
            <a:solidFill>
              <a:srgbClr val="0C0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0000FF"/>
                </a:solidFill>
                <a:latin typeface="Calibri" panose="020F0502020204030204" pitchFamily="34" charset="0"/>
                <a:cs typeface="Calibri" panose="020F0502020204030204" pitchFamily="34" charset="0"/>
              </a:rPr>
              <a:t>System Call Code</a:t>
            </a:r>
          </a:p>
        </p:txBody>
      </p:sp>
      <p:sp>
        <p:nvSpPr>
          <p:cNvPr id="7" name="Rectangle 6">
            <a:extLst>
              <a:ext uri="{FF2B5EF4-FFF2-40B4-BE49-F238E27FC236}">
                <a16:creationId xmlns:a16="http://schemas.microsoft.com/office/drawing/2014/main" id="{901A317E-A3D7-41A0-BAB0-625DBEF0AA03}"/>
              </a:ext>
            </a:extLst>
          </p:cNvPr>
          <p:cNvSpPr/>
          <p:nvPr/>
        </p:nvSpPr>
        <p:spPr>
          <a:xfrm>
            <a:off x="5076056" y="3477394"/>
            <a:ext cx="3888432" cy="504056"/>
          </a:xfrm>
          <a:prstGeom prst="rect">
            <a:avLst/>
          </a:prstGeom>
          <a:noFill/>
          <a:ln w="28575">
            <a:solidFill>
              <a:srgbClr val="0C0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0000FF"/>
                </a:solidFill>
                <a:latin typeface="Calibri" panose="020F0502020204030204" pitchFamily="34" charset="0"/>
                <a:cs typeface="Calibri" panose="020F0502020204030204" pitchFamily="34" charset="0"/>
              </a:rPr>
              <a:t>Interrupt Service Procedure</a:t>
            </a:r>
          </a:p>
        </p:txBody>
      </p:sp>
    </p:spTree>
    <p:extLst>
      <p:ext uri="{BB962C8B-B14F-4D97-AF65-F5344CB8AC3E}">
        <p14:creationId xmlns:p14="http://schemas.microsoft.com/office/powerpoint/2010/main" val="262972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685800" y="123825"/>
            <a:ext cx="7772400" cy="1143000"/>
          </a:xfrm>
        </p:spPr>
        <p:txBody>
          <a:bodyPr/>
          <a:lstStyle/>
          <a:p>
            <a:pPr eaLnBrk="1" hangingPunct="1"/>
            <a:r>
              <a:rPr lang="en-US" altLang="en-US" dirty="0"/>
              <a:t>DMA I/O</a:t>
            </a:r>
          </a:p>
        </p:txBody>
      </p:sp>
      <p:sp>
        <p:nvSpPr>
          <p:cNvPr id="6150" name="Rectangle 3"/>
          <p:cNvSpPr>
            <a:spLocks noGrp="1" noChangeArrowheads="1"/>
          </p:cNvSpPr>
          <p:nvPr>
            <p:ph type="body" idx="1"/>
          </p:nvPr>
        </p:nvSpPr>
        <p:spPr>
          <a:xfrm>
            <a:off x="381000" y="1143000"/>
            <a:ext cx="8763000" cy="5105400"/>
          </a:xfrm>
        </p:spPr>
        <p:txBody>
          <a:bodyPr/>
          <a:lstStyle/>
          <a:p>
            <a:pPr eaLnBrk="1" hangingPunct="1"/>
            <a:r>
              <a:rPr lang="en-US" altLang="en-US" dirty="0"/>
              <a:t>I/O Using DMA</a:t>
            </a:r>
          </a:p>
          <a:p>
            <a:pPr lvl="1" eaLnBrk="1" hangingPunct="1"/>
            <a:r>
              <a:rPr lang="en-US" altLang="en-US" dirty="0"/>
              <a:t>It is essentially using programmed I/O again, but the DMA controller is doing the work instead of the CPU</a:t>
            </a:r>
          </a:p>
          <a:p>
            <a:pPr lvl="1" eaLnBrk="1" hangingPunct="1"/>
            <a:r>
              <a:rPr lang="en-US" altLang="en-US" dirty="0"/>
              <a:t>If the CPU is usually idle, then this method is less efficient than interrupts.  Why?</a:t>
            </a:r>
          </a:p>
        </p:txBody>
      </p:sp>
      <p:pic>
        <p:nvPicPr>
          <p:cNvPr id="2" name="Picture 1">
            <a:extLst>
              <a:ext uri="{FF2B5EF4-FFF2-40B4-BE49-F238E27FC236}">
                <a16:creationId xmlns:a16="http://schemas.microsoft.com/office/drawing/2014/main" id="{0B9258B6-7EB6-49EC-84F3-3D459795EC59}"/>
              </a:ext>
            </a:extLst>
          </p:cNvPr>
          <p:cNvPicPr>
            <a:picLocks noChangeAspect="1"/>
          </p:cNvPicPr>
          <p:nvPr/>
        </p:nvPicPr>
        <p:blipFill>
          <a:blip r:embed="rId3"/>
          <a:stretch>
            <a:fillRect/>
          </a:stretch>
        </p:blipFill>
        <p:spPr>
          <a:xfrm>
            <a:off x="341684" y="4557222"/>
            <a:ext cx="8493646" cy="949560"/>
          </a:xfrm>
          <a:prstGeom prst="rect">
            <a:avLst/>
          </a:prstGeom>
        </p:spPr>
      </p:pic>
      <p:sp>
        <p:nvSpPr>
          <p:cNvPr id="6" name="Rectangle 5">
            <a:extLst>
              <a:ext uri="{FF2B5EF4-FFF2-40B4-BE49-F238E27FC236}">
                <a16:creationId xmlns:a16="http://schemas.microsoft.com/office/drawing/2014/main" id="{AEA1059C-8881-4F8D-9273-23B1D8D7BF3B}"/>
              </a:ext>
            </a:extLst>
          </p:cNvPr>
          <p:cNvSpPr/>
          <p:nvPr/>
        </p:nvSpPr>
        <p:spPr>
          <a:xfrm>
            <a:off x="180800" y="3793418"/>
            <a:ext cx="4103167" cy="504056"/>
          </a:xfrm>
          <a:prstGeom prst="rect">
            <a:avLst/>
          </a:prstGeom>
          <a:noFill/>
          <a:ln w="28575">
            <a:solidFill>
              <a:srgbClr val="0C0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0000FF"/>
                </a:solidFill>
                <a:latin typeface="Calibri" panose="020F0502020204030204" pitchFamily="34" charset="0"/>
                <a:cs typeface="Calibri" panose="020F0502020204030204" pitchFamily="34" charset="0"/>
              </a:rPr>
              <a:t>System Call Code</a:t>
            </a:r>
          </a:p>
        </p:txBody>
      </p:sp>
      <p:sp>
        <p:nvSpPr>
          <p:cNvPr id="7" name="Rectangle 6">
            <a:extLst>
              <a:ext uri="{FF2B5EF4-FFF2-40B4-BE49-F238E27FC236}">
                <a16:creationId xmlns:a16="http://schemas.microsoft.com/office/drawing/2014/main" id="{616966E3-F882-4DB7-A971-08217FD7F4F5}"/>
              </a:ext>
            </a:extLst>
          </p:cNvPr>
          <p:cNvSpPr/>
          <p:nvPr/>
        </p:nvSpPr>
        <p:spPr>
          <a:xfrm>
            <a:off x="5004048" y="3789040"/>
            <a:ext cx="3888432" cy="504056"/>
          </a:xfrm>
          <a:prstGeom prst="rect">
            <a:avLst/>
          </a:prstGeom>
          <a:noFill/>
          <a:ln w="28575">
            <a:solidFill>
              <a:srgbClr val="0C0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0000FF"/>
                </a:solidFill>
                <a:latin typeface="Calibri" panose="020F0502020204030204" pitchFamily="34" charset="0"/>
                <a:cs typeface="Calibri" panose="020F0502020204030204" pitchFamily="34" charset="0"/>
              </a:rPr>
              <a:t>Interrupt Service Procedure</a:t>
            </a:r>
          </a:p>
        </p:txBody>
      </p:sp>
    </p:spTree>
    <p:extLst>
      <p:ext uri="{BB962C8B-B14F-4D97-AF65-F5344CB8AC3E}">
        <p14:creationId xmlns:p14="http://schemas.microsoft.com/office/powerpoint/2010/main" val="153105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altLang="en-US" sz="4000" dirty="0"/>
              <a:t>I/O Software Layers</a:t>
            </a:r>
          </a:p>
        </p:txBody>
      </p:sp>
      <p:sp>
        <p:nvSpPr>
          <p:cNvPr id="7174" name="Rectangle 3"/>
          <p:cNvSpPr>
            <a:spLocks noGrp="1" noChangeArrowheads="1"/>
          </p:cNvSpPr>
          <p:nvPr>
            <p:ph type="body" idx="1"/>
          </p:nvPr>
        </p:nvSpPr>
        <p:spPr>
          <a:xfrm>
            <a:off x="685800" y="1732992"/>
            <a:ext cx="7772400" cy="2095872"/>
          </a:xfrm>
        </p:spPr>
        <p:txBody>
          <a:bodyPr/>
          <a:lstStyle/>
          <a:p>
            <a:pPr eaLnBrk="1" hangingPunct="1"/>
            <a:r>
              <a:rPr lang="en-US" altLang="en-US" dirty="0"/>
              <a:t>How is I/O software organized?</a:t>
            </a:r>
          </a:p>
          <a:p>
            <a:pPr lvl="1" eaLnBrk="1" hangingPunct="1"/>
            <a:r>
              <a:rPr lang="en-US" altLang="en-US" dirty="0"/>
              <a:t>Four levels, each more abstract from the hardware than the previous</a:t>
            </a:r>
          </a:p>
          <a:p>
            <a:pPr lvl="1" eaLnBrk="1" hangingPunct="1"/>
            <a:r>
              <a:rPr lang="en-US" altLang="en-US" dirty="0"/>
              <a:t>Each layer has a well defined interface to its adjacent layer</a:t>
            </a:r>
          </a:p>
        </p:txBody>
      </p:sp>
      <p:pic>
        <p:nvPicPr>
          <p:cNvPr id="2" name="Picture 1">
            <a:extLst>
              <a:ext uri="{FF2B5EF4-FFF2-40B4-BE49-F238E27FC236}">
                <a16:creationId xmlns:a16="http://schemas.microsoft.com/office/drawing/2014/main" id="{961FE657-377E-4ACD-AA8C-8D714A051E15}"/>
              </a:ext>
            </a:extLst>
          </p:cNvPr>
          <p:cNvPicPr>
            <a:picLocks noChangeAspect="1"/>
          </p:cNvPicPr>
          <p:nvPr/>
        </p:nvPicPr>
        <p:blipFill>
          <a:blip r:embed="rId3"/>
          <a:stretch>
            <a:fillRect/>
          </a:stretch>
        </p:blipFill>
        <p:spPr>
          <a:xfrm>
            <a:off x="864096" y="3828864"/>
            <a:ext cx="7415808" cy="2665149"/>
          </a:xfrm>
          <a:prstGeom prst="rect">
            <a:avLst/>
          </a:prstGeom>
        </p:spPr>
      </p:pic>
    </p:spTree>
    <p:extLst>
      <p:ext uri="{BB962C8B-B14F-4D97-AF65-F5344CB8AC3E}">
        <p14:creationId xmlns:p14="http://schemas.microsoft.com/office/powerpoint/2010/main" val="31459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0" y="116632"/>
            <a:ext cx="9144000" cy="1143000"/>
          </a:xfrm>
        </p:spPr>
        <p:txBody>
          <a:bodyPr/>
          <a:lstStyle/>
          <a:p>
            <a:pPr eaLnBrk="1" hangingPunct="1"/>
            <a:r>
              <a:rPr lang="en-US" altLang="en-US" sz="4000" dirty="0"/>
              <a:t>I/O Software Layers: Interrupt Handlers</a:t>
            </a:r>
          </a:p>
        </p:txBody>
      </p:sp>
      <p:sp>
        <p:nvSpPr>
          <p:cNvPr id="18437" name="Rectangle 3"/>
          <p:cNvSpPr>
            <a:spLocks noGrp="1" noChangeArrowheads="1"/>
          </p:cNvSpPr>
          <p:nvPr>
            <p:ph type="body" idx="1"/>
          </p:nvPr>
        </p:nvSpPr>
        <p:spPr>
          <a:xfrm>
            <a:off x="381000" y="1246510"/>
            <a:ext cx="8763000" cy="5334000"/>
          </a:xfrm>
        </p:spPr>
        <p:txBody>
          <a:bodyPr/>
          <a:lstStyle/>
          <a:p>
            <a:pPr eaLnBrk="1" hangingPunct="1"/>
            <a:r>
              <a:rPr lang="en-US" altLang="en-US" dirty="0"/>
              <a:t>Interrupt Handlers</a:t>
            </a:r>
          </a:p>
          <a:p>
            <a:pPr lvl="1" eaLnBrk="1" hangingPunct="1"/>
            <a:r>
              <a:rPr lang="en-US" altLang="en-US" dirty="0"/>
              <a:t>Interrupts must be used for at least part of dealing with I/O and should be hidden as far away from the user as possible, “in the bowels of the operating system”</a:t>
            </a:r>
          </a:p>
          <a:p>
            <a:pPr lvl="1" eaLnBrk="1" hangingPunct="1"/>
            <a:r>
              <a:rPr lang="en-US" altLang="en-US" dirty="0"/>
              <a:t>Best way to deal with them is to have the driver block itself, by, for example:</a:t>
            </a:r>
          </a:p>
          <a:p>
            <a:pPr lvl="2"/>
            <a:r>
              <a:rPr lang="en-US" altLang="en-US" dirty="0"/>
              <a:t>a down on semaphore, or</a:t>
            </a:r>
          </a:p>
          <a:p>
            <a:pPr lvl="2"/>
            <a:r>
              <a:rPr lang="en-US" altLang="en-US" dirty="0"/>
              <a:t>a wait condition on a variable, or </a:t>
            </a:r>
          </a:p>
          <a:p>
            <a:pPr lvl="2"/>
            <a:r>
              <a:rPr lang="en-US" altLang="en-US" dirty="0"/>
              <a:t>a receive on a message</a:t>
            </a:r>
          </a:p>
          <a:p>
            <a:pPr lvl="1" eaLnBrk="1" hangingPunct="1"/>
            <a:r>
              <a:rPr lang="en-US" altLang="en-US" dirty="0"/>
              <a:t>When the interrupt arrives, the interrupt service procedure unblocks the driver:</a:t>
            </a:r>
          </a:p>
          <a:p>
            <a:pPr lvl="2"/>
            <a:r>
              <a:rPr lang="en-US" altLang="en-US" dirty="0"/>
              <a:t>an up on a semaphore</a:t>
            </a:r>
          </a:p>
          <a:p>
            <a:pPr lvl="2"/>
            <a:r>
              <a:rPr lang="en-US" altLang="en-US" dirty="0"/>
              <a:t>signal on a condition variable</a:t>
            </a:r>
          </a:p>
          <a:p>
            <a:pPr lvl="2"/>
            <a:r>
              <a:rPr lang="en-US" altLang="en-US" dirty="0"/>
              <a:t>send a message to the driver</a:t>
            </a:r>
          </a:p>
        </p:txBody>
      </p:sp>
    </p:spTree>
    <p:extLst>
      <p:ext uri="{BB962C8B-B14F-4D97-AF65-F5344CB8AC3E}">
        <p14:creationId xmlns:p14="http://schemas.microsoft.com/office/powerpoint/2010/main" val="206192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type="body" idx="1"/>
          </p:nvPr>
        </p:nvSpPr>
        <p:spPr>
          <a:xfrm>
            <a:off x="190500" y="1259632"/>
            <a:ext cx="8763000" cy="5410200"/>
          </a:xfrm>
        </p:spPr>
        <p:txBody>
          <a:bodyPr/>
          <a:lstStyle/>
          <a:p>
            <a:pPr lvl="1" eaLnBrk="1" hangingPunct="1"/>
            <a:r>
              <a:rPr lang="en-US" altLang="en-US" dirty="0"/>
              <a:t>Of course, it isn’t that simple.  Much more has to be accomplished when responding to an interrupt</a:t>
            </a:r>
          </a:p>
          <a:p>
            <a:pPr marL="1371600" lvl="2" indent="-457200" eaLnBrk="1" hangingPunct="1">
              <a:buFont typeface="+mj-lt"/>
              <a:buAutoNum type="arabicPeriod"/>
            </a:pPr>
            <a:r>
              <a:rPr lang="en-US" altLang="en-US" sz="2400" dirty="0"/>
              <a:t>Save any registers that were not saved by hardware</a:t>
            </a:r>
          </a:p>
          <a:p>
            <a:pPr marL="1371600" lvl="2" indent="-457200" eaLnBrk="1" hangingPunct="1">
              <a:buFont typeface="+mj-lt"/>
              <a:buAutoNum type="arabicPeriod"/>
            </a:pPr>
            <a:r>
              <a:rPr lang="en-US" altLang="en-US" sz="2400" dirty="0"/>
              <a:t>Set-up a context for the interrupt-service routine (ISR) including: TLB, MMU, page table, and stack</a:t>
            </a:r>
          </a:p>
          <a:p>
            <a:pPr marL="1371600" lvl="2" indent="-457200" eaLnBrk="1" hangingPunct="1">
              <a:buFont typeface="+mj-lt"/>
              <a:buAutoNum type="arabicPeriod"/>
            </a:pPr>
            <a:r>
              <a:rPr lang="en-US" altLang="en-US" sz="2400" dirty="0"/>
              <a:t>Acknowledge the interrupt controller (or device if none)</a:t>
            </a:r>
          </a:p>
          <a:p>
            <a:pPr marL="1371600" lvl="2" indent="-457200" eaLnBrk="1" hangingPunct="1">
              <a:buFont typeface="+mj-lt"/>
              <a:buAutoNum type="arabicPeriod"/>
            </a:pPr>
            <a:r>
              <a:rPr lang="en-US" altLang="en-US" sz="2400" dirty="0"/>
              <a:t>Copy the registers from where they were saved to the process table</a:t>
            </a:r>
          </a:p>
          <a:p>
            <a:pPr marL="1371600" lvl="2" indent="-457200" eaLnBrk="1" hangingPunct="1">
              <a:buFont typeface="+mj-lt"/>
              <a:buAutoNum type="arabicPeriod"/>
            </a:pPr>
            <a:r>
              <a:rPr lang="en-US" altLang="en-US" sz="2400" dirty="0"/>
              <a:t>Run the ISR (get device info, unblock the driver, etc)</a:t>
            </a:r>
          </a:p>
          <a:p>
            <a:pPr marL="1371600" lvl="2" indent="-457200" eaLnBrk="1" hangingPunct="1">
              <a:buFont typeface="+mj-lt"/>
              <a:buAutoNum type="arabicPeriod"/>
            </a:pPr>
            <a:r>
              <a:rPr lang="en-US" altLang="en-US" sz="2400" dirty="0"/>
              <a:t>Choose next process to run and set up the MMU, TLB, registers, PSW, PC, etc for that process</a:t>
            </a:r>
          </a:p>
          <a:p>
            <a:pPr marL="1371600" lvl="2" indent="-457200" eaLnBrk="1" hangingPunct="1">
              <a:buFont typeface="+mj-lt"/>
              <a:buAutoNum type="arabicPeriod"/>
            </a:pPr>
            <a:r>
              <a:rPr lang="en-US" altLang="en-US" sz="2400" dirty="0"/>
              <a:t>Start running the newly selected process</a:t>
            </a:r>
            <a:endParaRPr lang="en-US" altLang="en-US" dirty="0"/>
          </a:p>
        </p:txBody>
      </p:sp>
      <p:sp>
        <p:nvSpPr>
          <p:cNvPr id="6" name="Rectangle 2">
            <a:extLst>
              <a:ext uri="{FF2B5EF4-FFF2-40B4-BE49-F238E27FC236}">
                <a16:creationId xmlns:a16="http://schemas.microsoft.com/office/drawing/2014/main" id="{EA39C9D5-1A1E-4ACF-967A-8332BB592F7A}"/>
              </a:ext>
            </a:extLst>
          </p:cNvPr>
          <p:cNvSpPr txBox="1">
            <a:spLocks noChangeArrowheads="1"/>
          </p:cNvSpPr>
          <p:nvPr/>
        </p:nvSpPr>
        <p:spPr bwMode="auto">
          <a:xfrm>
            <a:off x="0" y="116632"/>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a:t>I/O Software Layers: Interrupt Handlers</a:t>
            </a:r>
            <a:endParaRPr lang="en-US" altLang="en-US" sz="4000" kern="0" dirty="0"/>
          </a:p>
        </p:txBody>
      </p:sp>
    </p:spTree>
    <p:extLst>
      <p:ext uri="{BB962C8B-B14F-4D97-AF65-F5344CB8AC3E}">
        <p14:creationId xmlns:p14="http://schemas.microsoft.com/office/powerpoint/2010/main" val="354132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7987" y="190500"/>
            <a:ext cx="9144000" cy="1143000"/>
          </a:xfrm>
        </p:spPr>
        <p:txBody>
          <a:bodyPr/>
          <a:lstStyle/>
          <a:p>
            <a:pPr eaLnBrk="1" hangingPunct="1"/>
            <a:r>
              <a:rPr lang="en-US" altLang="en-US" sz="4000" dirty="0"/>
              <a:t>I/O Software Layers – Device Drivers</a:t>
            </a:r>
          </a:p>
        </p:txBody>
      </p:sp>
      <p:sp>
        <p:nvSpPr>
          <p:cNvPr id="20485" name="Rectangle 3"/>
          <p:cNvSpPr>
            <a:spLocks noGrp="1" noChangeArrowheads="1"/>
          </p:cNvSpPr>
          <p:nvPr>
            <p:ph type="body" idx="1"/>
          </p:nvPr>
        </p:nvSpPr>
        <p:spPr>
          <a:xfrm>
            <a:off x="395536" y="1371600"/>
            <a:ext cx="8352928" cy="4114800"/>
          </a:xfrm>
        </p:spPr>
        <p:txBody>
          <a:bodyPr/>
          <a:lstStyle/>
          <a:p>
            <a:pPr eaLnBrk="1" hangingPunct="1"/>
            <a:r>
              <a:rPr lang="en-US" altLang="en-US"/>
              <a:t>Device Drivers</a:t>
            </a:r>
          </a:p>
          <a:p>
            <a:pPr lvl="1" eaLnBrk="1" hangingPunct="1"/>
            <a:r>
              <a:rPr lang="en-US" altLang="en-US"/>
              <a:t>Each I/O device attached to the computer requires specific code to control it known as the device driver</a:t>
            </a:r>
          </a:p>
          <a:p>
            <a:pPr lvl="2" eaLnBrk="1" hangingPunct="1"/>
            <a:r>
              <a:rPr lang="en-US" altLang="en-US"/>
              <a:t>This is because, at the hardware level, devices look radically different from one another</a:t>
            </a:r>
          </a:p>
          <a:p>
            <a:pPr lvl="2" eaLnBrk="1" hangingPunct="1"/>
            <a:r>
              <a:rPr lang="en-US" altLang="en-US"/>
              <a:t>Sometimes one driver will handle a class of closely related devices.  eg: a number of mice</a:t>
            </a:r>
          </a:p>
          <a:p>
            <a:pPr lvl="1" eaLnBrk="1" hangingPunct="1"/>
            <a:r>
              <a:rPr lang="en-US" altLang="en-US"/>
              <a:t>The device driver is generally written by the device manufacturer and for a number of popular operating systems</a:t>
            </a:r>
          </a:p>
        </p:txBody>
      </p:sp>
    </p:spTree>
    <p:extLst>
      <p:ext uri="{BB962C8B-B14F-4D97-AF65-F5344CB8AC3E}">
        <p14:creationId xmlns:p14="http://schemas.microsoft.com/office/powerpoint/2010/main" val="203809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051"/>
          <p:cNvSpPr>
            <a:spLocks noGrp="1" noChangeArrowheads="1"/>
          </p:cNvSpPr>
          <p:nvPr>
            <p:ph type="body" idx="1"/>
          </p:nvPr>
        </p:nvSpPr>
        <p:spPr/>
        <p:txBody>
          <a:bodyPr/>
          <a:lstStyle/>
          <a:p>
            <a:pPr eaLnBrk="1" hangingPunct="1"/>
            <a:r>
              <a:rPr lang="en-US" altLang="en-US" dirty="0"/>
              <a:t>Device Drivers</a:t>
            </a:r>
          </a:p>
          <a:p>
            <a:pPr lvl="1" eaLnBrk="1" hangingPunct="1"/>
            <a:r>
              <a:rPr lang="en-US" altLang="en-US" dirty="0"/>
              <a:t>Typically, drivers live in the kernel so they can access the control registers of the device</a:t>
            </a:r>
          </a:p>
          <a:p>
            <a:pPr lvl="2" eaLnBrk="1" hangingPunct="1"/>
            <a:r>
              <a:rPr lang="en-US" altLang="en-US" dirty="0"/>
              <a:t>This isn’t a requirement, one could have device drivers in user space and have system calls for register communication</a:t>
            </a:r>
          </a:p>
          <a:p>
            <a:pPr lvl="2" eaLnBrk="1" hangingPunct="1"/>
            <a:r>
              <a:rPr lang="en-US" altLang="en-US" dirty="0"/>
              <a:t>However, it is “the state of the practice”</a:t>
            </a:r>
          </a:p>
          <a:p>
            <a:pPr lvl="1" eaLnBrk="1" hangingPunct="1"/>
            <a:r>
              <a:rPr lang="en-US" altLang="en-US" dirty="0"/>
              <a:t>Given that this is usually the method of implementing drivers, the standard architecture is to have the drivers “below” the bulk of the OS</a:t>
            </a:r>
          </a:p>
          <a:p>
            <a:pPr lvl="1" eaLnBrk="1" hangingPunct="1"/>
            <a:endParaRPr lang="en-US" altLang="en-US" dirty="0"/>
          </a:p>
        </p:txBody>
      </p:sp>
      <p:sp>
        <p:nvSpPr>
          <p:cNvPr id="6" name="Rectangle 2">
            <a:extLst>
              <a:ext uri="{FF2B5EF4-FFF2-40B4-BE49-F238E27FC236}">
                <a16:creationId xmlns:a16="http://schemas.microsoft.com/office/drawing/2014/main" id="{283AC85E-A6B2-4FB6-9353-DB004E24A8AF}"/>
              </a:ext>
            </a:extLst>
          </p:cNvPr>
          <p:cNvSpPr>
            <a:spLocks noGrp="1" noChangeArrowheads="1"/>
          </p:cNvSpPr>
          <p:nvPr>
            <p:ph type="title"/>
          </p:nvPr>
        </p:nvSpPr>
        <p:spPr>
          <a:xfrm>
            <a:off x="7987" y="190500"/>
            <a:ext cx="9144000" cy="1143000"/>
          </a:xfrm>
        </p:spPr>
        <p:txBody>
          <a:bodyPr/>
          <a:lstStyle/>
          <a:p>
            <a:pPr eaLnBrk="1" hangingPunct="1"/>
            <a:r>
              <a:rPr lang="en-US" altLang="en-US" sz="4000" dirty="0"/>
              <a:t>I/O Software Layers – Device Drivers</a:t>
            </a:r>
          </a:p>
        </p:txBody>
      </p:sp>
    </p:spTree>
    <p:extLst>
      <p:ext uri="{BB962C8B-B14F-4D97-AF65-F5344CB8AC3E}">
        <p14:creationId xmlns:p14="http://schemas.microsoft.com/office/powerpoint/2010/main" val="19635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eaLnBrk="1" hangingPunct="1"/>
            <a:r>
              <a:rPr lang="en-US" altLang="en-US"/>
              <a:t>What is burst mode?</a:t>
            </a:r>
          </a:p>
          <a:p>
            <a:pPr eaLnBrk="1" hangingPunct="1"/>
            <a:r>
              <a:rPr lang="en-US" altLang="en-US"/>
              <a:t>On which stack is the state of the system saved when an interrupt occurs?</a:t>
            </a:r>
          </a:p>
        </p:txBody>
      </p:sp>
    </p:spTree>
    <p:extLst>
      <p:ext uri="{BB962C8B-B14F-4D97-AF65-F5344CB8AC3E}">
        <p14:creationId xmlns:p14="http://schemas.microsoft.com/office/powerpoint/2010/main" val="2043138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body" idx="1"/>
          </p:nvPr>
        </p:nvSpPr>
        <p:spPr>
          <a:xfrm>
            <a:off x="323528" y="2276872"/>
            <a:ext cx="2931942" cy="2520280"/>
          </a:xfrm>
        </p:spPr>
        <p:txBody>
          <a:bodyPr/>
          <a:lstStyle/>
          <a:p>
            <a:pPr eaLnBrk="1" hangingPunct="1">
              <a:lnSpc>
                <a:spcPct val="90000"/>
              </a:lnSpc>
            </a:pPr>
            <a:r>
              <a:rPr lang="en-US" altLang="en-US" sz="2400" dirty="0"/>
              <a:t>Not shown, but OSs usually require all </a:t>
            </a:r>
            <a:r>
              <a:rPr lang="en-US" altLang="en-US" sz="2400" b="1" dirty="0">
                <a:solidFill>
                  <a:srgbClr val="FF0000"/>
                </a:solidFill>
              </a:rPr>
              <a:t>block</a:t>
            </a:r>
            <a:r>
              <a:rPr lang="en-US" altLang="en-US" sz="2400" dirty="0"/>
              <a:t> devices to support a standard set of interfaces and all </a:t>
            </a:r>
            <a:r>
              <a:rPr lang="en-US" altLang="en-US" sz="2400" b="1" dirty="0">
                <a:solidFill>
                  <a:srgbClr val="FF0000"/>
                </a:solidFill>
              </a:rPr>
              <a:t>character</a:t>
            </a:r>
            <a:r>
              <a:rPr lang="en-US" altLang="en-US" sz="2400" dirty="0"/>
              <a:t> devices to support a different set</a:t>
            </a:r>
          </a:p>
        </p:txBody>
      </p:sp>
      <p:sp>
        <p:nvSpPr>
          <p:cNvPr id="7" name="Rectangle 2">
            <a:extLst>
              <a:ext uri="{FF2B5EF4-FFF2-40B4-BE49-F238E27FC236}">
                <a16:creationId xmlns:a16="http://schemas.microsoft.com/office/drawing/2014/main" id="{855E6285-DDD6-4981-83F3-07209E1D6AFA}"/>
              </a:ext>
            </a:extLst>
          </p:cNvPr>
          <p:cNvSpPr txBox="1">
            <a:spLocks noChangeArrowheads="1"/>
          </p:cNvSpPr>
          <p:nvPr/>
        </p:nvSpPr>
        <p:spPr bwMode="auto">
          <a:xfrm>
            <a:off x="7987" y="1905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dirty="0"/>
              <a:t>I/O Software Layers – Device Drivers</a:t>
            </a:r>
          </a:p>
        </p:txBody>
      </p:sp>
      <p:pic>
        <p:nvPicPr>
          <p:cNvPr id="4" name="Picture 3">
            <a:extLst>
              <a:ext uri="{FF2B5EF4-FFF2-40B4-BE49-F238E27FC236}">
                <a16:creationId xmlns:a16="http://schemas.microsoft.com/office/drawing/2014/main" id="{AE352B63-7633-4FC3-86A8-0F8DEC49C551}"/>
              </a:ext>
            </a:extLst>
          </p:cNvPr>
          <p:cNvPicPr>
            <a:picLocks noChangeAspect="1"/>
          </p:cNvPicPr>
          <p:nvPr/>
        </p:nvPicPr>
        <p:blipFill>
          <a:blip r:embed="rId2"/>
          <a:stretch>
            <a:fillRect/>
          </a:stretch>
        </p:blipFill>
        <p:spPr>
          <a:xfrm>
            <a:off x="3491880" y="1556792"/>
            <a:ext cx="5060310" cy="4797152"/>
          </a:xfrm>
          <a:prstGeom prst="rect">
            <a:avLst/>
          </a:prstGeom>
        </p:spPr>
      </p:pic>
    </p:spTree>
    <p:extLst>
      <p:ext uri="{BB962C8B-B14F-4D97-AF65-F5344CB8AC3E}">
        <p14:creationId xmlns:p14="http://schemas.microsoft.com/office/powerpoint/2010/main" val="278261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p:txBody>
          <a:bodyPr/>
          <a:lstStyle/>
          <a:p>
            <a:pPr eaLnBrk="1" hangingPunct="1"/>
            <a:r>
              <a:rPr lang="en-US" altLang="en-US" dirty="0"/>
              <a:t>What do device drivers do?</a:t>
            </a:r>
          </a:p>
          <a:p>
            <a:pPr lvl="1" eaLnBrk="1" hangingPunct="1"/>
            <a:r>
              <a:rPr lang="en-US" altLang="en-US" dirty="0"/>
              <a:t>Accept the abstract read/write commands from the layer above</a:t>
            </a:r>
          </a:p>
          <a:p>
            <a:pPr lvl="1" eaLnBrk="1" hangingPunct="1"/>
            <a:r>
              <a:rPr lang="en-US" altLang="en-US" dirty="0"/>
              <a:t>Assorted functions:</a:t>
            </a:r>
          </a:p>
          <a:p>
            <a:pPr lvl="2" eaLnBrk="1" hangingPunct="1"/>
            <a:r>
              <a:rPr lang="en-US" altLang="en-US" dirty="0"/>
              <a:t>Initialize the device</a:t>
            </a:r>
          </a:p>
          <a:p>
            <a:pPr lvl="2" eaLnBrk="1" hangingPunct="1"/>
            <a:r>
              <a:rPr lang="en-US" altLang="en-US" dirty="0"/>
              <a:t>Manage its power</a:t>
            </a:r>
          </a:p>
        </p:txBody>
      </p:sp>
      <p:sp>
        <p:nvSpPr>
          <p:cNvPr id="6" name="Rectangle 2">
            <a:extLst>
              <a:ext uri="{FF2B5EF4-FFF2-40B4-BE49-F238E27FC236}">
                <a16:creationId xmlns:a16="http://schemas.microsoft.com/office/drawing/2014/main" id="{BD910F24-4B29-4416-9534-B38C0BC8B507}"/>
              </a:ext>
            </a:extLst>
          </p:cNvPr>
          <p:cNvSpPr txBox="1">
            <a:spLocks noChangeArrowheads="1"/>
          </p:cNvSpPr>
          <p:nvPr/>
        </p:nvSpPr>
        <p:spPr bwMode="auto">
          <a:xfrm>
            <a:off x="7987" y="1905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dirty="0"/>
              <a:t>I/O Software Layers – Device Drivers</a:t>
            </a:r>
          </a:p>
        </p:txBody>
      </p:sp>
    </p:spTree>
    <p:extLst>
      <p:ext uri="{BB962C8B-B14F-4D97-AF65-F5344CB8AC3E}">
        <p14:creationId xmlns:p14="http://schemas.microsoft.com/office/powerpoint/2010/main" val="27765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lstStyle/>
          <a:p>
            <a:pPr eaLnBrk="1" hangingPunct="1"/>
            <a:r>
              <a:rPr lang="en-US" altLang="en-US" dirty="0"/>
              <a:t>What does a driver do on a read/write?</a:t>
            </a:r>
          </a:p>
          <a:p>
            <a:pPr lvl="1" eaLnBrk="1" hangingPunct="1"/>
            <a:r>
              <a:rPr lang="en-US" altLang="en-US" dirty="0"/>
              <a:t>Check input parameters &amp; return errors</a:t>
            </a:r>
          </a:p>
          <a:p>
            <a:pPr lvl="1" eaLnBrk="1" hangingPunct="1"/>
            <a:r>
              <a:rPr lang="en-US" altLang="en-US" dirty="0"/>
              <a:t>Convert abstract commands (read from sector) to physical terms (head, track, sector, and cylinder)</a:t>
            </a:r>
          </a:p>
          <a:p>
            <a:pPr lvl="1" eaLnBrk="1" hangingPunct="1"/>
            <a:r>
              <a:rPr lang="en-US" altLang="en-US" dirty="0"/>
              <a:t>Queue requests if device is busy</a:t>
            </a:r>
          </a:p>
          <a:p>
            <a:pPr lvl="1" eaLnBrk="1" hangingPunct="1"/>
            <a:r>
              <a:rPr lang="en-US" altLang="en-US" dirty="0"/>
              <a:t>Bring device to running status, if required</a:t>
            </a:r>
          </a:p>
          <a:p>
            <a:pPr lvl="2" eaLnBrk="1" hangingPunct="1"/>
            <a:r>
              <a:rPr lang="en-US" altLang="en-US" dirty="0"/>
              <a:t>May need to get motor up to speed, etc...</a:t>
            </a:r>
          </a:p>
          <a:p>
            <a:pPr lvl="1" eaLnBrk="1" hangingPunct="1"/>
            <a:r>
              <a:rPr lang="en-US" altLang="en-US" dirty="0"/>
              <a:t>Control the device by issuing a number of commands to it through the control registers</a:t>
            </a:r>
          </a:p>
        </p:txBody>
      </p:sp>
      <p:sp>
        <p:nvSpPr>
          <p:cNvPr id="6" name="Rectangle 2">
            <a:extLst>
              <a:ext uri="{FF2B5EF4-FFF2-40B4-BE49-F238E27FC236}">
                <a16:creationId xmlns:a16="http://schemas.microsoft.com/office/drawing/2014/main" id="{A9CA2F59-F8AA-45D9-909D-A5014F8BD2AA}"/>
              </a:ext>
            </a:extLst>
          </p:cNvPr>
          <p:cNvSpPr txBox="1">
            <a:spLocks noChangeArrowheads="1"/>
          </p:cNvSpPr>
          <p:nvPr/>
        </p:nvSpPr>
        <p:spPr bwMode="auto">
          <a:xfrm>
            <a:off x="7987" y="1905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dirty="0"/>
              <a:t>I/O Software Layers – Device Drivers</a:t>
            </a:r>
          </a:p>
        </p:txBody>
      </p:sp>
    </p:spTree>
    <p:extLst>
      <p:ext uri="{BB962C8B-B14F-4D97-AF65-F5344CB8AC3E}">
        <p14:creationId xmlns:p14="http://schemas.microsoft.com/office/powerpoint/2010/main" val="257047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eaLnBrk="1" hangingPunct="1"/>
            <a:r>
              <a:rPr lang="en-US" altLang="en-US"/>
              <a:t>What does a driver do on a read/write?</a:t>
            </a:r>
          </a:p>
          <a:p>
            <a:pPr lvl="1" eaLnBrk="1" hangingPunct="1"/>
            <a:r>
              <a:rPr lang="en-US" altLang="en-US"/>
              <a:t>Once request is issued one of two situations will occur:</a:t>
            </a:r>
          </a:p>
          <a:p>
            <a:pPr lvl="2" eaLnBrk="1" hangingPunct="1"/>
            <a:r>
              <a:rPr lang="en-US" altLang="en-US"/>
              <a:t>The driver must wait for the request to complete, so it blocks.  It will be awakened later, as described in the section on interrupts</a:t>
            </a:r>
          </a:p>
          <a:p>
            <a:pPr lvl="2" eaLnBrk="1" hangingPunct="1"/>
            <a:r>
              <a:rPr lang="en-US" altLang="en-US"/>
              <a:t>The result is instantaneous(eg: writing to screen memory) so work is continued until all I/O is complete</a:t>
            </a:r>
          </a:p>
        </p:txBody>
      </p:sp>
      <p:sp>
        <p:nvSpPr>
          <p:cNvPr id="6" name="Rectangle 2">
            <a:extLst>
              <a:ext uri="{FF2B5EF4-FFF2-40B4-BE49-F238E27FC236}">
                <a16:creationId xmlns:a16="http://schemas.microsoft.com/office/drawing/2014/main" id="{EF7A7D58-142F-4A41-B75E-EE445D6F9996}"/>
              </a:ext>
            </a:extLst>
          </p:cNvPr>
          <p:cNvSpPr txBox="1">
            <a:spLocks noChangeArrowheads="1"/>
          </p:cNvSpPr>
          <p:nvPr/>
        </p:nvSpPr>
        <p:spPr bwMode="auto">
          <a:xfrm>
            <a:off x="7987" y="1905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dirty="0"/>
              <a:t>I/O Software Layers – Device Drivers</a:t>
            </a:r>
          </a:p>
        </p:txBody>
      </p:sp>
    </p:spTree>
    <p:extLst>
      <p:ext uri="{BB962C8B-B14F-4D97-AF65-F5344CB8AC3E}">
        <p14:creationId xmlns:p14="http://schemas.microsoft.com/office/powerpoint/2010/main" val="128239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027"/>
          <p:cNvSpPr>
            <a:spLocks noGrp="1" noChangeArrowheads="1"/>
          </p:cNvSpPr>
          <p:nvPr>
            <p:ph type="body" idx="1"/>
          </p:nvPr>
        </p:nvSpPr>
        <p:spPr/>
        <p:txBody>
          <a:bodyPr/>
          <a:lstStyle/>
          <a:p>
            <a:pPr eaLnBrk="1" hangingPunct="1"/>
            <a:r>
              <a:rPr lang="en-US" altLang="en-US" dirty="0"/>
              <a:t>Device Driver real-world complications:</a:t>
            </a:r>
          </a:p>
          <a:p>
            <a:pPr lvl="1" eaLnBrk="1" hangingPunct="1"/>
            <a:r>
              <a:rPr lang="en-US" altLang="en-US" dirty="0"/>
              <a:t>Interrupt received for driver while performing I/O</a:t>
            </a:r>
          </a:p>
          <a:p>
            <a:pPr lvl="2" eaLnBrk="1" hangingPunct="1"/>
            <a:r>
              <a:rPr lang="en-US" altLang="en-US" dirty="0"/>
              <a:t>May happen where a network packet being assembled and a new packet is received</a:t>
            </a:r>
          </a:p>
          <a:p>
            <a:pPr lvl="2" eaLnBrk="1" hangingPunct="1"/>
            <a:r>
              <a:rPr lang="en-US" altLang="en-US" dirty="0"/>
              <a:t>Driver code must be reentrant in this case</a:t>
            </a:r>
          </a:p>
          <a:p>
            <a:pPr lvl="1" eaLnBrk="1" hangingPunct="1"/>
            <a:r>
              <a:rPr lang="en-US" altLang="en-US" dirty="0"/>
              <a:t>Devices may be added/removed while computer is running. </a:t>
            </a:r>
          </a:p>
          <a:p>
            <a:pPr lvl="2"/>
            <a:r>
              <a:rPr lang="en-US" altLang="en-US" dirty="0"/>
              <a:t>USB is removed while driver is writing/reading!.</a:t>
            </a:r>
          </a:p>
        </p:txBody>
      </p:sp>
      <p:sp>
        <p:nvSpPr>
          <p:cNvPr id="6" name="Rectangle 2">
            <a:extLst>
              <a:ext uri="{FF2B5EF4-FFF2-40B4-BE49-F238E27FC236}">
                <a16:creationId xmlns:a16="http://schemas.microsoft.com/office/drawing/2014/main" id="{65DCBCF8-490F-4ACD-9B7B-07AABB7D61B3}"/>
              </a:ext>
            </a:extLst>
          </p:cNvPr>
          <p:cNvSpPr txBox="1">
            <a:spLocks noChangeArrowheads="1"/>
          </p:cNvSpPr>
          <p:nvPr/>
        </p:nvSpPr>
        <p:spPr bwMode="auto">
          <a:xfrm>
            <a:off x="7987" y="1905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4000" kern="0" dirty="0"/>
              <a:t>I/O Software Layers – Device Drivers</a:t>
            </a:r>
          </a:p>
        </p:txBody>
      </p:sp>
    </p:spTree>
    <p:extLst>
      <p:ext uri="{BB962C8B-B14F-4D97-AF65-F5344CB8AC3E}">
        <p14:creationId xmlns:p14="http://schemas.microsoft.com/office/powerpoint/2010/main" val="113592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a:t>Quiz</a:t>
            </a:r>
          </a:p>
        </p:txBody>
      </p:sp>
      <p:sp>
        <p:nvSpPr>
          <p:cNvPr id="60419" name="Rectangle 3"/>
          <p:cNvSpPr>
            <a:spLocks noGrp="1" noChangeArrowheads="1"/>
          </p:cNvSpPr>
          <p:nvPr>
            <p:ph type="body" idx="1"/>
          </p:nvPr>
        </p:nvSpPr>
        <p:spPr>
          <a:xfrm>
            <a:off x="190500" y="2514600"/>
            <a:ext cx="8763000" cy="626368"/>
          </a:xfrm>
        </p:spPr>
        <p:txBody>
          <a:bodyPr/>
          <a:lstStyle/>
          <a:p>
            <a:pPr marL="914400" indent="-914400">
              <a:buFont typeface="+mj-lt"/>
              <a:buAutoNum type="arabicPeriod"/>
            </a:pPr>
            <a:r>
              <a:rPr lang="en-US" altLang="en-US" dirty="0">
                <a:latin typeface="Times New Roman" panose="02020603050405020304" pitchFamily="18" charset="0"/>
              </a:rPr>
              <a:t>What are the four layers of I/O software?</a:t>
            </a:r>
            <a:endParaRPr lang="en-US" altLang="en-US" sz="4400" dirty="0"/>
          </a:p>
        </p:txBody>
      </p:sp>
      <p:sp>
        <p:nvSpPr>
          <p:cNvPr id="4" name="Rectangle 3">
            <a:extLst>
              <a:ext uri="{FF2B5EF4-FFF2-40B4-BE49-F238E27FC236}">
                <a16:creationId xmlns:a16="http://schemas.microsoft.com/office/drawing/2014/main" id="{97F550C9-A4C5-4203-AB2B-655D0D0853CC}"/>
              </a:ext>
            </a:extLst>
          </p:cNvPr>
          <p:cNvSpPr txBox="1">
            <a:spLocks noChangeArrowheads="1"/>
          </p:cNvSpPr>
          <p:nvPr/>
        </p:nvSpPr>
        <p:spPr bwMode="auto">
          <a:xfrm>
            <a:off x="190500" y="3525974"/>
            <a:ext cx="8763000" cy="753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914400" indent="-914400">
              <a:buFont typeface="+mj-lt"/>
              <a:buAutoNum type="arabicPeriod" startAt="2"/>
            </a:pPr>
            <a:r>
              <a:rPr lang="en-US" altLang="en-US" kern="0" dirty="0"/>
              <a:t>What are the three methods of I/O communication?</a:t>
            </a:r>
          </a:p>
          <a:p>
            <a:pPr>
              <a:buFont typeface="Wingdings" panose="05000000000000000000" pitchFamily="2" charset="2"/>
              <a:buNone/>
            </a:pPr>
            <a:endParaRPr lang="en-US" altLang="en-US" sz="4400" kern="0" dirty="0"/>
          </a:p>
        </p:txBody>
      </p:sp>
    </p:spTree>
    <p:extLst>
      <p:ext uri="{BB962C8B-B14F-4D97-AF65-F5344CB8AC3E}">
        <p14:creationId xmlns:p14="http://schemas.microsoft.com/office/powerpoint/2010/main" val="25231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8BC975-2BDE-41E1-B2DF-413EECBE458A}"/>
              </a:ext>
            </a:extLst>
          </p:cNvPr>
          <p:cNvSpPr>
            <a:spLocks noGrp="1"/>
          </p:cNvSpPr>
          <p:nvPr>
            <p:ph type="subTitle" idx="1"/>
          </p:nvPr>
        </p:nvSpPr>
        <p:spPr>
          <a:xfrm>
            <a:off x="1345570" y="4204631"/>
            <a:ext cx="7042853" cy="1752600"/>
          </a:xfrm>
        </p:spPr>
        <p:txBody>
          <a:bodyPr/>
          <a:lstStyle/>
          <a:p>
            <a:r>
              <a:rPr lang="en-CA" dirty="0"/>
              <a:t>Principle of I/O Software – Part II</a:t>
            </a:r>
          </a:p>
        </p:txBody>
      </p:sp>
    </p:spTree>
    <p:extLst>
      <p:ext uri="{BB962C8B-B14F-4D97-AF65-F5344CB8AC3E}">
        <p14:creationId xmlns:p14="http://schemas.microsoft.com/office/powerpoint/2010/main" val="85946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206152"/>
            <a:ext cx="7772400" cy="555848"/>
          </a:xfrm>
        </p:spPr>
        <p:txBody>
          <a:bodyPr/>
          <a:lstStyle/>
          <a:p>
            <a:pPr eaLnBrk="1" hangingPunct="1"/>
            <a:r>
              <a:rPr lang="en-US" altLang="en-US" dirty="0"/>
              <a:t>Outline</a:t>
            </a:r>
          </a:p>
        </p:txBody>
      </p:sp>
      <p:sp>
        <p:nvSpPr>
          <p:cNvPr id="10245" name="Rectangle 3"/>
          <p:cNvSpPr>
            <a:spLocks noGrp="1" noChangeArrowheads="1"/>
          </p:cNvSpPr>
          <p:nvPr>
            <p:ph type="body" idx="1"/>
          </p:nvPr>
        </p:nvSpPr>
        <p:spPr>
          <a:xfrm>
            <a:off x="467544" y="908720"/>
            <a:ext cx="8208912" cy="4114800"/>
          </a:xfrm>
        </p:spPr>
        <p:txBody>
          <a:bodyPr/>
          <a:lstStyle/>
          <a:p>
            <a:pPr eaLnBrk="1" hangingPunct="1"/>
            <a:r>
              <a:rPr lang="en-US" altLang="en-US" dirty="0"/>
              <a:t>Principles and goals of I/O software</a:t>
            </a:r>
          </a:p>
          <a:p>
            <a:pPr lvl="1"/>
            <a:r>
              <a:rPr lang="en-US" altLang="en-US" sz="2000" dirty="0"/>
              <a:t>Device Independence</a:t>
            </a:r>
          </a:p>
          <a:p>
            <a:pPr lvl="1"/>
            <a:r>
              <a:rPr lang="en-US" altLang="en-US" sz="2000" dirty="0"/>
              <a:t>Uniform Naming</a:t>
            </a:r>
          </a:p>
          <a:p>
            <a:pPr lvl="1"/>
            <a:r>
              <a:rPr lang="en-US" altLang="en-US" sz="2000" dirty="0"/>
              <a:t>Error Handling</a:t>
            </a:r>
          </a:p>
          <a:p>
            <a:pPr lvl="1"/>
            <a:r>
              <a:rPr lang="en-US" altLang="en-US" sz="2000" dirty="0"/>
              <a:t>Synchronous vs Asynchronous Transfers</a:t>
            </a:r>
          </a:p>
          <a:p>
            <a:pPr lvl="1"/>
            <a:r>
              <a:rPr lang="en-US" altLang="en-US" sz="2000" dirty="0"/>
              <a:t>Buffering</a:t>
            </a:r>
          </a:p>
          <a:p>
            <a:pPr lvl="1"/>
            <a:r>
              <a:rPr lang="en-US" altLang="en-US" sz="2000" dirty="0"/>
              <a:t>Shared vs Dedicated Devices</a:t>
            </a:r>
          </a:p>
          <a:p>
            <a:pPr eaLnBrk="1" hangingPunct="1"/>
            <a:r>
              <a:rPr lang="en-US" altLang="en-US" dirty="0"/>
              <a:t>I/O Methods</a:t>
            </a:r>
          </a:p>
          <a:p>
            <a:pPr lvl="1" eaLnBrk="1" hangingPunct="1"/>
            <a:r>
              <a:rPr lang="en-US" altLang="en-US" sz="2000" dirty="0"/>
              <a:t>Programmed I/O</a:t>
            </a:r>
          </a:p>
          <a:p>
            <a:pPr lvl="1" eaLnBrk="1" hangingPunct="1"/>
            <a:r>
              <a:rPr lang="en-US" altLang="en-US" sz="2000" dirty="0"/>
              <a:t>Interrupt-Driven I/O</a:t>
            </a:r>
          </a:p>
          <a:p>
            <a:pPr lvl="1" eaLnBrk="1" hangingPunct="1"/>
            <a:r>
              <a:rPr lang="en-US" altLang="en-US" sz="2000" dirty="0"/>
              <a:t>DMA I/O</a:t>
            </a:r>
          </a:p>
          <a:p>
            <a:pPr eaLnBrk="1" hangingPunct="1"/>
            <a:r>
              <a:rPr lang="en-US" altLang="en-US" dirty="0"/>
              <a:t>I/O Software Structure (Part I)</a:t>
            </a:r>
          </a:p>
          <a:p>
            <a:pPr lvl="1"/>
            <a:r>
              <a:rPr lang="en-US" altLang="en-US" sz="2000" dirty="0"/>
              <a:t>Interrupt Handlers</a:t>
            </a:r>
          </a:p>
          <a:p>
            <a:pPr lvl="1"/>
            <a:r>
              <a:rPr lang="en-US" altLang="en-US" sz="2000" dirty="0"/>
              <a:t>Devices Drivers</a:t>
            </a:r>
          </a:p>
        </p:txBody>
      </p:sp>
    </p:spTree>
    <p:extLst>
      <p:ext uri="{BB962C8B-B14F-4D97-AF65-F5344CB8AC3E}">
        <p14:creationId xmlns:p14="http://schemas.microsoft.com/office/powerpoint/2010/main" val="316942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Principles/Goals of I/O Software</a:t>
            </a:r>
          </a:p>
        </p:txBody>
      </p:sp>
      <p:sp>
        <p:nvSpPr>
          <p:cNvPr id="11269" name="Rectangle 3"/>
          <p:cNvSpPr>
            <a:spLocks noGrp="1" noChangeArrowheads="1"/>
          </p:cNvSpPr>
          <p:nvPr>
            <p:ph type="body" idx="1"/>
          </p:nvPr>
        </p:nvSpPr>
        <p:spPr/>
        <p:txBody>
          <a:bodyPr/>
          <a:lstStyle/>
          <a:p>
            <a:pPr eaLnBrk="1" hangingPunct="1"/>
            <a:r>
              <a:rPr lang="en-US" altLang="en-US" dirty="0"/>
              <a:t>Device Independence</a:t>
            </a:r>
          </a:p>
          <a:p>
            <a:pPr lvl="1" eaLnBrk="1" hangingPunct="1"/>
            <a:r>
              <a:rPr lang="en-US" altLang="en-US" dirty="0"/>
              <a:t>Should be possible to write programs that can access any I/O device without having to specify the device in advance</a:t>
            </a:r>
          </a:p>
          <a:p>
            <a:pPr lvl="1" eaLnBrk="1" hangingPunct="1"/>
            <a:r>
              <a:rPr lang="en-US" altLang="en-US" dirty="0"/>
              <a:t>For example: your program should not be substantially different whether you access a file from a:</a:t>
            </a:r>
          </a:p>
          <a:p>
            <a:pPr lvl="2"/>
            <a:r>
              <a:rPr lang="en-US" altLang="en-US" dirty="0"/>
              <a:t>hard drive, </a:t>
            </a:r>
          </a:p>
          <a:p>
            <a:pPr lvl="2"/>
            <a:r>
              <a:rPr lang="en-US" altLang="en-US" dirty="0"/>
              <a:t>USB drive, </a:t>
            </a:r>
          </a:p>
          <a:p>
            <a:pPr lvl="2"/>
            <a:r>
              <a:rPr lang="en-US" altLang="en-US" dirty="0"/>
              <a:t>phone</a:t>
            </a:r>
          </a:p>
          <a:p>
            <a:pPr lvl="2"/>
            <a:r>
              <a:rPr lang="en-US" altLang="en-US" dirty="0"/>
              <a:t>cloud service</a:t>
            </a:r>
          </a:p>
          <a:p>
            <a:pPr lvl="2"/>
            <a:endParaRPr lang="en-US" altLang="en-US" dirty="0"/>
          </a:p>
        </p:txBody>
      </p:sp>
    </p:spTree>
    <p:extLst>
      <p:ext uri="{BB962C8B-B14F-4D97-AF65-F5344CB8AC3E}">
        <p14:creationId xmlns:p14="http://schemas.microsoft.com/office/powerpoint/2010/main" val="63182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Principles/Goals of I/O Software</a:t>
            </a:r>
          </a:p>
        </p:txBody>
      </p:sp>
      <p:sp>
        <p:nvSpPr>
          <p:cNvPr id="12293" name="Rectangle 3"/>
          <p:cNvSpPr>
            <a:spLocks noGrp="1" noChangeArrowheads="1"/>
          </p:cNvSpPr>
          <p:nvPr>
            <p:ph type="body" idx="1"/>
          </p:nvPr>
        </p:nvSpPr>
        <p:spPr/>
        <p:txBody>
          <a:bodyPr/>
          <a:lstStyle/>
          <a:p>
            <a:pPr eaLnBrk="1" hangingPunct="1"/>
            <a:r>
              <a:rPr lang="en-US" altLang="en-US" dirty="0"/>
              <a:t>Uniform Naming</a:t>
            </a:r>
          </a:p>
          <a:p>
            <a:pPr lvl="1" eaLnBrk="1" hangingPunct="1"/>
            <a:r>
              <a:rPr lang="en-US" altLang="en-US" dirty="0"/>
              <a:t>The name of a file or device should be a string or integer and not depend on the device in any way</a:t>
            </a:r>
          </a:p>
          <a:p>
            <a:pPr eaLnBrk="1" hangingPunct="1"/>
            <a:r>
              <a:rPr lang="en-US" altLang="en-US" dirty="0"/>
              <a:t>Error Handling</a:t>
            </a:r>
          </a:p>
          <a:p>
            <a:pPr lvl="1" eaLnBrk="1" hangingPunct="1"/>
            <a:r>
              <a:rPr lang="en-US" altLang="en-US" dirty="0"/>
              <a:t>Errors should be handled as close to the hardware as possible</a:t>
            </a:r>
          </a:p>
          <a:p>
            <a:pPr lvl="2"/>
            <a:r>
              <a:rPr lang="en-US" altLang="en-US" dirty="0" err="1"/>
              <a:t>Controller→Device</a:t>
            </a:r>
            <a:r>
              <a:rPr lang="en-US" altLang="en-US" dirty="0"/>
              <a:t> </a:t>
            </a:r>
            <a:r>
              <a:rPr lang="en-US" altLang="en-US" dirty="0" err="1"/>
              <a:t>Driver→upwards</a:t>
            </a:r>
            <a:endParaRPr lang="en-US" altLang="en-US" dirty="0"/>
          </a:p>
          <a:p>
            <a:pPr lvl="1" eaLnBrk="1" hangingPunct="1"/>
            <a:r>
              <a:rPr lang="en-US" altLang="en-US" dirty="0"/>
              <a:t>Many I/O errors are transient; trying again will generally remove the error</a:t>
            </a:r>
          </a:p>
        </p:txBody>
      </p:sp>
    </p:spTree>
    <p:extLst>
      <p:ext uri="{BB962C8B-B14F-4D97-AF65-F5344CB8AC3E}">
        <p14:creationId xmlns:p14="http://schemas.microsoft.com/office/powerpoint/2010/main" val="201574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Principles/Goals of I/O Software</a:t>
            </a:r>
          </a:p>
        </p:txBody>
      </p:sp>
      <p:sp>
        <p:nvSpPr>
          <p:cNvPr id="13317" name="Rectangle 3"/>
          <p:cNvSpPr>
            <a:spLocks noGrp="1" noChangeArrowheads="1"/>
          </p:cNvSpPr>
          <p:nvPr>
            <p:ph type="body" idx="1"/>
          </p:nvPr>
        </p:nvSpPr>
        <p:spPr/>
        <p:txBody>
          <a:bodyPr/>
          <a:lstStyle/>
          <a:p>
            <a:pPr eaLnBrk="1" hangingPunct="1"/>
            <a:r>
              <a:rPr lang="en-US" altLang="en-US" dirty="0"/>
              <a:t>Synchronous (Blocking) vs Asynchronous (Interrupt Driven) transfers</a:t>
            </a:r>
          </a:p>
          <a:p>
            <a:pPr lvl="1" eaLnBrk="1" hangingPunct="1"/>
            <a:r>
              <a:rPr lang="en-US" altLang="en-US" dirty="0"/>
              <a:t>At the physical level, most I/O is asynchronous</a:t>
            </a:r>
          </a:p>
          <a:p>
            <a:pPr lvl="2" eaLnBrk="1" hangingPunct="1"/>
            <a:r>
              <a:rPr lang="en-US" altLang="en-US" dirty="0"/>
              <a:t>The device signals an interrupt when ready</a:t>
            </a:r>
          </a:p>
          <a:p>
            <a:pPr lvl="1" eaLnBrk="1" hangingPunct="1"/>
            <a:r>
              <a:rPr lang="en-US" altLang="en-US" dirty="0"/>
              <a:t>For the user, the program is usually much easier to create if the I/O is synchronous (blocking)</a:t>
            </a:r>
          </a:p>
          <a:p>
            <a:pPr lvl="1" eaLnBrk="1" hangingPunct="1"/>
            <a:r>
              <a:rPr lang="en-US" altLang="en-US" dirty="0"/>
              <a:t>It is up to the operating system to make asynchronous transfers appear blocking to the user</a:t>
            </a:r>
          </a:p>
        </p:txBody>
      </p:sp>
    </p:spTree>
    <p:extLst>
      <p:ext uri="{BB962C8B-B14F-4D97-AF65-F5344CB8AC3E}">
        <p14:creationId xmlns:p14="http://schemas.microsoft.com/office/powerpoint/2010/main" val="209340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Principles/Goals of I/O Software</a:t>
            </a:r>
          </a:p>
        </p:txBody>
      </p:sp>
      <p:sp>
        <p:nvSpPr>
          <p:cNvPr id="14341" name="Rectangle 3"/>
          <p:cNvSpPr>
            <a:spLocks noGrp="1" noChangeArrowheads="1"/>
          </p:cNvSpPr>
          <p:nvPr>
            <p:ph type="body" idx="1"/>
          </p:nvPr>
        </p:nvSpPr>
        <p:spPr>
          <a:xfrm>
            <a:off x="381000" y="1752600"/>
            <a:ext cx="8763000" cy="5257800"/>
          </a:xfrm>
        </p:spPr>
        <p:txBody>
          <a:bodyPr/>
          <a:lstStyle/>
          <a:p>
            <a:pPr eaLnBrk="1" hangingPunct="1"/>
            <a:r>
              <a:rPr lang="en-US" altLang="en-US" dirty="0"/>
              <a:t>Buffering</a:t>
            </a:r>
          </a:p>
          <a:p>
            <a:pPr lvl="1" eaLnBrk="1" hangingPunct="1"/>
            <a:r>
              <a:rPr lang="en-US" altLang="en-US" dirty="0"/>
              <a:t>Data that comes off a device must often be collected before being given to its final destination</a:t>
            </a:r>
          </a:p>
          <a:p>
            <a:pPr lvl="1" eaLnBrk="1" hangingPunct="1"/>
            <a:r>
              <a:rPr lang="en-US" altLang="en-US" dirty="0"/>
              <a:t>For example, a packet from a network must be examined to determine which process requested the packet</a:t>
            </a:r>
          </a:p>
          <a:p>
            <a:pPr lvl="1" eaLnBrk="1" hangingPunct="1"/>
            <a:r>
              <a:rPr lang="en-US" altLang="en-US" dirty="0"/>
              <a:t>Data going to a device might also be buffered,  consider streaming music to a Bluetooth speaker</a:t>
            </a:r>
          </a:p>
          <a:p>
            <a:pPr lvl="2" eaLnBrk="1" hangingPunct="1"/>
            <a:r>
              <a:rPr lang="en-US" altLang="en-US" dirty="0"/>
              <a:t>Data is put into an output buffer to decouple the rate at which is it filled from the rate it is emptied</a:t>
            </a:r>
          </a:p>
          <a:p>
            <a:pPr marL="914400" lvl="2" indent="0" eaLnBrk="1" hangingPunct="1">
              <a:buNone/>
            </a:pPr>
            <a:endParaRPr lang="en-US" altLang="en-US" dirty="0"/>
          </a:p>
        </p:txBody>
      </p:sp>
    </p:spTree>
    <p:extLst>
      <p:ext uri="{BB962C8B-B14F-4D97-AF65-F5344CB8AC3E}">
        <p14:creationId xmlns:p14="http://schemas.microsoft.com/office/powerpoint/2010/main" val="30496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Principles/Goals of I/O Software</a:t>
            </a:r>
          </a:p>
        </p:txBody>
      </p:sp>
      <p:sp>
        <p:nvSpPr>
          <p:cNvPr id="15365" name="Rectangle 3"/>
          <p:cNvSpPr>
            <a:spLocks noGrp="1" noChangeArrowheads="1"/>
          </p:cNvSpPr>
          <p:nvPr>
            <p:ph type="body" idx="1"/>
          </p:nvPr>
        </p:nvSpPr>
        <p:spPr/>
        <p:txBody>
          <a:bodyPr/>
          <a:lstStyle/>
          <a:p>
            <a:pPr eaLnBrk="1" hangingPunct="1"/>
            <a:r>
              <a:rPr lang="en-US" altLang="en-US" dirty="0"/>
              <a:t>Sharable vs. Dedicated Devices</a:t>
            </a:r>
          </a:p>
          <a:p>
            <a:pPr lvl="1" eaLnBrk="1" hangingPunct="1"/>
            <a:r>
              <a:rPr lang="en-US" altLang="en-US" dirty="0"/>
              <a:t>Some devices, such as disks, can be shared by multiple processes simultaneously.  Multiple files can be opened at the same time without problem</a:t>
            </a:r>
          </a:p>
          <a:p>
            <a:pPr lvl="1" eaLnBrk="1" hangingPunct="1"/>
            <a:r>
              <a:rPr lang="en-US" altLang="en-US" dirty="0"/>
              <a:t>Other devices, such printers may only have a single user until their job is complete</a:t>
            </a:r>
          </a:p>
          <a:p>
            <a:pPr lvl="2" eaLnBrk="1" hangingPunct="1"/>
            <a:r>
              <a:rPr lang="en-US" altLang="en-US" dirty="0"/>
              <a:t>Dedicated devices can also introduce the problem of deadlocks</a:t>
            </a:r>
          </a:p>
        </p:txBody>
      </p:sp>
    </p:spTree>
    <p:extLst>
      <p:ext uri="{BB962C8B-B14F-4D97-AF65-F5344CB8AC3E}">
        <p14:creationId xmlns:p14="http://schemas.microsoft.com/office/powerpoint/2010/main" val="17670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How is I/O Performed?</a:t>
            </a:r>
          </a:p>
        </p:txBody>
      </p:sp>
      <p:sp>
        <p:nvSpPr>
          <p:cNvPr id="16389" name="Rectangle 3"/>
          <p:cNvSpPr>
            <a:spLocks noGrp="1" noChangeArrowheads="1"/>
          </p:cNvSpPr>
          <p:nvPr>
            <p:ph type="body" idx="1"/>
          </p:nvPr>
        </p:nvSpPr>
        <p:spPr/>
        <p:txBody>
          <a:bodyPr/>
          <a:lstStyle/>
          <a:p>
            <a:pPr eaLnBrk="1" hangingPunct="1"/>
            <a:r>
              <a:rPr lang="en-US" altLang="en-US" dirty="0"/>
              <a:t>Three methods:</a:t>
            </a:r>
          </a:p>
          <a:p>
            <a:pPr lvl="1" eaLnBrk="1" hangingPunct="1"/>
            <a:r>
              <a:rPr lang="en-US" altLang="en-US" dirty="0"/>
              <a:t>Programmed I/O</a:t>
            </a:r>
          </a:p>
          <a:p>
            <a:pPr lvl="1" eaLnBrk="1" hangingPunct="1"/>
            <a:r>
              <a:rPr lang="en-US" altLang="en-US" dirty="0"/>
              <a:t>Interrupt-Driven I/O</a:t>
            </a:r>
          </a:p>
          <a:p>
            <a:pPr lvl="1" eaLnBrk="1" hangingPunct="1"/>
            <a:r>
              <a:rPr lang="en-US" altLang="en-US" dirty="0"/>
              <a:t>DMA</a:t>
            </a:r>
          </a:p>
          <a:p>
            <a:pPr eaLnBrk="1" hangingPunct="1"/>
            <a:r>
              <a:rPr lang="en-US" altLang="en-US" dirty="0"/>
              <a:t>This is from the point of view of the software, although it may involve some hardware aspects</a:t>
            </a:r>
          </a:p>
        </p:txBody>
      </p:sp>
    </p:spTree>
    <p:extLst>
      <p:ext uri="{BB962C8B-B14F-4D97-AF65-F5344CB8AC3E}">
        <p14:creationId xmlns:p14="http://schemas.microsoft.com/office/powerpoint/2010/main" val="325422337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1494</TotalTime>
  <Words>2331</Words>
  <Application>Microsoft Office PowerPoint</Application>
  <PresentationFormat>On-screen Show (4:3)</PresentationFormat>
  <Paragraphs>226</Paragraphs>
  <Slides>26</Slides>
  <Notes>15</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2" baseType="lpstr">
      <vt:lpstr>Calibri</vt:lpstr>
      <vt:lpstr>Times New Roman</vt:lpstr>
      <vt:lpstr>Wingdings</vt:lpstr>
      <vt:lpstr>Default Design</vt:lpstr>
      <vt:lpstr>1_Default Design</vt:lpstr>
      <vt:lpstr>Bitmap Image</vt:lpstr>
      <vt:lpstr>EEE 335 Principles of Operating Systems</vt:lpstr>
      <vt:lpstr>Quick Review</vt:lpstr>
      <vt:lpstr>Outline</vt:lpstr>
      <vt:lpstr>Principles/Goals of I/O Software</vt:lpstr>
      <vt:lpstr>Principles/Goals of I/O Software</vt:lpstr>
      <vt:lpstr>Principles/Goals of I/O Software</vt:lpstr>
      <vt:lpstr>Principles/Goals of I/O Software</vt:lpstr>
      <vt:lpstr>Principles/Goals of I/O Software</vt:lpstr>
      <vt:lpstr>How is I/O Performed?</vt:lpstr>
      <vt:lpstr>Programmed I/O</vt:lpstr>
      <vt:lpstr>Programmed I/O</vt:lpstr>
      <vt:lpstr>Interrupt-Driven I/O</vt:lpstr>
      <vt:lpstr>Interrupt-Driven I/O</vt:lpstr>
      <vt:lpstr>DMA I/O</vt:lpstr>
      <vt:lpstr>I/O Software Layers</vt:lpstr>
      <vt:lpstr>I/O Software Layers: Interrupt Handlers</vt:lpstr>
      <vt:lpstr>PowerPoint Presentation</vt:lpstr>
      <vt:lpstr>I/O Software Layers – Device Drivers</vt:lpstr>
      <vt:lpstr>I/O Software Layers – Device Drivers</vt:lpstr>
      <vt:lpstr>PowerPoint Presentation</vt:lpstr>
      <vt:lpstr>PowerPoint Presentation</vt:lpstr>
      <vt:lpstr>PowerPoint Presentation</vt:lpstr>
      <vt:lpstr>PowerPoint Presentation</vt:lpstr>
      <vt:lpstr>PowerPoint Presentation</vt:lpstr>
      <vt:lpstr>Quiz</vt:lpstr>
      <vt:lpstr>PowerPoint Presentation</vt:lpstr>
    </vt:vector>
  </TitlesOfParts>
  <Company>Royal Military College of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Stephen McKeon</cp:lastModifiedBy>
  <cp:revision>43</cp:revision>
  <dcterms:created xsi:type="dcterms:W3CDTF">2014-07-07T15:33:24Z</dcterms:created>
  <dcterms:modified xsi:type="dcterms:W3CDTF">2020-04-08T14:28:30Z</dcterms:modified>
</cp:coreProperties>
</file>