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0"/>
  </p:notesMasterIdLst>
  <p:handoutMasterIdLst>
    <p:handoutMasterId r:id="rId21"/>
  </p:handoutMasterIdLst>
  <p:sldIdLst>
    <p:sldId id="285"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9D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55260" autoAdjust="0"/>
  </p:normalViewPr>
  <p:slideViewPr>
    <p:cSldViewPr>
      <p:cViewPr varScale="1">
        <p:scale>
          <a:sx n="71" d="100"/>
          <a:sy n="71" d="100"/>
        </p:scale>
        <p:origin x="200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D1912746-CAFC-984C-8CE6-E927573C4CE5}" type="datetimeFigureOut">
              <a:rPr lang="en-US" smtClean="0"/>
              <a:t>4/9/2020</a:t>
            </a:fld>
            <a:endParaRPr lang="en-CA"/>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169D5B93-8D3E-0240-B6B5-43FB1B0A40E0}" type="slidenum">
              <a:rPr lang="en-CA" smtClean="0"/>
              <a:t>‹#›</a:t>
            </a:fld>
            <a:endParaRPr lang="en-CA"/>
          </a:p>
        </p:txBody>
      </p:sp>
    </p:spTree>
    <p:extLst>
      <p:ext uri="{BB962C8B-B14F-4D97-AF65-F5344CB8AC3E}">
        <p14:creationId xmlns:p14="http://schemas.microsoft.com/office/powerpoint/2010/main" val="13267002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2465427-C871-42CC-B650-A0C6692BA7BD}" type="datetimeFigureOut">
              <a:rPr lang="en-CA" smtClean="0"/>
              <a:pPr/>
              <a:t>2020-04-09</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300" b="0" i="0" u="none" strike="noStrike" kern="1200" cap="none" spc="0" normalizeH="0" baseline="0" noProof="0" smtClean="0">
                <a:ln>
                  <a:noFill/>
                </a:ln>
                <a:solidFill>
                  <a:prstClr val="black"/>
                </a:solidFill>
                <a:effectLst/>
                <a:uLnTx/>
                <a:uFillTx/>
                <a:latin typeface="Calibri"/>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300" b="0" i="0" u="none" strike="noStrike" kern="1200" cap="none" spc="0" normalizeH="0" baseline="0" noProof="0" dirty="0">
              <a:ln>
                <a:noFill/>
              </a:ln>
              <a:solidFill>
                <a:prstClr val="black"/>
              </a:solidFill>
              <a:effectLst/>
              <a:uLnTx/>
              <a:uFillTx/>
              <a:latin typeface="Calibri"/>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2409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device – independent IO SW handles the access</a:t>
            </a:r>
            <a:r>
              <a:rPr lang="en-CA" baseline="0" dirty="0"/>
              <a:t> to devices (dedicated or shared).</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12</a:t>
            </a:fld>
            <a:endParaRPr lang="en-CA"/>
          </a:p>
        </p:txBody>
      </p:sp>
    </p:spTree>
    <p:extLst>
      <p:ext uri="{BB962C8B-B14F-4D97-AF65-F5344CB8AC3E}">
        <p14:creationId xmlns:p14="http://schemas.microsoft.com/office/powerpoint/2010/main" val="3041670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Again, this hides the HW details (block size) from the user. The user program sees only</a:t>
            </a:r>
            <a:r>
              <a:rPr lang="en-CA" baseline="0" dirty="0"/>
              <a:t> ONE standard size. The modem is an example. Modem uses bytes but the network card works on a standard of 32 bits. It is the job of </a:t>
            </a:r>
            <a:r>
              <a:rPr lang="en-US" altLang="en-US" dirty="0"/>
              <a:t>Device-Independent I/O Software to handle</a:t>
            </a:r>
            <a:r>
              <a:rPr lang="en-US" altLang="en-US" baseline="0" dirty="0"/>
              <a:t> this invisibility from the user.</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13</a:t>
            </a:fld>
            <a:endParaRPr lang="en-CA"/>
          </a:p>
        </p:txBody>
      </p:sp>
    </p:spTree>
    <p:extLst>
      <p:ext uri="{BB962C8B-B14F-4D97-AF65-F5344CB8AC3E}">
        <p14:creationId xmlns:p14="http://schemas.microsoft.com/office/powerpoint/2010/main" val="2380006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5B2E84F4-0887-469E-96AA-411AD04C6DBC}" type="slidenum">
              <a:rPr lang="en-US" altLang="en-US" sz="1300"/>
              <a:pPr eaLnBrk="1" hangingPunct="1"/>
              <a:t>14</a:t>
            </a:fld>
            <a:endParaRPr lang="en-US" altLang="en-US" sz="1300"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We</a:t>
            </a:r>
            <a:r>
              <a:rPr lang="en-US" altLang="en-US" baseline="0" dirty="0">
                <a:latin typeface="Times New Roman" panose="02020603050405020304" pitchFamily="18" charset="0"/>
              </a:rPr>
              <a:t> all know the “stdio.h”. It is a library that will link to our user program that handles IO calls. This library hides the details of dealing with the device-independent IO SW. It is again, the same idea, abstraction and interfacing for simplifying the developers’ life. Here, it hides details of OS (the device-independent IO SW) from the user. The side effect of this of course is that developers, with time, become less knowledgeable about the science, art, secrets, and details of IO devices and the OS in general. </a:t>
            </a:r>
          </a:p>
          <a:p>
            <a:endParaRPr lang="en-US" altLang="en-US" baseline="0" dirty="0">
              <a:latin typeface="Times New Roman" panose="02020603050405020304" pitchFamily="18" charset="0"/>
            </a:endParaRPr>
          </a:p>
          <a:p>
            <a:r>
              <a:rPr lang="en-US" altLang="en-US" baseline="0" dirty="0">
                <a:latin typeface="Times New Roman" panose="02020603050405020304" pitchFamily="18" charset="0"/>
              </a:rPr>
              <a:t>Another example of User-Space IO SW is the Spooling system. Spooling deals with dedicated devices (printer) in a multiprogramming system. </a:t>
            </a:r>
          </a:p>
          <a:p>
            <a:r>
              <a:rPr lang="en-US" altLang="en-US" baseline="0" dirty="0">
                <a:latin typeface="Times New Roman" panose="02020603050405020304" pitchFamily="18" charset="0"/>
              </a:rPr>
              <a:t>Daemon process watches “Spooling Directory” and print files in it. Here, this Daemon is the printer “manager”. This Daemon is a User </a:t>
            </a:r>
            <a:r>
              <a:rPr lang="en-US" altLang="en-US" baseline="0">
                <a:latin typeface="Times New Roman" panose="02020603050405020304" pitchFamily="18" charset="0"/>
              </a:rPr>
              <a:t>Space Process (Why????).</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7272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C8D58A47-7777-45B2-BA5E-A5266C5E1A39}" type="slidenum">
              <a:rPr lang="en-US" altLang="en-US" sz="1300"/>
              <a:pPr eaLnBrk="1" hangingPunct="1"/>
              <a:t>15</a:t>
            </a:fld>
            <a:endParaRPr lang="en-US" altLang="en-US" sz="1300" dirty="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Follow through the steps shown here.</a:t>
            </a:r>
          </a:p>
          <a:p>
            <a:pPr lvl="1">
              <a:buFontTx/>
              <a:buChar char="•"/>
            </a:pPr>
            <a:r>
              <a:rPr lang="en-US" altLang="en-US">
                <a:latin typeface="Times New Roman" panose="02020603050405020304" pitchFamily="18" charset="0"/>
              </a:rPr>
              <a:t>User process makes a library call, such as read</a:t>
            </a:r>
          </a:p>
          <a:p>
            <a:pPr lvl="1">
              <a:buFontTx/>
              <a:buChar char="•"/>
            </a:pPr>
            <a:r>
              <a:rPr lang="en-US" altLang="en-US">
                <a:latin typeface="Times New Roman" panose="02020603050405020304" pitchFamily="18" charset="0"/>
              </a:rPr>
              <a:t>The device independent layer sets up any required buffers and translates the request to the proper device driver, and blocks the user process if required</a:t>
            </a:r>
          </a:p>
          <a:p>
            <a:pPr lvl="1">
              <a:buFontTx/>
              <a:buChar char="•"/>
            </a:pPr>
            <a:r>
              <a:rPr lang="en-US" altLang="en-US">
                <a:latin typeface="Times New Roman" panose="02020603050405020304" pitchFamily="18" charset="0"/>
              </a:rPr>
              <a:t>The driver communicates with the device and blocks.</a:t>
            </a:r>
          </a:p>
          <a:p>
            <a:pPr lvl="1">
              <a:buFontTx/>
              <a:buChar char="•"/>
            </a:pPr>
            <a:r>
              <a:rPr lang="en-US" altLang="en-US">
                <a:latin typeface="Times New Roman" panose="02020603050405020304" pitchFamily="18" charset="0"/>
              </a:rPr>
              <a:t>The device generates the information to fulfill the request and generate an interrupt</a:t>
            </a:r>
          </a:p>
          <a:p>
            <a:pPr lvl="1">
              <a:buFontTx/>
              <a:buChar char="•"/>
            </a:pPr>
            <a:r>
              <a:rPr lang="en-US" altLang="en-US">
                <a:latin typeface="Times New Roman" panose="02020603050405020304" pitchFamily="18" charset="0"/>
              </a:rPr>
              <a:t>The interrupt handler awakens the device driver</a:t>
            </a:r>
          </a:p>
          <a:p>
            <a:pPr lvl="1">
              <a:buFontTx/>
              <a:buChar char="•"/>
            </a:pPr>
            <a:r>
              <a:rPr lang="en-US" altLang="en-US">
                <a:latin typeface="Times New Roman" panose="02020603050405020304" pitchFamily="18" charset="0"/>
              </a:rPr>
              <a:t>The device driver provides the information up to the next layer, probably by filling the buffer indicated earlier</a:t>
            </a:r>
          </a:p>
          <a:p>
            <a:pPr lvl="1">
              <a:buFontTx/>
              <a:buChar char="•"/>
            </a:pPr>
            <a:r>
              <a:rPr lang="en-US" altLang="en-US">
                <a:latin typeface="Times New Roman" panose="02020603050405020304" pitchFamily="18" charset="0"/>
              </a:rPr>
              <a:t>The device-independent software fills the requesting process’ buffers with the information and awakens that process.</a:t>
            </a:r>
          </a:p>
        </p:txBody>
      </p:sp>
    </p:spTree>
    <p:extLst>
      <p:ext uri="{BB962C8B-B14F-4D97-AF65-F5344CB8AC3E}">
        <p14:creationId xmlns:p14="http://schemas.microsoft.com/office/powerpoint/2010/main" val="4250470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62F975A5-2298-4369-B1C7-02C46D6591D0}" type="slidenum">
              <a:rPr lang="en-US" altLang="en-US" sz="1300"/>
              <a:pPr eaLnBrk="1" hangingPunct="1"/>
              <a:t>16</a:t>
            </a:fld>
            <a:endParaRPr lang="en-US" altLang="en-US" sz="1300" dirty="0"/>
          </a:p>
        </p:txBody>
      </p:sp>
      <p:sp>
        <p:nvSpPr>
          <p:cNvPr id="24579" name="Rectangle 1026"/>
          <p:cNvSpPr>
            <a:spLocks noGrp="1" noRot="1" noChangeAspect="1" noChangeArrowheads="1" noTextEdit="1"/>
          </p:cNvSpPr>
          <p:nvPr>
            <p:ph type="sldImg"/>
          </p:nvPr>
        </p:nvSpPr>
        <p:spPr>
          <a:ln/>
        </p:spPr>
      </p:sp>
      <p:sp>
        <p:nvSpPr>
          <p:cNvPr id="24580"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What are the layers seen overall for the I/O system?</a:t>
            </a:r>
          </a:p>
          <a:p>
            <a:pPr lvl="1">
              <a:buFontTx/>
              <a:buChar char="•"/>
            </a:pPr>
            <a:r>
              <a:rPr lang="en-US" altLang="en-US" dirty="0">
                <a:latin typeface="Times New Roman" panose="02020603050405020304" pitchFamily="18" charset="0"/>
              </a:rPr>
              <a:t>User Space I/O Software</a:t>
            </a:r>
          </a:p>
          <a:p>
            <a:pPr lvl="1">
              <a:buFontTx/>
              <a:buChar char="•"/>
            </a:pPr>
            <a:r>
              <a:rPr lang="en-US" altLang="en-US" dirty="0">
                <a:latin typeface="Times New Roman" panose="02020603050405020304" pitchFamily="18" charset="0"/>
              </a:rPr>
              <a:t>Device Independent Layer</a:t>
            </a:r>
          </a:p>
          <a:p>
            <a:pPr lvl="1">
              <a:buFontTx/>
              <a:buChar char="•"/>
            </a:pPr>
            <a:r>
              <a:rPr lang="en-US" altLang="en-US" dirty="0">
                <a:latin typeface="Times New Roman" panose="02020603050405020304" pitchFamily="18" charset="0"/>
              </a:rPr>
              <a:t>Device Drivers</a:t>
            </a:r>
          </a:p>
          <a:p>
            <a:pPr lvl="1">
              <a:buFontTx/>
              <a:buChar char="•"/>
            </a:pPr>
            <a:r>
              <a:rPr lang="en-US" altLang="en-US" dirty="0">
                <a:latin typeface="Times New Roman" panose="02020603050405020304" pitchFamily="18" charset="0"/>
              </a:rPr>
              <a:t>Interrupts</a:t>
            </a:r>
          </a:p>
          <a:p>
            <a:pPr lvl="1">
              <a:buFontTx/>
              <a:buChar char="•"/>
            </a:pPr>
            <a:r>
              <a:rPr lang="en-US" altLang="en-US" dirty="0">
                <a:latin typeface="Times New Roman" panose="02020603050405020304" pitchFamily="18" charset="0"/>
              </a:rPr>
              <a:t>Hardware</a:t>
            </a:r>
          </a:p>
        </p:txBody>
      </p:sp>
    </p:spTree>
    <p:extLst>
      <p:ext uri="{BB962C8B-B14F-4D97-AF65-F5344CB8AC3E}">
        <p14:creationId xmlns:p14="http://schemas.microsoft.com/office/powerpoint/2010/main" val="300080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CD68C000-EBDD-4D4D-8878-B5D708A237BA}" type="slidenum">
              <a:rPr lang="en-US" altLang="en-US" sz="1300"/>
              <a:pPr eaLnBrk="1" hangingPunct="1"/>
              <a:t>2</a:t>
            </a:fld>
            <a:endParaRPr lang="en-US" altLang="en-US" sz="130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1">
              <a:buFontTx/>
              <a:buNone/>
            </a:pPr>
            <a:r>
              <a:rPr lang="en-US" altLang="en-US" dirty="0">
                <a:latin typeface="Times New Roman" panose="02020603050405020304" pitchFamily="18" charset="0"/>
              </a:rPr>
              <a:t>Last lecture, we discussed the IO from</a:t>
            </a:r>
            <a:r>
              <a:rPr lang="en-US" altLang="en-US" baseline="0" dirty="0">
                <a:latin typeface="Times New Roman" panose="02020603050405020304" pitchFamily="18" charset="0"/>
              </a:rPr>
              <a:t> Software Perspective (not from Hardware and Controllers View). We revised the busy-wait, interrupt-based, and DMA methods for IO handling. We discussed some principles we would like to achieve from the IO software. We discussed the concept of the device driver and how it handles IO instructions and convert them from the high level abstract representation (read/write) into instructions that the device controller can understand (sector, cylinder, track, head …etc). </a:t>
            </a:r>
          </a:p>
          <a:p>
            <a:pPr lvl="1">
              <a:buFontTx/>
              <a:buNone/>
            </a:pPr>
            <a:endParaRPr lang="en-US" altLang="en-US" baseline="0" dirty="0">
              <a:latin typeface="Times New Roman" panose="02020603050405020304" pitchFamily="18" charset="0"/>
            </a:endParaRPr>
          </a:p>
          <a:p>
            <a:pPr lvl="1">
              <a:buFontTx/>
              <a:buNone/>
            </a:pPr>
            <a:r>
              <a:rPr lang="en-US" altLang="en-US" baseline="0" dirty="0">
                <a:latin typeface="Times New Roman" panose="02020603050405020304" pitchFamily="18" charset="0"/>
              </a:rPr>
              <a:t>Today, we are going to discuss more about the IO software. </a:t>
            </a:r>
          </a:p>
          <a:p>
            <a:pPr lvl="1">
              <a:buFontTx/>
              <a:buNone/>
            </a:pPr>
            <a:endParaRPr lang="en-US" altLang="en-US" dirty="0">
              <a:latin typeface="Times New Roman" panose="02020603050405020304" pitchFamily="18" charset="0"/>
            </a:endParaRPr>
          </a:p>
          <a:p>
            <a:pPr lvl="1">
              <a:buFontTx/>
              <a:buChar char="•"/>
            </a:pPr>
            <a:r>
              <a:rPr lang="en-US" altLang="en-US" dirty="0">
                <a:latin typeface="Times New Roman" panose="02020603050405020304" pitchFamily="18" charset="0"/>
              </a:rPr>
              <a:t>Device Independence</a:t>
            </a:r>
          </a:p>
          <a:p>
            <a:pPr lvl="2">
              <a:buFontTx/>
              <a:buChar char="•"/>
            </a:pPr>
            <a:r>
              <a:rPr lang="en-US" altLang="en-US" dirty="0">
                <a:latin typeface="Times New Roman" panose="02020603050405020304" pitchFamily="18" charset="0"/>
              </a:rPr>
              <a:t>Should not have to specify the specific I/O device in advance when writing a program</a:t>
            </a:r>
          </a:p>
          <a:p>
            <a:pPr lvl="1">
              <a:buFontTx/>
              <a:buChar char="•"/>
            </a:pPr>
            <a:r>
              <a:rPr lang="en-US" altLang="en-US" dirty="0">
                <a:latin typeface="Times New Roman" panose="02020603050405020304" pitchFamily="18" charset="0"/>
              </a:rPr>
              <a:t>Uniform Naming</a:t>
            </a:r>
          </a:p>
          <a:p>
            <a:pPr lvl="2">
              <a:buFontTx/>
              <a:buChar char="•"/>
            </a:pPr>
            <a:r>
              <a:rPr lang="en-US" altLang="en-US" dirty="0">
                <a:latin typeface="Times New Roman" panose="02020603050405020304" pitchFamily="18" charset="0"/>
              </a:rPr>
              <a:t>The name of the device should not depend on the device</a:t>
            </a:r>
          </a:p>
          <a:p>
            <a:pPr lvl="1">
              <a:buFontTx/>
              <a:buChar char="•"/>
            </a:pPr>
            <a:r>
              <a:rPr lang="en-US" altLang="en-US" dirty="0">
                <a:latin typeface="Times New Roman" panose="02020603050405020304" pitchFamily="18" charset="0"/>
              </a:rPr>
              <a:t>Error Handling</a:t>
            </a:r>
          </a:p>
          <a:p>
            <a:pPr lvl="2">
              <a:buFontTx/>
              <a:buChar char="•"/>
            </a:pPr>
            <a:r>
              <a:rPr lang="en-US" altLang="en-US" dirty="0">
                <a:latin typeface="Times New Roman" panose="02020603050405020304" pitchFamily="18" charset="0"/>
              </a:rPr>
              <a:t>Handle errors as close to the hardware as possible</a:t>
            </a:r>
          </a:p>
          <a:p>
            <a:pPr lvl="1">
              <a:buFontTx/>
              <a:buChar char="•"/>
            </a:pPr>
            <a:r>
              <a:rPr lang="en-US" altLang="en-US" dirty="0">
                <a:latin typeface="Times New Roman" panose="02020603050405020304" pitchFamily="18" charset="0"/>
              </a:rPr>
              <a:t>Synchronous vs. Asynchronous transfers</a:t>
            </a:r>
          </a:p>
          <a:p>
            <a:pPr lvl="2">
              <a:buFontTx/>
              <a:buChar char="•"/>
            </a:pPr>
            <a:r>
              <a:rPr lang="en-US" altLang="en-US" dirty="0">
                <a:latin typeface="Times New Roman" panose="02020603050405020304" pitchFamily="18" charset="0"/>
              </a:rPr>
              <a:t>Want many events appear to the user as synchronous/blocking when the are, in fact, interrupts</a:t>
            </a:r>
          </a:p>
          <a:p>
            <a:pPr lvl="1">
              <a:buFontTx/>
              <a:buChar char="•"/>
            </a:pPr>
            <a:r>
              <a:rPr lang="en-US" altLang="en-US" dirty="0">
                <a:latin typeface="Times New Roman" panose="02020603050405020304" pitchFamily="18" charset="0"/>
              </a:rPr>
              <a:t>Buffering</a:t>
            </a:r>
          </a:p>
          <a:p>
            <a:pPr lvl="2">
              <a:buFontTx/>
              <a:buChar char="•"/>
            </a:pPr>
            <a:r>
              <a:rPr lang="en-US" altLang="en-US" dirty="0">
                <a:latin typeface="Times New Roman" panose="02020603050405020304" pitchFamily="18" charset="0"/>
              </a:rPr>
              <a:t>Data may have to be buffered to improve performance/prevent errors</a:t>
            </a:r>
          </a:p>
          <a:p>
            <a:pPr lvl="1">
              <a:buFontTx/>
              <a:buChar char="•"/>
            </a:pPr>
            <a:r>
              <a:rPr lang="en-US" altLang="en-US" dirty="0">
                <a:latin typeface="Times New Roman" panose="02020603050405020304" pitchFamily="18" charset="0"/>
              </a:rPr>
              <a:t>Sharable vs. Dedicated devices</a:t>
            </a:r>
          </a:p>
          <a:p>
            <a:pPr lvl="2">
              <a:buFontTx/>
              <a:buChar char="•"/>
            </a:pPr>
            <a:r>
              <a:rPr lang="en-US" altLang="en-US" dirty="0">
                <a:latin typeface="Times New Roman" panose="02020603050405020304" pitchFamily="18" charset="0"/>
              </a:rPr>
              <a:t>OS should allow for some devices to be shared and others to be dedicated.</a:t>
            </a:r>
          </a:p>
        </p:txBody>
      </p:sp>
    </p:spTree>
    <p:extLst>
      <p:ext uri="{BB962C8B-B14F-4D97-AF65-F5344CB8AC3E}">
        <p14:creationId xmlns:p14="http://schemas.microsoft.com/office/powerpoint/2010/main" val="419825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3</a:t>
            </a:fld>
            <a:endParaRPr lang="en-CA"/>
          </a:p>
        </p:txBody>
      </p:sp>
    </p:spTree>
    <p:extLst>
      <p:ext uri="{BB962C8B-B14F-4D97-AF65-F5344CB8AC3E}">
        <p14:creationId xmlns:p14="http://schemas.microsoft.com/office/powerpoint/2010/main" val="164973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All the user wants</a:t>
            </a:r>
            <a:r>
              <a:rPr lang="en-CA" baseline="0" dirty="0"/>
              <a:t> to know is “Read”, “Connect” …etc. Regardless of the device. So, we can say “Read, Write, Open, Connect, …etc” is an interface that each driver MUST implement so the OS and the user code will not change when a new device is introduced. This is the main functionality of the “device-independent” IO Software.</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4</a:t>
            </a:fld>
            <a:endParaRPr lang="en-CA"/>
          </a:p>
        </p:txBody>
      </p:sp>
    </p:spTree>
    <p:extLst>
      <p:ext uri="{BB962C8B-B14F-4D97-AF65-F5344CB8AC3E}">
        <p14:creationId xmlns:p14="http://schemas.microsoft.com/office/powerpoint/2010/main" val="61281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basic function of the device-independent software is to perform the I/O functions that are com</a:t>
            </a:r>
          </a:p>
        </p:txBody>
      </p:sp>
      <p:sp>
        <p:nvSpPr>
          <p:cNvPr id="4" name="Slide Number Placeholder 3"/>
          <p:cNvSpPr>
            <a:spLocks noGrp="1"/>
          </p:cNvSpPr>
          <p:nvPr>
            <p:ph type="sldNum" sz="quarter" idx="10"/>
          </p:nvPr>
        </p:nvSpPr>
        <p:spPr/>
        <p:txBody>
          <a:bodyPr/>
          <a:lstStyle/>
          <a:p>
            <a:fld id="{E37F2B54-A66B-4779-906C-F879CC221B89}" type="slidenum">
              <a:rPr lang="en-CA" smtClean="0"/>
              <a:pPr/>
              <a:t>5</a:t>
            </a:fld>
            <a:endParaRPr lang="en-CA"/>
          </a:p>
        </p:txBody>
      </p:sp>
    </p:spTree>
    <p:extLst>
      <p:ext uri="{BB962C8B-B14F-4D97-AF65-F5344CB8AC3E}">
        <p14:creationId xmlns:p14="http://schemas.microsoft.com/office/powerpoint/2010/main" val="171725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you read a file from CD-ROM or Floppy, it is the same read operation that you use in the hard disk. How the OS determines which driver to use, it is the job of the device-independent IO</a:t>
            </a:r>
            <a:r>
              <a:rPr lang="en-CA" baseline="0" dirty="0"/>
              <a:t> Software. </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7</a:t>
            </a:fld>
            <a:endParaRPr lang="en-CA"/>
          </a:p>
        </p:txBody>
      </p:sp>
    </p:spTree>
    <p:extLst>
      <p:ext uri="{BB962C8B-B14F-4D97-AF65-F5344CB8AC3E}">
        <p14:creationId xmlns:p14="http://schemas.microsoft.com/office/powerpoint/2010/main" val="233148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Buffering increases</a:t>
            </a:r>
            <a:r>
              <a:rPr lang="en-CA" baseline="0" dirty="0"/>
              <a:t> speed of processing. </a:t>
            </a:r>
          </a:p>
          <a:p>
            <a:endParaRPr lang="en-CA" baseline="0" dirty="0"/>
          </a:p>
          <a:p>
            <a:pPr marL="241653" indent="-241653">
              <a:buAutoNum type="arabicParenR"/>
            </a:pPr>
            <a:r>
              <a:rPr lang="en-CA" baseline="0" dirty="0"/>
              <a:t>No buffer, awake the user program with each character</a:t>
            </a:r>
          </a:p>
          <a:p>
            <a:pPr marL="241653" indent="-241653">
              <a:buAutoNum type="arabicParenR"/>
            </a:pPr>
            <a:r>
              <a:rPr lang="en-CA" baseline="0" dirty="0"/>
              <a:t>User Buffer, good but risky if buffer is paged out.  Interrupt service procedure puts characters into this buffer</a:t>
            </a:r>
          </a:p>
          <a:p>
            <a:pPr marL="241653" indent="-241653">
              <a:buAutoNum type="arabicParenR"/>
            </a:pPr>
            <a:r>
              <a:rPr lang="en-CA" baseline="0" dirty="0"/>
              <a:t>Kernel Buffer in addition to the user buffer, good but “overflow” can happen. Overflow means a character is coming and the user buffer is not ready to take it yet.</a:t>
            </a:r>
          </a:p>
          <a:p>
            <a:pPr marL="241653" indent="-241653">
              <a:buAutoNum type="arabicParenR"/>
            </a:pPr>
            <a:r>
              <a:rPr lang="en-CA" baseline="0" dirty="0"/>
              <a:t>Use a double Kernel Buffer or circular buffer</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8</a:t>
            </a:fld>
            <a:endParaRPr lang="en-CA"/>
          </a:p>
        </p:txBody>
      </p:sp>
    </p:spTree>
    <p:extLst>
      <p:ext uri="{BB962C8B-B14F-4D97-AF65-F5344CB8AC3E}">
        <p14:creationId xmlns:p14="http://schemas.microsoft.com/office/powerpoint/2010/main" val="3783769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5A368779-F868-4C39-8BD5-DB9A82A66389}" type="slidenum">
              <a:rPr lang="en-US" altLang="en-US" sz="1300"/>
              <a:pPr eaLnBrk="1" hangingPunct="1"/>
              <a:t>9</a:t>
            </a:fld>
            <a:endParaRPr lang="en-US" altLang="en-US" sz="1300"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dirty="0"/>
              <a:t>Buffering increases</a:t>
            </a:r>
            <a:r>
              <a:rPr lang="en-CA" baseline="0" dirty="0"/>
              <a:t> speed of processing. </a:t>
            </a:r>
          </a:p>
          <a:p>
            <a:endParaRPr lang="en-CA" baseline="0" dirty="0"/>
          </a:p>
          <a:p>
            <a:pPr marL="241653" indent="-241653">
              <a:buAutoNum type="arabicParenR"/>
            </a:pPr>
            <a:r>
              <a:rPr lang="en-CA" baseline="0" dirty="0"/>
              <a:t>No buffer, awake the user program with each character</a:t>
            </a:r>
          </a:p>
          <a:p>
            <a:pPr marL="241653" indent="-241653">
              <a:buAutoNum type="arabicParenR"/>
            </a:pPr>
            <a:r>
              <a:rPr lang="en-CA" baseline="0" dirty="0"/>
              <a:t>User Buffer, good but risky if buffer is paged out</a:t>
            </a:r>
          </a:p>
          <a:p>
            <a:pPr marL="241653" indent="-241653">
              <a:buAutoNum type="arabicParenR"/>
            </a:pPr>
            <a:r>
              <a:rPr lang="en-CA" baseline="0" dirty="0"/>
              <a:t>Kernel Buffer in addition to the user buffer, good but “overflow” can happen. Overflow means a character is coming and the user buffer is not ready to take it yet.</a:t>
            </a:r>
          </a:p>
          <a:p>
            <a:pPr marL="241653" indent="-241653">
              <a:buAutoNum type="arabicParenR"/>
            </a:pPr>
            <a:r>
              <a:rPr lang="en-CA" baseline="0" dirty="0"/>
              <a:t>Use a double Kernel Buffer</a:t>
            </a:r>
            <a:endParaRPr lang="en-CA" dirty="0"/>
          </a:p>
        </p:txBody>
      </p:sp>
    </p:spTree>
    <p:extLst>
      <p:ext uri="{BB962C8B-B14F-4D97-AF65-F5344CB8AC3E}">
        <p14:creationId xmlns:p14="http://schemas.microsoft.com/office/powerpoint/2010/main" val="194293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buffering is</a:t>
            </a:r>
            <a:r>
              <a:rPr lang="en-CA" baseline="0" dirty="0"/>
              <a:t> not handled in drivers ?. Again, to unify and abstract the implementation. All devices share the same buffering method so the user program does not change if device is changed.</a:t>
            </a:r>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10</a:t>
            </a:fld>
            <a:endParaRPr lang="en-CA"/>
          </a:p>
        </p:txBody>
      </p:sp>
    </p:spTree>
    <p:extLst>
      <p:ext uri="{BB962C8B-B14F-4D97-AF65-F5344CB8AC3E}">
        <p14:creationId xmlns:p14="http://schemas.microsoft.com/office/powerpoint/2010/main" val="38553959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9.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9.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5.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718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endParaRPr lang="en-CA" dirty="0"/>
          </a:p>
        </p:txBody>
      </p:sp>
    </p:spTree>
    <p:extLst>
      <p:ext uri="{BB962C8B-B14F-4D97-AF65-F5344CB8AC3E}">
        <p14:creationId xmlns:p14="http://schemas.microsoft.com/office/powerpoint/2010/main" val="1737418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DBC9408-5BF4-2242-98F0-EADDF79A2097}" type="datetime1">
              <a:rPr lang="en-CA" altLang="en-US" smtClean="0">
                <a:solidFill>
                  <a:srgbClr val="000000"/>
                </a:solidFill>
              </a:rPr>
              <a:t>2020-04-09</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248399E-4991-FF41-8555-CFBD82877731}" type="datetime1">
              <a:rPr lang="en-CA" altLang="en-US" smtClean="0">
                <a:solidFill>
                  <a:srgbClr val="000000"/>
                </a:solidFill>
              </a:rPr>
              <a:t>2020-04-09</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EB585BD7-2EC9-9642-897E-693813CBA487}" type="datetime1">
              <a:rPr lang="en-CA" altLang="en-US" smtClean="0">
                <a:solidFill>
                  <a:srgbClr val="000000"/>
                </a:solidFill>
              </a:rPr>
              <a:t>2020-04-09</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32AB776A-D329-7649-AFEE-F662F5C21926}" type="datetime1">
              <a:rPr lang="en-CA" altLang="en-US" smtClean="0">
                <a:solidFill>
                  <a:srgbClr val="000000"/>
                </a:solidFill>
              </a:rPr>
              <a:t>2020-04-09</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20"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564971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44"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566746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pPr/>
              <a:t>‹#›</a:t>
            </a:fld>
            <a:endParaRPr lang="fr-CA" altLang="en-US"/>
          </a:p>
        </p:txBody>
      </p:sp>
      <p:graphicFrame>
        <p:nvGraphicFramePr>
          <p:cNvPr id="12" name="Object 11"/>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68"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426819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sngStrike" kern="0" cap="none" spc="0" normalizeH="0" baseline="0" noProof="0" dirty="0">
                <a:ln>
                  <a:noFill/>
                </a:ln>
                <a:solidFill>
                  <a:srgbClr val="A50021"/>
                </a:solidFill>
                <a:effectLst/>
                <a:uLnTx/>
                <a:uFillTx/>
                <a:latin typeface="Times New Roman"/>
                <a:ea typeface="+mj-ea"/>
                <a:cs typeface="+mj-cs"/>
              </a:rPr>
              <a:t>Next </a:t>
            </a:r>
            <a:r>
              <a:rPr kumimoji="0" lang="en-US" sz="3600" b="1" i="0" u="none" strike="noStrike" kern="0" cap="none" spc="0" normalizeH="0" baseline="0" noProof="0" dirty="0">
                <a:ln>
                  <a:noFill/>
                </a:ln>
                <a:solidFill>
                  <a:srgbClr val="A50021"/>
                </a:solidFill>
                <a:effectLst/>
                <a:uLnTx/>
                <a:uFillTx/>
                <a:latin typeface="Times New Roman"/>
                <a:ea typeface="+mj-ea"/>
                <a:cs typeface="+mj-cs"/>
              </a:rPr>
              <a:t>Last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8206"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71752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64F60255-108C-8F4E-A9AF-AE0ADAFD58B9}" type="datetime1">
              <a:rPr lang="en-CA" altLang="en-US" smtClean="0">
                <a:solidFill>
                  <a:srgbClr val="000000"/>
                </a:solidFill>
              </a:rPr>
              <a:t>2020-04-09</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303" name="Bitmap Image" r:id="rId3" imgW="733333" imgH="838095" progId="PBrush">
                  <p:embed/>
                </p:oleObj>
              </mc:Choice>
              <mc:Fallback>
                <p:oleObj name="Bitmap Image" r:id="rId3" imgW="733333" imgH="838095" progId="PBrush">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304" name="Bitmap Image" r:id="rId5" imgW="2381582" imgH="571731" progId="PBrush">
                  <p:embed/>
                </p:oleObj>
              </mc:Choice>
              <mc:Fallback>
                <p:oleObj name="Bitmap Image" r:id="rId5" imgW="2381582" imgH="571731" progId="PBrush">
                  <p:embed/>
                  <p:pic>
                    <p:nvPicPr>
                      <p:cNvPr id="0" name="Picture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305" name="Bitmap Image" r:id="rId7" imgW="2333333" imgH="581106" progId="PBrush">
                  <p:embed/>
                </p:oleObj>
              </mc:Choice>
              <mc:Fallback>
                <p:oleObj name="Bitmap Image" r:id="rId7" imgW="2333333" imgH="581106" progId="PBrush">
                  <p:embed/>
                  <p:pic>
                    <p:nvPicPr>
                      <p:cNvPr id="0" name="Picture 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306" name="Bitmap Image" r:id="rId9" imgW="1523810" imgH="476316" progId="PBrush">
                  <p:embed/>
                </p:oleObj>
              </mc:Choice>
              <mc:Fallback>
                <p:oleObj name="Bitmap Image" r:id="rId9" imgW="1523810" imgH="476316" progId="PBrush">
                  <p:embed/>
                  <p:pic>
                    <p:nvPicPr>
                      <p:cNvPr id="0" name="Picture 1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307" name="Bitmap Image" r:id="rId11" imgW="828791" imgH="428798" progId="PBrush">
                  <p:embed/>
                </p:oleObj>
              </mc:Choice>
              <mc:Fallback>
                <p:oleObj name="Bitmap Image" r:id="rId11" imgW="828791" imgH="428798" progId="PBrush">
                  <p:embed/>
                  <p:pic>
                    <p:nvPicPr>
                      <p:cNvPr id="0" name="Picture 1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308" name="Bitmap Image" r:id="rId13" imgW="2381582" imgH="428798" progId="PBrush">
                  <p:embed/>
                </p:oleObj>
              </mc:Choice>
              <mc:Fallback>
                <p:oleObj name="Bitmap Image" r:id="rId13" imgW="2381582" imgH="428798" progId="PBrush">
                  <p:embed/>
                  <p:pic>
                    <p:nvPicPr>
                      <p:cNvPr id="0" name="Picture 1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309" name="Bitmap Image" r:id="rId15" imgW="1771429" imgH="1181265" progId="PBrush">
                  <p:embed/>
                </p:oleObj>
              </mc:Choice>
              <mc:Fallback>
                <p:oleObj name="Bitmap Image" r:id="rId15" imgW="1771429" imgH="1181265" progId="PBrush">
                  <p:embed/>
                  <p:pic>
                    <p:nvPicPr>
                      <p:cNvPr id="0" name="Picture 148"/>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A8E4D39C-D540-094E-BE3D-400CDB4672A9}" type="datetime1">
              <a:rPr lang="en-CA" altLang="en-US" smtClean="0">
                <a:solidFill>
                  <a:srgbClr val="000000"/>
                </a:solidFill>
              </a:rPr>
              <a:t>2020-04-09</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312D963-E454-E541-ADD7-82B7C2502978}" type="datetime1">
              <a:rPr lang="en-CA" altLang="en-US" smtClean="0">
                <a:solidFill>
                  <a:srgbClr val="000000"/>
                </a:solidFill>
              </a:rPr>
              <a:t>2020-04-09</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D9FCFFD2-F62D-C94B-99B4-D565D81D9081}" type="datetime1">
              <a:rPr lang="en-CA" altLang="en-US" smtClean="0">
                <a:solidFill>
                  <a:srgbClr val="000000"/>
                </a:solidFill>
              </a:rPr>
              <a:t>2020-04-09</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67AD0A2E-217F-1045-AC67-197B726D1911}" type="datetime1">
              <a:rPr lang="en-CA" altLang="en-US" smtClean="0">
                <a:solidFill>
                  <a:srgbClr val="000000"/>
                </a:solidFill>
              </a:rPr>
              <a:t>2020-04-09</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72D25D42-0055-8146-82DA-A3F1E44A7D94}" type="datetime1">
              <a:rPr lang="en-CA" altLang="en-US" smtClean="0">
                <a:solidFill>
                  <a:srgbClr val="000000"/>
                </a:solidFill>
              </a:rPr>
              <a:t>2020-04-09</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2AFAC0C-B655-7241-87AD-AF3CD4F46F85}" type="datetime1">
              <a:rPr lang="en-CA" altLang="en-US" smtClean="0">
                <a:solidFill>
                  <a:srgbClr val="000000"/>
                </a:solidFill>
              </a:rPr>
              <a:t>2020-04-09</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F429EF28-E192-F14C-8655-B43C614D5856}" type="datetime1">
              <a:rPr lang="en-CA" altLang="en-US" smtClean="0">
                <a:solidFill>
                  <a:srgbClr val="000000"/>
                </a:solidFill>
              </a:rPr>
              <a:t>2020-04-09</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E549BA9-73D0-8249-9635-0CCB6490C7FA}" type="datetime1">
              <a:rPr kumimoji="0" lang="en-CA" alt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2020-04-09</a:t>
            </a:fld>
            <a:endPar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242B984-0FA7-4C5C-A1AF-397236A629D1}"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16877583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20.png"/><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8.png"/><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19.png"/><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Subtitle 1">
            <a:extLst>
              <a:ext uri="{FF2B5EF4-FFF2-40B4-BE49-F238E27FC236}">
                <a16:creationId xmlns:a16="http://schemas.microsoft.com/office/drawing/2014/main" id="{076140C5-FDAA-42A0-9E89-C97D75C7DC9B}"/>
              </a:ext>
            </a:extLst>
          </p:cNvPr>
          <p:cNvSpPr>
            <a:spLocks noGrp="1"/>
          </p:cNvSpPr>
          <p:nvPr>
            <p:ph type="subTitle" idx="1"/>
          </p:nvPr>
        </p:nvSpPr>
        <p:spPr>
          <a:xfrm>
            <a:off x="1287000" y="4854198"/>
            <a:ext cx="6400800" cy="1752600"/>
          </a:xfrm>
        </p:spPr>
        <p:txBody>
          <a:bodyPr/>
          <a:lstStyle/>
          <a:p>
            <a:r>
              <a:rPr lang="en-CA" dirty="0"/>
              <a:t>Principles of I/O Software – Pt 2</a:t>
            </a:r>
          </a:p>
          <a:p>
            <a:r>
              <a:rPr lang="en-CA" sz="2000" dirty="0"/>
              <a:t>(Modern Operating </a:t>
            </a:r>
            <a:r>
              <a:rPr lang="en-CA" sz="2000"/>
              <a:t>Systems 5.3)</a:t>
            </a:r>
            <a:endParaRPr lang="en-CA" sz="2000" dirty="0"/>
          </a:p>
        </p:txBody>
      </p:sp>
    </p:spTree>
    <p:extLst>
      <p:ext uri="{BB962C8B-B14F-4D97-AF65-F5344CB8AC3E}">
        <p14:creationId xmlns:p14="http://schemas.microsoft.com/office/powerpoint/2010/main" val="199641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Device-Independent I/O Software</a:t>
            </a:r>
          </a:p>
        </p:txBody>
      </p:sp>
      <p:sp>
        <p:nvSpPr>
          <p:cNvPr id="13317" name="Rectangle 3"/>
          <p:cNvSpPr>
            <a:spLocks noGrp="1" noChangeArrowheads="1"/>
          </p:cNvSpPr>
          <p:nvPr>
            <p:ph type="body" idx="1"/>
          </p:nvPr>
        </p:nvSpPr>
        <p:spPr/>
        <p:txBody>
          <a:bodyPr/>
          <a:lstStyle/>
          <a:p>
            <a:pPr eaLnBrk="1" hangingPunct="1"/>
            <a:r>
              <a:rPr lang="en-US" altLang="en-US" dirty="0"/>
              <a:t>2) Buffering</a:t>
            </a:r>
          </a:p>
          <a:p>
            <a:pPr lvl="1" eaLnBrk="1" hangingPunct="1"/>
            <a:r>
              <a:rPr lang="en-US" altLang="en-US" dirty="0"/>
              <a:t>Buffering is done at the device independent level since it would be inefficient and produce inconsistent results to have each device driver do the work</a:t>
            </a:r>
          </a:p>
          <a:p>
            <a:pPr lvl="1" eaLnBrk="1" hangingPunct="1"/>
            <a:r>
              <a:rPr lang="en-US" altLang="en-US" dirty="0"/>
              <a:t>Each device class will have different buffering requirements.  </a:t>
            </a:r>
          </a:p>
          <a:p>
            <a:pPr lvl="2"/>
            <a:r>
              <a:rPr lang="en-US" altLang="en-US" dirty="0"/>
              <a:t>For example:</a:t>
            </a:r>
          </a:p>
          <a:p>
            <a:pPr lvl="3"/>
            <a:r>
              <a:rPr lang="en-US" altLang="en-US" dirty="0"/>
              <a:t>SATA HDD – 8,16, 32 MB buffer</a:t>
            </a:r>
          </a:p>
          <a:p>
            <a:pPr lvl="3"/>
            <a:r>
              <a:rPr lang="en-US" altLang="en-US" dirty="0"/>
              <a:t>NIC card – 48KB, 96KB </a:t>
            </a:r>
          </a:p>
        </p:txBody>
      </p:sp>
    </p:spTree>
    <p:extLst>
      <p:ext uri="{BB962C8B-B14F-4D97-AF65-F5344CB8AC3E}">
        <p14:creationId xmlns:p14="http://schemas.microsoft.com/office/powerpoint/2010/main" val="139129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76200"/>
            <a:ext cx="7772400" cy="1143000"/>
          </a:xfrm>
        </p:spPr>
        <p:txBody>
          <a:bodyPr/>
          <a:lstStyle/>
          <a:p>
            <a:pPr eaLnBrk="1" hangingPunct="1"/>
            <a:r>
              <a:rPr lang="en-US" altLang="en-US" dirty="0"/>
              <a:t>Device-Independent I/O Software</a:t>
            </a:r>
          </a:p>
        </p:txBody>
      </p:sp>
      <p:sp>
        <p:nvSpPr>
          <p:cNvPr id="14341" name="Rectangle 3"/>
          <p:cNvSpPr>
            <a:spLocks noGrp="1" noChangeArrowheads="1"/>
          </p:cNvSpPr>
          <p:nvPr>
            <p:ph type="body" idx="1"/>
          </p:nvPr>
        </p:nvSpPr>
        <p:spPr>
          <a:xfrm>
            <a:off x="-4313" y="1219200"/>
            <a:ext cx="8763000" cy="5257800"/>
          </a:xfrm>
        </p:spPr>
        <p:txBody>
          <a:bodyPr/>
          <a:lstStyle/>
          <a:p>
            <a:pPr eaLnBrk="1" hangingPunct="1"/>
            <a:r>
              <a:rPr lang="en-US" altLang="en-US" dirty="0"/>
              <a:t>3) Error Reporting</a:t>
            </a:r>
          </a:p>
          <a:p>
            <a:pPr lvl="1" eaLnBrk="1" hangingPunct="1"/>
            <a:r>
              <a:rPr lang="en-US" altLang="en-US" dirty="0"/>
              <a:t>There are two classes of error at this layer:</a:t>
            </a:r>
          </a:p>
          <a:p>
            <a:pPr lvl="2" eaLnBrk="1" hangingPunct="1"/>
            <a:r>
              <a:rPr lang="en-US" altLang="en-US" b="1" dirty="0"/>
              <a:t>Programming errors </a:t>
            </a:r>
            <a:r>
              <a:rPr lang="en-US" altLang="en-US" dirty="0"/>
              <a:t>– the user process asks for the impossible such as writing to a mouse, reading from a printer, or accessing a file that has not been opened</a:t>
            </a:r>
          </a:p>
          <a:p>
            <a:pPr lvl="2" eaLnBrk="1" hangingPunct="1"/>
            <a:r>
              <a:rPr lang="en-US" altLang="en-US" b="1" dirty="0"/>
              <a:t>Actual I/O errors </a:t>
            </a:r>
            <a:r>
              <a:rPr lang="en-US" altLang="en-US" dirty="0"/>
              <a:t>– An attempt has been made to write to the disk but the operation failed at the physical level.  If the driver cannot handle the issue (perhaps by trying to write again) the problem is passed to this layer</a:t>
            </a:r>
          </a:p>
          <a:p>
            <a:pPr lvl="1" eaLnBrk="1" hangingPunct="1"/>
            <a:r>
              <a:rPr lang="en-US" altLang="en-US" dirty="0"/>
              <a:t>This layer is responsible for collating the errors that may happen and reporting them to the user in a consistent manner when required</a:t>
            </a:r>
          </a:p>
        </p:txBody>
      </p:sp>
    </p:spTree>
    <p:extLst>
      <p:ext uri="{BB962C8B-B14F-4D97-AF65-F5344CB8AC3E}">
        <p14:creationId xmlns:p14="http://schemas.microsoft.com/office/powerpoint/2010/main" val="263632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a:t>Device-Independent I/O Software</a:t>
            </a:r>
          </a:p>
        </p:txBody>
      </p:sp>
      <p:sp>
        <p:nvSpPr>
          <p:cNvPr id="15365" name="Rectangle 3"/>
          <p:cNvSpPr>
            <a:spLocks noGrp="1" noChangeArrowheads="1"/>
          </p:cNvSpPr>
          <p:nvPr>
            <p:ph type="body" idx="1"/>
          </p:nvPr>
        </p:nvSpPr>
        <p:spPr/>
        <p:txBody>
          <a:bodyPr/>
          <a:lstStyle/>
          <a:p>
            <a:pPr eaLnBrk="1" hangingPunct="1"/>
            <a:r>
              <a:rPr lang="en-US" altLang="en-US"/>
              <a:t>4) Allocating/Releasing Dedicated Devices</a:t>
            </a:r>
          </a:p>
          <a:p>
            <a:pPr lvl="1" eaLnBrk="1" hangingPunct="1"/>
            <a:r>
              <a:rPr lang="en-US" altLang="en-US"/>
              <a:t>The device independent layer is where devices that can be used by only one user at a time are allocated and released</a:t>
            </a:r>
          </a:p>
          <a:p>
            <a:pPr lvl="1" eaLnBrk="1" hangingPunct="1"/>
            <a:r>
              <a:rPr lang="en-US" altLang="en-US"/>
              <a:t>If the device is not available either an error message must be reported or the user process must be blocked until the device is free</a:t>
            </a:r>
          </a:p>
        </p:txBody>
      </p:sp>
    </p:spTree>
    <p:extLst>
      <p:ext uri="{BB962C8B-B14F-4D97-AF65-F5344CB8AC3E}">
        <p14:creationId xmlns:p14="http://schemas.microsoft.com/office/powerpoint/2010/main" val="109759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dirty="0"/>
              <a:t>Device-Independent I/O Software</a:t>
            </a:r>
          </a:p>
        </p:txBody>
      </p:sp>
      <p:sp>
        <p:nvSpPr>
          <p:cNvPr id="16389" name="Rectangle 3"/>
          <p:cNvSpPr>
            <a:spLocks noGrp="1" noChangeArrowheads="1"/>
          </p:cNvSpPr>
          <p:nvPr>
            <p:ph type="body" idx="1"/>
          </p:nvPr>
        </p:nvSpPr>
        <p:spPr/>
        <p:txBody>
          <a:bodyPr/>
          <a:lstStyle/>
          <a:p>
            <a:pPr eaLnBrk="1" hangingPunct="1"/>
            <a:r>
              <a:rPr lang="en-US" altLang="en-US" dirty="0"/>
              <a:t>5) Provide a Device-Independent Block Size</a:t>
            </a:r>
          </a:p>
          <a:p>
            <a:pPr lvl="1" eaLnBrk="1" hangingPunct="1"/>
            <a:r>
              <a:rPr lang="en-US" altLang="en-US" dirty="0"/>
              <a:t>Related to providing a similar interface to a group of devices, for example:</a:t>
            </a:r>
          </a:p>
          <a:p>
            <a:pPr lvl="2"/>
            <a:r>
              <a:rPr lang="en-US" altLang="en-US" dirty="0"/>
              <a:t>If a network card receives information in 32-bit chunks, but the modem requires bytes, </a:t>
            </a:r>
          </a:p>
          <a:p>
            <a:pPr lvl="2"/>
            <a:r>
              <a:rPr lang="en-US" altLang="en-US" dirty="0"/>
              <a:t>this translation should be handled here and be invisible to the above layers</a:t>
            </a:r>
          </a:p>
        </p:txBody>
      </p:sp>
    </p:spTree>
    <p:extLst>
      <p:ext uri="{BB962C8B-B14F-4D97-AF65-F5344CB8AC3E}">
        <p14:creationId xmlns:p14="http://schemas.microsoft.com/office/powerpoint/2010/main" val="100309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026"/>
          <p:cNvSpPr>
            <a:spLocks noGrp="1" noChangeArrowheads="1"/>
          </p:cNvSpPr>
          <p:nvPr>
            <p:ph type="title"/>
          </p:nvPr>
        </p:nvSpPr>
        <p:spPr/>
        <p:txBody>
          <a:bodyPr/>
          <a:lstStyle/>
          <a:p>
            <a:pPr eaLnBrk="1" hangingPunct="1"/>
            <a:r>
              <a:rPr lang="en-US" altLang="en-US"/>
              <a:t>User-Space I/O Software</a:t>
            </a:r>
          </a:p>
        </p:txBody>
      </p:sp>
      <p:sp>
        <p:nvSpPr>
          <p:cNvPr id="17413" name="Rectangle 1027"/>
          <p:cNvSpPr>
            <a:spLocks noGrp="1" noChangeArrowheads="1"/>
          </p:cNvSpPr>
          <p:nvPr>
            <p:ph type="body" idx="1"/>
          </p:nvPr>
        </p:nvSpPr>
        <p:spPr/>
        <p:txBody>
          <a:bodyPr/>
          <a:lstStyle/>
          <a:p>
            <a:pPr eaLnBrk="1" hangingPunct="1"/>
            <a:r>
              <a:rPr lang="en-US" altLang="en-US" dirty="0"/>
              <a:t>Note that although almost all I/O software resides within the kernel, a small amount will exist inside user space as well</a:t>
            </a:r>
          </a:p>
          <a:p>
            <a:pPr lvl="1" eaLnBrk="1" hangingPunct="1"/>
            <a:r>
              <a:rPr lang="en-US" altLang="en-US" dirty="0"/>
              <a:t>From where?  The libraries that you must include to use functions such as open/close/read/write are included as part of your program</a:t>
            </a:r>
          </a:p>
          <a:p>
            <a:pPr lvl="2" eaLnBrk="1" hangingPunct="1"/>
            <a:r>
              <a:rPr lang="en-US" altLang="en-US" dirty="0"/>
              <a:t>These library procedures are clearly part of the I/O subsystem</a:t>
            </a:r>
          </a:p>
          <a:p>
            <a:pPr lvl="1" eaLnBrk="1" hangingPunct="1"/>
            <a:r>
              <a:rPr lang="en-US" altLang="en-US" dirty="0"/>
              <a:t>Spooling is also considered as part of user space as it is simply a user space program with the permission to access the printer “file”</a:t>
            </a:r>
          </a:p>
        </p:txBody>
      </p:sp>
    </p:spTree>
    <p:extLst>
      <p:ext uri="{BB962C8B-B14F-4D97-AF65-F5344CB8AC3E}">
        <p14:creationId xmlns:p14="http://schemas.microsoft.com/office/powerpoint/2010/main" val="239997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55748" y="293688"/>
            <a:ext cx="7772400" cy="1143000"/>
          </a:xfrm>
        </p:spPr>
        <p:txBody>
          <a:bodyPr/>
          <a:lstStyle/>
          <a:p>
            <a:pPr eaLnBrk="1" hangingPunct="1"/>
            <a:r>
              <a:rPr lang="en-US" altLang="en-US" dirty="0"/>
              <a:t>I/O Software Layers Summary</a:t>
            </a:r>
          </a:p>
        </p:txBody>
      </p:sp>
      <p:sp>
        <p:nvSpPr>
          <p:cNvPr id="5126" name="Rectangle 3"/>
          <p:cNvSpPr>
            <a:spLocks noGrp="1" noChangeArrowheads="1"/>
          </p:cNvSpPr>
          <p:nvPr>
            <p:ph type="body" idx="1"/>
          </p:nvPr>
        </p:nvSpPr>
        <p:spPr>
          <a:xfrm>
            <a:off x="381000" y="1219200"/>
            <a:ext cx="8763000" cy="1905000"/>
          </a:xfrm>
        </p:spPr>
        <p:txBody>
          <a:bodyPr/>
          <a:lstStyle/>
          <a:p>
            <a:pPr eaLnBrk="1" hangingPunct="1"/>
            <a:r>
              <a:rPr lang="en-US" altLang="en-US" dirty="0"/>
              <a:t>Note how the interrupt handler layer is skipped on the </a:t>
            </a:r>
            <a:r>
              <a:rPr lang="en-US" altLang="en-US" b="1" dirty="0"/>
              <a:t>request</a:t>
            </a:r>
            <a:r>
              <a:rPr lang="en-US" altLang="en-US" dirty="0"/>
              <a:t> but, obviously, not the </a:t>
            </a:r>
            <a:r>
              <a:rPr lang="en-US" altLang="en-US" b="1" dirty="0"/>
              <a:t>reply</a:t>
            </a:r>
            <a:endParaRPr lang="en-US" altLang="en-US" dirty="0"/>
          </a:p>
        </p:txBody>
      </p:sp>
      <p:graphicFrame>
        <p:nvGraphicFramePr>
          <p:cNvPr id="5122" name="Object 4"/>
          <p:cNvGraphicFramePr>
            <a:graphicFrameLocks noChangeAspect="1"/>
          </p:cNvGraphicFramePr>
          <p:nvPr/>
        </p:nvGraphicFramePr>
        <p:xfrm>
          <a:off x="449263" y="2998788"/>
          <a:ext cx="8618537" cy="3783012"/>
        </p:xfrm>
        <a:graphic>
          <a:graphicData uri="http://schemas.openxmlformats.org/presentationml/2006/ole">
            <mc:AlternateContent xmlns:mc="http://schemas.openxmlformats.org/markup-compatibility/2006">
              <mc:Choice xmlns:v="urn:schemas-microsoft-com:vml" Requires="v">
                <p:oleObj spid="_x0000_s6179" name="Bitmap Image" r:id="rId4" imgW="7485714" imgH="3285714" progId="PBrush">
                  <p:embed/>
                </p:oleObj>
              </mc:Choice>
              <mc:Fallback>
                <p:oleObj name="Bitmap Image" r:id="rId4" imgW="7485714" imgH="3285714" progId="PBrush">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263" y="2998788"/>
                        <a:ext cx="8618537" cy="378301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7243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a:t>Quiz Time</a:t>
            </a:r>
          </a:p>
        </p:txBody>
      </p:sp>
      <p:sp>
        <p:nvSpPr>
          <p:cNvPr id="60419" name="Rectangle 3"/>
          <p:cNvSpPr>
            <a:spLocks noGrp="1" noChangeArrowheads="1"/>
          </p:cNvSpPr>
          <p:nvPr>
            <p:ph type="body" idx="1"/>
          </p:nvPr>
        </p:nvSpPr>
        <p:spPr>
          <a:xfrm>
            <a:off x="381000" y="2590800"/>
            <a:ext cx="8763000" cy="3733800"/>
          </a:xfrm>
        </p:spPr>
        <p:txBody>
          <a:bodyPr/>
          <a:lstStyle/>
          <a:p>
            <a:pPr eaLnBrk="1" hangingPunct="1">
              <a:buFont typeface="Wingdings" panose="05000000000000000000" pitchFamily="2" charset="2"/>
              <a:buNone/>
            </a:pPr>
            <a:r>
              <a:rPr lang="en-US" altLang="en-US" sz="4000" dirty="0"/>
              <a:t>What are the layers of the I/O system?</a:t>
            </a:r>
          </a:p>
        </p:txBody>
      </p:sp>
    </p:spTree>
    <p:extLst>
      <p:ext uri="{BB962C8B-B14F-4D97-AF65-F5344CB8AC3E}">
        <p14:creationId xmlns:p14="http://schemas.microsoft.com/office/powerpoint/2010/main" val="186443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01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Quick Review</a:t>
            </a:r>
          </a:p>
        </p:txBody>
      </p:sp>
      <p:sp>
        <p:nvSpPr>
          <p:cNvPr id="7173" name="Rectangle 3"/>
          <p:cNvSpPr>
            <a:spLocks noGrp="1" noChangeArrowheads="1"/>
          </p:cNvSpPr>
          <p:nvPr>
            <p:ph type="body" idx="1"/>
          </p:nvPr>
        </p:nvSpPr>
        <p:spPr/>
        <p:txBody>
          <a:bodyPr/>
          <a:lstStyle/>
          <a:p>
            <a:pPr eaLnBrk="1" hangingPunct="1"/>
            <a:r>
              <a:rPr lang="en-US" altLang="en-US" dirty="0"/>
              <a:t>What is implied by the following principles?</a:t>
            </a:r>
          </a:p>
          <a:p>
            <a:pPr lvl="1" eaLnBrk="1" hangingPunct="1"/>
            <a:r>
              <a:rPr lang="en-US" altLang="en-US" dirty="0"/>
              <a:t>Device Independence</a:t>
            </a:r>
          </a:p>
          <a:p>
            <a:pPr lvl="1" eaLnBrk="1" hangingPunct="1"/>
            <a:r>
              <a:rPr lang="en-US" altLang="en-US" dirty="0"/>
              <a:t>Uniform Naming</a:t>
            </a:r>
          </a:p>
          <a:p>
            <a:pPr lvl="1" eaLnBrk="1" hangingPunct="1"/>
            <a:r>
              <a:rPr lang="en-US" altLang="en-US" dirty="0"/>
              <a:t>Error Handling</a:t>
            </a:r>
          </a:p>
          <a:p>
            <a:pPr lvl="1" eaLnBrk="1" hangingPunct="1"/>
            <a:r>
              <a:rPr lang="en-US" altLang="en-US" dirty="0"/>
              <a:t>Synchronous vs. Asynchronous transfers</a:t>
            </a:r>
          </a:p>
          <a:p>
            <a:pPr lvl="1" eaLnBrk="1" hangingPunct="1"/>
            <a:r>
              <a:rPr lang="en-US" altLang="en-US" dirty="0"/>
              <a:t>Buffering</a:t>
            </a:r>
          </a:p>
          <a:p>
            <a:pPr lvl="1" eaLnBrk="1" hangingPunct="1"/>
            <a:r>
              <a:rPr lang="en-US" altLang="en-US" dirty="0"/>
              <a:t>Sharable vs. Dedicated devices</a:t>
            </a:r>
          </a:p>
        </p:txBody>
      </p:sp>
    </p:spTree>
    <p:extLst>
      <p:ext uri="{BB962C8B-B14F-4D97-AF65-F5344CB8AC3E}">
        <p14:creationId xmlns:p14="http://schemas.microsoft.com/office/powerpoint/2010/main" val="332739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024"/>
          <p:cNvGraphicFramePr>
            <a:graphicFrameLocks noChangeAspect="1"/>
          </p:cNvGraphicFramePr>
          <p:nvPr>
            <p:extLst>
              <p:ext uri="{D42A27DB-BD31-4B8C-83A1-F6EECF244321}">
                <p14:modId xmlns:p14="http://schemas.microsoft.com/office/powerpoint/2010/main" val="2750525707"/>
              </p:ext>
            </p:extLst>
          </p:nvPr>
        </p:nvGraphicFramePr>
        <p:xfrm>
          <a:off x="372867" y="3700462"/>
          <a:ext cx="8458200" cy="3081337"/>
        </p:xfrm>
        <a:graphic>
          <a:graphicData uri="http://schemas.openxmlformats.org/presentationml/2006/ole">
            <mc:AlternateContent xmlns:mc="http://schemas.openxmlformats.org/markup-compatibility/2006">
              <mc:Choice xmlns:v="urn:schemas-microsoft-com:vml" Requires="v">
                <p:oleObj spid="_x0000_s4131" name="Bitmap Image" r:id="rId4" imgW="7790476" imgH="2838846" progId="PBrush">
                  <p:embed/>
                </p:oleObj>
              </mc:Choice>
              <mc:Fallback>
                <p:oleObj name="Bitmap Image" r:id="rId4" imgW="7790476" imgH="2838846" progId="PBrush">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867" y="3700462"/>
                        <a:ext cx="8458200" cy="3081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7" name="Rectangle 2"/>
          <p:cNvSpPr>
            <a:spLocks noGrp="1" noChangeArrowheads="1"/>
          </p:cNvSpPr>
          <p:nvPr>
            <p:ph type="title"/>
          </p:nvPr>
        </p:nvSpPr>
        <p:spPr/>
        <p:txBody>
          <a:bodyPr/>
          <a:lstStyle/>
          <a:p>
            <a:pPr eaLnBrk="1" hangingPunct="1"/>
            <a:r>
              <a:rPr lang="en-US" altLang="en-US"/>
              <a:t>Outline</a:t>
            </a:r>
          </a:p>
        </p:txBody>
      </p:sp>
      <p:sp>
        <p:nvSpPr>
          <p:cNvPr id="3078" name="Rectangle 3"/>
          <p:cNvSpPr>
            <a:spLocks noGrp="1" noChangeArrowheads="1"/>
          </p:cNvSpPr>
          <p:nvPr>
            <p:ph type="body" idx="1"/>
          </p:nvPr>
        </p:nvSpPr>
        <p:spPr/>
        <p:txBody>
          <a:bodyPr/>
          <a:lstStyle/>
          <a:p>
            <a:pPr eaLnBrk="1" hangingPunct="1"/>
            <a:r>
              <a:rPr lang="en-US" altLang="en-US" dirty="0"/>
              <a:t>Device-Independent OS software</a:t>
            </a:r>
          </a:p>
          <a:p>
            <a:pPr eaLnBrk="1" hangingPunct="1"/>
            <a:r>
              <a:rPr lang="en-US" altLang="en-US" dirty="0"/>
              <a:t>User-level I/O software</a:t>
            </a:r>
          </a:p>
          <a:p>
            <a:pPr eaLnBrk="1" hangingPunct="1"/>
            <a:r>
              <a:rPr lang="en-US" altLang="en-US" dirty="0"/>
              <a:t>I/O Software layers summary</a:t>
            </a:r>
          </a:p>
        </p:txBody>
      </p:sp>
      <p:sp>
        <p:nvSpPr>
          <p:cNvPr id="3082" name="Line 11"/>
          <p:cNvSpPr>
            <a:spLocks noChangeShapeType="1"/>
          </p:cNvSpPr>
          <p:nvPr/>
        </p:nvSpPr>
        <p:spPr bwMode="auto">
          <a:xfrm>
            <a:off x="685800" y="4648200"/>
            <a:ext cx="914400"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CA"/>
          </a:p>
        </p:txBody>
      </p:sp>
      <p:sp>
        <p:nvSpPr>
          <p:cNvPr id="2" name="Rectangle 1">
            <a:extLst>
              <a:ext uri="{FF2B5EF4-FFF2-40B4-BE49-F238E27FC236}">
                <a16:creationId xmlns:a16="http://schemas.microsoft.com/office/drawing/2014/main" id="{3879BD28-FE1F-4055-970F-EE6767082812}"/>
              </a:ext>
            </a:extLst>
          </p:cNvPr>
          <p:cNvSpPr/>
          <p:nvPr/>
        </p:nvSpPr>
        <p:spPr>
          <a:xfrm>
            <a:off x="2981787" y="5061111"/>
            <a:ext cx="3240360" cy="36004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E781B63D-001C-4E2A-AD10-A7A21F3FC612}"/>
              </a:ext>
            </a:extLst>
          </p:cNvPr>
          <p:cNvSpPr/>
          <p:nvPr/>
        </p:nvSpPr>
        <p:spPr>
          <a:xfrm>
            <a:off x="2981787" y="5596542"/>
            <a:ext cx="3240360" cy="36004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1BE4E831-921C-4BB8-B0CA-03294C37E877}"/>
              </a:ext>
            </a:extLst>
          </p:cNvPr>
          <p:cNvSpPr/>
          <p:nvPr/>
        </p:nvSpPr>
        <p:spPr>
          <a:xfrm>
            <a:off x="2981787" y="6177204"/>
            <a:ext cx="3240360" cy="36004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529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 grpId="0" animBg="1"/>
      <p:bldP spid="2"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Device-Independent I/O Software</a:t>
            </a:r>
          </a:p>
        </p:txBody>
      </p:sp>
      <p:sp>
        <p:nvSpPr>
          <p:cNvPr id="8197" name="Rectangle 3"/>
          <p:cNvSpPr>
            <a:spLocks noGrp="1" noChangeArrowheads="1"/>
          </p:cNvSpPr>
          <p:nvPr>
            <p:ph type="body" idx="1"/>
          </p:nvPr>
        </p:nvSpPr>
        <p:spPr/>
        <p:txBody>
          <a:bodyPr/>
          <a:lstStyle/>
          <a:p>
            <a:pPr eaLnBrk="1" hangingPunct="1"/>
            <a:r>
              <a:rPr lang="en-US" altLang="en-US" dirty="0"/>
              <a:t>Device drivers must have very particular implementations to interact with each device</a:t>
            </a:r>
          </a:p>
          <a:p>
            <a:pPr lvl="1" eaLnBrk="1" hangingPunct="1"/>
            <a:r>
              <a:rPr lang="en-US" altLang="en-US" dirty="0"/>
              <a:t>However, the operations used to interact with I/O should be largely the same across device classes.  All files should have open, write, read, functions.  Network devices will need to have connect/disconnect, status, etc...</a:t>
            </a:r>
          </a:p>
          <a:p>
            <a:pPr lvl="1" eaLnBrk="1" hangingPunct="1"/>
            <a:r>
              <a:rPr lang="en-US" altLang="en-US" dirty="0"/>
              <a:t>Above the drivers is a layer of device-independent software so that programmers do not have to understand the particulars of each device specifically, but each class in general</a:t>
            </a:r>
          </a:p>
        </p:txBody>
      </p:sp>
    </p:spTree>
    <p:extLst>
      <p:ext uri="{BB962C8B-B14F-4D97-AF65-F5344CB8AC3E}">
        <p14:creationId xmlns:p14="http://schemas.microsoft.com/office/powerpoint/2010/main" val="107634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dirty="0"/>
              <a:t>Device-Independent I/O Software</a:t>
            </a:r>
          </a:p>
        </p:txBody>
      </p:sp>
      <p:sp>
        <p:nvSpPr>
          <p:cNvPr id="9221" name="Rectangle 3"/>
          <p:cNvSpPr>
            <a:spLocks noGrp="1" noChangeArrowheads="1"/>
          </p:cNvSpPr>
          <p:nvPr>
            <p:ph type="body" idx="1"/>
          </p:nvPr>
        </p:nvSpPr>
        <p:spPr>
          <a:xfrm>
            <a:off x="685800" y="1981200"/>
            <a:ext cx="8206680" cy="4114800"/>
          </a:xfrm>
        </p:spPr>
        <p:txBody>
          <a:bodyPr/>
          <a:lstStyle/>
          <a:p>
            <a:pPr eaLnBrk="1" hangingPunct="1"/>
            <a:r>
              <a:rPr lang="en-US" altLang="en-US" dirty="0"/>
              <a:t>Typical functions of the independent layer:</a:t>
            </a:r>
          </a:p>
          <a:p>
            <a:pPr marL="914400" lvl="1" indent="-457200" eaLnBrk="1" hangingPunct="1">
              <a:buFont typeface="+mj-lt"/>
              <a:buAutoNum type="arabicPeriod"/>
            </a:pPr>
            <a:r>
              <a:rPr lang="en-US" altLang="en-US" dirty="0"/>
              <a:t>Uniform interfacing for device drivers</a:t>
            </a:r>
          </a:p>
          <a:p>
            <a:pPr marL="914400" lvl="1" indent="-457200" eaLnBrk="1" hangingPunct="1">
              <a:buFont typeface="+mj-lt"/>
              <a:buAutoNum type="arabicPeriod"/>
            </a:pPr>
            <a:r>
              <a:rPr lang="en-US" altLang="en-US" dirty="0"/>
              <a:t>Buffering</a:t>
            </a:r>
          </a:p>
          <a:p>
            <a:pPr marL="914400" lvl="1" indent="-457200" eaLnBrk="1" hangingPunct="1">
              <a:buFont typeface="+mj-lt"/>
              <a:buAutoNum type="arabicPeriod"/>
            </a:pPr>
            <a:r>
              <a:rPr lang="en-US" altLang="en-US" dirty="0"/>
              <a:t>Error reporting</a:t>
            </a:r>
          </a:p>
          <a:p>
            <a:pPr marL="914400" lvl="1" indent="-457200" eaLnBrk="1" hangingPunct="1">
              <a:buFont typeface="+mj-lt"/>
              <a:buAutoNum type="arabicPeriod"/>
            </a:pPr>
            <a:r>
              <a:rPr lang="en-US" altLang="en-US" dirty="0"/>
              <a:t>Allocating and releasing dedicated devices</a:t>
            </a:r>
          </a:p>
          <a:p>
            <a:pPr marL="914400" lvl="1" indent="-457200" eaLnBrk="1" hangingPunct="1">
              <a:buFont typeface="+mj-lt"/>
              <a:buAutoNum type="arabicPeriod"/>
            </a:pPr>
            <a:r>
              <a:rPr lang="en-US" altLang="en-US" dirty="0"/>
              <a:t>Providing a device independent block size</a:t>
            </a:r>
          </a:p>
          <a:p>
            <a:pPr marL="514350" indent="-457200"/>
            <a:r>
              <a:rPr lang="en-US" altLang="en-US" dirty="0"/>
              <a:t>The fundamental goal for having device-independent software is to:</a:t>
            </a:r>
          </a:p>
          <a:p>
            <a:pPr marL="914400" lvl="1" indent="-457200">
              <a:buFont typeface="+mj-lt"/>
              <a:buAutoNum type="arabicPeriod"/>
            </a:pPr>
            <a:r>
              <a:rPr lang="en-US" altLang="en-US" dirty="0"/>
              <a:t>Perform the I/O functions that are common to all devices</a:t>
            </a:r>
          </a:p>
          <a:p>
            <a:pPr marL="914400" lvl="1" indent="-457200">
              <a:buFont typeface="+mj-lt"/>
              <a:buAutoNum type="arabicPeriod"/>
            </a:pPr>
            <a:r>
              <a:rPr lang="en-US" altLang="en-US" dirty="0"/>
              <a:t>Provide uniform interface to user-level software</a:t>
            </a:r>
          </a:p>
          <a:p>
            <a:pPr marL="514350" indent="-457200"/>
            <a:endParaRPr lang="en-US" altLang="en-US" dirty="0"/>
          </a:p>
        </p:txBody>
      </p:sp>
    </p:spTree>
    <p:extLst>
      <p:ext uri="{BB962C8B-B14F-4D97-AF65-F5344CB8AC3E}">
        <p14:creationId xmlns:p14="http://schemas.microsoft.com/office/powerpoint/2010/main" val="145143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Device-Independent I/O Software</a:t>
            </a:r>
          </a:p>
        </p:txBody>
      </p:sp>
      <p:sp>
        <p:nvSpPr>
          <p:cNvPr id="10245" name="Rectangle 3"/>
          <p:cNvSpPr>
            <a:spLocks noGrp="1" noChangeArrowheads="1"/>
          </p:cNvSpPr>
          <p:nvPr>
            <p:ph type="body" idx="1"/>
          </p:nvPr>
        </p:nvSpPr>
        <p:spPr/>
        <p:txBody>
          <a:bodyPr/>
          <a:lstStyle/>
          <a:p>
            <a:pPr eaLnBrk="1" hangingPunct="1"/>
            <a:r>
              <a:rPr lang="en-US" altLang="en-US" dirty="0"/>
              <a:t>1) Uniform Interfacing for Device Drivers</a:t>
            </a:r>
          </a:p>
          <a:p>
            <a:pPr lvl="1" eaLnBrk="1" hangingPunct="1"/>
            <a:r>
              <a:rPr lang="en-US" altLang="en-US" dirty="0"/>
              <a:t>This is where all devices from a similar group are made to look the same to the layers above</a:t>
            </a:r>
          </a:p>
          <a:p>
            <a:pPr lvl="2" eaLnBrk="1" hangingPunct="1"/>
            <a:r>
              <a:rPr lang="en-US" altLang="en-US" dirty="0"/>
              <a:t>If this was not performed, every time a new device printer (</a:t>
            </a:r>
            <a:r>
              <a:rPr lang="en-US" altLang="en-US" dirty="0" err="1"/>
              <a:t>ie</a:t>
            </a:r>
            <a:r>
              <a:rPr lang="en-US" altLang="en-US" dirty="0"/>
              <a:t>: Lexmark 2050) was added to the system then the OS would have to  be modified</a:t>
            </a:r>
          </a:p>
          <a:p>
            <a:pPr lvl="1" eaLnBrk="1" hangingPunct="1"/>
            <a:r>
              <a:rPr lang="en-US" altLang="en-US" dirty="0"/>
              <a:t>Big gain in this system: drivers can “easily” be added to the system as long as they support the interface above and below</a:t>
            </a:r>
          </a:p>
        </p:txBody>
      </p:sp>
    </p:spTree>
    <p:extLst>
      <p:ext uri="{BB962C8B-B14F-4D97-AF65-F5344CB8AC3E}">
        <p14:creationId xmlns:p14="http://schemas.microsoft.com/office/powerpoint/2010/main" val="301352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Device-Independent I/O Software</a:t>
            </a:r>
          </a:p>
        </p:txBody>
      </p:sp>
      <p:sp>
        <p:nvSpPr>
          <p:cNvPr id="11269" name="Rectangle 3"/>
          <p:cNvSpPr>
            <a:spLocks noGrp="1" noChangeArrowheads="1"/>
          </p:cNvSpPr>
          <p:nvPr>
            <p:ph type="body" idx="1"/>
          </p:nvPr>
        </p:nvSpPr>
        <p:spPr/>
        <p:txBody>
          <a:bodyPr/>
          <a:lstStyle/>
          <a:p>
            <a:pPr eaLnBrk="1" hangingPunct="1"/>
            <a:r>
              <a:rPr lang="en-US" altLang="en-US" dirty="0"/>
              <a:t>1) Uniform Interfacing for Device Drivers</a:t>
            </a:r>
          </a:p>
          <a:p>
            <a:pPr lvl="1" eaLnBrk="1" hangingPunct="1"/>
            <a:r>
              <a:rPr lang="en-US" altLang="en-US" dirty="0"/>
              <a:t>The manufacturer of the driver will have to be told by the OS maker what functions calls it must support and what kernel functions it is allowed to call</a:t>
            </a:r>
          </a:p>
          <a:p>
            <a:pPr lvl="1" eaLnBrk="1" hangingPunct="1"/>
            <a:r>
              <a:rPr lang="en-US" altLang="en-US" dirty="0"/>
              <a:t>This layer is also responsible for mapping symbolic device names to a specific device </a:t>
            </a:r>
            <a:r>
              <a:rPr lang="en-US" altLang="en-US" b="1" dirty="0"/>
              <a:t>driver</a:t>
            </a:r>
          </a:p>
          <a:p>
            <a:pPr lvl="2" eaLnBrk="1" hangingPunct="1"/>
            <a:r>
              <a:rPr lang="en-US" altLang="en-US" dirty="0"/>
              <a:t>For example, in Linux if a floppy is mounted at /</a:t>
            </a:r>
            <a:r>
              <a:rPr lang="en-US" altLang="en-US" dirty="0" err="1"/>
              <a:t>dev</a:t>
            </a:r>
            <a:r>
              <a:rPr lang="en-US" altLang="en-US" dirty="0"/>
              <a:t>/disk0, the OS must locate the driver to be used by determining the specific device mounted at that location</a:t>
            </a:r>
          </a:p>
        </p:txBody>
      </p:sp>
    </p:spTree>
    <p:extLst>
      <p:ext uri="{BB962C8B-B14F-4D97-AF65-F5344CB8AC3E}">
        <p14:creationId xmlns:p14="http://schemas.microsoft.com/office/powerpoint/2010/main" val="187883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a:t>Device-Independent I/O Software</a:t>
            </a:r>
          </a:p>
        </p:txBody>
      </p:sp>
      <p:sp>
        <p:nvSpPr>
          <p:cNvPr id="12293" name="Rectangle 3"/>
          <p:cNvSpPr>
            <a:spLocks noGrp="1" noChangeArrowheads="1"/>
          </p:cNvSpPr>
          <p:nvPr>
            <p:ph type="body" idx="1"/>
          </p:nvPr>
        </p:nvSpPr>
        <p:spPr/>
        <p:txBody>
          <a:bodyPr/>
          <a:lstStyle/>
          <a:p>
            <a:pPr eaLnBrk="1" hangingPunct="1"/>
            <a:r>
              <a:rPr lang="en-US" altLang="en-US" dirty="0"/>
              <a:t>2) Buffering</a:t>
            </a:r>
          </a:p>
          <a:p>
            <a:pPr lvl="1" eaLnBrk="1" hangingPunct="1"/>
            <a:r>
              <a:rPr lang="en-US" altLang="en-US" dirty="0"/>
              <a:t>Why is buffering an issue?</a:t>
            </a:r>
          </a:p>
          <a:p>
            <a:pPr lvl="2" eaLnBrk="1" hangingPunct="1"/>
            <a:r>
              <a:rPr lang="en-US" altLang="en-US" dirty="0"/>
              <a:t>Consider a modem.  Receiving one character at a time would be inefficient as the user program would have to be woken up for each receipt</a:t>
            </a:r>
          </a:p>
          <a:p>
            <a:pPr lvl="2" eaLnBrk="1" hangingPunct="1"/>
            <a:r>
              <a:rPr lang="en-US" altLang="en-US" dirty="0"/>
              <a:t>The user space program could instead provide a buffer into which the characters will be written.  What happens if the buffer is paged out?</a:t>
            </a:r>
          </a:p>
          <a:p>
            <a:pPr lvl="2" eaLnBrk="1" hangingPunct="1"/>
            <a:r>
              <a:rPr lang="en-US" altLang="en-US" dirty="0"/>
              <a:t>The kernel can hold the buffer.  But what happens if the buffer is being copied to the user buffer when a character arrives?  Two buffers are required so that while one is being copied, the other may be written to</a:t>
            </a:r>
          </a:p>
        </p:txBody>
      </p:sp>
      <p:sp>
        <p:nvSpPr>
          <p:cNvPr id="2" name="TextBox 1">
            <a:extLst>
              <a:ext uri="{FF2B5EF4-FFF2-40B4-BE49-F238E27FC236}">
                <a16:creationId xmlns:a16="http://schemas.microsoft.com/office/drawing/2014/main" id="{8C5A405F-136C-4A0C-9D66-18FECE669FE9}"/>
              </a:ext>
            </a:extLst>
          </p:cNvPr>
          <p:cNvSpPr txBox="1"/>
          <p:nvPr/>
        </p:nvSpPr>
        <p:spPr>
          <a:xfrm>
            <a:off x="251520" y="3244334"/>
            <a:ext cx="1152128" cy="369332"/>
          </a:xfrm>
          <a:prstGeom prst="rect">
            <a:avLst/>
          </a:prstGeom>
          <a:noFill/>
        </p:spPr>
        <p:txBody>
          <a:bodyPr wrap="square" rtlCol="0">
            <a:spAutoFit/>
          </a:bodyPr>
          <a:lstStyle/>
          <a:p>
            <a:r>
              <a:rPr lang="en-CA" dirty="0"/>
              <a:t>No buffer</a:t>
            </a:r>
          </a:p>
        </p:txBody>
      </p:sp>
      <p:sp>
        <p:nvSpPr>
          <p:cNvPr id="5" name="TextBox 4">
            <a:extLst>
              <a:ext uri="{FF2B5EF4-FFF2-40B4-BE49-F238E27FC236}">
                <a16:creationId xmlns:a16="http://schemas.microsoft.com/office/drawing/2014/main" id="{3EF1267D-AF00-4F2B-809C-F0B5CEDB9036}"/>
              </a:ext>
            </a:extLst>
          </p:cNvPr>
          <p:cNvSpPr txBox="1"/>
          <p:nvPr/>
        </p:nvSpPr>
        <p:spPr>
          <a:xfrm>
            <a:off x="264460" y="4120551"/>
            <a:ext cx="1355212" cy="369332"/>
          </a:xfrm>
          <a:prstGeom prst="rect">
            <a:avLst/>
          </a:prstGeom>
          <a:noFill/>
        </p:spPr>
        <p:txBody>
          <a:bodyPr wrap="square" rtlCol="0">
            <a:spAutoFit/>
          </a:bodyPr>
          <a:lstStyle/>
          <a:p>
            <a:r>
              <a:rPr lang="en-CA" dirty="0"/>
              <a:t>User buffer</a:t>
            </a:r>
          </a:p>
        </p:txBody>
      </p:sp>
      <p:sp>
        <p:nvSpPr>
          <p:cNvPr id="6" name="TextBox 5">
            <a:extLst>
              <a:ext uri="{FF2B5EF4-FFF2-40B4-BE49-F238E27FC236}">
                <a16:creationId xmlns:a16="http://schemas.microsoft.com/office/drawing/2014/main" id="{7CB68364-3605-4627-AE3F-0C62801E5655}"/>
              </a:ext>
            </a:extLst>
          </p:cNvPr>
          <p:cNvSpPr txBox="1"/>
          <p:nvPr/>
        </p:nvSpPr>
        <p:spPr>
          <a:xfrm>
            <a:off x="251520" y="5383685"/>
            <a:ext cx="1584176" cy="369332"/>
          </a:xfrm>
          <a:prstGeom prst="rect">
            <a:avLst/>
          </a:prstGeom>
          <a:noFill/>
        </p:spPr>
        <p:txBody>
          <a:bodyPr wrap="square" rtlCol="0">
            <a:spAutoFit/>
          </a:bodyPr>
          <a:lstStyle/>
          <a:p>
            <a:r>
              <a:rPr lang="en-CA" dirty="0"/>
              <a:t>Kernel buffer</a:t>
            </a:r>
          </a:p>
        </p:txBody>
      </p:sp>
    </p:spTree>
    <p:extLst>
      <p:ext uri="{BB962C8B-B14F-4D97-AF65-F5344CB8AC3E}">
        <p14:creationId xmlns:p14="http://schemas.microsoft.com/office/powerpoint/2010/main" val="201214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en-US"/>
              <a:t>Device-Independent I/O Software</a:t>
            </a:r>
          </a:p>
        </p:txBody>
      </p:sp>
      <p:sp>
        <p:nvSpPr>
          <p:cNvPr id="4102" name="Rectangle 3"/>
          <p:cNvSpPr>
            <a:spLocks noGrp="1" noChangeArrowheads="1"/>
          </p:cNvSpPr>
          <p:nvPr>
            <p:ph type="body" idx="1"/>
          </p:nvPr>
        </p:nvSpPr>
        <p:spPr>
          <a:xfrm>
            <a:off x="381000" y="3352800"/>
            <a:ext cx="8763000" cy="3124200"/>
          </a:xfrm>
        </p:spPr>
        <p:txBody>
          <a:bodyPr/>
          <a:lstStyle/>
          <a:p>
            <a:pPr eaLnBrk="1" hangingPunct="1"/>
            <a:r>
              <a:rPr lang="en-US" altLang="en-US" dirty="0"/>
              <a:t>2) Buffering</a:t>
            </a:r>
          </a:p>
          <a:p>
            <a:pPr lvl="2" eaLnBrk="1" hangingPunct="1"/>
            <a:r>
              <a:rPr lang="en-US" altLang="en-US" dirty="0"/>
              <a:t>A scheme such as the one on the far right is known as </a:t>
            </a:r>
            <a:r>
              <a:rPr lang="en-US" altLang="en-US" b="1" dirty="0">
                <a:solidFill>
                  <a:srgbClr val="0000FF"/>
                </a:solidFill>
              </a:rPr>
              <a:t>double buffering</a:t>
            </a:r>
          </a:p>
          <a:p>
            <a:pPr marL="1517650" lvl="4" indent="-344488">
              <a:buFont typeface="Wingdings" panose="05000000000000000000" pitchFamily="2" charset="2"/>
              <a:buChar char="§"/>
            </a:pPr>
            <a:r>
              <a:rPr lang="en-US" altLang="en-US" dirty="0">
                <a:solidFill>
                  <a:srgbClr val="3B9D3B"/>
                </a:solidFill>
              </a:rPr>
              <a:t>While one buffer is being copied to user space, new data is put into the other one</a:t>
            </a:r>
          </a:p>
          <a:p>
            <a:pPr lvl="2" eaLnBrk="1" hangingPunct="1"/>
            <a:r>
              <a:rPr lang="en-US" altLang="en-US" dirty="0"/>
              <a:t>Output buffering is also important: the user’s buffer must be copied to kernel space to await transmission so that the user program can continue to modify the buffer</a:t>
            </a:r>
          </a:p>
        </p:txBody>
      </p:sp>
      <p:graphicFrame>
        <p:nvGraphicFramePr>
          <p:cNvPr id="4098" name="Object 0"/>
          <p:cNvGraphicFramePr>
            <a:graphicFrameLocks noChangeAspect="1"/>
          </p:cNvGraphicFramePr>
          <p:nvPr/>
        </p:nvGraphicFramePr>
        <p:xfrm>
          <a:off x="1143000" y="895350"/>
          <a:ext cx="6629400" cy="2522538"/>
        </p:xfrm>
        <a:graphic>
          <a:graphicData uri="http://schemas.openxmlformats.org/presentationml/2006/ole">
            <mc:AlternateContent xmlns:mc="http://schemas.openxmlformats.org/markup-compatibility/2006">
              <mc:Choice xmlns:v="urn:schemas-microsoft-com:vml" Requires="v">
                <p:oleObj spid="_x0000_s5157" name="Bitmap Image" r:id="rId4" imgW="7209524" imgH="2742857" progId="PBrush">
                  <p:embed/>
                </p:oleObj>
              </mc:Choice>
              <mc:Fallback>
                <p:oleObj name="Bitmap Image" r:id="rId4" imgW="7209524" imgH="2742857" progId="PBrush">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895350"/>
                        <a:ext cx="6629400" cy="25225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687095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951</TotalTime>
  <Words>1924</Words>
  <Application>Microsoft Office PowerPoint</Application>
  <PresentationFormat>On-screen Show (4:3)</PresentationFormat>
  <Paragraphs>151</Paragraphs>
  <Slides>17</Slides>
  <Notes>14</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3" baseType="lpstr">
      <vt:lpstr>Calibri</vt:lpstr>
      <vt:lpstr>Times New Roman</vt:lpstr>
      <vt:lpstr>Wingdings</vt:lpstr>
      <vt:lpstr>Default Design</vt:lpstr>
      <vt:lpstr>1_Default Design</vt:lpstr>
      <vt:lpstr>Bitmap Image</vt:lpstr>
      <vt:lpstr>EEE 335 Principles of Operating Systems</vt:lpstr>
      <vt:lpstr>Quick Review</vt:lpstr>
      <vt:lpstr>Outline</vt:lpstr>
      <vt:lpstr>Device-Independent I/O Software</vt:lpstr>
      <vt:lpstr>Device-Independent I/O Software</vt:lpstr>
      <vt:lpstr>Device-Independent I/O Software</vt:lpstr>
      <vt:lpstr>Device-Independent I/O Software</vt:lpstr>
      <vt:lpstr>Device-Independent I/O Software</vt:lpstr>
      <vt:lpstr>Device-Independent I/O Software</vt:lpstr>
      <vt:lpstr>Device-Independent I/O Software</vt:lpstr>
      <vt:lpstr>Device-Independent I/O Software</vt:lpstr>
      <vt:lpstr>Device-Independent I/O Software</vt:lpstr>
      <vt:lpstr>Device-Independent I/O Software</vt:lpstr>
      <vt:lpstr>User-Space I/O Software</vt:lpstr>
      <vt:lpstr>I/O Software Layers Summary</vt:lpstr>
      <vt:lpstr>Quiz Time</vt:lpstr>
      <vt:lpstr>PowerPoint Presentation</vt:lpstr>
    </vt:vector>
  </TitlesOfParts>
  <Company>Royal Military College of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Stephen McKeon</cp:lastModifiedBy>
  <cp:revision>41</cp:revision>
  <dcterms:created xsi:type="dcterms:W3CDTF">2014-07-07T15:33:24Z</dcterms:created>
  <dcterms:modified xsi:type="dcterms:W3CDTF">2020-04-09T15:10:47Z</dcterms:modified>
</cp:coreProperties>
</file>