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97" r:id="rId3"/>
    <p:sldId id="258" r:id="rId5"/>
    <p:sldId id="259" r:id="rId6"/>
    <p:sldId id="303" r:id="rId7"/>
    <p:sldId id="343" r:id="rId8"/>
    <p:sldId id="321" r:id="rId9"/>
    <p:sldId id="323" r:id="rId10"/>
    <p:sldId id="344" r:id="rId11"/>
    <p:sldId id="326" r:id="rId12"/>
    <p:sldId id="315" r:id="rId13"/>
    <p:sldId id="328" r:id="rId14"/>
    <p:sldId id="329" r:id="rId15"/>
    <p:sldId id="330" r:id="rId16"/>
    <p:sldId id="324" r:id="rId17"/>
    <p:sldId id="345" r:id="rId18"/>
    <p:sldId id="341" r:id="rId19"/>
    <p:sldId id="333" r:id="rId20"/>
    <p:sldId id="308" r:id="rId21"/>
    <p:sldId id="300" r:id="rId22"/>
    <p:sldId id="331" r:id="rId23"/>
    <p:sldId id="342" r:id="rId24"/>
    <p:sldId id="335" r:id="rId25"/>
    <p:sldId id="325" r:id="rId26"/>
    <p:sldId id="320" r:id="rId27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F70"/>
    <a:srgbClr val="414455"/>
    <a:srgbClr val="568D11"/>
    <a:srgbClr val="70BA16"/>
    <a:srgbClr val="82D81A"/>
    <a:srgbClr val="61A113"/>
    <a:srgbClr val="1A74CC"/>
    <a:srgbClr val="E09320"/>
    <a:srgbClr val="4A99E8"/>
    <a:srgbClr val="1E8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43" autoAdjust="0"/>
    <p:restoredTop sz="94660"/>
  </p:normalViewPr>
  <p:slideViewPr>
    <p:cSldViewPr showGuides="1">
      <p:cViewPr varScale="1">
        <p:scale>
          <a:sx n="63" d="100"/>
          <a:sy n="63" d="100"/>
        </p:scale>
        <p:origin x="77" y="826"/>
      </p:cViewPr>
      <p:guideLst>
        <p:guide orient="horz" pos="1656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538431" y="2211710"/>
            <a:ext cx="625845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零售自动立体仓库系统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275856" y="195486"/>
            <a:ext cx="2653023" cy="864072"/>
            <a:chOff x="118827" y="36471"/>
            <a:chExt cx="2653023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112F7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8496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9" y="304800"/>
              <a:ext cx="178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北京交通大学</a:t>
              </a:r>
              <a:endParaRPr lang="zh-CN" altLang="en-US" sz="2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30" y="228104"/>
            <a:ext cx="1002723" cy="798836"/>
          </a:xfrm>
          <a:prstGeom prst="rect">
            <a:avLst/>
          </a:prstGeom>
        </p:spPr>
      </p:pic>
      <p:sp>
        <p:nvSpPr>
          <p:cNvPr id="3" name="文本框 18"/>
          <p:cNvSpPr txBox="1"/>
          <p:nvPr/>
        </p:nvSpPr>
        <p:spPr>
          <a:xfrm>
            <a:off x="1115616" y="35644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不离不弃队</a:t>
            </a:r>
            <a:endParaRPr lang="zh-CN" altLang="en-US" sz="160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8"/>
          <p:cNvSpPr txBox="1"/>
          <p:nvPr/>
        </p:nvSpPr>
        <p:spPr>
          <a:xfrm>
            <a:off x="1115616" y="3970301"/>
            <a:ext cx="3977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成员：党田乐 邹佳琪 柳萱莹  何军庭 王圳</a:t>
            </a:r>
            <a:endParaRPr lang="zh-CN" altLang="en-US" sz="160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系统假设与约束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8" name="网线"/>
          <p:cNvGrpSpPr/>
          <p:nvPr/>
        </p:nvGrpSpPr>
        <p:grpSpPr bwMode="auto">
          <a:xfrm>
            <a:off x="3088857" y="846094"/>
            <a:ext cx="3163922" cy="3329037"/>
            <a:chOff x="1937437" y="1332541"/>
            <a:chExt cx="3986578" cy="4192919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gray">
            <a:xfrm>
              <a:off x="1937437" y="3430588"/>
              <a:ext cx="3986578" cy="0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>
              <a:off x="3931520" y="1332541"/>
              <a:ext cx="0" cy="4192919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332760" y="1808648"/>
              <a:ext cx="3192756" cy="3216899"/>
            </a:xfrm>
            <a:prstGeom prst="ellipse">
              <a:avLst/>
            </a:prstGeom>
            <a:noFill/>
            <a:ln w="9525">
              <a:solidFill>
                <a:srgbClr val="B2B2B2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135892" y="1600749"/>
              <a:ext cx="3608719" cy="3643808"/>
            </a:xfrm>
            <a:prstGeom prst="ellipse">
              <a:avLst/>
            </a:prstGeom>
            <a:noFill/>
            <a:ln w="19050">
              <a:solidFill>
                <a:srgbClr val="B2B2B2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标题"/>
          <p:cNvGrpSpPr/>
          <p:nvPr/>
        </p:nvGrpSpPr>
        <p:grpSpPr bwMode="auto">
          <a:xfrm>
            <a:off x="3604908" y="1445968"/>
            <a:ext cx="2117958" cy="2160256"/>
            <a:chOff x="579" y="1589"/>
            <a:chExt cx="1358" cy="1358"/>
          </a:xfrm>
          <a:solidFill>
            <a:srgbClr val="568D11"/>
          </a:solidFill>
        </p:grpSpPr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solidFill>
              <a:srgbClr val="112F70"/>
            </a:solidFill>
            <a:ln w="38100">
              <a:solidFill>
                <a:srgbClr val="F8F8F8"/>
              </a:solidFill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假设与约束</a:t>
              </a:r>
              <a:endParaRPr lang="zh-CN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5"/>
          <p:cNvSpPr>
            <a:spLocks noChangeArrowheads="1"/>
          </p:cNvSpPr>
          <p:nvPr/>
        </p:nvSpPr>
        <p:spPr bwMode="black">
          <a:xfrm>
            <a:off x="6130756" y="1549637"/>
            <a:ext cx="3163919" cy="5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每次进出货量需求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不能超过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仓库所能支持的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单次最大进出货量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4"/>
          <p:cNvSpPr>
            <a:spLocks noChangeArrowheads="1"/>
          </p:cNvSpPr>
          <p:nvPr/>
        </p:nvSpPr>
        <p:spPr bwMode="black">
          <a:xfrm>
            <a:off x="6197437" y="3040709"/>
            <a:ext cx="2919799" cy="5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输入货物的存储条件需要符合仓库的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存储环境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3"/>
          <p:cNvSpPr>
            <a:spLocks noChangeArrowheads="1"/>
          </p:cNvSpPr>
          <p:nvPr/>
        </p:nvSpPr>
        <p:spPr bwMode="black">
          <a:xfrm>
            <a:off x="6402776" y="2255629"/>
            <a:ext cx="2704335" cy="5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输入存储货物数量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不能超过仓库的最大容量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2"/>
          <p:cNvSpPr>
            <a:spLocks noChangeArrowheads="1"/>
          </p:cNvSpPr>
          <p:nvPr/>
        </p:nvSpPr>
        <p:spPr bwMode="black">
          <a:xfrm>
            <a:off x="5619566" y="3777626"/>
            <a:ext cx="3023523" cy="5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r>
              <a:rPr lang="zh-CN" altLang="zh-CN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输入货物信息的体积和重量不能超过仓库单元格的</a:t>
            </a:r>
            <a:r>
              <a:rPr lang="zh-CN" altLang="zh-CN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尺寸和最大承重</a:t>
            </a:r>
            <a:r>
              <a:rPr lang="zh-CN" altLang="zh-CN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1"/>
          <p:cNvSpPr>
            <a:spLocks noChangeArrowheads="1"/>
          </p:cNvSpPr>
          <p:nvPr/>
        </p:nvSpPr>
        <p:spPr bwMode="black">
          <a:xfrm>
            <a:off x="5508104" y="1059582"/>
            <a:ext cx="2279359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假设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：仓库所有者账号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唯一</a:t>
            </a:r>
            <a:endParaRPr lang="en-US" altLang="zh-CN" sz="1400" kern="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圆圈1"/>
          <p:cNvGrpSpPr/>
          <p:nvPr/>
        </p:nvGrpSpPr>
        <p:grpSpPr bwMode="auto">
          <a:xfrm>
            <a:off x="5178531" y="1044454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953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112F7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圆圈2"/>
          <p:cNvGrpSpPr/>
          <p:nvPr/>
        </p:nvGrpSpPr>
        <p:grpSpPr bwMode="auto">
          <a:xfrm>
            <a:off x="5761684" y="1702850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圆圈3"/>
          <p:cNvGrpSpPr/>
          <p:nvPr/>
        </p:nvGrpSpPr>
        <p:grpSpPr bwMode="auto">
          <a:xfrm>
            <a:off x="6018362" y="2356441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9" name="Oval 3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DDDDD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圆圈4"/>
          <p:cNvGrpSpPr/>
          <p:nvPr/>
        </p:nvGrpSpPr>
        <p:grpSpPr bwMode="auto">
          <a:xfrm>
            <a:off x="5803457" y="3083126"/>
            <a:ext cx="302565" cy="302549"/>
            <a:chOff x="2928" y="2208"/>
            <a:chExt cx="262" cy="262"/>
          </a:xfrm>
          <a:solidFill>
            <a:srgbClr val="0070C0"/>
          </a:solidFill>
        </p:grpSpPr>
        <p:sp>
          <p:nvSpPr>
            <p:cNvPr id="32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gray">
            <a:xfrm>
              <a:off x="2951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圆圈5"/>
          <p:cNvGrpSpPr/>
          <p:nvPr/>
        </p:nvGrpSpPr>
        <p:grpSpPr bwMode="auto">
          <a:xfrm>
            <a:off x="5246396" y="3637328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35" name="Oval 37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2"/>
          <p:cNvSpPr>
            <a:spLocks noChangeArrowheads="1"/>
          </p:cNvSpPr>
          <p:nvPr/>
        </p:nvSpPr>
        <p:spPr bwMode="black">
          <a:xfrm>
            <a:off x="683261" y="1013404"/>
            <a:ext cx="3163922" cy="5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输入货物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不能包含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易燃易爆品、毒品、腐蚀品等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危险品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圆圈2"/>
          <p:cNvGrpSpPr/>
          <p:nvPr/>
        </p:nvGrpSpPr>
        <p:grpSpPr bwMode="auto">
          <a:xfrm>
            <a:off x="3794908" y="1059497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2"/>
          <p:cNvSpPr>
            <a:spLocks noChangeArrowheads="1"/>
          </p:cNvSpPr>
          <p:nvPr/>
        </p:nvSpPr>
        <p:spPr bwMode="black">
          <a:xfrm>
            <a:off x="298053" y="1691953"/>
            <a:ext cx="2887111" cy="5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系统记录进数据库的信息数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不超过云数据库的最大限制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2" name="圆圈2"/>
          <p:cNvGrpSpPr/>
          <p:nvPr/>
        </p:nvGrpSpPr>
        <p:grpSpPr bwMode="auto">
          <a:xfrm>
            <a:off x="3198585" y="1702851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3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文本2"/>
          <p:cNvSpPr>
            <a:spLocks noChangeArrowheads="1"/>
          </p:cNvSpPr>
          <p:nvPr/>
        </p:nvSpPr>
        <p:spPr bwMode="black">
          <a:xfrm>
            <a:off x="76299" y="2269237"/>
            <a:ext cx="2856603" cy="5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系统记录进数据库的信息数不超过云数据库的最大限制；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6" name="圆圈2"/>
          <p:cNvGrpSpPr/>
          <p:nvPr/>
        </p:nvGrpSpPr>
        <p:grpSpPr bwMode="auto">
          <a:xfrm>
            <a:off x="2999042" y="2358786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7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文本2"/>
          <p:cNvSpPr>
            <a:spLocks noChangeArrowheads="1"/>
          </p:cNvSpPr>
          <p:nvPr/>
        </p:nvSpPr>
        <p:spPr bwMode="black">
          <a:xfrm>
            <a:off x="171524" y="3040503"/>
            <a:ext cx="3263875" cy="5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仓库维护人员定期检查仓库，确保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不会出现仓库损坏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无法使用的情况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5" name="圆圈2"/>
          <p:cNvGrpSpPr/>
          <p:nvPr/>
        </p:nvGrpSpPr>
        <p:grpSpPr bwMode="auto">
          <a:xfrm>
            <a:off x="3308367" y="3160509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6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文本2"/>
          <p:cNvSpPr>
            <a:spLocks noChangeArrowheads="1"/>
          </p:cNvSpPr>
          <p:nvPr/>
        </p:nvSpPr>
        <p:spPr bwMode="black">
          <a:xfrm>
            <a:off x="768697" y="3705045"/>
            <a:ext cx="3023523" cy="50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约束：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对于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冰箱等耗能仓位可以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在未使用情况下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关闭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</a:rPr>
              <a:t>以降低成本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9" name="圆圈2"/>
          <p:cNvGrpSpPr/>
          <p:nvPr/>
        </p:nvGrpSpPr>
        <p:grpSpPr bwMode="auto">
          <a:xfrm>
            <a:off x="3900165" y="3694312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0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系统目标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902335" y="1303020"/>
            <a:ext cx="1094105" cy="1665605"/>
            <a:chOff x="1083229" y="2454948"/>
            <a:chExt cx="1924051" cy="2752725"/>
          </a:xfrm>
        </p:grpSpPr>
        <p:sp>
          <p:nvSpPr>
            <p:cNvPr id="6" name="Freeform 11"/>
            <p:cNvSpPr/>
            <p:nvPr/>
          </p:nvSpPr>
          <p:spPr bwMode="auto">
            <a:xfrm>
              <a:off x="152137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8322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212939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44"/>
            <p:cNvSpPr/>
            <p:nvPr/>
          </p:nvSpPr>
          <p:spPr bwMode="auto">
            <a:xfrm>
              <a:off x="137056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64521" y="4181304"/>
              <a:ext cx="1072019" cy="824873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39720" y="1301750"/>
            <a:ext cx="1143000" cy="1718945"/>
            <a:chOff x="3780744" y="2454948"/>
            <a:chExt cx="1924051" cy="2752725"/>
          </a:xfrm>
        </p:grpSpPr>
        <p:sp>
          <p:nvSpPr>
            <p:cNvPr id="12" name="Freeform 11"/>
            <p:cNvSpPr/>
            <p:nvPr/>
          </p:nvSpPr>
          <p:spPr bwMode="auto">
            <a:xfrm>
              <a:off x="421889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78074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82690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50"/>
            <p:cNvSpPr/>
            <p:nvPr/>
          </p:nvSpPr>
          <p:spPr bwMode="auto">
            <a:xfrm>
              <a:off x="406808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18894" y="4184463"/>
              <a:ext cx="1039394" cy="79927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29175" y="1301750"/>
            <a:ext cx="1127125" cy="1682115"/>
            <a:chOff x="6487784" y="2454948"/>
            <a:chExt cx="1924051" cy="2752725"/>
          </a:xfrm>
        </p:grpSpPr>
        <p:sp>
          <p:nvSpPr>
            <p:cNvPr id="18" name="Freeform 11"/>
            <p:cNvSpPr/>
            <p:nvPr/>
          </p:nvSpPr>
          <p:spPr bwMode="auto">
            <a:xfrm>
              <a:off x="692593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648778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753394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56"/>
            <p:cNvSpPr/>
            <p:nvPr/>
          </p:nvSpPr>
          <p:spPr bwMode="auto">
            <a:xfrm>
              <a:off x="677512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09686" y="4179818"/>
              <a:ext cx="1039394" cy="81677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11010" y="1301750"/>
            <a:ext cx="1131570" cy="1682750"/>
            <a:chOff x="9185299" y="2454948"/>
            <a:chExt cx="1924051" cy="2752725"/>
          </a:xfrm>
        </p:grpSpPr>
        <p:sp>
          <p:nvSpPr>
            <p:cNvPr id="24" name="Freeform 11"/>
            <p:cNvSpPr/>
            <p:nvPr/>
          </p:nvSpPr>
          <p:spPr bwMode="auto">
            <a:xfrm>
              <a:off x="962344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918529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023146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62"/>
            <p:cNvSpPr/>
            <p:nvPr/>
          </p:nvSpPr>
          <p:spPr bwMode="auto">
            <a:xfrm>
              <a:off x="947263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5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5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5" y="1250950"/>
                    <a:pt x="1252538" y="994569"/>
                    <a:pt x="1252538" y="677863"/>
                  </a:cubicBezTo>
                  <a:cubicBezTo>
                    <a:pt x="1252538" y="519510"/>
                    <a:pt x="1188387" y="380008"/>
                    <a:pt x="1086501" y="274439"/>
                  </a:cubicBezTo>
                  <a:cubicBezTo>
                    <a:pt x="1082727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0" y="168870"/>
                    <a:pt x="856313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1" y="3766"/>
                    <a:pt x="736071" y="3766"/>
                    <a:pt x="743620" y="3766"/>
                  </a:cubicBezTo>
                  <a:cubicBezTo>
                    <a:pt x="890834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5" y="323868"/>
                    <a:pt x="1358900" y="493333"/>
                    <a:pt x="1358900" y="677863"/>
                  </a:cubicBezTo>
                  <a:cubicBezTo>
                    <a:pt x="1358900" y="1054453"/>
                    <a:pt x="1053147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38373" y="4179818"/>
              <a:ext cx="1039394" cy="81646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47040" y="3263900"/>
            <a:ext cx="2014855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自储库存仓库管理</a:t>
            </a:r>
            <a:endParaRPr lang="en-US" altLang="zh-CN" sz="12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高效仓库周转调度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货物自动出入库效率，实现自动化最大价值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53005" y="3231515"/>
            <a:ext cx="2165985" cy="16605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实时库存控制跟踪</a:t>
            </a:r>
            <a:endParaRPr lang="en-US" altLang="zh-CN" sz="120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实时跟踪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货物信息状态，展示货物库存、食品保质期限、货品流向，达到节约成本、杜绝库存积压和短缺现象的目的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94250" y="3263900"/>
            <a:ext cx="1809750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最大化空间存储利用</a:t>
            </a:r>
            <a:endParaRPr lang="en-US" altLang="zh-CN" sz="120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通过空间定期优化，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实现最大化仓库空间存储利用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节约资源成本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45935" y="3263900"/>
            <a:ext cx="2165985" cy="1476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安全存储</a:t>
            </a:r>
            <a:endParaRPr lang="en-US" altLang="zh-CN" sz="12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通过自动化出入库、限制货架载重，实现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节约人力资源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保障人身货物安全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系统的用户价值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29" name="文本框 28"/>
          <p:cNvSpPr txBox="1"/>
          <p:nvPr/>
        </p:nvSpPr>
        <p:spPr>
          <a:xfrm>
            <a:off x="443230" y="3430905"/>
            <a:ext cx="227711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产品价值</a:t>
            </a:r>
            <a:endParaRPr lang="zh-CN" sz="100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使用该自动化存储系统可以</a:t>
            </a:r>
            <a:r>
              <a:rPr 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优化存储空间利用率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仓库聘用人员的</a:t>
            </a:r>
            <a:r>
              <a:rPr 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高效管理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商品的入库仓库和存储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28439" y="3431015"/>
            <a:ext cx="2218690" cy="14763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服务价值</a:t>
            </a:r>
            <a:endParaRPr lang="zh-CN" sz="1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自动化存储运行良好可以</a:t>
            </a:r>
            <a:r>
              <a:rPr 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因存储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不当而带来的</a:t>
            </a:r>
            <a:r>
              <a:rPr 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货物价值受损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，可以减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少存储过程中的能源费用，保障货物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安全性，及时对仓库进行维护，避免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非必要的事故支出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32045" y="3435985"/>
            <a:ext cx="2018665" cy="12452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人员价值</a:t>
            </a:r>
            <a:endParaRPr lang="zh-CN" altLang="en-US" sz="100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自动化存储系统中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精简了管理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人员，同时也更加强调了管理人员的功能，需要从系统汇总反馈的数据对仓库管理进行改进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76319" y="3436130"/>
            <a:ext cx="1960880" cy="10147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形象价值</a:t>
            </a:r>
            <a:endParaRPr lang="zh-CN" altLang="en-US" sz="100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使用自动化存储系统可以体现企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业追求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高效化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理念，对企业形象有益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902335" y="1303020"/>
            <a:ext cx="1094105" cy="1665605"/>
            <a:chOff x="1083229" y="2454948"/>
            <a:chExt cx="1924051" cy="2752725"/>
          </a:xfrm>
        </p:grpSpPr>
        <p:sp>
          <p:nvSpPr>
            <p:cNvPr id="3" name="Freeform 11"/>
            <p:cNvSpPr/>
            <p:nvPr/>
          </p:nvSpPr>
          <p:spPr bwMode="auto">
            <a:xfrm>
              <a:off x="152137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4" name="Freeform 12"/>
            <p:cNvSpPr/>
            <p:nvPr/>
          </p:nvSpPr>
          <p:spPr bwMode="auto">
            <a:xfrm>
              <a:off x="108322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37" name="Freeform 13"/>
            <p:cNvSpPr/>
            <p:nvPr/>
          </p:nvSpPr>
          <p:spPr bwMode="auto">
            <a:xfrm>
              <a:off x="212939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38" name="任意多边形 44"/>
            <p:cNvSpPr/>
            <p:nvPr/>
          </p:nvSpPr>
          <p:spPr bwMode="auto">
            <a:xfrm>
              <a:off x="137056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64521" y="4181304"/>
              <a:ext cx="1072019" cy="824873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39720" y="1301750"/>
            <a:ext cx="1143000" cy="1718945"/>
            <a:chOff x="3780744" y="2454948"/>
            <a:chExt cx="1924051" cy="2752725"/>
          </a:xfrm>
        </p:grpSpPr>
        <p:sp>
          <p:nvSpPr>
            <p:cNvPr id="41" name="Freeform 11"/>
            <p:cNvSpPr/>
            <p:nvPr/>
          </p:nvSpPr>
          <p:spPr bwMode="auto">
            <a:xfrm>
              <a:off x="421889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378074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482690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44" name="任意多边形 50"/>
            <p:cNvSpPr/>
            <p:nvPr/>
          </p:nvSpPr>
          <p:spPr bwMode="auto">
            <a:xfrm>
              <a:off x="406808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218894" y="4184463"/>
              <a:ext cx="1039394" cy="79927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29175" y="1301750"/>
            <a:ext cx="1127125" cy="1682115"/>
            <a:chOff x="6487784" y="2454948"/>
            <a:chExt cx="1924051" cy="2752725"/>
          </a:xfrm>
        </p:grpSpPr>
        <p:sp>
          <p:nvSpPr>
            <p:cNvPr id="47" name="Freeform 11"/>
            <p:cNvSpPr/>
            <p:nvPr/>
          </p:nvSpPr>
          <p:spPr bwMode="auto">
            <a:xfrm>
              <a:off x="692593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648778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753394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50" name="任意多边形 56"/>
            <p:cNvSpPr/>
            <p:nvPr/>
          </p:nvSpPr>
          <p:spPr bwMode="auto">
            <a:xfrm>
              <a:off x="677512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909686" y="4179818"/>
              <a:ext cx="1039394" cy="81677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11010" y="1301750"/>
            <a:ext cx="1131570" cy="1682750"/>
            <a:chOff x="9185299" y="2454948"/>
            <a:chExt cx="1924051" cy="2752725"/>
          </a:xfrm>
        </p:grpSpPr>
        <p:sp>
          <p:nvSpPr>
            <p:cNvPr id="53" name="Freeform 11"/>
            <p:cNvSpPr/>
            <p:nvPr/>
          </p:nvSpPr>
          <p:spPr bwMode="auto">
            <a:xfrm>
              <a:off x="962344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54" name="Freeform 12"/>
            <p:cNvSpPr/>
            <p:nvPr/>
          </p:nvSpPr>
          <p:spPr bwMode="auto">
            <a:xfrm>
              <a:off x="918529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55" name="Freeform 13"/>
            <p:cNvSpPr/>
            <p:nvPr/>
          </p:nvSpPr>
          <p:spPr bwMode="auto">
            <a:xfrm>
              <a:off x="1023146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56" name="任意多边形 62"/>
            <p:cNvSpPr/>
            <p:nvPr/>
          </p:nvSpPr>
          <p:spPr bwMode="auto">
            <a:xfrm>
              <a:off x="947263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5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5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5" y="1250950"/>
                    <a:pt x="1252538" y="994569"/>
                    <a:pt x="1252538" y="677863"/>
                  </a:cubicBezTo>
                  <a:cubicBezTo>
                    <a:pt x="1252538" y="519510"/>
                    <a:pt x="1188387" y="380008"/>
                    <a:pt x="1086501" y="274439"/>
                  </a:cubicBezTo>
                  <a:cubicBezTo>
                    <a:pt x="1082727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0" y="168870"/>
                    <a:pt x="856313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1" y="3766"/>
                    <a:pt x="736071" y="3766"/>
                    <a:pt x="743620" y="3766"/>
                  </a:cubicBezTo>
                  <a:cubicBezTo>
                    <a:pt x="890834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5" y="323868"/>
                    <a:pt x="1358900" y="493333"/>
                    <a:pt x="1358900" y="677863"/>
                  </a:cubicBezTo>
                  <a:cubicBezTo>
                    <a:pt x="1358900" y="1054453"/>
                    <a:pt x="1053147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638373" y="4179818"/>
              <a:ext cx="1039394" cy="81646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p>
              <a:pPr algn="ctr"/>
              <a:r>
                <a:rPr lang="en-US" altLang="zh-CN" sz="2645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645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80588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</a:t>
            </a:r>
            <a:endParaRPr lang="zh-CN" altLang="en-US" sz="4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系统技术架构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3" name="图片 2" descr="技术架构图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35" y="0"/>
            <a:ext cx="6059170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系统开发技术与平台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608" y="1347614"/>
            <a:ext cx="457200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 Bold" panose="020B0604020202020204" charset="0"/>
              </a:rPr>
              <a:t>一、开发平台：</a:t>
            </a:r>
            <a:endParaRPr lang="en-US" altLang="zh-CN" b="1" dirty="0">
              <a:latin typeface="Arial Bold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前端：</a:t>
            </a:r>
            <a:r>
              <a:rPr lang="zh-CN" altLang="en-US" b="1" dirty="0"/>
              <a:t>webstorm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后端：</a:t>
            </a:r>
            <a:r>
              <a:rPr lang="zh-CN" altLang="en-US" b="1" dirty="0"/>
              <a:t>IntelliJ IDEA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数据库：</a:t>
            </a:r>
            <a:r>
              <a:rPr lang="zh-CN" altLang="en-US" b="1" dirty="0"/>
              <a:t>MySQL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二、项目管理工具</a:t>
            </a:r>
            <a:r>
              <a:rPr lang="zh-CN" altLang="en-US" dirty="0"/>
              <a:t>:</a:t>
            </a:r>
            <a:r>
              <a:rPr lang="en-US" altLang="zh-CN" dirty="0"/>
              <a:t> </a:t>
            </a:r>
            <a:r>
              <a:rPr lang="zh-CN" altLang="en-US" b="1" dirty="0"/>
              <a:t>worktile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三、版本控制工具</a:t>
            </a:r>
            <a:r>
              <a:rPr lang="zh-CN" altLang="en-US" dirty="0"/>
              <a:t>:</a:t>
            </a:r>
            <a:r>
              <a:rPr lang="en-US" altLang="zh-CN" dirty="0"/>
              <a:t> </a:t>
            </a:r>
            <a:r>
              <a:rPr lang="zh-CN" altLang="en-US" b="1" dirty="0"/>
              <a:t>git、Gitee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系统数据库设计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1"/>
          <a:stretch>
            <a:fillRect/>
          </a:stretch>
        </p:blipFill>
        <p:spPr>
          <a:xfrm>
            <a:off x="182486" y="1268562"/>
            <a:ext cx="4389514" cy="2979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0"/>
          <a:stretch>
            <a:fillRect/>
          </a:stretch>
        </p:blipFill>
        <p:spPr>
          <a:xfrm>
            <a:off x="4593486" y="1268562"/>
            <a:ext cx="4423437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系统工作分解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3732"/>
            <a:ext cx="6264696" cy="44560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工作分解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9" name="组合 8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611560" y="237156"/>
            <a:ext cx="4701050" cy="3677485"/>
            <a:chOff x="1278026" y="1392420"/>
            <a:chExt cx="6025888" cy="4490105"/>
          </a:xfrm>
        </p:grpSpPr>
        <p:sp>
          <p:nvSpPr>
            <p:cNvPr id="10" name="任意多边形 18"/>
            <p:cNvSpPr/>
            <p:nvPr/>
          </p:nvSpPr>
          <p:spPr>
            <a:xfrm>
              <a:off x="1278026" y="1587168"/>
              <a:ext cx="5924629" cy="4295357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-1" fmla="*/ 0 w 4644572"/>
                <a:gd name="connsiteY0-2" fmla="*/ 3367315 h 3367315"/>
                <a:gd name="connsiteX1-3" fmla="*/ 0 w 4644572"/>
                <a:gd name="connsiteY1-4" fmla="*/ 2786743 h 3367315"/>
                <a:gd name="connsiteX2-5" fmla="*/ 145143 w 4644572"/>
                <a:gd name="connsiteY2-6" fmla="*/ 2641600 h 3367315"/>
                <a:gd name="connsiteX3-7" fmla="*/ 1161143 w 4644572"/>
                <a:gd name="connsiteY3-8" fmla="*/ 2641600 h 3367315"/>
                <a:gd name="connsiteX4-9" fmla="*/ 1161143 w 4644572"/>
                <a:gd name="connsiteY4-10" fmla="*/ 2133600 h 3367315"/>
                <a:gd name="connsiteX5-11" fmla="*/ 1320800 w 4644572"/>
                <a:gd name="connsiteY5-12" fmla="*/ 1973943 h 3367315"/>
                <a:gd name="connsiteX6-13" fmla="*/ 2307772 w 4644572"/>
                <a:gd name="connsiteY6-14" fmla="*/ 1973943 h 3367315"/>
                <a:gd name="connsiteX7-15" fmla="*/ 2307772 w 4644572"/>
                <a:gd name="connsiteY7-16" fmla="*/ 1509486 h 3367315"/>
                <a:gd name="connsiteX8-17" fmla="*/ 2452915 w 4644572"/>
                <a:gd name="connsiteY8-18" fmla="*/ 1364343 h 3367315"/>
                <a:gd name="connsiteX9-19" fmla="*/ 3468914 w 4644572"/>
                <a:gd name="connsiteY9-20" fmla="*/ 1364343 h 3367315"/>
                <a:gd name="connsiteX10-21" fmla="*/ 3468914 w 4644572"/>
                <a:gd name="connsiteY10-22" fmla="*/ 841829 h 3367315"/>
                <a:gd name="connsiteX11-23" fmla="*/ 3628571 w 4644572"/>
                <a:gd name="connsiteY11-24" fmla="*/ 682172 h 3367315"/>
                <a:gd name="connsiteX12-25" fmla="*/ 4644572 w 4644572"/>
                <a:gd name="connsiteY12-26" fmla="*/ 682172 h 3367315"/>
                <a:gd name="connsiteX13-27" fmla="*/ 4644572 w 4644572"/>
                <a:gd name="connsiteY13-28" fmla="*/ 0 h 3367315"/>
                <a:gd name="connsiteX14-29" fmla="*/ 4630057 w 4644572"/>
                <a:gd name="connsiteY14-30" fmla="*/ 29029 h 3367315"/>
                <a:gd name="connsiteX0-31" fmla="*/ 0 w 4644572"/>
                <a:gd name="connsiteY0-32" fmla="*/ 3367315 h 3367315"/>
                <a:gd name="connsiteX1-33" fmla="*/ 0 w 4644572"/>
                <a:gd name="connsiteY1-34" fmla="*/ 2786743 h 3367315"/>
                <a:gd name="connsiteX2-35" fmla="*/ 145143 w 4644572"/>
                <a:gd name="connsiteY2-36" fmla="*/ 2641600 h 3367315"/>
                <a:gd name="connsiteX3-37" fmla="*/ 1161143 w 4644572"/>
                <a:gd name="connsiteY3-38" fmla="*/ 2641600 h 3367315"/>
                <a:gd name="connsiteX4-39" fmla="*/ 1161143 w 4644572"/>
                <a:gd name="connsiteY4-40" fmla="*/ 2133600 h 3367315"/>
                <a:gd name="connsiteX5-41" fmla="*/ 1320800 w 4644572"/>
                <a:gd name="connsiteY5-42" fmla="*/ 1973943 h 3367315"/>
                <a:gd name="connsiteX6-43" fmla="*/ 2307772 w 4644572"/>
                <a:gd name="connsiteY6-44" fmla="*/ 1973943 h 3367315"/>
                <a:gd name="connsiteX7-45" fmla="*/ 2307772 w 4644572"/>
                <a:gd name="connsiteY7-46" fmla="*/ 1509486 h 3367315"/>
                <a:gd name="connsiteX8-47" fmla="*/ 2452915 w 4644572"/>
                <a:gd name="connsiteY8-48" fmla="*/ 1364343 h 3367315"/>
                <a:gd name="connsiteX9-49" fmla="*/ 3468914 w 4644572"/>
                <a:gd name="connsiteY9-50" fmla="*/ 1364343 h 3367315"/>
                <a:gd name="connsiteX10-51" fmla="*/ 3468914 w 4644572"/>
                <a:gd name="connsiteY10-52" fmla="*/ 841829 h 3367315"/>
                <a:gd name="connsiteX11-53" fmla="*/ 3628571 w 4644572"/>
                <a:gd name="connsiteY11-54" fmla="*/ 682172 h 3367315"/>
                <a:gd name="connsiteX12-55" fmla="*/ 4644572 w 4644572"/>
                <a:gd name="connsiteY12-56" fmla="*/ 682172 h 3367315"/>
                <a:gd name="connsiteX13-57" fmla="*/ 4644572 w 4644572"/>
                <a:gd name="connsiteY13-58" fmla="*/ 0 h 3367315"/>
                <a:gd name="connsiteX14-59" fmla="*/ 4630057 w 4644572"/>
                <a:gd name="connsiteY14-60" fmla="*/ 29029 h 3367315"/>
                <a:gd name="connsiteX0-61" fmla="*/ 0 w 4644572"/>
                <a:gd name="connsiteY0-62" fmla="*/ 3367315 h 3367315"/>
                <a:gd name="connsiteX1-63" fmla="*/ 0 w 4644572"/>
                <a:gd name="connsiteY1-64" fmla="*/ 2786743 h 3367315"/>
                <a:gd name="connsiteX2-65" fmla="*/ 145143 w 4644572"/>
                <a:gd name="connsiteY2-66" fmla="*/ 2641600 h 3367315"/>
                <a:gd name="connsiteX3-67" fmla="*/ 1161143 w 4644572"/>
                <a:gd name="connsiteY3-68" fmla="*/ 2641600 h 3367315"/>
                <a:gd name="connsiteX4-69" fmla="*/ 1161143 w 4644572"/>
                <a:gd name="connsiteY4-70" fmla="*/ 2133600 h 3367315"/>
                <a:gd name="connsiteX5-71" fmla="*/ 1320800 w 4644572"/>
                <a:gd name="connsiteY5-72" fmla="*/ 1973943 h 3367315"/>
                <a:gd name="connsiteX6-73" fmla="*/ 2307772 w 4644572"/>
                <a:gd name="connsiteY6-74" fmla="*/ 1973943 h 3367315"/>
                <a:gd name="connsiteX7-75" fmla="*/ 2307772 w 4644572"/>
                <a:gd name="connsiteY7-76" fmla="*/ 1509486 h 3367315"/>
                <a:gd name="connsiteX8-77" fmla="*/ 2452915 w 4644572"/>
                <a:gd name="connsiteY8-78" fmla="*/ 1364343 h 3367315"/>
                <a:gd name="connsiteX9-79" fmla="*/ 3468914 w 4644572"/>
                <a:gd name="connsiteY9-80" fmla="*/ 1364343 h 3367315"/>
                <a:gd name="connsiteX10-81" fmla="*/ 3468914 w 4644572"/>
                <a:gd name="connsiteY10-82" fmla="*/ 841829 h 3367315"/>
                <a:gd name="connsiteX11-83" fmla="*/ 3628571 w 4644572"/>
                <a:gd name="connsiteY11-84" fmla="*/ 682172 h 3367315"/>
                <a:gd name="connsiteX12-85" fmla="*/ 4644572 w 4644572"/>
                <a:gd name="connsiteY12-86" fmla="*/ 682172 h 3367315"/>
                <a:gd name="connsiteX13-87" fmla="*/ 4644572 w 4644572"/>
                <a:gd name="connsiteY13-88" fmla="*/ 0 h 3367315"/>
                <a:gd name="connsiteX14-89" fmla="*/ 4630057 w 4644572"/>
                <a:gd name="connsiteY14-90" fmla="*/ 29029 h 3367315"/>
                <a:gd name="connsiteX0-91" fmla="*/ 0 w 4644572"/>
                <a:gd name="connsiteY0-92" fmla="*/ 3367315 h 3367315"/>
                <a:gd name="connsiteX1-93" fmla="*/ 0 w 4644572"/>
                <a:gd name="connsiteY1-94" fmla="*/ 2786743 h 3367315"/>
                <a:gd name="connsiteX2-95" fmla="*/ 145143 w 4644572"/>
                <a:gd name="connsiteY2-96" fmla="*/ 2641600 h 3367315"/>
                <a:gd name="connsiteX3-97" fmla="*/ 1161143 w 4644572"/>
                <a:gd name="connsiteY3-98" fmla="*/ 2641600 h 3367315"/>
                <a:gd name="connsiteX4-99" fmla="*/ 1161143 w 4644572"/>
                <a:gd name="connsiteY4-100" fmla="*/ 2133600 h 3367315"/>
                <a:gd name="connsiteX5-101" fmla="*/ 1320800 w 4644572"/>
                <a:gd name="connsiteY5-102" fmla="*/ 1973943 h 3367315"/>
                <a:gd name="connsiteX6-103" fmla="*/ 2307772 w 4644572"/>
                <a:gd name="connsiteY6-104" fmla="*/ 1973943 h 3367315"/>
                <a:gd name="connsiteX7-105" fmla="*/ 2307772 w 4644572"/>
                <a:gd name="connsiteY7-106" fmla="*/ 1509486 h 3367315"/>
                <a:gd name="connsiteX8-107" fmla="*/ 2452915 w 4644572"/>
                <a:gd name="connsiteY8-108" fmla="*/ 1364343 h 3367315"/>
                <a:gd name="connsiteX9-109" fmla="*/ 3468914 w 4644572"/>
                <a:gd name="connsiteY9-110" fmla="*/ 1364343 h 3367315"/>
                <a:gd name="connsiteX10-111" fmla="*/ 3468914 w 4644572"/>
                <a:gd name="connsiteY10-112" fmla="*/ 841829 h 3367315"/>
                <a:gd name="connsiteX11-113" fmla="*/ 3628571 w 4644572"/>
                <a:gd name="connsiteY11-114" fmla="*/ 682172 h 3367315"/>
                <a:gd name="connsiteX12-115" fmla="*/ 4644572 w 4644572"/>
                <a:gd name="connsiteY12-116" fmla="*/ 682172 h 3367315"/>
                <a:gd name="connsiteX13-117" fmla="*/ 4644572 w 4644572"/>
                <a:gd name="connsiteY13-118" fmla="*/ 0 h 3367315"/>
                <a:gd name="connsiteX14-119" fmla="*/ 4630057 w 4644572"/>
                <a:gd name="connsiteY14-120" fmla="*/ 29029 h 3367315"/>
                <a:gd name="connsiteX0-121" fmla="*/ 0 w 4644572"/>
                <a:gd name="connsiteY0-122" fmla="*/ 3367315 h 3367315"/>
                <a:gd name="connsiteX1-123" fmla="*/ 0 w 4644572"/>
                <a:gd name="connsiteY1-124" fmla="*/ 2786743 h 3367315"/>
                <a:gd name="connsiteX2-125" fmla="*/ 145143 w 4644572"/>
                <a:gd name="connsiteY2-126" fmla="*/ 2641600 h 3367315"/>
                <a:gd name="connsiteX3-127" fmla="*/ 1161143 w 4644572"/>
                <a:gd name="connsiteY3-128" fmla="*/ 2641600 h 3367315"/>
                <a:gd name="connsiteX4-129" fmla="*/ 1161143 w 4644572"/>
                <a:gd name="connsiteY4-130" fmla="*/ 2133600 h 3367315"/>
                <a:gd name="connsiteX5-131" fmla="*/ 1320800 w 4644572"/>
                <a:gd name="connsiteY5-132" fmla="*/ 1973943 h 3367315"/>
                <a:gd name="connsiteX6-133" fmla="*/ 2307772 w 4644572"/>
                <a:gd name="connsiteY6-134" fmla="*/ 1973943 h 3367315"/>
                <a:gd name="connsiteX7-135" fmla="*/ 2307772 w 4644572"/>
                <a:gd name="connsiteY7-136" fmla="*/ 1509486 h 3367315"/>
                <a:gd name="connsiteX8-137" fmla="*/ 2452915 w 4644572"/>
                <a:gd name="connsiteY8-138" fmla="*/ 1364343 h 3367315"/>
                <a:gd name="connsiteX9-139" fmla="*/ 3468914 w 4644572"/>
                <a:gd name="connsiteY9-140" fmla="*/ 1364343 h 3367315"/>
                <a:gd name="connsiteX10-141" fmla="*/ 3468914 w 4644572"/>
                <a:gd name="connsiteY10-142" fmla="*/ 841829 h 3367315"/>
                <a:gd name="connsiteX11-143" fmla="*/ 3628571 w 4644572"/>
                <a:gd name="connsiteY11-144" fmla="*/ 682172 h 3367315"/>
                <a:gd name="connsiteX12-145" fmla="*/ 4644572 w 4644572"/>
                <a:gd name="connsiteY12-146" fmla="*/ 682172 h 3367315"/>
                <a:gd name="connsiteX13-147" fmla="*/ 4644572 w 4644572"/>
                <a:gd name="connsiteY13-148" fmla="*/ 0 h 3367315"/>
                <a:gd name="connsiteX14-149" fmla="*/ 4630057 w 4644572"/>
                <a:gd name="connsiteY14-150" fmla="*/ 29029 h 3367315"/>
                <a:gd name="connsiteX0-151" fmla="*/ 0 w 4644572"/>
                <a:gd name="connsiteY0-152" fmla="*/ 3367315 h 3367315"/>
                <a:gd name="connsiteX1-153" fmla="*/ 0 w 4644572"/>
                <a:gd name="connsiteY1-154" fmla="*/ 2786743 h 3367315"/>
                <a:gd name="connsiteX2-155" fmla="*/ 145143 w 4644572"/>
                <a:gd name="connsiteY2-156" fmla="*/ 2641600 h 3367315"/>
                <a:gd name="connsiteX3-157" fmla="*/ 1161143 w 4644572"/>
                <a:gd name="connsiteY3-158" fmla="*/ 2641600 h 3367315"/>
                <a:gd name="connsiteX4-159" fmla="*/ 1161143 w 4644572"/>
                <a:gd name="connsiteY4-160" fmla="*/ 2133600 h 3367315"/>
                <a:gd name="connsiteX5-161" fmla="*/ 1320800 w 4644572"/>
                <a:gd name="connsiteY5-162" fmla="*/ 1973943 h 3367315"/>
                <a:gd name="connsiteX6-163" fmla="*/ 2307772 w 4644572"/>
                <a:gd name="connsiteY6-164" fmla="*/ 1973943 h 3367315"/>
                <a:gd name="connsiteX7-165" fmla="*/ 2307772 w 4644572"/>
                <a:gd name="connsiteY7-166" fmla="*/ 1509486 h 3367315"/>
                <a:gd name="connsiteX8-167" fmla="*/ 2452915 w 4644572"/>
                <a:gd name="connsiteY8-168" fmla="*/ 1364343 h 3367315"/>
                <a:gd name="connsiteX9-169" fmla="*/ 3468914 w 4644572"/>
                <a:gd name="connsiteY9-170" fmla="*/ 1364343 h 3367315"/>
                <a:gd name="connsiteX10-171" fmla="*/ 3468914 w 4644572"/>
                <a:gd name="connsiteY10-172" fmla="*/ 841829 h 3367315"/>
                <a:gd name="connsiteX11-173" fmla="*/ 3628571 w 4644572"/>
                <a:gd name="connsiteY11-174" fmla="*/ 682172 h 3367315"/>
                <a:gd name="connsiteX12-175" fmla="*/ 4644572 w 4644572"/>
                <a:gd name="connsiteY12-176" fmla="*/ 682172 h 3367315"/>
                <a:gd name="connsiteX13-177" fmla="*/ 4644572 w 4644572"/>
                <a:gd name="connsiteY13-178" fmla="*/ 0 h 3367315"/>
                <a:gd name="connsiteX14-179" fmla="*/ 4630057 w 4644572"/>
                <a:gd name="connsiteY14-180" fmla="*/ 29029 h 3367315"/>
                <a:gd name="connsiteX0-181" fmla="*/ 0 w 4644572"/>
                <a:gd name="connsiteY0-182" fmla="*/ 3367315 h 3367315"/>
                <a:gd name="connsiteX1-183" fmla="*/ 0 w 4644572"/>
                <a:gd name="connsiteY1-184" fmla="*/ 2786743 h 3367315"/>
                <a:gd name="connsiteX2-185" fmla="*/ 145143 w 4644572"/>
                <a:gd name="connsiteY2-186" fmla="*/ 2641600 h 3367315"/>
                <a:gd name="connsiteX3-187" fmla="*/ 1161143 w 4644572"/>
                <a:gd name="connsiteY3-188" fmla="*/ 2641600 h 3367315"/>
                <a:gd name="connsiteX4-189" fmla="*/ 1161143 w 4644572"/>
                <a:gd name="connsiteY4-190" fmla="*/ 2133600 h 3367315"/>
                <a:gd name="connsiteX5-191" fmla="*/ 1320800 w 4644572"/>
                <a:gd name="connsiteY5-192" fmla="*/ 1973943 h 3367315"/>
                <a:gd name="connsiteX6-193" fmla="*/ 2307772 w 4644572"/>
                <a:gd name="connsiteY6-194" fmla="*/ 1973943 h 3367315"/>
                <a:gd name="connsiteX7-195" fmla="*/ 2307772 w 4644572"/>
                <a:gd name="connsiteY7-196" fmla="*/ 1509486 h 3367315"/>
                <a:gd name="connsiteX8-197" fmla="*/ 2452915 w 4644572"/>
                <a:gd name="connsiteY8-198" fmla="*/ 1364343 h 3367315"/>
                <a:gd name="connsiteX9-199" fmla="*/ 3468914 w 4644572"/>
                <a:gd name="connsiteY9-200" fmla="*/ 1364343 h 3367315"/>
                <a:gd name="connsiteX10-201" fmla="*/ 3468914 w 4644572"/>
                <a:gd name="connsiteY10-202" fmla="*/ 841829 h 3367315"/>
                <a:gd name="connsiteX11-203" fmla="*/ 3628571 w 4644572"/>
                <a:gd name="connsiteY11-204" fmla="*/ 682172 h 3367315"/>
                <a:gd name="connsiteX12-205" fmla="*/ 4644572 w 4644572"/>
                <a:gd name="connsiteY12-206" fmla="*/ 682172 h 3367315"/>
                <a:gd name="connsiteX13-207" fmla="*/ 4644572 w 4644572"/>
                <a:gd name="connsiteY13-208" fmla="*/ 0 h 3367315"/>
                <a:gd name="connsiteX14-209" fmla="*/ 4630057 w 4644572"/>
                <a:gd name="connsiteY14-210" fmla="*/ 29029 h 3367315"/>
                <a:gd name="connsiteX0-211" fmla="*/ 0 w 4644572"/>
                <a:gd name="connsiteY0-212" fmla="*/ 3367315 h 3367315"/>
                <a:gd name="connsiteX1-213" fmla="*/ 0 w 4644572"/>
                <a:gd name="connsiteY1-214" fmla="*/ 2786743 h 3367315"/>
                <a:gd name="connsiteX2-215" fmla="*/ 145143 w 4644572"/>
                <a:gd name="connsiteY2-216" fmla="*/ 2641600 h 3367315"/>
                <a:gd name="connsiteX3-217" fmla="*/ 1161143 w 4644572"/>
                <a:gd name="connsiteY3-218" fmla="*/ 2641600 h 3367315"/>
                <a:gd name="connsiteX4-219" fmla="*/ 1161143 w 4644572"/>
                <a:gd name="connsiteY4-220" fmla="*/ 2133600 h 3367315"/>
                <a:gd name="connsiteX5-221" fmla="*/ 1320800 w 4644572"/>
                <a:gd name="connsiteY5-222" fmla="*/ 1973943 h 3367315"/>
                <a:gd name="connsiteX6-223" fmla="*/ 2307772 w 4644572"/>
                <a:gd name="connsiteY6-224" fmla="*/ 1973943 h 3367315"/>
                <a:gd name="connsiteX7-225" fmla="*/ 2307772 w 4644572"/>
                <a:gd name="connsiteY7-226" fmla="*/ 1509486 h 3367315"/>
                <a:gd name="connsiteX8-227" fmla="*/ 2452915 w 4644572"/>
                <a:gd name="connsiteY8-228" fmla="*/ 1364343 h 3367315"/>
                <a:gd name="connsiteX9-229" fmla="*/ 3468914 w 4644572"/>
                <a:gd name="connsiteY9-230" fmla="*/ 1364343 h 3367315"/>
                <a:gd name="connsiteX10-231" fmla="*/ 3468914 w 4644572"/>
                <a:gd name="connsiteY10-232" fmla="*/ 841829 h 3367315"/>
                <a:gd name="connsiteX11-233" fmla="*/ 3628571 w 4644572"/>
                <a:gd name="connsiteY11-234" fmla="*/ 682172 h 3367315"/>
                <a:gd name="connsiteX12-235" fmla="*/ 4644572 w 4644572"/>
                <a:gd name="connsiteY12-236" fmla="*/ 682172 h 3367315"/>
                <a:gd name="connsiteX13-237" fmla="*/ 4644572 w 4644572"/>
                <a:gd name="connsiteY13-238" fmla="*/ 0 h 3367315"/>
                <a:gd name="connsiteX14-239" fmla="*/ 4630057 w 4644572"/>
                <a:gd name="connsiteY14-240" fmla="*/ 29029 h 33673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126988" y="1392420"/>
              <a:ext cx="176926" cy="367414"/>
            </a:xfrm>
            <a:prstGeom prst="triangl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grpSp>
        <p:nvGrpSpPr>
          <p:cNvPr id="12" name="组合 11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703727" y="3271891"/>
            <a:ext cx="1494538" cy="945114"/>
            <a:chOff x="1431552" y="5160057"/>
            <a:chExt cx="2033513" cy="1285951"/>
          </a:xfrm>
        </p:grpSpPr>
        <p:sp>
          <p:nvSpPr>
            <p:cNvPr id="13" name="矩形 5"/>
            <p:cNvSpPr/>
            <p:nvPr/>
          </p:nvSpPr>
          <p:spPr>
            <a:xfrm>
              <a:off x="1444286" y="5160057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4" name="Rectangle 42"/>
            <p:cNvSpPr/>
            <p:nvPr/>
          </p:nvSpPr>
          <p:spPr>
            <a:xfrm flipH="1">
              <a:off x="1431552" y="5411526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范围定义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1419558" y="4146787"/>
            <a:ext cx="2197552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完成关键问题分析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收集需求形成需求文件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讨论团队章程、确定技术方案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1886322" y="2591811"/>
            <a:ext cx="1504491" cy="945114"/>
            <a:chOff x="2910629" y="4322680"/>
            <a:chExt cx="2047055" cy="1285951"/>
          </a:xfrm>
        </p:grpSpPr>
        <p:sp>
          <p:nvSpPr>
            <p:cNvPr id="17" name="矩形 5"/>
            <p:cNvSpPr/>
            <p:nvPr/>
          </p:nvSpPr>
          <p:spPr>
            <a:xfrm>
              <a:off x="2936905" y="4322680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8" name="Rectangle 42"/>
            <p:cNvSpPr/>
            <p:nvPr/>
          </p:nvSpPr>
          <p:spPr>
            <a:xfrm flipH="1">
              <a:off x="2910629" y="4605042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3022804" y="1917803"/>
            <a:ext cx="1496696" cy="945114"/>
            <a:chOff x="4413855" y="3485303"/>
            <a:chExt cx="2036449" cy="1285951"/>
          </a:xfrm>
        </p:grpSpPr>
        <p:sp>
          <p:nvSpPr>
            <p:cNvPr id="21" name="矩形 5"/>
            <p:cNvSpPr/>
            <p:nvPr/>
          </p:nvSpPr>
          <p:spPr>
            <a:xfrm>
              <a:off x="4429525" y="3485303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2" name="Rectangle 42"/>
            <p:cNvSpPr/>
            <p:nvPr/>
          </p:nvSpPr>
          <p:spPr>
            <a:xfrm flipH="1">
              <a:off x="4413855" y="3759404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4194799" y="1238171"/>
            <a:ext cx="1500953" cy="945114"/>
            <a:chOff x="5900683" y="2647926"/>
            <a:chExt cx="2042241" cy="1285951"/>
          </a:xfrm>
        </p:grpSpPr>
        <p:sp>
          <p:nvSpPr>
            <p:cNvPr id="25" name="矩形 5"/>
            <p:cNvSpPr/>
            <p:nvPr/>
          </p:nvSpPr>
          <p:spPr>
            <a:xfrm>
              <a:off x="5922145" y="2647926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6" name="Rectangle 42"/>
            <p:cNvSpPr/>
            <p:nvPr/>
          </p:nvSpPr>
          <p:spPr>
            <a:xfrm flipH="1">
              <a:off x="5900683" y="2927018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系统测试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5366075" y="543663"/>
            <a:ext cx="1494538" cy="945114"/>
            <a:chOff x="7410912" y="1810549"/>
            <a:chExt cx="2033513" cy="1285951"/>
          </a:xfrm>
        </p:grpSpPr>
        <p:sp>
          <p:nvSpPr>
            <p:cNvPr id="29" name="矩形 5"/>
            <p:cNvSpPr/>
            <p:nvPr/>
          </p:nvSpPr>
          <p:spPr>
            <a:xfrm>
              <a:off x="7414768" y="1810549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30" name="Rectangle 42"/>
            <p:cNvSpPr/>
            <p:nvPr/>
          </p:nvSpPr>
          <p:spPr>
            <a:xfrm flipH="1">
              <a:off x="7410912" y="2055820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5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系统审查</a:t>
              </a:r>
              <a:endParaRPr lang="zh-CN" altLang="en-US" sz="1765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2748656" y="3355936"/>
            <a:ext cx="1394461" cy="70680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系统模块设计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界面原型设计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4052212" y="2614592"/>
            <a:ext cx="2197552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入库模块实现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出库模块实现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仓库管理模块实现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规则管理模块实现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前端界面实现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数据交换接口实现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5391248" y="1939670"/>
            <a:ext cx="2197552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非功能性测试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6356468" y="1298582"/>
            <a:ext cx="2197552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开发文档审查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数据库审查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代码审查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重难点及解决途径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8" name="任意多边形 17"/>
          <p:cNvSpPr>
            <a:spLocks noChangeArrowheads="1"/>
          </p:cNvSpPr>
          <p:nvPr/>
        </p:nvSpPr>
        <p:spPr bwMode="auto">
          <a:xfrm>
            <a:off x="2582231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任意多边形 18"/>
          <p:cNvSpPr>
            <a:spLocks noChangeArrowheads="1"/>
          </p:cNvSpPr>
          <p:nvPr/>
        </p:nvSpPr>
        <p:spPr bwMode="auto">
          <a:xfrm>
            <a:off x="3534290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任意多边形 18"/>
          <p:cNvSpPr>
            <a:spLocks noChangeArrowheads="1"/>
          </p:cNvSpPr>
          <p:nvPr/>
        </p:nvSpPr>
        <p:spPr bwMode="auto">
          <a:xfrm flipH="1">
            <a:off x="4654359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任意多边形 19"/>
          <p:cNvSpPr>
            <a:spLocks noChangeArrowheads="1"/>
          </p:cNvSpPr>
          <p:nvPr/>
        </p:nvSpPr>
        <p:spPr bwMode="auto">
          <a:xfrm flipH="1">
            <a:off x="4507351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2" name="组合 20"/>
          <p:cNvGrpSpPr/>
          <p:nvPr/>
        </p:nvGrpSpPr>
        <p:grpSpPr bwMode="auto">
          <a:xfrm>
            <a:off x="3166767" y="4652820"/>
            <a:ext cx="343021" cy="260183"/>
            <a:chOff x="0" y="0"/>
            <a:chExt cx="509646" cy="387231"/>
          </a:xfrm>
          <a:solidFill>
            <a:srgbClr val="FFFFFF"/>
          </a:solidFill>
        </p:grpSpPr>
        <p:sp>
          <p:nvSpPr>
            <p:cNvPr id="13" name="Freeform 20"/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14" name="Freeform 21"/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</p:grpSp>
      <p:grpSp>
        <p:nvGrpSpPr>
          <p:cNvPr id="15" name="组合 23"/>
          <p:cNvGrpSpPr/>
          <p:nvPr/>
        </p:nvGrpSpPr>
        <p:grpSpPr bwMode="auto">
          <a:xfrm>
            <a:off x="5660089" y="4657487"/>
            <a:ext cx="249682" cy="246182"/>
            <a:chOff x="0" y="0"/>
            <a:chExt cx="453105" cy="448433"/>
          </a:xfrm>
          <a:solidFill>
            <a:srgbClr val="FFFFFF"/>
          </a:solidFill>
        </p:grpSpPr>
        <p:sp>
          <p:nvSpPr>
            <p:cNvPr id="1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1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</p:grpSp>
      <p:grpSp>
        <p:nvGrpSpPr>
          <p:cNvPr id="18" name="组合 26"/>
          <p:cNvGrpSpPr/>
          <p:nvPr/>
        </p:nvGrpSpPr>
        <p:grpSpPr bwMode="auto">
          <a:xfrm>
            <a:off x="3977650" y="4667988"/>
            <a:ext cx="256683" cy="245015"/>
            <a:chOff x="0" y="0"/>
            <a:chExt cx="2438400" cy="2332038"/>
          </a:xfrm>
          <a:solidFill>
            <a:srgbClr val="FFFFFF"/>
          </a:solidFill>
        </p:grpSpPr>
        <p:sp>
          <p:nvSpPr>
            <p:cNvPr id="19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20" name="任意多边形 28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</p:grpSp>
      <p:grpSp>
        <p:nvGrpSpPr>
          <p:cNvPr id="21" name="组合 31"/>
          <p:cNvGrpSpPr/>
          <p:nvPr/>
        </p:nvGrpSpPr>
        <p:grpSpPr bwMode="auto">
          <a:xfrm>
            <a:off x="4803702" y="4617818"/>
            <a:ext cx="222847" cy="285851"/>
            <a:chOff x="0" y="0"/>
            <a:chExt cx="563562" cy="720725"/>
          </a:xfrm>
          <a:solidFill>
            <a:srgbClr val="FFFFFF"/>
          </a:solidFill>
        </p:grpSpPr>
        <p:sp>
          <p:nvSpPr>
            <p:cNvPr id="22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23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  <p:sp>
          <p:nvSpPr>
            <p:cNvPr id="24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39305" y="1941437"/>
            <a:ext cx="1848520" cy="63786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4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评价成本消耗</a:t>
            </a:r>
            <a:endParaRPr lang="en-US" altLang="zh-CN" sz="154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通过统计仓位占用、冰柜使用时长等指标来对成本进行计算。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75707" y="1989444"/>
            <a:ext cx="2572758" cy="7912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4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调度算法的评价指标</a:t>
            </a:r>
            <a:endParaRPr lang="en-US" altLang="zh-CN" sz="154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代码自动生成随机的测试用例，计算并比较等量且足够的用例下不同调度算法的最终评价指标，从而得出调度算法的优劣。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75706" y="3514043"/>
            <a:ext cx="2572758" cy="791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4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如何让调度算法贴近现实</a:t>
            </a:r>
            <a:endParaRPr lang="en-US" altLang="zh-CN" sz="154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通过构建全面真实的应用场景，模拟现实中的不同情况来完善项目需求，从而设计符合需求的调度算法。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9305" y="3472773"/>
            <a:ext cx="2496592" cy="791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54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空间的最优化利用</a:t>
            </a:r>
            <a:endParaRPr lang="en-US" altLang="zh-CN" sz="154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定期对仓库进行检查，尽可能将货物转移到同一个货架、冰柜中，从而减少冰柜的运行时间，达到降低成本的目的。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467544" y="2355726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2" y="19765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4488812" y="19765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zh-CN" altLang="en-US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035177" y="1909796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112F70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4488812" y="2555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开发计划</a:t>
            </a:r>
            <a:endParaRPr lang="zh-CN" altLang="en-US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035177" y="2489178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112F70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3563888" y="1347614"/>
            <a:ext cx="0" cy="2194875"/>
          </a:xfrm>
          <a:prstGeom prst="line">
            <a:avLst/>
          </a:prstGeom>
          <a:ln>
            <a:solidFill>
              <a:srgbClr val="112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人员分工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347470"/>
            <a:ext cx="777684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进度安排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9304"/>
            <a:ext cx="6903792" cy="4260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进度安排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296446"/>
            <a:ext cx="4570465" cy="4651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时间计划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5" name="图片 4" descr="甘特图-3"/>
          <p:cNvPicPr>
            <a:picLocks noChangeAspect="1"/>
          </p:cNvPicPr>
          <p:nvPr/>
        </p:nvPicPr>
        <p:blipFill>
          <a:blip r:embed="rId2"/>
          <a:srcRect r="18044"/>
          <a:stretch>
            <a:fillRect/>
          </a:stretch>
        </p:blipFill>
        <p:spPr>
          <a:xfrm>
            <a:off x="611505" y="603885"/>
            <a:ext cx="5785485" cy="4372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35" y="3003550"/>
            <a:ext cx="2083435" cy="18148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047103" y="2211710"/>
            <a:ext cx="5049793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感谢老师批评指正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245488" y="334338"/>
            <a:ext cx="2653023" cy="864072"/>
            <a:chOff x="118827" y="36471"/>
            <a:chExt cx="2653023" cy="864072"/>
          </a:xfrm>
        </p:grpSpPr>
        <p:sp>
          <p:nvSpPr>
            <p:cNvPr id="42" name="椭圆 41"/>
            <p:cNvSpPr/>
            <p:nvPr/>
          </p:nvSpPr>
          <p:spPr bwMode="auto">
            <a:xfrm>
              <a:off x="118827" y="36471"/>
              <a:ext cx="864072" cy="864072"/>
            </a:xfrm>
            <a:prstGeom prst="ellipse">
              <a:avLst/>
            </a:prstGeom>
            <a:solidFill>
              <a:srgbClr val="112F7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8496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2899" y="304800"/>
              <a:ext cx="178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北京交通大学</a:t>
              </a:r>
              <a:endParaRPr lang="zh-CN" altLang="en-US" sz="2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63" y="366956"/>
            <a:ext cx="1002723" cy="7988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zh-CN" altLang="en-US" sz="4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561" y="133399"/>
            <a:ext cx="2509874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用户故事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1" name="任意多边形 17"/>
          <p:cNvSpPr/>
          <p:nvPr/>
        </p:nvSpPr>
        <p:spPr>
          <a:xfrm>
            <a:off x="3013669" y="1347614"/>
            <a:ext cx="906995" cy="47912"/>
          </a:xfrm>
          <a:custGeom>
            <a:avLst/>
            <a:gdLst>
              <a:gd name="connsiteX0" fmla="*/ 2423160 w 2423160"/>
              <a:gd name="connsiteY0" fmla="*/ 0 h 0"/>
              <a:gd name="connsiteX1" fmla="*/ 0 w 2423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160">
                <a:moveTo>
                  <a:pt x="242316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2" name="任意多边形 18"/>
          <p:cNvSpPr/>
          <p:nvPr/>
        </p:nvSpPr>
        <p:spPr>
          <a:xfrm>
            <a:off x="2173357" y="2311181"/>
            <a:ext cx="764447" cy="126008"/>
          </a:xfrm>
          <a:custGeom>
            <a:avLst/>
            <a:gdLst>
              <a:gd name="connsiteX0" fmla="*/ 1040130 w 1040130"/>
              <a:gd name="connsiteY0" fmla="*/ 0 h 171450"/>
              <a:gd name="connsiteX1" fmla="*/ 1040130 w 1040130"/>
              <a:gd name="connsiteY1" fmla="*/ 171450 h 171450"/>
              <a:gd name="connsiteX2" fmla="*/ 0 w 104013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71450">
                <a:moveTo>
                  <a:pt x="1040130" y="0"/>
                </a:moveTo>
                <a:lnTo>
                  <a:pt x="1040130" y="171450"/>
                </a:lnTo>
                <a:lnTo>
                  <a:pt x="0" y="17145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3" name="任意多边形 19"/>
          <p:cNvSpPr/>
          <p:nvPr/>
        </p:nvSpPr>
        <p:spPr>
          <a:xfrm>
            <a:off x="2223761" y="3546058"/>
            <a:ext cx="537633" cy="0"/>
          </a:xfrm>
          <a:custGeom>
            <a:avLst/>
            <a:gdLst>
              <a:gd name="connsiteX0" fmla="*/ 731520 w 731520"/>
              <a:gd name="connsiteY0" fmla="*/ 0 h 0"/>
              <a:gd name="connsiteX1" fmla="*/ 0 w 7315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>
                <a:moveTo>
                  <a:pt x="73152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4" name="任意多边形 20"/>
          <p:cNvSpPr/>
          <p:nvPr/>
        </p:nvSpPr>
        <p:spPr>
          <a:xfrm>
            <a:off x="4755142" y="4228048"/>
            <a:ext cx="1629701" cy="0"/>
          </a:xfrm>
          <a:custGeom>
            <a:avLst/>
            <a:gdLst>
              <a:gd name="connsiteX0" fmla="*/ 0 w 2217420"/>
              <a:gd name="connsiteY0" fmla="*/ 0 h 0"/>
              <a:gd name="connsiteX1" fmla="*/ 2217420 w 22174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420">
                <a:moveTo>
                  <a:pt x="0" y="0"/>
                </a:moveTo>
                <a:lnTo>
                  <a:pt x="22174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5" name="任意多边形 21"/>
          <p:cNvSpPr/>
          <p:nvPr/>
        </p:nvSpPr>
        <p:spPr>
          <a:xfrm>
            <a:off x="5602479" y="3167265"/>
            <a:ext cx="1224767" cy="358188"/>
          </a:xfrm>
          <a:custGeom>
            <a:avLst/>
            <a:gdLst>
              <a:gd name="connsiteX0" fmla="*/ 0 w 1303020"/>
              <a:gd name="connsiteY0" fmla="*/ 251460 h 251460"/>
              <a:gd name="connsiteX1" fmla="*/ 0 w 1303020"/>
              <a:gd name="connsiteY1" fmla="*/ 0 h 251460"/>
              <a:gd name="connsiteX2" fmla="*/ 1303020 w 1303020"/>
              <a:gd name="connsiteY2" fmla="*/ 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1460">
                <a:moveTo>
                  <a:pt x="0" y="251460"/>
                </a:moveTo>
                <a:lnTo>
                  <a:pt x="0" y="0"/>
                </a:lnTo>
                <a:lnTo>
                  <a:pt x="13030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6" name="任意多边形 22"/>
          <p:cNvSpPr/>
          <p:nvPr/>
        </p:nvSpPr>
        <p:spPr>
          <a:xfrm flipV="1">
            <a:off x="6061900" y="1975161"/>
            <a:ext cx="765346" cy="50906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77" name="组合 76"/>
          <p:cNvGrpSpPr/>
          <p:nvPr/>
        </p:nvGrpSpPr>
        <p:grpSpPr>
          <a:xfrm>
            <a:off x="4074802" y="3637109"/>
            <a:ext cx="779382" cy="602037"/>
            <a:chOff x="6016285" y="5216439"/>
            <a:chExt cx="1060450" cy="819150"/>
          </a:xfrm>
        </p:grpSpPr>
        <p:sp>
          <p:nvSpPr>
            <p:cNvPr id="78" name="Freeform 6"/>
            <p:cNvSpPr/>
            <p:nvPr/>
          </p:nvSpPr>
          <p:spPr bwMode="auto">
            <a:xfrm rot="20700000">
              <a:off x="6016285" y="5216439"/>
              <a:ext cx="1060450" cy="819150"/>
            </a:xfrm>
            <a:custGeom>
              <a:avLst/>
              <a:gdLst>
                <a:gd name="T0" fmla="*/ 24 w 392"/>
                <a:gd name="T1" fmla="*/ 38 h 303"/>
                <a:gd name="T2" fmla="*/ 1 w 392"/>
                <a:gd name="T3" fmla="*/ 274 h 303"/>
                <a:gd name="T4" fmla="*/ 18 w 392"/>
                <a:gd name="T5" fmla="*/ 290 h 303"/>
                <a:gd name="T6" fmla="*/ 378 w 392"/>
                <a:gd name="T7" fmla="*/ 253 h 303"/>
                <a:gd name="T8" fmla="*/ 387 w 392"/>
                <a:gd name="T9" fmla="*/ 235 h 303"/>
                <a:gd name="T10" fmla="*/ 305 w 392"/>
                <a:gd name="T11" fmla="*/ 8 h 303"/>
                <a:gd name="T12" fmla="*/ 292 w 392"/>
                <a:gd name="T13" fmla="*/ 2 h 303"/>
                <a:gd name="T14" fmla="*/ 41 w 392"/>
                <a:gd name="T15" fmla="*/ 25 h 303"/>
                <a:gd name="T16" fmla="*/ 24 w 392"/>
                <a:gd name="T17" fmla="*/ 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03">
                  <a:moveTo>
                    <a:pt x="24" y="38"/>
                  </a:moveTo>
                  <a:cubicBezTo>
                    <a:pt x="1" y="274"/>
                    <a:pt x="1" y="274"/>
                    <a:pt x="1" y="274"/>
                  </a:cubicBezTo>
                  <a:cubicBezTo>
                    <a:pt x="0" y="289"/>
                    <a:pt x="8" y="289"/>
                    <a:pt x="18" y="290"/>
                  </a:cubicBezTo>
                  <a:cubicBezTo>
                    <a:pt x="86" y="296"/>
                    <a:pt x="227" y="303"/>
                    <a:pt x="378" y="253"/>
                  </a:cubicBezTo>
                  <a:cubicBezTo>
                    <a:pt x="392" y="248"/>
                    <a:pt x="387" y="235"/>
                    <a:pt x="387" y="235"/>
                  </a:cubicBezTo>
                  <a:cubicBezTo>
                    <a:pt x="305" y="8"/>
                    <a:pt x="305" y="8"/>
                    <a:pt x="305" y="8"/>
                  </a:cubicBezTo>
                  <a:cubicBezTo>
                    <a:pt x="304" y="4"/>
                    <a:pt x="301" y="0"/>
                    <a:pt x="292" y="2"/>
                  </a:cubicBezTo>
                  <a:cubicBezTo>
                    <a:pt x="195" y="28"/>
                    <a:pt x="97" y="28"/>
                    <a:pt x="41" y="25"/>
                  </a:cubicBezTo>
                  <a:cubicBezTo>
                    <a:pt x="27" y="24"/>
                    <a:pt x="25" y="28"/>
                    <a:pt x="24" y="38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79" name="矩形 78"/>
            <p:cNvSpPr/>
            <p:nvPr/>
          </p:nvSpPr>
          <p:spPr>
            <a:xfrm>
              <a:off x="6051460" y="5430693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01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735674" y="3027448"/>
            <a:ext cx="796883" cy="743212"/>
            <a:chOff x="6909005" y="4500012"/>
            <a:chExt cx="1084263" cy="1011237"/>
          </a:xfrm>
        </p:grpSpPr>
        <p:sp>
          <p:nvSpPr>
            <p:cNvPr id="81" name="Freeform 7"/>
            <p:cNvSpPr/>
            <p:nvPr/>
          </p:nvSpPr>
          <p:spPr bwMode="auto">
            <a:xfrm rot="20700000">
              <a:off x="6909005" y="4500012"/>
              <a:ext cx="1084263" cy="1011237"/>
            </a:xfrm>
            <a:custGeom>
              <a:avLst/>
              <a:gdLst>
                <a:gd name="T0" fmla="*/ 387 w 401"/>
                <a:gd name="T1" fmla="*/ 147 h 374"/>
                <a:gd name="T2" fmla="*/ 206 w 401"/>
                <a:gd name="T3" fmla="*/ 8 h 374"/>
                <a:gd name="T4" fmla="*/ 184 w 401"/>
                <a:gd name="T5" fmla="*/ 10 h 374"/>
                <a:gd name="T6" fmla="*/ 14 w 401"/>
                <a:gd name="T7" fmla="*/ 132 h 374"/>
                <a:gd name="T8" fmla="*/ 5 w 401"/>
                <a:gd name="T9" fmla="*/ 157 h 374"/>
                <a:gd name="T10" fmla="*/ 107 w 401"/>
                <a:gd name="T11" fmla="*/ 364 h 374"/>
                <a:gd name="T12" fmla="*/ 134 w 401"/>
                <a:gd name="T13" fmla="*/ 369 h 374"/>
                <a:gd name="T14" fmla="*/ 368 w 401"/>
                <a:gd name="T15" fmla="*/ 202 h 374"/>
                <a:gd name="T16" fmla="*/ 391 w 401"/>
                <a:gd name="T17" fmla="*/ 178 h 374"/>
                <a:gd name="T18" fmla="*/ 387 w 401"/>
                <a:gd name="T19" fmla="*/ 14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4">
                  <a:moveTo>
                    <a:pt x="387" y="147"/>
                  </a:moveTo>
                  <a:cubicBezTo>
                    <a:pt x="206" y="8"/>
                    <a:pt x="206" y="8"/>
                    <a:pt x="206" y="8"/>
                  </a:cubicBezTo>
                  <a:cubicBezTo>
                    <a:pt x="200" y="4"/>
                    <a:pt x="193" y="0"/>
                    <a:pt x="184" y="10"/>
                  </a:cubicBezTo>
                  <a:cubicBezTo>
                    <a:pt x="130" y="66"/>
                    <a:pt x="74" y="102"/>
                    <a:pt x="14" y="132"/>
                  </a:cubicBezTo>
                  <a:cubicBezTo>
                    <a:pt x="0" y="140"/>
                    <a:pt x="0" y="145"/>
                    <a:pt x="5" y="157"/>
                  </a:cubicBezTo>
                  <a:cubicBezTo>
                    <a:pt x="107" y="364"/>
                    <a:pt x="107" y="364"/>
                    <a:pt x="107" y="364"/>
                  </a:cubicBezTo>
                  <a:cubicBezTo>
                    <a:pt x="110" y="371"/>
                    <a:pt x="120" y="374"/>
                    <a:pt x="134" y="369"/>
                  </a:cubicBezTo>
                  <a:cubicBezTo>
                    <a:pt x="224" y="330"/>
                    <a:pt x="301" y="270"/>
                    <a:pt x="368" y="202"/>
                  </a:cubicBezTo>
                  <a:cubicBezTo>
                    <a:pt x="376" y="194"/>
                    <a:pt x="383" y="186"/>
                    <a:pt x="391" y="178"/>
                  </a:cubicBezTo>
                  <a:cubicBezTo>
                    <a:pt x="401" y="166"/>
                    <a:pt x="398" y="156"/>
                    <a:pt x="387" y="147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2" name="矩形 81"/>
            <p:cNvSpPr/>
            <p:nvPr/>
          </p:nvSpPr>
          <p:spPr>
            <a:xfrm>
              <a:off x="7011013" y="477300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02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878714" y="1424799"/>
            <a:ext cx="1009230" cy="1477092"/>
            <a:chOff x="7142211" y="2491052"/>
            <a:chExt cx="1373188" cy="2009775"/>
          </a:xfrm>
        </p:grpSpPr>
        <p:sp>
          <p:nvSpPr>
            <p:cNvPr id="84" name="Freeform 5"/>
            <p:cNvSpPr/>
            <p:nvPr/>
          </p:nvSpPr>
          <p:spPr bwMode="auto">
            <a:xfrm rot="20700000">
              <a:off x="7142211" y="2491052"/>
              <a:ext cx="1373188" cy="2009775"/>
            </a:xfrm>
            <a:custGeom>
              <a:avLst/>
              <a:gdLst>
                <a:gd name="T0" fmla="*/ 400 w 508"/>
                <a:gd name="T1" fmla="*/ 472 h 743"/>
                <a:gd name="T2" fmla="*/ 489 w 508"/>
                <a:gd name="T3" fmla="*/ 491 h 743"/>
                <a:gd name="T4" fmla="*/ 503 w 508"/>
                <a:gd name="T5" fmla="*/ 477 h 743"/>
                <a:gd name="T6" fmla="*/ 430 w 508"/>
                <a:gd name="T7" fmla="*/ 246 h 743"/>
                <a:gd name="T8" fmla="*/ 359 w 508"/>
                <a:gd name="T9" fmla="*/ 23 h 743"/>
                <a:gd name="T10" fmla="*/ 330 w 508"/>
                <a:gd name="T11" fmla="*/ 19 h 743"/>
                <a:gd name="T12" fmla="*/ 174 w 508"/>
                <a:gd name="T13" fmla="*/ 190 h 743"/>
                <a:gd name="T14" fmla="*/ 13 w 508"/>
                <a:gd name="T15" fmla="*/ 365 h 743"/>
                <a:gd name="T16" fmla="*/ 16 w 508"/>
                <a:gd name="T17" fmla="*/ 387 h 743"/>
                <a:gd name="T18" fmla="*/ 125 w 508"/>
                <a:gd name="T19" fmla="*/ 411 h 743"/>
                <a:gd name="T20" fmla="*/ 55 w 508"/>
                <a:gd name="T21" fmla="*/ 607 h 743"/>
                <a:gd name="T22" fmla="*/ 62 w 508"/>
                <a:gd name="T23" fmla="*/ 630 h 743"/>
                <a:gd name="T24" fmla="*/ 266 w 508"/>
                <a:gd name="T25" fmla="*/ 734 h 743"/>
                <a:gd name="T26" fmla="*/ 294 w 508"/>
                <a:gd name="T27" fmla="*/ 726 h 743"/>
                <a:gd name="T28" fmla="*/ 382 w 508"/>
                <a:gd name="T29" fmla="*/ 483 h 743"/>
                <a:gd name="T30" fmla="*/ 385 w 508"/>
                <a:gd name="T31" fmla="*/ 469 h 743"/>
                <a:gd name="T32" fmla="*/ 400 w 508"/>
                <a:gd name="T33" fmla="*/ 472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8" h="743">
                  <a:moveTo>
                    <a:pt x="400" y="472"/>
                  </a:moveTo>
                  <a:cubicBezTo>
                    <a:pt x="489" y="491"/>
                    <a:pt x="489" y="491"/>
                    <a:pt x="489" y="491"/>
                  </a:cubicBezTo>
                  <a:cubicBezTo>
                    <a:pt x="506" y="496"/>
                    <a:pt x="508" y="494"/>
                    <a:pt x="503" y="477"/>
                  </a:cubicBezTo>
                  <a:cubicBezTo>
                    <a:pt x="430" y="246"/>
                    <a:pt x="430" y="246"/>
                    <a:pt x="430" y="246"/>
                  </a:cubicBezTo>
                  <a:cubicBezTo>
                    <a:pt x="359" y="23"/>
                    <a:pt x="359" y="23"/>
                    <a:pt x="359" y="23"/>
                  </a:cubicBezTo>
                  <a:cubicBezTo>
                    <a:pt x="352" y="0"/>
                    <a:pt x="338" y="9"/>
                    <a:pt x="330" y="19"/>
                  </a:cubicBezTo>
                  <a:cubicBezTo>
                    <a:pt x="174" y="190"/>
                    <a:pt x="174" y="190"/>
                    <a:pt x="174" y="190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0" y="378"/>
                    <a:pt x="2" y="385"/>
                    <a:pt x="16" y="387"/>
                  </a:cubicBezTo>
                  <a:cubicBezTo>
                    <a:pt x="125" y="411"/>
                    <a:pt x="125" y="411"/>
                    <a:pt x="125" y="411"/>
                  </a:cubicBezTo>
                  <a:cubicBezTo>
                    <a:pt x="109" y="485"/>
                    <a:pt x="84" y="553"/>
                    <a:pt x="55" y="607"/>
                  </a:cubicBezTo>
                  <a:cubicBezTo>
                    <a:pt x="50" y="618"/>
                    <a:pt x="53" y="623"/>
                    <a:pt x="62" y="630"/>
                  </a:cubicBezTo>
                  <a:cubicBezTo>
                    <a:pt x="266" y="734"/>
                    <a:pt x="266" y="734"/>
                    <a:pt x="266" y="734"/>
                  </a:cubicBezTo>
                  <a:cubicBezTo>
                    <a:pt x="282" y="741"/>
                    <a:pt x="285" y="743"/>
                    <a:pt x="294" y="726"/>
                  </a:cubicBezTo>
                  <a:cubicBezTo>
                    <a:pt x="333" y="650"/>
                    <a:pt x="362" y="573"/>
                    <a:pt x="382" y="483"/>
                  </a:cubicBezTo>
                  <a:cubicBezTo>
                    <a:pt x="385" y="469"/>
                    <a:pt x="385" y="469"/>
                    <a:pt x="385" y="469"/>
                  </a:cubicBezTo>
                  <a:lnTo>
                    <a:pt x="400" y="47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5" name="矩形 84"/>
            <p:cNvSpPr/>
            <p:nvPr/>
          </p:nvSpPr>
          <p:spPr>
            <a:xfrm>
              <a:off x="7456271" y="332076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03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453765" y="1331435"/>
            <a:ext cx="777048" cy="604371"/>
            <a:chOff x="4706507" y="1725370"/>
            <a:chExt cx="1057275" cy="822325"/>
          </a:xfrm>
        </p:grpSpPr>
        <p:sp>
          <p:nvSpPr>
            <p:cNvPr id="87" name="Freeform 9"/>
            <p:cNvSpPr/>
            <p:nvPr/>
          </p:nvSpPr>
          <p:spPr bwMode="auto">
            <a:xfrm rot="20700000">
              <a:off x="4706507" y="1725370"/>
              <a:ext cx="1057275" cy="822325"/>
            </a:xfrm>
            <a:custGeom>
              <a:avLst/>
              <a:gdLst>
                <a:gd name="T0" fmla="*/ 373 w 391"/>
                <a:gd name="T1" fmla="*/ 260 h 304"/>
                <a:gd name="T2" fmla="*/ 390 w 391"/>
                <a:gd name="T3" fmla="*/ 24 h 304"/>
                <a:gd name="T4" fmla="*/ 373 w 391"/>
                <a:gd name="T5" fmla="*/ 8 h 304"/>
                <a:gd name="T6" fmla="*/ 14 w 391"/>
                <a:gd name="T7" fmla="*/ 53 h 304"/>
                <a:gd name="T8" fmla="*/ 6 w 391"/>
                <a:gd name="T9" fmla="*/ 71 h 304"/>
                <a:gd name="T10" fmla="*/ 92 w 391"/>
                <a:gd name="T11" fmla="*/ 297 h 304"/>
                <a:gd name="T12" fmla="*/ 105 w 391"/>
                <a:gd name="T13" fmla="*/ 302 h 304"/>
                <a:gd name="T14" fmla="*/ 357 w 391"/>
                <a:gd name="T15" fmla="*/ 273 h 304"/>
                <a:gd name="T16" fmla="*/ 373 w 391"/>
                <a:gd name="T17" fmla="*/ 26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4">
                  <a:moveTo>
                    <a:pt x="373" y="260"/>
                  </a:moveTo>
                  <a:cubicBezTo>
                    <a:pt x="390" y="24"/>
                    <a:pt x="390" y="24"/>
                    <a:pt x="390" y="24"/>
                  </a:cubicBezTo>
                  <a:cubicBezTo>
                    <a:pt x="391" y="9"/>
                    <a:pt x="384" y="9"/>
                    <a:pt x="373" y="8"/>
                  </a:cubicBezTo>
                  <a:cubicBezTo>
                    <a:pt x="305" y="3"/>
                    <a:pt x="164" y="0"/>
                    <a:pt x="14" y="53"/>
                  </a:cubicBezTo>
                  <a:cubicBezTo>
                    <a:pt x="0" y="58"/>
                    <a:pt x="6" y="71"/>
                    <a:pt x="6" y="71"/>
                  </a:cubicBezTo>
                  <a:cubicBezTo>
                    <a:pt x="92" y="297"/>
                    <a:pt x="92" y="297"/>
                    <a:pt x="92" y="297"/>
                  </a:cubicBezTo>
                  <a:cubicBezTo>
                    <a:pt x="94" y="301"/>
                    <a:pt x="97" y="304"/>
                    <a:pt x="105" y="302"/>
                  </a:cubicBezTo>
                  <a:cubicBezTo>
                    <a:pt x="203" y="274"/>
                    <a:pt x="300" y="271"/>
                    <a:pt x="357" y="273"/>
                  </a:cubicBezTo>
                  <a:cubicBezTo>
                    <a:pt x="370" y="274"/>
                    <a:pt x="372" y="270"/>
                    <a:pt x="373" y="26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844593" y="1878759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04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770259" y="1732749"/>
            <a:ext cx="799217" cy="746713"/>
            <a:chOff x="3776508" y="2271410"/>
            <a:chExt cx="1087438" cy="1016000"/>
          </a:xfrm>
        </p:grpSpPr>
        <p:sp>
          <p:nvSpPr>
            <p:cNvPr id="90" name="Freeform 10"/>
            <p:cNvSpPr/>
            <p:nvPr/>
          </p:nvSpPr>
          <p:spPr bwMode="auto">
            <a:xfrm rot="20700000">
              <a:off x="3776508" y="2271410"/>
              <a:ext cx="1087438" cy="1016000"/>
            </a:xfrm>
            <a:custGeom>
              <a:avLst/>
              <a:gdLst>
                <a:gd name="T0" fmla="*/ 14 w 402"/>
                <a:gd name="T1" fmla="*/ 233 h 376"/>
                <a:gd name="T2" fmla="*/ 198 w 402"/>
                <a:gd name="T3" fmla="*/ 367 h 376"/>
                <a:gd name="T4" fmla="*/ 221 w 402"/>
                <a:gd name="T5" fmla="*/ 366 h 376"/>
                <a:gd name="T6" fmla="*/ 387 w 402"/>
                <a:gd name="T7" fmla="*/ 239 h 376"/>
                <a:gd name="T8" fmla="*/ 396 w 402"/>
                <a:gd name="T9" fmla="*/ 214 h 376"/>
                <a:gd name="T10" fmla="*/ 290 w 402"/>
                <a:gd name="T11" fmla="*/ 10 h 376"/>
                <a:gd name="T12" fmla="*/ 263 w 402"/>
                <a:gd name="T13" fmla="*/ 6 h 376"/>
                <a:gd name="T14" fmla="*/ 32 w 402"/>
                <a:gd name="T15" fmla="*/ 178 h 376"/>
                <a:gd name="T16" fmla="*/ 10 w 402"/>
                <a:gd name="T17" fmla="*/ 202 h 376"/>
                <a:gd name="T18" fmla="*/ 14 w 402"/>
                <a:gd name="T19" fmla="*/ 2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376">
                  <a:moveTo>
                    <a:pt x="14" y="233"/>
                  </a:moveTo>
                  <a:cubicBezTo>
                    <a:pt x="198" y="367"/>
                    <a:pt x="198" y="367"/>
                    <a:pt x="198" y="367"/>
                  </a:cubicBezTo>
                  <a:cubicBezTo>
                    <a:pt x="204" y="372"/>
                    <a:pt x="212" y="376"/>
                    <a:pt x="221" y="366"/>
                  </a:cubicBezTo>
                  <a:cubicBezTo>
                    <a:pt x="273" y="309"/>
                    <a:pt x="329" y="271"/>
                    <a:pt x="387" y="239"/>
                  </a:cubicBezTo>
                  <a:cubicBezTo>
                    <a:pt x="401" y="232"/>
                    <a:pt x="402" y="226"/>
                    <a:pt x="396" y="214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86" y="3"/>
                    <a:pt x="276" y="0"/>
                    <a:pt x="263" y="6"/>
                  </a:cubicBezTo>
                  <a:cubicBezTo>
                    <a:pt x="174" y="47"/>
                    <a:pt x="98" y="108"/>
                    <a:pt x="32" y="178"/>
                  </a:cubicBezTo>
                  <a:cubicBezTo>
                    <a:pt x="25" y="186"/>
                    <a:pt x="17" y="194"/>
                    <a:pt x="10" y="202"/>
                  </a:cubicBezTo>
                  <a:cubicBezTo>
                    <a:pt x="0" y="214"/>
                    <a:pt x="3" y="225"/>
                    <a:pt x="14" y="233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3893245" y="2579028"/>
              <a:ext cx="890515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05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497025" y="2494795"/>
            <a:ext cx="1019730" cy="1481759"/>
            <a:chOff x="3404738" y="3308273"/>
            <a:chExt cx="1387475" cy="2016125"/>
          </a:xfrm>
        </p:grpSpPr>
        <p:sp>
          <p:nvSpPr>
            <p:cNvPr id="93" name="Freeform 11"/>
            <p:cNvSpPr/>
            <p:nvPr/>
          </p:nvSpPr>
          <p:spPr bwMode="auto">
            <a:xfrm rot="20700000">
              <a:off x="3404738" y="3308273"/>
              <a:ext cx="1387475" cy="2016125"/>
            </a:xfrm>
            <a:custGeom>
              <a:avLst/>
              <a:gdLst>
                <a:gd name="T0" fmla="*/ 109 w 513"/>
                <a:gd name="T1" fmla="*/ 277 h 745"/>
                <a:gd name="T2" fmla="*/ 19 w 513"/>
                <a:gd name="T3" fmla="*/ 262 h 745"/>
                <a:gd name="T4" fmla="*/ 5 w 513"/>
                <a:gd name="T5" fmla="*/ 277 h 745"/>
                <a:gd name="T6" fmla="*/ 92 w 513"/>
                <a:gd name="T7" fmla="*/ 504 h 745"/>
                <a:gd name="T8" fmla="*/ 175 w 513"/>
                <a:gd name="T9" fmla="*/ 722 h 745"/>
                <a:gd name="T10" fmla="*/ 204 w 513"/>
                <a:gd name="T11" fmla="*/ 725 h 745"/>
                <a:gd name="T12" fmla="*/ 351 w 513"/>
                <a:gd name="T13" fmla="*/ 546 h 745"/>
                <a:gd name="T14" fmla="*/ 500 w 513"/>
                <a:gd name="T15" fmla="*/ 362 h 745"/>
                <a:gd name="T16" fmla="*/ 497 w 513"/>
                <a:gd name="T17" fmla="*/ 339 h 745"/>
                <a:gd name="T18" fmla="*/ 387 w 513"/>
                <a:gd name="T19" fmla="*/ 321 h 745"/>
                <a:gd name="T20" fmla="*/ 445 w 513"/>
                <a:gd name="T21" fmla="*/ 122 h 745"/>
                <a:gd name="T22" fmla="*/ 437 w 513"/>
                <a:gd name="T23" fmla="*/ 100 h 745"/>
                <a:gd name="T24" fmla="*/ 227 w 513"/>
                <a:gd name="T25" fmla="*/ 8 h 745"/>
                <a:gd name="T26" fmla="*/ 200 w 513"/>
                <a:gd name="T27" fmla="*/ 17 h 745"/>
                <a:gd name="T28" fmla="*/ 126 w 513"/>
                <a:gd name="T29" fmla="*/ 264 h 745"/>
                <a:gd name="T30" fmla="*/ 124 w 513"/>
                <a:gd name="T31" fmla="*/ 279 h 745"/>
                <a:gd name="T32" fmla="*/ 109 w 513"/>
                <a:gd name="T33" fmla="*/ 27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45">
                  <a:moveTo>
                    <a:pt x="109" y="277"/>
                  </a:moveTo>
                  <a:cubicBezTo>
                    <a:pt x="19" y="262"/>
                    <a:pt x="19" y="262"/>
                    <a:pt x="19" y="262"/>
                  </a:cubicBezTo>
                  <a:cubicBezTo>
                    <a:pt x="1" y="259"/>
                    <a:pt x="0" y="261"/>
                    <a:pt x="5" y="277"/>
                  </a:cubicBezTo>
                  <a:cubicBezTo>
                    <a:pt x="92" y="504"/>
                    <a:pt x="92" y="504"/>
                    <a:pt x="92" y="504"/>
                  </a:cubicBezTo>
                  <a:cubicBezTo>
                    <a:pt x="175" y="722"/>
                    <a:pt x="175" y="722"/>
                    <a:pt x="175" y="722"/>
                  </a:cubicBezTo>
                  <a:cubicBezTo>
                    <a:pt x="184" y="745"/>
                    <a:pt x="197" y="735"/>
                    <a:pt x="204" y="725"/>
                  </a:cubicBezTo>
                  <a:cubicBezTo>
                    <a:pt x="351" y="546"/>
                    <a:pt x="351" y="546"/>
                    <a:pt x="351" y="546"/>
                  </a:cubicBezTo>
                  <a:cubicBezTo>
                    <a:pt x="500" y="362"/>
                    <a:pt x="500" y="362"/>
                    <a:pt x="500" y="362"/>
                  </a:cubicBezTo>
                  <a:cubicBezTo>
                    <a:pt x="513" y="347"/>
                    <a:pt x="511" y="341"/>
                    <a:pt x="497" y="339"/>
                  </a:cubicBezTo>
                  <a:cubicBezTo>
                    <a:pt x="387" y="321"/>
                    <a:pt x="387" y="321"/>
                    <a:pt x="387" y="321"/>
                  </a:cubicBezTo>
                  <a:cubicBezTo>
                    <a:pt x="398" y="247"/>
                    <a:pt x="420" y="178"/>
                    <a:pt x="445" y="122"/>
                  </a:cubicBezTo>
                  <a:cubicBezTo>
                    <a:pt x="450" y="111"/>
                    <a:pt x="447" y="106"/>
                    <a:pt x="437" y="100"/>
                  </a:cubicBezTo>
                  <a:cubicBezTo>
                    <a:pt x="227" y="8"/>
                    <a:pt x="227" y="8"/>
                    <a:pt x="227" y="8"/>
                  </a:cubicBezTo>
                  <a:cubicBezTo>
                    <a:pt x="211" y="1"/>
                    <a:pt x="208" y="0"/>
                    <a:pt x="200" y="17"/>
                  </a:cubicBezTo>
                  <a:cubicBezTo>
                    <a:pt x="165" y="95"/>
                    <a:pt x="141" y="174"/>
                    <a:pt x="126" y="264"/>
                  </a:cubicBezTo>
                  <a:cubicBezTo>
                    <a:pt x="124" y="279"/>
                    <a:pt x="124" y="279"/>
                    <a:pt x="124" y="279"/>
                  </a:cubicBezTo>
                  <a:lnTo>
                    <a:pt x="109" y="277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04706" y="4140341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06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230561" y="1059771"/>
            <a:ext cx="2748831" cy="108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仓库管理者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，我想要看到仓库各个存储区域的</a:t>
            </a:r>
            <a:r>
              <a:rPr lang="zh-CN" altLang="en-US" sz="1100" b="1" dirty="0">
                <a:solidFill>
                  <a:srgbClr val="FF0000"/>
                </a:solidFill>
              </a:rPr>
              <a:t>空间占用率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100" b="1" dirty="0">
                <a:solidFill>
                  <a:srgbClr val="FF0000"/>
                </a:solidFill>
              </a:rPr>
              <a:t>货物的进库出库的详细情况，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以便于了解仓库的使用情况；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587006" y="2037899"/>
            <a:ext cx="1317249" cy="1317248"/>
            <a:chOff x="5045997" y="3342168"/>
            <a:chExt cx="1792288" cy="1792287"/>
          </a:xfrm>
        </p:grpSpPr>
        <p:sp>
          <p:nvSpPr>
            <p:cNvPr id="102" name="Oval 8"/>
            <p:cNvSpPr>
              <a:spLocks noChangeArrowheads="1"/>
            </p:cNvSpPr>
            <p:nvPr/>
          </p:nvSpPr>
          <p:spPr bwMode="auto">
            <a:xfrm rot="20700000">
              <a:off x="5045997" y="3342168"/>
              <a:ext cx="1792288" cy="1792287"/>
            </a:xfrm>
            <a:prstGeom prst="ellipse">
              <a:avLst/>
            </a:prstGeom>
            <a:solidFill>
              <a:srgbClr val="112F70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03" name="Freeform 22"/>
            <p:cNvSpPr>
              <a:spLocks noEditPoints="1"/>
            </p:cNvSpPr>
            <p:nvPr/>
          </p:nvSpPr>
          <p:spPr bwMode="auto">
            <a:xfrm>
              <a:off x="5642001" y="3835084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sp>
        <p:nvSpPr>
          <p:cNvPr id="5" name="矩形 47"/>
          <p:cNvSpPr>
            <a:spLocks noChangeArrowheads="1"/>
          </p:cNvSpPr>
          <p:nvPr/>
        </p:nvSpPr>
        <p:spPr bwMode="auto">
          <a:xfrm>
            <a:off x="107504" y="2197685"/>
            <a:ext cx="197264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仓库管理者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</a:t>
            </a:r>
            <a:r>
              <a:rPr lang="zh-CN" altLang="en-US" sz="1100" b="1" dirty="0">
                <a:solidFill>
                  <a:srgbClr val="FF0000"/>
                </a:solidFill>
              </a:rPr>
              <a:t>随时查询货物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的存储位置以及货物信息，以便于了解仓库的情况；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183954" y="3371086"/>
            <a:ext cx="197264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仓库管理者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，我想要系统实现</a:t>
            </a:r>
            <a:r>
              <a:rPr lang="zh-CN" altLang="en-US" sz="1100" b="1" dirty="0">
                <a:solidFill>
                  <a:srgbClr val="FF0000"/>
                </a:solidFill>
              </a:rPr>
              <a:t>自动分配货物的存储位置，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以便于实现空间最大化利用；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6904983" y="1726063"/>
            <a:ext cx="21315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仓库管理者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</a:t>
            </a:r>
            <a:r>
              <a:rPr lang="zh-CN" altLang="en-US" sz="1100" dirty="0"/>
              <a:t>在货物入库时</a:t>
            </a:r>
            <a:r>
              <a:rPr lang="zh-CN" altLang="en-US" sz="1100" b="1" dirty="0">
                <a:solidFill>
                  <a:srgbClr val="FF0000"/>
                </a:solidFill>
              </a:rPr>
              <a:t>自动判断是否接受该货物入库，</a:t>
            </a:r>
            <a:r>
              <a:rPr lang="zh-CN" altLang="en-US" sz="1100" dirty="0"/>
              <a:t>以便于确保仓库及货物的安全性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6904983" y="2786319"/>
            <a:ext cx="197264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仓库管理者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</a:t>
            </a:r>
            <a:r>
              <a:rPr lang="zh-CN" altLang="en-US" sz="1100" dirty="0"/>
              <a:t>系统</a:t>
            </a:r>
            <a:r>
              <a:rPr lang="zh-CN" altLang="en-US" sz="1100" b="1" dirty="0">
                <a:solidFill>
                  <a:srgbClr val="FF0000"/>
                </a:solidFill>
              </a:rPr>
              <a:t>定期对空间进行合并优化</a:t>
            </a:r>
            <a:r>
              <a:rPr lang="zh-CN" altLang="en-US" sz="1100" dirty="0"/>
              <a:t>，以便于实现最大的空间利用率，降低成本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6588224" y="3868387"/>
            <a:ext cx="197264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仓库管理者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</a:t>
            </a:r>
            <a:r>
              <a:rPr lang="zh-CN" altLang="en-US" sz="1100" b="1" dirty="0">
                <a:solidFill>
                  <a:srgbClr val="FF0000"/>
                </a:solidFill>
              </a:rPr>
              <a:t>自由制定货物出库时的优先规则</a:t>
            </a:r>
            <a:r>
              <a:rPr lang="zh-CN" altLang="en-US" sz="1100" dirty="0"/>
              <a:t>，以便于确保货物的最优调度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0561" y="133399"/>
            <a:ext cx="2509874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用户故事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1" name="任意多边形 17"/>
          <p:cNvSpPr/>
          <p:nvPr/>
        </p:nvSpPr>
        <p:spPr>
          <a:xfrm>
            <a:off x="3013669" y="1347614"/>
            <a:ext cx="906995" cy="47912"/>
          </a:xfrm>
          <a:custGeom>
            <a:avLst/>
            <a:gdLst>
              <a:gd name="connsiteX0" fmla="*/ 2423160 w 2423160"/>
              <a:gd name="connsiteY0" fmla="*/ 0 h 0"/>
              <a:gd name="connsiteX1" fmla="*/ 0 w 2423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160">
                <a:moveTo>
                  <a:pt x="242316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2" name="任意多边形 18"/>
          <p:cNvSpPr/>
          <p:nvPr/>
        </p:nvSpPr>
        <p:spPr>
          <a:xfrm>
            <a:off x="2173357" y="2311181"/>
            <a:ext cx="764447" cy="126008"/>
          </a:xfrm>
          <a:custGeom>
            <a:avLst/>
            <a:gdLst>
              <a:gd name="connsiteX0" fmla="*/ 1040130 w 1040130"/>
              <a:gd name="connsiteY0" fmla="*/ 0 h 171450"/>
              <a:gd name="connsiteX1" fmla="*/ 1040130 w 1040130"/>
              <a:gd name="connsiteY1" fmla="*/ 171450 h 171450"/>
              <a:gd name="connsiteX2" fmla="*/ 0 w 104013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71450">
                <a:moveTo>
                  <a:pt x="1040130" y="0"/>
                </a:moveTo>
                <a:lnTo>
                  <a:pt x="1040130" y="171450"/>
                </a:lnTo>
                <a:lnTo>
                  <a:pt x="0" y="17145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3" name="任意多边形 19"/>
          <p:cNvSpPr/>
          <p:nvPr/>
        </p:nvSpPr>
        <p:spPr>
          <a:xfrm>
            <a:off x="2223761" y="3546058"/>
            <a:ext cx="537633" cy="0"/>
          </a:xfrm>
          <a:custGeom>
            <a:avLst/>
            <a:gdLst>
              <a:gd name="connsiteX0" fmla="*/ 731520 w 731520"/>
              <a:gd name="connsiteY0" fmla="*/ 0 h 0"/>
              <a:gd name="connsiteX1" fmla="*/ 0 w 7315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>
                <a:moveTo>
                  <a:pt x="73152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4" name="任意多边形 20"/>
          <p:cNvSpPr/>
          <p:nvPr/>
        </p:nvSpPr>
        <p:spPr>
          <a:xfrm>
            <a:off x="4755142" y="4228048"/>
            <a:ext cx="1629701" cy="0"/>
          </a:xfrm>
          <a:custGeom>
            <a:avLst/>
            <a:gdLst>
              <a:gd name="connsiteX0" fmla="*/ 0 w 2217420"/>
              <a:gd name="connsiteY0" fmla="*/ 0 h 0"/>
              <a:gd name="connsiteX1" fmla="*/ 2217420 w 22174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420">
                <a:moveTo>
                  <a:pt x="0" y="0"/>
                </a:moveTo>
                <a:lnTo>
                  <a:pt x="22174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5" name="任意多边形 21"/>
          <p:cNvSpPr/>
          <p:nvPr/>
        </p:nvSpPr>
        <p:spPr>
          <a:xfrm>
            <a:off x="5602479" y="3167265"/>
            <a:ext cx="1224767" cy="358188"/>
          </a:xfrm>
          <a:custGeom>
            <a:avLst/>
            <a:gdLst>
              <a:gd name="connsiteX0" fmla="*/ 0 w 1303020"/>
              <a:gd name="connsiteY0" fmla="*/ 251460 h 251460"/>
              <a:gd name="connsiteX1" fmla="*/ 0 w 1303020"/>
              <a:gd name="connsiteY1" fmla="*/ 0 h 251460"/>
              <a:gd name="connsiteX2" fmla="*/ 1303020 w 1303020"/>
              <a:gd name="connsiteY2" fmla="*/ 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1460">
                <a:moveTo>
                  <a:pt x="0" y="251460"/>
                </a:moveTo>
                <a:lnTo>
                  <a:pt x="0" y="0"/>
                </a:lnTo>
                <a:lnTo>
                  <a:pt x="13030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6" name="任意多边形 22"/>
          <p:cNvSpPr/>
          <p:nvPr/>
        </p:nvSpPr>
        <p:spPr>
          <a:xfrm flipV="1">
            <a:off x="6061900" y="1975161"/>
            <a:ext cx="765346" cy="50906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77" name="组合 76"/>
          <p:cNvGrpSpPr/>
          <p:nvPr/>
        </p:nvGrpSpPr>
        <p:grpSpPr>
          <a:xfrm>
            <a:off x="4074802" y="3637109"/>
            <a:ext cx="779382" cy="602037"/>
            <a:chOff x="6016285" y="5216439"/>
            <a:chExt cx="1060450" cy="819150"/>
          </a:xfrm>
        </p:grpSpPr>
        <p:sp>
          <p:nvSpPr>
            <p:cNvPr id="78" name="Freeform 6"/>
            <p:cNvSpPr/>
            <p:nvPr/>
          </p:nvSpPr>
          <p:spPr bwMode="auto">
            <a:xfrm rot="20700000">
              <a:off x="6016285" y="5216439"/>
              <a:ext cx="1060450" cy="819150"/>
            </a:xfrm>
            <a:custGeom>
              <a:avLst/>
              <a:gdLst>
                <a:gd name="T0" fmla="*/ 24 w 392"/>
                <a:gd name="T1" fmla="*/ 38 h 303"/>
                <a:gd name="T2" fmla="*/ 1 w 392"/>
                <a:gd name="T3" fmla="*/ 274 h 303"/>
                <a:gd name="T4" fmla="*/ 18 w 392"/>
                <a:gd name="T5" fmla="*/ 290 h 303"/>
                <a:gd name="T6" fmla="*/ 378 w 392"/>
                <a:gd name="T7" fmla="*/ 253 h 303"/>
                <a:gd name="T8" fmla="*/ 387 w 392"/>
                <a:gd name="T9" fmla="*/ 235 h 303"/>
                <a:gd name="T10" fmla="*/ 305 w 392"/>
                <a:gd name="T11" fmla="*/ 8 h 303"/>
                <a:gd name="T12" fmla="*/ 292 w 392"/>
                <a:gd name="T13" fmla="*/ 2 h 303"/>
                <a:gd name="T14" fmla="*/ 41 w 392"/>
                <a:gd name="T15" fmla="*/ 25 h 303"/>
                <a:gd name="T16" fmla="*/ 24 w 392"/>
                <a:gd name="T17" fmla="*/ 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03">
                  <a:moveTo>
                    <a:pt x="24" y="38"/>
                  </a:moveTo>
                  <a:cubicBezTo>
                    <a:pt x="1" y="274"/>
                    <a:pt x="1" y="274"/>
                    <a:pt x="1" y="274"/>
                  </a:cubicBezTo>
                  <a:cubicBezTo>
                    <a:pt x="0" y="289"/>
                    <a:pt x="8" y="289"/>
                    <a:pt x="18" y="290"/>
                  </a:cubicBezTo>
                  <a:cubicBezTo>
                    <a:pt x="86" y="296"/>
                    <a:pt x="227" y="303"/>
                    <a:pt x="378" y="253"/>
                  </a:cubicBezTo>
                  <a:cubicBezTo>
                    <a:pt x="392" y="248"/>
                    <a:pt x="387" y="235"/>
                    <a:pt x="387" y="235"/>
                  </a:cubicBezTo>
                  <a:cubicBezTo>
                    <a:pt x="305" y="8"/>
                    <a:pt x="305" y="8"/>
                    <a:pt x="305" y="8"/>
                  </a:cubicBezTo>
                  <a:cubicBezTo>
                    <a:pt x="304" y="4"/>
                    <a:pt x="301" y="0"/>
                    <a:pt x="292" y="2"/>
                  </a:cubicBezTo>
                  <a:cubicBezTo>
                    <a:pt x="195" y="28"/>
                    <a:pt x="97" y="28"/>
                    <a:pt x="41" y="25"/>
                  </a:cubicBezTo>
                  <a:cubicBezTo>
                    <a:pt x="27" y="24"/>
                    <a:pt x="25" y="28"/>
                    <a:pt x="24" y="38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79" name="矩形 78"/>
            <p:cNvSpPr/>
            <p:nvPr/>
          </p:nvSpPr>
          <p:spPr>
            <a:xfrm>
              <a:off x="6051460" y="5430693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01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735674" y="3027448"/>
            <a:ext cx="796883" cy="743212"/>
            <a:chOff x="6909005" y="4500012"/>
            <a:chExt cx="1084263" cy="1011237"/>
          </a:xfrm>
        </p:grpSpPr>
        <p:sp>
          <p:nvSpPr>
            <p:cNvPr id="81" name="Freeform 7"/>
            <p:cNvSpPr/>
            <p:nvPr/>
          </p:nvSpPr>
          <p:spPr bwMode="auto">
            <a:xfrm rot="20700000">
              <a:off x="6909005" y="4500012"/>
              <a:ext cx="1084263" cy="1011237"/>
            </a:xfrm>
            <a:custGeom>
              <a:avLst/>
              <a:gdLst>
                <a:gd name="T0" fmla="*/ 387 w 401"/>
                <a:gd name="T1" fmla="*/ 147 h 374"/>
                <a:gd name="T2" fmla="*/ 206 w 401"/>
                <a:gd name="T3" fmla="*/ 8 h 374"/>
                <a:gd name="T4" fmla="*/ 184 w 401"/>
                <a:gd name="T5" fmla="*/ 10 h 374"/>
                <a:gd name="T6" fmla="*/ 14 w 401"/>
                <a:gd name="T7" fmla="*/ 132 h 374"/>
                <a:gd name="T8" fmla="*/ 5 w 401"/>
                <a:gd name="T9" fmla="*/ 157 h 374"/>
                <a:gd name="T10" fmla="*/ 107 w 401"/>
                <a:gd name="T11" fmla="*/ 364 h 374"/>
                <a:gd name="T12" fmla="*/ 134 w 401"/>
                <a:gd name="T13" fmla="*/ 369 h 374"/>
                <a:gd name="T14" fmla="*/ 368 w 401"/>
                <a:gd name="T15" fmla="*/ 202 h 374"/>
                <a:gd name="T16" fmla="*/ 391 w 401"/>
                <a:gd name="T17" fmla="*/ 178 h 374"/>
                <a:gd name="T18" fmla="*/ 387 w 401"/>
                <a:gd name="T19" fmla="*/ 14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4">
                  <a:moveTo>
                    <a:pt x="387" y="147"/>
                  </a:moveTo>
                  <a:cubicBezTo>
                    <a:pt x="206" y="8"/>
                    <a:pt x="206" y="8"/>
                    <a:pt x="206" y="8"/>
                  </a:cubicBezTo>
                  <a:cubicBezTo>
                    <a:pt x="200" y="4"/>
                    <a:pt x="193" y="0"/>
                    <a:pt x="184" y="10"/>
                  </a:cubicBezTo>
                  <a:cubicBezTo>
                    <a:pt x="130" y="66"/>
                    <a:pt x="74" y="102"/>
                    <a:pt x="14" y="132"/>
                  </a:cubicBezTo>
                  <a:cubicBezTo>
                    <a:pt x="0" y="140"/>
                    <a:pt x="0" y="145"/>
                    <a:pt x="5" y="157"/>
                  </a:cubicBezTo>
                  <a:cubicBezTo>
                    <a:pt x="107" y="364"/>
                    <a:pt x="107" y="364"/>
                    <a:pt x="107" y="364"/>
                  </a:cubicBezTo>
                  <a:cubicBezTo>
                    <a:pt x="110" y="371"/>
                    <a:pt x="120" y="374"/>
                    <a:pt x="134" y="369"/>
                  </a:cubicBezTo>
                  <a:cubicBezTo>
                    <a:pt x="224" y="330"/>
                    <a:pt x="301" y="270"/>
                    <a:pt x="368" y="202"/>
                  </a:cubicBezTo>
                  <a:cubicBezTo>
                    <a:pt x="376" y="194"/>
                    <a:pt x="383" y="186"/>
                    <a:pt x="391" y="178"/>
                  </a:cubicBezTo>
                  <a:cubicBezTo>
                    <a:pt x="401" y="166"/>
                    <a:pt x="398" y="156"/>
                    <a:pt x="387" y="147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2" name="矩形 81"/>
            <p:cNvSpPr/>
            <p:nvPr/>
          </p:nvSpPr>
          <p:spPr>
            <a:xfrm>
              <a:off x="7011013" y="477300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02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878714" y="1424799"/>
            <a:ext cx="1009230" cy="1477092"/>
            <a:chOff x="7142211" y="2491052"/>
            <a:chExt cx="1373188" cy="2009775"/>
          </a:xfrm>
        </p:grpSpPr>
        <p:sp>
          <p:nvSpPr>
            <p:cNvPr id="84" name="Freeform 5"/>
            <p:cNvSpPr/>
            <p:nvPr/>
          </p:nvSpPr>
          <p:spPr bwMode="auto">
            <a:xfrm rot="20700000">
              <a:off x="7142211" y="2491052"/>
              <a:ext cx="1373188" cy="2009775"/>
            </a:xfrm>
            <a:custGeom>
              <a:avLst/>
              <a:gdLst>
                <a:gd name="T0" fmla="*/ 400 w 508"/>
                <a:gd name="T1" fmla="*/ 472 h 743"/>
                <a:gd name="T2" fmla="*/ 489 w 508"/>
                <a:gd name="T3" fmla="*/ 491 h 743"/>
                <a:gd name="T4" fmla="*/ 503 w 508"/>
                <a:gd name="T5" fmla="*/ 477 h 743"/>
                <a:gd name="T6" fmla="*/ 430 w 508"/>
                <a:gd name="T7" fmla="*/ 246 h 743"/>
                <a:gd name="T8" fmla="*/ 359 w 508"/>
                <a:gd name="T9" fmla="*/ 23 h 743"/>
                <a:gd name="T10" fmla="*/ 330 w 508"/>
                <a:gd name="T11" fmla="*/ 19 h 743"/>
                <a:gd name="T12" fmla="*/ 174 w 508"/>
                <a:gd name="T13" fmla="*/ 190 h 743"/>
                <a:gd name="T14" fmla="*/ 13 w 508"/>
                <a:gd name="T15" fmla="*/ 365 h 743"/>
                <a:gd name="T16" fmla="*/ 16 w 508"/>
                <a:gd name="T17" fmla="*/ 387 h 743"/>
                <a:gd name="T18" fmla="*/ 125 w 508"/>
                <a:gd name="T19" fmla="*/ 411 h 743"/>
                <a:gd name="T20" fmla="*/ 55 w 508"/>
                <a:gd name="T21" fmla="*/ 607 h 743"/>
                <a:gd name="T22" fmla="*/ 62 w 508"/>
                <a:gd name="T23" fmla="*/ 630 h 743"/>
                <a:gd name="T24" fmla="*/ 266 w 508"/>
                <a:gd name="T25" fmla="*/ 734 h 743"/>
                <a:gd name="T26" fmla="*/ 294 w 508"/>
                <a:gd name="T27" fmla="*/ 726 h 743"/>
                <a:gd name="T28" fmla="*/ 382 w 508"/>
                <a:gd name="T29" fmla="*/ 483 h 743"/>
                <a:gd name="T30" fmla="*/ 385 w 508"/>
                <a:gd name="T31" fmla="*/ 469 h 743"/>
                <a:gd name="T32" fmla="*/ 400 w 508"/>
                <a:gd name="T33" fmla="*/ 472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8" h="743">
                  <a:moveTo>
                    <a:pt x="400" y="472"/>
                  </a:moveTo>
                  <a:cubicBezTo>
                    <a:pt x="489" y="491"/>
                    <a:pt x="489" y="491"/>
                    <a:pt x="489" y="491"/>
                  </a:cubicBezTo>
                  <a:cubicBezTo>
                    <a:pt x="506" y="496"/>
                    <a:pt x="508" y="494"/>
                    <a:pt x="503" y="477"/>
                  </a:cubicBezTo>
                  <a:cubicBezTo>
                    <a:pt x="430" y="246"/>
                    <a:pt x="430" y="246"/>
                    <a:pt x="430" y="246"/>
                  </a:cubicBezTo>
                  <a:cubicBezTo>
                    <a:pt x="359" y="23"/>
                    <a:pt x="359" y="23"/>
                    <a:pt x="359" y="23"/>
                  </a:cubicBezTo>
                  <a:cubicBezTo>
                    <a:pt x="352" y="0"/>
                    <a:pt x="338" y="9"/>
                    <a:pt x="330" y="19"/>
                  </a:cubicBezTo>
                  <a:cubicBezTo>
                    <a:pt x="174" y="190"/>
                    <a:pt x="174" y="190"/>
                    <a:pt x="174" y="190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0" y="378"/>
                    <a:pt x="2" y="385"/>
                    <a:pt x="16" y="387"/>
                  </a:cubicBezTo>
                  <a:cubicBezTo>
                    <a:pt x="125" y="411"/>
                    <a:pt x="125" y="411"/>
                    <a:pt x="125" y="411"/>
                  </a:cubicBezTo>
                  <a:cubicBezTo>
                    <a:pt x="109" y="485"/>
                    <a:pt x="84" y="553"/>
                    <a:pt x="55" y="607"/>
                  </a:cubicBezTo>
                  <a:cubicBezTo>
                    <a:pt x="50" y="618"/>
                    <a:pt x="53" y="623"/>
                    <a:pt x="62" y="630"/>
                  </a:cubicBezTo>
                  <a:cubicBezTo>
                    <a:pt x="266" y="734"/>
                    <a:pt x="266" y="734"/>
                    <a:pt x="266" y="734"/>
                  </a:cubicBezTo>
                  <a:cubicBezTo>
                    <a:pt x="282" y="741"/>
                    <a:pt x="285" y="743"/>
                    <a:pt x="294" y="726"/>
                  </a:cubicBezTo>
                  <a:cubicBezTo>
                    <a:pt x="333" y="650"/>
                    <a:pt x="362" y="573"/>
                    <a:pt x="382" y="483"/>
                  </a:cubicBezTo>
                  <a:cubicBezTo>
                    <a:pt x="385" y="469"/>
                    <a:pt x="385" y="469"/>
                    <a:pt x="385" y="469"/>
                  </a:cubicBezTo>
                  <a:lnTo>
                    <a:pt x="400" y="47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5" name="矩形 84"/>
            <p:cNvSpPr/>
            <p:nvPr/>
          </p:nvSpPr>
          <p:spPr>
            <a:xfrm>
              <a:off x="7456271" y="332076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03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453765" y="1331435"/>
            <a:ext cx="777048" cy="604371"/>
            <a:chOff x="4706507" y="1725370"/>
            <a:chExt cx="1057275" cy="822325"/>
          </a:xfrm>
        </p:grpSpPr>
        <p:sp>
          <p:nvSpPr>
            <p:cNvPr id="87" name="Freeform 9"/>
            <p:cNvSpPr/>
            <p:nvPr/>
          </p:nvSpPr>
          <p:spPr bwMode="auto">
            <a:xfrm rot="20700000">
              <a:off x="4706507" y="1725370"/>
              <a:ext cx="1057275" cy="822325"/>
            </a:xfrm>
            <a:custGeom>
              <a:avLst/>
              <a:gdLst>
                <a:gd name="T0" fmla="*/ 373 w 391"/>
                <a:gd name="T1" fmla="*/ 260 h 304"/>
                <a:gd name="T2" fmla="*/ 390 w 391"/>
                <a:gd name="T3" fmla="*/ 24 h 304"/>
                <a:gd name="T4" fmla="*/ 373 w 391"/>
                <a:gd name="T5" fmla="*/ 8 h 304"/>
                <a:gd name="T6" fmla="*/ 14 w 391"/>
                <a:gd name="T7" fmla="*/ 53 h 304"/>
                <a:gd name="T8" fmla="*/ 6 w 391"/>
                <a:gd name="T9" fmla="*/ 71 h 304"/>
                <a:gd name="T10" fmla="*/ 92 w 391"/>
                <a:gd name="T11" fmla="*/ 297 h 304"/>
                <a:gd name="T12" fmla="*/ 105 w 391"/>
                <a:gd name="T13" fmla="*/ 302 h 304"/>
                <a:gd name="T14" fmla="*/ 357 w 391"/>
                <a:gd name="T15" fmla="*/ 273 h 304"/>
                <a:gd name="T16" fmla="*/ 373 w 391"/>
                <a:gd name="T17" fmla="*/ 26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4">
                  <a:moveTo>
                    <a:pt x="373" y="260"/>
                  </a:moveTo>
                  <a:cubicBezTo>
                    <a:pt x="390" y="24"/>
                    <a:pt x="390" y="24"/>
                    <a:pt x="390" y="24"/>
                  </a:cubicBezTo>
                  <a:cubicBezTo>
                    <a:pt x="391" y="9"/>
                    <a:pt x="384" y="9"/>
                    <a:pt x="373" y="8"/>
                  </a:cubicBezTo>
                  <a:cubicBezTo>
                    <a:pt x="305" y="3"/>
                    <a:pt x="164" y="0"/>
                    <a:pt x="14" y="53"/>
                  </a:cubicBezTo>
                  <a:cubicBezTo>
                    <a:pt x="0" y="58"/>
                    <a:pt x="6" y="71"/>
                    <a:pt x="6" y="71"/>
                  </a:cubicBezTo>
                  <a:cubicBezTo>
                    <a:pt x="92" y="297"/>
                    <a:pt x="92" y="297"/>
                    <a:pt x="92" y="297"/>
                  </a:cubicBezTo>
                  <a:cubicBezTo>
                    <a:pt x="94" y="301"/>
                    <a:pt x="97" y="304"/>
                    <a:pt x="105" y="302"/>
                  </a:cubicBezTo>
                  <a:cubicBezTo>
                    <a:pt x="203" y="274"/>
                    <a:pt x="300" y="271"/>
                    <a:pt x="357" y="273"/>
                  </a:cubicBezTo>
                  <a:cubicBezTo>
                    <a:pt x="370" y="274"/>
                    <a:pt x="372" y="270"/>
                    <a:pt x="373" y="26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844593" y="1878759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04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770259" y="1732749"/>
            <a:ext cx="799217" cy="746713"/>
            <a:chOff x="3776508" y="2271410"/>
            <a:chExt cx="1087438" cy="1016000"/>
          </a:xfrm>
        </p:grpSpPr>
        <p:sp>
          <p:nvSpPr>
            <p:cNvPr id="90" name="Freeform 10"/>
            <p:cNvSpPr/>
            <p:nvPr/>
          </p:nvSpPr>
          <p:spPr bwMode="auto">
            <a:xfrm rot="20700000">
              <a:off x="3776508" y="2271410"/>
              <a:ext cx="1087438" cy="1016000"/>
            </a:xfrm>
            <a:custGeom>
              <a:avLst/>
              <a:gdLst>
                <a:gd name="T0" fmla="*/ 14 w 402"/>
                <a:gd name="T1" fmla="*/ 233 h 376"/>
                <a:gd name="T2" fmla="*/ 198 w 402"/>
                <a:gd name="T3" fmla="*/ 367 h 376"/>
                <a:gd name="T4" fmla="*/ 221 w 402"/>
                <a:gd name="T5" fmla="*/ 366 h 376"/>
                <a:gd name="T6" fmla="*/ 387 w 402"/>
                <a:gd name="T7" fmla="*/ 239 h 376"/>
                <a:gd name="T8" fmla="*/ 396 w 402"/>
                <a:gd name="T9" fmla="*/ 214 h 376"/>
                <a:gd name="T10" fmla="*/ 290 w 402"/>
                <a:gd name="T11" fmla="*/ 10 h 376"/>
                <a:gd name="T12" fmla="*/ 263 w 402"/>
                <a:gd name="T13" fmla="*/ 6 h 376"/>
                <a:gd name="T14" fmla="*/ 32 w 402"/>
                <a:gd name="T15" fmla="*/ 178 h 376"/>
                <a:gd name="T16" fmla="*/ 10 w 402"/>
                <a:gd name="T17" fmla="*/ 202 h 376"/>
                <a:gd name="T18" fmla="*/ 14 w 402"/>
                <a:gd name="T19" fmla="*/ 2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376">
                  <a:moveTo>
                    <a:pt x="14" y="233"/>
                  </a:moveTo>
                  <a:cubicBezTo>
                    <a:pt x="198" y="367"/>
                    <a:pt x="198" y="367"/>
                    <a:pt x="198" y="367"/>
                  </a:cubicBezTo>
                  <a:cubicBezTo>
                    <a:pt x="204" y="372"/>
                    <a:pt x="212" y="376"/>
                    <a:pt x="221" y="366"/>
                  </a:cubicBezTo>
                  <a:cubicBezTo>
                    <a:pt x="273" y="309"/>
                    <a:pt x="329" y="271"/>
                    <a:pt x="387" y="239"/>
                  </a:cubicBezTo>
                  <a:cubicBezTo>
                    <a:pt x="401" y="232"/>
                    <a:pt x="402" y="226"/>
                    <a:pt x="396" y="214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86" y="3"/>
                    <a:pt x="276" y="0"/>
                    <a:pt x="263" y="6"/>
                  </a:cubicBezTo>
                  <a:cubicBezTo>
                    <a:pt x="174" y="47"/>
                    <a:pt x="98" y="108"/>
                    <a:pt x="32" y="178"/>
                  </a:cubicBezTo>
                  <a:cubicBezTo>
                    <a:pt x="25" y="186"/>
                    <a:pt x="17" y="194"/>
                    <a:pt x="10" y="202"/>
                  </a:cubicBezTo>
                  <a:cubicBezTo>
                    <a:pt x="0" y="214"/>
                    <a:pt x="3" y="225"/>
                    <a:pt x="14" y="233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3893245" y="2579028"/>
              <a:ext cx="890515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05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497025" y="2494795"/>
            <a:ext cx="1019730" cy="1481759"/>
            <a:chOff x="3404738" y="3308273"/>
            <a:chExt cx="1387475" cy="2016125"/>
          </a:xfrm>
        </p:grpSpPr>
        <p:sp>
          <p:nvSpPr>
            <p:cNvPr id="93" name="Freeform 11"/>
            <p:cNvSpPr/>
            <p:nvPr/>
          </p:nvSpPr>
          <p:spPr bwMode="auto">
            <a:xfrm rot="20700000">
              <a:off x="3404738" y="3308273"/>
              <a:ext cx="1387475" cy="2016125"/>
            </a:xfrm>
            <a:custGeom>
              <a:avLst/>
              <a:gdLst>
                <a:gd name="T0" fmla="*/ 109 w 513"/>
                <a:gd name="T1" fmla="*/ 277 h 745"/>
                <a:gd name="T2" fmla="*/ 19 w 513"/>
                <a:gd name="T3" fmla="*/ 262 h 745"/>
                <a:gd name="T4" fmla="*/ 5 w 513"/>
                <a:gd name="T5" fmla="*/ 277 h 745"/>
                <a:gd name="T6" fmla="*/ 92 w 513"/>
                <a:gd name="T7" fmla="*/ 504 h 745"/>
                <a:gd name="T8" fmla="*/ 175 w 513"/>
                <a:gd name="T9" fmla="*/ 722 h 745"/>
                <a:gd name="T10" fmla="*/ 204 w 513"/>
                <a:gd name="T11" fmla="*/ 725 h 745"/>
                <a:gd name="T12" fmla="*/ 351 w 513"/>
                <a:gd name="T13" fmla="*/ 546 h 745"/>
                <a:gd name="T14" fmla="*/ 500 w 513"/>
                <a:gd name="T15" fmla="*/ 362 h 745"/>
                <a:gd name="T16" fmla="*/ 497 w 513"/>
                <a:gd name="T17" fmla="*/ 339 h 745"/>
                <a:gd name="T18" fmla="*/ 387 w 513"/>
                <a:gd name="T19" fmla="*/ 321 h 745"/>
                <a:gd name="T20" fmla="*/ 445 w 513"/>
                <a:gd name="T21" fmla="*/ 122 h 745"/>
                <a:gd name="T22" fmla="*/ 437 w 513"/>
                <a:gd name="T23" fmla="*/ 100 h 745"/>
                <a:gd name="T24" fmla="*/ 227 w 513"/>
                <a:gd name="T25" fmla="*/ 8 h 745"/>
                <a:gd name="T26" fmla="*/ 200 w 513"/>
                <a:gd name="T27" fmla="*/ 17 h 745"/>
                <a:gd name="T28" fmla="*/ 126 w 513"/>
                <a:gd name="T29" fmla="*/ 264 h 745"/>
                <a:gd name="T30" fmla="*/ 124 w 513"/>
                <a:gd name="T31" fmla="*/ 279 h 745"/>
                <a:gd name="T32" fmla="*/ 109 w 513"/>
                <a:gd name="T33" fmla="*/ 27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45">
                  <a:moveTo>
                    <a:pt x="109" y="277"/>
                  </a:moveTo>
                  <a:cubicBezTo>
                    <a:pt x="19" y="262"/>
                    <a:pt x="19" y="262"/>
                    <a:pt x="19" y="262"/>
                  </a:cubicBezTo>
                  <a:cubicBezTo>
                    <a:pt x="1" y="259"/>
                    <a:pt x="0" y="261"/>
                    <a:pt x="5" y="277"/>
                  </a:cubicBezTo>
                  <a:cubicBezTo>
                    <a:pt x="92" y="504"/>
                    <a:pt x="92" y="504"/>
                    <a:pt x="92" y="504"/>
                  </a:cubicBezTo>
                  <a:cubicBezTo>
                    <a:pt x="175" y="722"/>
                    <a:pt x="175" y="722"/>
                    <a:pt x="175" y="722"/>
                  </a:cubicBezTo>
                  <a:cubicBezTo>
                    <a:pt x="184" y="745"/>
                    <a:pt x="197" y="735"/>
                    <a:pt x="204" y="725"/>
                  </a:cubicBezTo>
                  <a:cubicBezTo>
                    <a:pt x="351" y="546"/>
                    <a:pt x="351" y="546"/>
                    <a:pt x="351" y="546"/>
                  </a:cubicBezTo>
                  <a:cubicBezTo>
                    <a:pt x="500" y="362"/>
                    <a:pt x="500" y="362"/>
                    <a:pt x="500" y="362"/>
                  </a:cubicBezTo>
                  <a:cubicBezTo>
                    <a:pt x="513" y="347"/>
                    <a:pt x="511" y="341"/>
                    <a:pt x="497" y="339"/>
                  </a:cubicBezTo>
                  <a:cubicBezTo>
                    <a:pt x="387" y="321"/>
                    <a:pt x="387" y="321"/>
                    <a:pt x="387" y="321"/>
                  </a:cubicBezTo>
                  <a:cubicBezTo>
                    <a:pt x="398" y="247"/>
                    <a:pt x="420" y="178"/>
                    <a:pt x="445" y="122"/>
                  </a:cubicBezTo>
                  <a:cubicBezTo>
                    <a:pt x="450" y="111"/>
                    <a:pt x="447" y="106"/>
                    <a:pt x="437" y="100"/>
                  </a:cubicBezTo>
                  <a:cubicBezTo>
                    <a:pt x="227" y="8"/>
                    <a:pt x="227" y="8"/>
                    <a:pt x="227" y="8"/>
                  </a:cubicBezTo>
                  <a:cubicBezTo>
                    <a:pt x="211" y="1"/>
                    <a:pt x="208" y="0"/>
                    <a:pt x="200" y="17"/>
                  </a:cubicBezTo>
                  <a:cubicBezTo>
                    <a:pt x="165" y="95"/>
                    <a:pt x="141" y="174"/>
                    <a:pt x="126" y="264"/>
                  </a:cubicBezTo>
                  <a:cubicBezTo>
                    <a:pt x="124" y="279"/>
                    <a:pt x="124" y="279"/>
                    <a:pt x="124" y="279"/>
                  </a:cubicBezTo>
                  <a:lnTo>
                    <a:pt x="109" y="277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04706" y="4140341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60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06</a:t>
              </a:r>
              <a:endParaRPr lang="zh-CN" altLang="en-US" sz="2060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230561" y="1059771"/>
            <a:ext cx="2748831" cy="82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仓库所有者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，我想要了解</a:t>
            </a:r>
            <a:r>
              <a:rPr lang="zh-CN" altLang="en-US" sz="1100" b="1" dirty="0">
                <a:solidFill>
                  <a:srgbClr val="FF0000"/>
                </a:solidFill>
              </a:rPr>
              <a:t>库存零售食品的存放期限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以及</a:t>
            </a:r>
            <a:r>
              <a:rPr lang="zh-CN" altLang="en-US" sz="1100" b="1" dirty="0">
                <a:solidFill>
                  <a:srgbClr val="FF0000"/>
                </a:solidFill>
              </a:rPr>
              <a:t>是否快到保质期，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以便于及时出售零售食品；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587006" y="2037899"/>
            <a:ext cx="1317249" cy="1317248"/>
            <a:chOff x="5045997" y="3342168"/>
            <a:chExt cx="1792288" cy="1792287"/>
          </a:xfrm>
        </p:grpSpPr>
        <p:sp>
          <p:nvSpPr>
            <p:cNvPr id="102" name="Oval 8"/>
            <p:cNvSpPr>
              <a:spLocks noChangeArrowheads="1"/>
            </p:cNvSpPr>
            <p:nvPr/>
          </p:nvSpPr>
          <p:spPr bwMode="auto">
            <a:xfrm rot="20700000">
              <a:off x="5045997" y="3342168"/>
              <a:ext cx="1792288" cy="1792287"/>
            </a:xfrm>
            <a:prstGeom prst="ellipse">
              <a:avLst/>
            </a:prstGeom>
            <a:solidFill>
              <a:srgbClr val="112F70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03" name="Freeform 22"/>
            <p:cNvSpPr>
              <a:spLocks noEditPoints="1"/>
            </p:cNvSpPr>
            <p:nvPr/>
          </p:nvSpPr>
          <p:spPr bwMode="auto">
            <a:xfrm>
              <a:off x="5642001" y="3835084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sp>
        <p:nvSpPr>
          <p:cNvPr id="5" name="矩形 47"/>
          <p:cNvSpPr>
            <a:spLocks noChangeArrowheads="1"/>
          </p:cNvSpPr>
          <p:nvPr/>
        </p:nvSpPr>
        <p:spPr bwMode="auto">
          <a:xfrm>
            <a:off x="107504" y="2197685"/>
            <a:ext cx="1972647" cy="5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仓库所有者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</a:t>
            </a:r>
            <a:r>
              <a:rPr lang="zh-CN" altLang="en-US" sz="1100" b="1" dirty="0">
                <a:solidFill>
                  <a:srgbClr val="FF0000"/>
                </a:solidFill>
              </a:rPr>
              <a:t>随时查询货物信息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，以便于了解仓库的情况；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183954" y="3371086"/>
            <a:ext cx="1972647" cy="5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仓库所有者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，我想要了解</a:t>
            </a:r>
            <a:r>
              <a:rPr lang="zh-CN" altLang="en-US" sz="1100" b="1" dirty="0">
                <a:solidFill>
                  <a:srgbClr val="FF0000"/>
                </a:solidFill>
              </a:rPr>
              <a:t>仓库运营情况尤其是成本，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以便于计算开支和收益；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6904983" y="1726063"/>
            <a:ext cx="21315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仓库所有者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</a:t>
            </a:r>
            <a:r>
              <a:rPr lang="zh-CN" altLang="en-US" sz="1100" dirty="0">
                <a:solidFill>
                  <a:schemeClr val="tx1"/>
                </a:solidFill>
              </a:rPr>
              <a:t>了解</a:t>
            </a:r>
            <a:r>
              <a:rPr lang="zh-CN" altLang="en-US" sz="1100" b="1" dirty="0">
                <a:solidFill>
                  <a:srgbClr val="FF0000"/>
                </a:solidFill>
              </a:rPr>
              <a:t>各货物的库存量</a:t>
            </a:r>
            <a:r>
              <a:rPr lang="zh-CN" altLang="en-US" sz="1100" dirty="0">
                <a:solidFill>
                  <a:schemeClr val="tx1"/>
                </a:solidFill>
              </a:rPr>
              <a:t>和</a:t>
            </a:r>
            <a:r>
              <a:rPr lang="zh-CN" altLang="en-US" sz="1100" b="1" dirty="0">
                <a:solidFill>
                  <a:srgbClr val="FF0000"/>
                </a:solidFill>
              </a:rPr>
              <a:t>仓库剩余容量，</a:t>
            </a:r>
            <a:r>
              <a:rPr lang="zh-CN" altLang="en-US" sz="1100" dirty="0"/>
              <a:t>以便于考虑应对哪些货品进行补货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6904983" y="2786319"/>
            <a:ext cx="197264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仓库所有者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</a:t>
            </a:r>
            <a:r>
              <a:rPr lang="zh-CN" altLang="en-US" sz="1100" b="1" dirty="0">
                <a:solidFill>
                  <a:srgbClr val="FF0000"/>
                </a:solidFill>
              </a:rPr>
              <a:t>提交出库货物清单</a:t>
            </a:r>
            <a:r>
              <a:rPr lang="zh-CN" altLang="en-US" sz="1100" dirty="0"/>
              <a:t>，以便于利用自动化仓库实现快速准确出货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6588224" y="3868387"/>
            <a:ext cx="1972647" cy="5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作为一个</a:t>
            </a:r>
            <a:r>
              <a:rPr lang="zh-CN" altLang="en-US" sz="1100" b="1" dirty="0">
                <a:solidFill>
                  <a:schemeClr val="accent1"/>
                </a:solidFill>
              </a:rPr>
              <a:t>仓库所有者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，我想要</a:t>
            </a:r>
            <a:r>
              <a:rPr lang="zh-CN" altLang="en-US" sz="1100" b="1" dirty="0">
                <a:solidFill>
                  <a:srgbClr val="FF0000"/>
                </a:solidFill>
              </a:rPr>
              <a:t>自由录入入库货物信息</a:t>
            </a:r>
            <a:r>
              <a:rPr lang="zh-CN" altLang="en-US" sz="1100" dirty="0"/>
              <a:t>，以便于掌控仓库的进补货情况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系统工作流程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44400"/>
          <a:stretch>
            <a:fillRect/>
          </a:stretch>
        </p:blipFill>
        <p:spPr>
          <a:xfrm>
            <a:off x="355163" y="627534"/>
            <a:ext cx="7745135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系统功能需求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3" name="图片 2" descr="Central To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699135"/>
            <a:ext cx="6607810" cy="4138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系统非功能需求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79231"/>
            <a:ext cx="6336704" cy="40132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5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系统范围</a:t>
            </a:r>
            <a:endParaRPr lang="zh-CN" altLang="en-US" sz="1765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98" y="133399"/>
            <a:ext cx="1028723" cy="819549"/>
          </a:xfrm>
          <a:prstGeom prst="rect">
            <a:avLst/>
          </a:prstGeom>
        </p:spPr>
      </p:pic>
      <p:pic>
        <p:nvPicPr>
          <p:cNvPr id="2" name="图片 1" descr="系统边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35" y="0"/>
            <a:ext cx="606933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毕业论文答辩PPT.p"/>
  <p:tag name="KSO_WPP_MARK_KEY" val="6670558e-c039-4fdc-b1df-89a7080aa7de"/>
  <p:tag name="COMMONDATA" val="eyJoZGlkIjoiYTEzMTZkMmFiODdiMzE4NzNiOGNhMGY3M2FjM2UwMz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WPS 文字</Application>
  <PresentationFormat>全屏显示(16:9)</PresentationFormat>
  <Paragraphs>249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汉仪旗黑</vt:lpstr>
      <vt:lpstr>Kartika</vt:lpstr>
      <vt:lpstr>Calibri</vt:lpstr>
      <vt:lpstr>方正姚体</vt:lpstr>
      <vt:lpstr>Arial Rounded MT Bold</vt:lpstr>
      <vt:lpstr>Times New Roman</vt:lpstr>
      <vt:lpstr>Helvetica Neue</vt:lpstr>
      <vt:lpstr>宋体</vt:lpstr>
      <vt:lpstr>Arial Unicode MS</vt:lpstr>
      <vt:lpstr>汉仪书宋二KW</vt:lpstr>
      <vt:lpstr>苹方-简</vt:lpstr>
      <vt:lpstr>宋体-简</vt:lpstr>
      <vt:lpstr>Arial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creator/>
  <cp:lastModifiedBy>Leeer</cp:lastModifiedBy>
  <cp:revision>9</cp:revision>
  <dcterms:created xsi:type="dcterms:W3CDTF">2023-03-14T06:26:11Z</dcterms:created>
  <dcterms:modified xsi:type="dcterms:W3CDTF">2023-03-14T06:26:11Z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C0A090271ACD4D4A9D091AA6D200F1C9</vt:lpwstr>
  </property>
  <property fmtid="{D5CDD505-2E9C-101B-9397-08002B2CF9AE}" pid="3" name="KSOProductBuildVer">
    <vt:lpwstr>2052-5.2.1.7798</vt:lpwstr>
  </property>
</Properties>
</file>