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9752E-2CED-8CB5-CED2-9A44AFDC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EEFD7-D9A8-3E6D-22A4-DED05D50B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5121C-0AE2-7D1D-8454-D7452924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574D1-83B0-6885-F1EF-36A0A8AD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DBE60-1031-6A27-8EEA-87587A7D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5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1496C-5547-98C3-34ED-B111E80F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8652A-C060-793F-249E-70078F1A9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DF36C-2BE5-F209-4AF3-3A1E447C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36056-847F-8A63-CF8C-1E22F08A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B1FAD-12FC-A4ED-542D-63E12A08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4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F5205-99F6-9FB6-A759-F902F643C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E50E3-CA24-2C49-4FC9-218E09270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C04FC-FE30-4E11-3E66-3E3C4F91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2AB9C-1A3A-E154-F610-80D222B5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9C0F3-24CD-4890-1A2B-28F2DBA1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3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6C9CD-4C36-E03D-08EA-809E49C0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79AA3-32B1-2458-CD26-C9E27BD2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9243D-E00D-E669-820D-B1BEDCF5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D6DF0-5AE5-DD52-E7D7-4D7F2E17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7B6B6-E8DA-29FA-A661-61BE1FB3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2ACC7-0F19-59CC-030E-197500BE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3B2DA-666F-A447-ABDA-2165B276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7569D-66A6-9B20-1E36-CD594BCA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79202-CD52-773F-810F-4DF4302E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2BBC6-F86B-9959-D1AB-496A37A1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0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75756-70FF-3A3A-BA34-69B1802B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4E3FB-3FCC-DAF6-37CA-5B29EEFE5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20295-7CB5-594F-7899-85F7D894A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D8892-2FFF-D2BC-A00D-0FFD4260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9474B-3FE2-EA65-C485-DE807B17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37B46-27BF-BB26-3130-B3A77856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D94D-8441-1393-FEC5-C93C14DE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F741C-E8A8-E99B-CE59-1EA07208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540830-33E6-6286-1BC7-C8861378B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AB1CF4-91C2-1B35-B3A3-BFD4B065B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59C2F-21CD-10B1-7A63-72EC502EB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AAC2D0-DA83-4191-030E-1E4B52C2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3776F-C8B4-D7D8-2C0F-C1D233F3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94573B-BC01-C691-9891-CA520F3B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2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C18C6-52D7-DA69-0D8B-4EDEEA7A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B4CB4F-E6CB-F551-4C57-CCF7FA7D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6DDE2-2A0D-ACAA-5072-89C559BB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B8AC7-07DC-26C6-A0E7-B0F5028B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7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486CD-784E-BDCB-5D96-F7351860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F69D3-92BB-040A-B9E1-7ADB86E8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E746F-9CDA-825C-B8C0-7DBB66C5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A834-EC07-E6CA-F6F6-52D3E3AE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C75FB-A697-2A6A-2BFB-ACB54153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E8595A-4CF6-82F4-1383-4C01933D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E5F5A-1C50-7CB0-FE28-87408BD7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A8E5F3-4FD8-3F14-8D0A-46AB8D56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62E83-4C93-9397-440F-A0D914E7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0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48064-552E-35EA-99FB-36805071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E860D-3807-A5F0-5D75-6D0464D2D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B2105-0A34-60D5-580A-746B7604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12BA2-9FAE-AA52-197E-EEC88B19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DB343-3539-56CA-7040-1BD96636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9F167-1CA0-9B13-61B9-028938AD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9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4A1F3-6F9B-C7E0-5D01-9113C83E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2D8EA-4E12-8C96-5AF2-2B808B58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6A500-C81A-8169-FC3C-1091D3305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0F3B-3100-496F-A38F-4FAF441DA03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96027-4DBE-57FF-5425-C80774AEF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EDF1C-0D09-2D17-8328-18C03517F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9FB5-4C4F-4F92-A198-8E6E9A8E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C08222-7270-C437-D69D-137E39BA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FNCSP </a:t>
            </a:r>
            <a:r>
              <a:rPr lang="ko-KR" altLang="en-US" sz="5400" dirty="0"/>
              <a:t>진행상황 정리</a:t>
            </a:r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81ECB-0325-87A3-8D70-2332000D2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2000" dirty="0"/>
              <a:t>20230830_</a:t>
            </a:r>
            <a:r>
              <a:rPr lang="ko-KR" altLang="en-US" sz="2000" dirty="0"/>
              <a:t>이은선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5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B9F4-9E51-D402-E442-85C3C9BF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컨설팅보고서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808963-43A2-6AB3-3D74-6D567C9D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18399" cy="2115637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79D4D12-71DA-0AFE-5DBE-C413B494560D}"/>
              </a:ext>
            </a:extLst>
          </p:cNvPr>
          <p:cNvSpPr/>
          <p:nvPr/>
        </p:nvSpPr>
        <p:spPr>
          <a:xfrm rot="10800000">
            <a:off x="6346702" y="2101273"/>
            <a:ext cx="858982" cy="24938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9396341-B952-6B7D-2887-6DC37C8F6BD5}"/>
              </a:ext>
            </a:extLst>
          </p:cNvPr>
          <p:cNvSpPr/>
          <p:nvPr/>
        </p:nvSpPr>
        <p:spPr>
          <a:xfrm rot="10800000">
            <a:off x="6346702" y="3080987"/>
            <a:ext cx="858982" cy="24938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80FAE-3989-B084-6F93-211915499FD4}"/>
              </a:ext>
            </a:extLst>
          </p:cNvPr>
          <p:cNvSpPr txBox="1"/>
          <p:nvPr/>
        </p:nvSpPr>
        <p:spPr>
          <a:xfrm>
            <a:off x="7419702" y="1902798"/>
            <a:ext cx="364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최근에 컨설팅보고서 화면으로 들어간 기업 순서대로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3A2E0-02AF-6419-D12F-49D5A49533B9}"/>
              </a:ext>
            </a:extLst>
          </p:cNvPr>
          <p:cNvSpPr txBox="1"/>
          <p:nvPr/>
        </p:nvSpPr>
        <p:spPr>
          <a:xfrm>
            <a:off x="7419702" y="2882512"/>
            <a:ext cx="364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cmt_rpt</a:t>
            </a:r>
            <a:r>
              <a:rPr lang="ko-KR" altLang="en-US" dirty="0"/>
              <a:t>의 </a:t>
            </a:r>
            <a:r>
              <a:rPr lang="en-US" altLang="ko-KR" dirty="0"/>
              <a:t>RPT1_END_DATE </a:t>
            </a:r>
            <a:r>
              <a:rPr lang="ko-KR" altLang="en-US" dirty="0"/>
              <a:t>기준 </a:t>
            </a:r>
            <a:r>
              <a:rPr lang="en-US" altLang="ko-KR" dirty="0"/>
              <a:t>desc sort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6858F-E06C-383A-8907-D7253B131ECC}"/>
              </a:ext>
            </a:extLst>
          </p:cNvPr>
          <p:cNvSpPr txBox="1"/>
          <p:nvPr/>
        </p:nvSpPr>
        <p:spPr>
          <a:xfrm>
            <a:off x="1001486" y="4084320"/>
            <a:ext cx="10067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코딩되어있는</a:t>
            </a:r>
            <a:r>
              <a:rPr lang="ko-KR" altLang="en-US" dirty="0"/>
              <a:t> 내용 </a:t>
            </a:r>
            <a:r>
              <a:rPr lang="ko-KR" altLang="en-US" dirty="0" err="1"/>
              <a:t>믿어야한다</a:t>
            </a:r>
            <a:r>
              <a:rPr lang="en-US" altLang="ko-KR" dirty="0"/>
              <a:t>. </a:t>
            </a:r>
            <a:r>
              <a:rPr lang="ko-KR" altLang="en-US" dirty="0"/>
              <a:t>문제 있으면 그때 까보기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Elasticsearch</a:t>
            </a:r>
            <a:r>
              <a:rPr lang="ko-KR" altLang="en-US" dirty="0"/>
              <a:t> </a:t>
            </a:r>
            <a:r>
              <a:rPr lang="en-US" altLang="ko-KR" dirty="0" err="1"/>
              <a:t>view_data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가져와서 화면 구성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17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6DCF8-F2AB-9329-861B-4A9051B3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ko-KR" altLang="en-US" dirty="0"/>
              <a:t>기업정보요약</a:t>
            </a:r>
          </a:p>
        </p:txBody>
      </p:sp>
      <p:pic>
        <p:nvPicPr>
          <p:cNvPr id="5" name="내용 개체 틀 4" descr="돼지 윤곽선">
            <a:extLst>
              <a:ext uri="{FF2B5EF4-FFF2-40B4-BE49-F238E27FC236}">
                <a16:creationId xmlns:a16="http://schemas.microsoft.com/office/drawing/2014/main" id="{B53E7C76-4142-8173-C876-920282C9D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183" y="570705"/>
            <a:ext cx="914400" cy="9144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749B88-35B7-9D82-2110-866683412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11214"/>
            <a:ext cx="3820532" cy="5013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036E56-3928-3E77-38B8-0A55F93D6734}"/>
              </a:ext>
            </a:extLst>
          </p:cNvPr>
          <p:cNvSpPr txBox="1"/>
          <p:nvPr/>
        </p:nvSpPr>
        <p:spPr>
          <a:xfrm>
            <a:off x="5126182" y="1485105"/>
            <a:ext cx="5671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One-page brief</a:t>
            </a:r>
          </a:p>
          <a:p>
            <a:endParaRPr lang="en-US" altLang="ko-KR" dirty="0"/>
          </a:p>
          <a:p>
            <a:r>
              <a:rPr lang="ko-KR" altLang="en-US" dirty="0"/>
              <a:t>기업성장지수 평균</a:t>
            </a:r>
            <a:r>
              <a:rPr lang="en-US" altLang="ko-KR" dirty="0"/>
              <a:t>, </a:t>
            </a:r>
            <a:r>
              <a:rPr lang="ko-KR" altLang="en-US" dirty="0"/>
              <a:t>컨설팅보고서 </a:t>
            </a:r>
            <a:r>
              <a:rPr lang="en-US" altLang="ko-KR" dirty="0"/>
              <a:t>1</a:t>
            </a:r>
            <a:r>
              <a:rPr lang="ko-KR" altLang="en-US" dirty="0"/>
              <a:t>번 평균 가져와서 계산 후 </a:t>
            </a:r>
            <a:r>
              <a:rPr lang="en-US" altLang="ko-KR" dirty="0"/>
              <a:t>Elastic </a:t>
            </a:r>
            <a:r>
              <a:rPr lang="en-US" altLang="ko-KR" dirty="0" err="1"/>
              <a:t>brief_data</a:t>
            </a:r>
            <a:r>
              <a:rPr lang="ko-KR" altLang="en-US" dirty="0"/>
              <a:t>에 저장해서 화면에 뿌림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기업성장지수</a:t>
            </a:r>
            <a:r>
              <a:rPr lang="en-US" altLang="ko-KR" dirty="0"/>
              <a:t>, </a:t>
            </a:r>
            <a:r>
              <a:rPr lang="ko-KR" altLang="en-US" dirty="0"/>
              <a:t>컨설팅보고서 완료 후 기업정보요약 데이터 제작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종합 분석 결과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Khu_get_summarize.py</a:t>
            </a:r>
            <a:r>
              <a:rPr lang="ko-KR" altLang="en-US" dirty="0"/>
              <a:t>로 분기점에 따라 단순하게 넣은 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44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B79-411A-9D70-1F6B-661BB6C4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산업통계정보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0FAF7E-0019-7E9A-9D75-0E15A6236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42891" cy="30417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9BBA5-F83D-1739-626A-79676A03565A}"/>
              </a:ext>
            </a:extLst>
          </p:cNvPr>
          <p:cNvSpPr txBox="1"/>
          <p:nvPr/>
        </p:nvSpPr>
        <p:spPr>
          <a:xfrm>
            <a:off x="7112000" y="1690688"/>
            <a:ext cx="424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Ksic_code</a:t>
            </a:r>
            <a:r>
              <a:rPr lang="ko-KR" altLang="en-US" dirty="0"/>
              <a:t>별로 </a:t>
            </a:r>
            <a:r>
              <a:rPr lang="ko-KR" altLang="en-US" dirty="0" err="1"/>
              <a:t>통계낸</a:t>
            </a:r>
            <a:r>
              <a:rPr lang="ko-KR" altLang="en-US" dirty="0"/>
              <a:t> 값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정확한 기획안이 없기 때문에</a:t>
            </a:r>
            <a:r>
              <a:rPr lang="en-US" altLang="ko-KR" dirty="0"/>
              <a:t> </a:t>
            </a:r>
            <a:r>
              <a:rPr lang="ko-KR" altLang="en-US" dirty="0"/>
              <a:t>차후 수정이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723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D41B1-8D53-16EB-B734-C3A42C91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batch </a:t>
            </a:r>
            <a:r>
              <a:rPr lang="ko-KR" altLang="en-US" dirty="0"/>
              <a:t>구조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0948B2A5-0553-C3AA-1024-B213EB95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0" y="1702016"/>
            <a:ext cx="6616125" cy="34539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FAA3C7-EEA2-0D73-4388-072AC04B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285" y="987425"/>
            <a:ext cx="4238625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91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F5C0-E974-7998-AD1D-AFA709CE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부가서비스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026784-1EE5-4A49-F37B-F840EAC2A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930" y="1863825"/>
            <a:ext cx="2505425" cy="2705478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BC3CFE3-BB31-B022-F7F4-EAADC898E0D2}"/>
              </a:ext>
            </a:extLst>
          </p:cNvPr>
          <p:cNvSpPr/>
          <p:nvPr/>
        </p:nvSpPr>
        <p:spPr>
          <a:xfrm rot="10800000">
            <a:off x="3520375" y="2967182"/>
            <a:ext cx="858982" cy="24938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147C51A-2E86-B59F-854C-91C492324D6A}"/>
              </a:ext>
            </a:extLst>
          </p:cNvPr>
          <p:cNvSpPr/>
          <p:nvPr/>
        </p:nvSpPr>
        <p:spPr>
          <a:xfrm rot="10800000">
            <a:off x="3520375" y="3516745"/>
            <a:ext cx="858982" cy="24938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9F2BF8-44F3-D0C1-7E51-9F41C16A38EA}"/>
              </a:ext>
            </a:extLst>
          </p:cNvPr>
          <p:cNvSpPr/>
          <p:nvPr/>
        </p:nvSpPr>
        <p:spPr>
          <a:xfrm rot="10800000">
            <a:off x="3520375" y="4114798"/>
            <a:ext cx="858982" cy="24938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BE6066-A6E9-B96E-3AAA-EC0CF5551560}"/>
              </a:ext>
            </a:extLst>
          </p:cNvPr>
          <p:cNvSpPr txBox="1"/>
          <p:nvPr/>
        </p:nvSpPr>
        <p:spPr>
          <a:xfrm>
            <a:off x="4562764" y="2798618"/>
            <a:ext cx="604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소연씨한테</a:t>
            </a:r>
            <a:r>
              <a:rPr lang="ko-KR" altLang="en-US" dirty="0"/>
              <a:t> 설명듣기 지금은 </a:t>
            </a:r>
            <a:r>
              <a:rPr lang="ko-KR" altLang="en-US" dirty="0" err="1"/>
              <a:t>중요하지않음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17714-536B-D54C-E211-B899034CF8B5}"/>
              </a:ext>
            </a:extLst>
          </p:cNvPr>
          <p:cNvSpPr txBox="1"/>
          <p:nvPr/>
        </p:nvSpPr>
        <p:spPr>
          <a:xfrm>
            <a:off x="4562764" y="3429000"/>
            <a:ext cx="604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source_data</a:t>
            </a:r>
            <a:r>
              <a:rPr lang="ko-KR" altLang="en-US" dirty="0"/>
              <a:t>의 분야에 따라 단순 검색 시스템</a:t>
            </a:r>
            <a:endParaRPr lang="en-US" altLang="ko-KR" dirty="0"/>
          </a:p>
          <a:p>
            <a:r>
              <a:rPr lang="en-US" altLang="ko-KR" dirty="0" err="1"/>
              <a:t>Svn</a:t>
            </a:r>
            <a:r>
              <a:rPr lang="ko-KR" altLang="en-US" dirty="0"/>
              <a:t>에서 </a:t>
            </a:r>
            <a:r>
              <a:rPr lang="en-US" altLang="ko-KR" dirty="0"/>
              <a:t>get_search.py</a:t>
            </a:r>
            <a:r>
              <a:rPr lang="ko-KR" altLang="en-US" dirty="0"/>
              <a:t>로 돌림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7D910-CCEF-2BDC-0AAE-C87969FF7912}"/>
              </a:ext>
            </a:extLst>
          </p:cNvPr>
          <p:cNvSpPr txBox="1"/>
          <p:nvPr/>
        </p:nvSpPr>
        <p:spPr>
          <a:xfrm>
            <a:off x="4562764" y="4054823"/>
            <a:ext cx="604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소연씨 진행중 나중에 인수인계 </a:t>
            </a:r>
            <a:r>
              <a:rPr lang="ko-KR" altLang="en-US" dirty="0" err="1"/>
              <a:t>받을것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72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D1E6E-B8F6-8B97-4DE3-EE65B4D2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AAF0A7-7E8A-6193-25FC-A4CB6E561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22" y="1773815"/>
            <a:ext cx="303758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9468D0-0C9F-1982-CEC2-B9075C8C1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45" y="1773815"/>
            <a:ext cx="3057288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0FFD60-9629-1E63-2B02-C95D45B52E84}"/>
              </a:ext>
            </a:extLst>
          </p:cNvPr>
          <p:cNvSpPr txBox="1"/>
          <p:nvPr/>
        </p:nvSpPr>
        <p:spPr>
          <a:xfrm>
            <a:off x="7350034" y="1773815"/>
            <a:ext cx="4003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Elastic</a:t>
            </a:r>
            <a:r>
              <a:rPr lang="ko-KR" altLang="en-US" dirty="0"/>
              <a:t> </a:t>
            </a:r>
            <a:r>
              <a:rPr lang="en-US" altLang="ko-KR" dirty="0" err="1"/>
              <a:t>fncsp_chatbot</a:t>
            </a:r>
            <a:r>
              <a:rPr lang="ko-KR" altLang="en-US" dirty="0"/>
              <a:t> 인덱스에</a:t>
            </a:r>
            <a:endParaRPr lang="en-US" altLang="ko-KR" dirty="0"/>
          </a:p>
          <a:p>
            <a:r>
              <a:rPr lang="ko-KR" altLang="en-US" dirty="0" err="1"/>
              <a:t>벡스에서</a:t>
            </a:r>
            <a:r>
              <a:rPr lang="ko-KR" altLang="en-US" dirty="0"/>
              <a:t> 준 </a:t>
            </a:r>
            <a:r>
              <a:rPr lang="en-US" altLang="ko-KR" dirty="0"/>
              <a:t>csv</a:t>
            </a:r>
            <a:r>
              <a:rPr lang="ko-KR" altLang="en-US" dirty="0"/>
              <a:t>파일 정리해서 넣고 단순 검색 가능하게 만든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Svn</a:t>
            </a:r>
            <a:r>
              <a:rPr lang="ko-KR" altLang="en-US" dirty="0"/>
              <a:t>에서 </a:t>
            </a:r>
            <a:r>
              <a:rPr lang="en-US" altLang="ko-KR" dirty="0"/>
              <a:t>make_chatbot.py</a:t>
            </a:r>
            <a:r>
              <a:rPr lang="ko-KR" altLang="en-US" dirty="0"/>
              <a:t>로 돌림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054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8C57F-1CEE-F174-6374-7C361090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FNCSP </a:t>
            </a:r>
            <a:r>
              <a:rPr lang="ko-KR" altLang="en-US" dirty="0"/>
              <a:t>첫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4AD7D-6121-4453-73C3-C9A35BBB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36" y="1792627"/>
            <a:ext cx="9182528" cy="4417334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2252C376-D55D-0B36-A63E-92AB2917526F}"/>
              </a:ext>
            </a:extLst>
          </p:cNvPr>
          <p:cNvSpPr/>
          <p:nvPr/>
        </p:nvSpPr>
        <p:spPr>
          <a:xfrm>
            <a:off x="3086793" y="1792627"/>
            <a:ext cx="3070167" cy="461665"/>
          </a:xfrm>
          <a:prstGeom prst="frame">
            <a:avLst>
              <a:gd name="adj1" fmla="val 946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105F28-C6B3-116E-5E83-E3FEB0E32833}"/>
              </a:ext>
            </a:extLst>
          </p:cNvPr>
          <p:cNvCxnSpPr>
            <a:cxnSpLocks/>
          </p:cNvCxnSpPr>
          <p:nvPr/>
        </p:nvCxnSpPr>
        <p:spPr>
          <a:xfrm flipV="1">
            <a:off x="5120640" y="1459856"/>
            <a:ext cx="1036320" cy="36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C3FD01-BBCE-C756-E4A8-332CADE47FFE}"/>
              </a:ext>
            </a:extLst>
          </p:cNvPr>
          <p:cNvSpPr txBox="1"/>
          <p:nvPr/>
        </p:nvSpPr>
        <p:spPr>
          <a:xfrm>
            <a:off x="6236501" y="1222130"/>
            <a:ext cx="3536364" cy="4001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해당 </a:t>
            </a:r>
            <a:r>
              <a:rPr lang="en-US" altLang="ko-KR" sz="2000" dirty="0">
                <a:solidFill>
                  <a:srgbClr val="FF0000"/>
                </a:solidFill>
              </a:rPr>
              <a:t>4</a:t>
            </a:r>
            <a:r>
              <a:rPr lang="ko-KR" altLang="en-US" sz="2000" dirty="0">
                <a:solidFill>
                  <a:srgbClr val="FF0000"/>
                </a:solidFill>
              </a:rPr>
              <a:t>가지 항목이 주요 기능</a:t>
            </a:r>
            <a:r>
              <a:rPr lang="en-US" altLang="ko-KR" sz="2000" dirty="0">
                <a:solidFill>
                  <a:srgbClr val="FF0000"/>
                </a:solidFill>
              </a:rPr>
              <a:t>!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730E0-243B-5271-A942-896A25BB1C8C}"/>
              </a:ext>
            </a:extLst>
          </p:cNvPr>
          <p:cNvSpPr txBox="1"/>
          <p:nvPr/>
        </p:nvSpPr>
        <p:spPr>
          <a:xfrm>
            <a:off x="-768030" y="2356231"/>
            <a:ext cx="3854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기업정보요약 </a:t>
            </a:r>
            <a:r>
              <a:rPr lang="en-US" altLang="ko-KR"/>
              <a:t>/ </a:t>
            </a:r>
          </a:p>
          <a:p>
            <a:r>
              <a:rPr lang="ko-KR" altLang="en-US"/>
              <a:t>기업컨설팅보고서</a:t>
            </a:r>
            <a:r>
              <a:rPr lang="en-US" altLang="ko-KR"/>
              <a:t>/</a:t>
            </a:r>
          </a:p>
          <a:p>
            <a:r>
              <a:rPr lang="ko-KR" altLang="en-US"/>
              <a:t>기업성장지수</a:t>
            </a:r>
            <a:endParaRPr lang="en-US" altLang="ko-KR"/>
          </a:p>
          <a:p>
            <a:r>
              <a:rPr lang="ko-KR" altLang="en-US"/>
              <a:t>위 </a:t>
            </a:r>
            <a:r>
              <a:rPr lang="en-US" altLang="ko-KR"/>
              <a:t>3</a:t>
            </a:r>
            <a:r>
              <a:rPr lang="ko-KR" altLang="en-US"/>
              <a:t>개는 자동화 진행중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산업통계정보 </a:t>
            </a:r>
            <a:r>
              <a:rPr lang="en-US" altLang="ko-KR"/>
              <a:t>- </a:t>
            </a:r>
            <a:r>
              <a:rPr lang="ko-KR" altLang="en-US"/>
              <a:t>벡스에 기획 수정안 요청 완료</a:t>
            </a:r>
            <a:r>
              <a:rPr lang="en-US" altLang="ko-KR"/>
              <a:t>(</a:t>
            </a:r>
            <a:r>
              <a:rPr lang="ko-KR" altLang="en-US"/>
              <a:t>기획안 언제 줄지 모름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6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8C57F-1CEE-F174-6374-7C361090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FNCSP </a:t>
            </a:r>
            <a:r>
              <a:rPr lang="ko-KR" altLang="en-US" dirty="0"/>
              <a:t>첫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F40643-117A-C0D0-AB27-B7F12DA6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1" y="1896857"/>
            <a:ext cx="9402618" cy="44859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711C6DE8-1D72-59D5-5A1D-3B6A812C5853}"/>
              </a:ext>
            </a:extLst>
          </p:cNvPr>
          <p:cNvSpPr/>
          <p:nvPr/>
        </p:nvSpPr>
        <p:spPr>
          <a:xfrm>
            <a:off x="2355272" y="3656807"/>
            <a:ext cx="3537527" cy="1791855"/>
          </a:xfrm>
          <a:prstGeom prst="frame">
            <a:avLst>
              <a:gd name="adj1" fmla="val 569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816753-F78E-9C09-A82F-650FD5E969A0}"/>
              </a:ext>
            </a:extLst>
          </p:cNvPr>
          <p:cNvCxnSpPr/>
          <p:nvPr/>
        </p:nvCxnSpPr>
        <p:spPr>
          <a:xfrm flipH="1" flipV="1">
            <a:off x="3623819" y="3196046"/>
            <a:ext cx="500216" cy="460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C25247-CF25-C143-CC23-1B7F1B110097}"/>
              </a:ext>
            </a:extLst>
          </p:cNvPr>
          <p:cNvSpPr txBox="1"/>
          <p:nvPr/>
        </p:nvSpPr>
        <p:spPr>
          <a:xfrm>
            <a:off x="2033978" y="2790194"/>
            <a:ext cx="209005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얘는 가짜데이터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81B70A12-3C98-E94D-466E-78B54067783C}"/>
              </a:ext>
            </a:extLst>
          </p:cNvPr>
          <p:cNvSpPr/>
          <p:nvPr/>
        </p:nvSpPr>
        <p:spPr>
          <a:xfrm>
            <a:off x="6008517" y="3656807"/>
            <a:ext cx="1890157" cy="1791855"/>
          </a:xfrm>
          <a:prstGeom prst="frame">
            <a:avLst>
              <a:gd name="adj1" fmla="val 569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D67ECEC-D670-3FF9-D59C-3B95869C22FB}"/>
              </a:ext>
            </a:extLst>
          </p:cNvPr>
          <p:cNvSpPr/>
          <p:nvPr/>
        </p:nvSpPr>
        <p:spPr>
          <a:xfrm>
            <a:off x="8014392" y="3656807"/>
            <a:ext cx="1890157" cy="1791855"/>
          </a:xfrm>
          <a:prstGeom prst="frame">
            <a:avLst>
              <a:gd name="adj1" fmla="val 569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65AFDA-508E-BDDA-FBA0-9713D9B39E0F}"/>
              </a:ext>
            </a:extLst>
          </p:cNvPr>
          <p:cNvCxnSpPr/>
          <p:nvPr/>
        </p:nvCxnSpPr>
        <p:spPr>
          <a:xfrm flipH="1" flipV="1">
            <a:off x="6527073" y="3220257"/>
            <a:ext cx="500216" cy="460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B08B7A-7008-2E98-7005-4AA7DC08E062}"/>
              </a:ext>
            </a:extLst>
          </p:cNvPr>
          <p:cNvCxnSpPr/>
          <p:nvPr/>
        </p:nvCxnSpPr>
        <p:spPr>
          <a:xfrm flipH="1" flipV="1">
            <a:off x="9132916" y="3220257"/>
            <a:ext cx="500216" cy="460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9239A1-F89C-F715-DC4A-C9B8D925F9C3}"/>
              </a:ext>
            </a:extLst>
          </p:cNvPr>
          <p:cNvSpPr txBox="1"/>
          <p:nvPr/>
        </p:nvSpPr>
        <p:spPr>
          <a:xfrm>
            <a:off x="4443459" y="2790194"/>
            <a:ext cx="2678352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Mysql</a:t>
            </a:r>
            <a:r>
              <a:rPr lang="en-US" altLang="ko-KR" dirty="0">
                <a:solidFill>
                  <a:srgbClr val="FF0000"/>
                </a:solidFill>
              </a:rPr>
              <a:t> &gt; </a:t>
            </a:r>
            <a:r>
              <a:rPr lang="en-US" altLang="ko-KR" dirty="0" err="1">
                <a:solidFill>
                  <a:srgbClr val="FF0000"/>
                </a:solidFill>
              </a:rPr>
              <a:t>Cmp_list</a:t>
            </a:r>
            <a:r>
              <a:rPr lang="en-US" altLang="ko-KR" dirty="0">
                <a:solidFill>
                  <a:srgbClr val="FF0000"/>
                </a:solidFill>
              </a:rPr>
              <a:t> count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A92D3A-99C6-D931-96A6-241A1BD8082D}"/>
              </a:ext>
            </a:extLst>
          </p:cNvPr>
          <p:cNvSpPr txBox="1"/>
          <p:nvPr/>
        </p:nvSpPr>
        <p:spPr>
          <a:xfrm>
            <a:off x="7394766" y="2260407"/>
            <a:ext cx="2833712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Mysql</a:t>
            </a:r>
            <a:r>
              <a:rPr lang="en-US" altLang="ko-KR" dirty="0">
                <a:solidFill>
                  <a:srgbClr val="FF0000"/>
                </a:solidFill>
              </a:rPr>
              <a:t> &gt; </a:t>
            </a:r>
            <a:r>
              <a:rPr lang="en-US" altLang="ko-KR" dirty="0" err="1">
                <a:solidFill>
                  <a:srgbClr val="FF0000"/>
                </a:solidFill>
              </a:rPr>
              <a:t>cmp_rpt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RPT1_END_DATE</a:t>
            </a:r>
            <a:r>
              <a:rPr lang="ko-KR" altLang="en-US" dirty="0">
                <a:solidFill>
                  <a:srgbClr val="FF0000"/>
                </a:solidFill>
              </a:rPr>
              <a:t>값이 있는 값 </a:t>
            </a:r>
            <a:r>
              <a:rPr lang="en-US" altLang="ko-KR" dirty="0">
                <a:solidFill>
                  <a:srgbClr val="FF0000"/>
                </a:solidFill>
              </a:rPr>
              <a:t>count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2E5F9-A09B-CB59-E889-4F52636E1557}"/>
              </a:ext>
            </a:extLst>
          </p:cNvPr>
          <p:cNvSpPr txBox="1"/>
          <p:nvPr/>
        </p:nvSpPr>
        <p:spPr>
          <a:xfrm>
            <a:off x="5816375" y="26155"/>
            <a:ext cx="53088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일반회원수는 </a:t>
            </a:r>
            <a:r>
              <a:rPr lang="en-US" altLang="ko-KR"/>
              <a:t>+500 (</a:t>
            </a:r>
            <a:r>
              <a:rPr lang="ko-KR" altLang="en-US"/>
              <a:t>실 가입자수 </a:t>
            </a:r>
            <a:r>
              <a:rPr lang="en-US" altLang="ko-KR"/>
              <a:t>38</a:t>
            </a:r>
            <a:r>
              <a:rPr lang="ko-KR" altLang="en-US"/>
              <a:t>명</a:t>
            </a:r>
            <a:r>
              <a:rPr lang="en-US" altLang="ko-KR"/>
              <a:t>)</a:t>
            </a:r>
          </a:p>
          <a:p>
            <a:r>
              <a:rPr lang="ko-KR" altLang="en-US"/>
              <a:t>컨설턴트 회원수는 </a:t>
            </a:r>
            <a:r>
              <a:rPr lang="en-US" altLang="ko-KR"/>
              <a:t>+100 (</a:t>
            </a:r>
            <a:r>
              <a:rPr lang="ko-KR" altLang="en-US"/>
              <a:t>실 가입자수 </a:t>
            </a:r>
            <a:r>
              <a:rPr lang="en-US" altLang="ko-KR"/>
              <a:t>34</a:t>
            </a:r>
            <a:r>
              <a:rPr lang="ko-KR" altLang="en-US"/>
              <a:t>명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회원정보 테이블 </a:t>
            </a:r>
            <a:r>
              <a:rPr lang="en-US" altLang="ko-KR"/>
              <a:t>cmt_emp</a:t>
            </a:r>
          </a:p>
          <a:p>
            <a:r>
              <a:rPr lang="ko-KR" altLang="en-US"/>
              <a:t>해당 테이블 </a:t>
            </a:r>
            <a:r>
              <a:rPr lang="en-US" altLang="ko-KR"/>
              <a:t>emp_gb =0 </a:t>
            </a:r>
            <a:r>
              <a:rPr lang="ko-KR" altLang="en-US"/>
              <a:t>일반회원</a:t>
            </a:r>
            <a:endParaRPr lang="en-US" altLang="ko-KR"/>
          </a:p>
          <a:p>
            <a:r>
              <a:rPr lang="en-US" altLang="ko-KR"/>
              <a:t>emp_gb = 1 </a:t>
            </a:r>
            <a:r>
              <a:rPr lang="ko-KR" altLang="en-US"/>
              <a:t>컨설턴트 회원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F0576-055A-0ABF-5B54-CD5643E1046E}"/>
              </a:ext>
            </a:extLst>
          </p:cNvPr>
          <p:cNvSpPr txBox="1"/>
          <p:nvPr/>
        </p:nvSpPr>
        <p:spPr>
          <a:xfrm>
            <a:off x="10865223" y="2398906"/>
            <a:ext cx="15688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cmp_rpt (x)</a:t>
            </a:r>
          </a:p>
          <a:p>
            <a:r>
              <a:rPr lang="en-US" altLang="ko-KR"/>
              <a:t>cmt_rpt (o)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8C57F-1CEE-F174-6374-7C361090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파생상품 이용하기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D6018-65E6-EA32-4330-A5860678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53" y="2162126"/>
            <a:ext cx="1905266" cy="704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CD991-A8E9-83D3-DCDC-30587A2911E3}"/>
              </a:ext>
            </a:extLst>
          </p:cNvPr>
          <p:cNvSpPr txBox="1"/>
          <p:nvPr/>
        </p:nvSpPr>
        <p:spPr>
          <a:xfrm>
            <a:off x="3417454" y="1884127"/>
            <a:ext cx="561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Cmp_list</a:t>
            </a:r>
            <a:r>
              <a:rPr lang="ko-KR" altLang="en-US" dirty="0"/>
              <a:t>의 </a:t>
            </a:r>
            <a:r>
              <a:rPr lang="en-US" altLang="ko-KR" dirty="0"/>
              <a:t>flag</a:t>
            </a:r>
            <a:r>
              <a:rPr lang="ko-KR" altLang="en-US" dirty="0"/>
              <a:t>에 따라 파생상품 이용하기 페이지의 바로가기에서 보여지는 리스트가 다름 </a:t>
            </a:r>
            <a:endParaRPr lang="en-US" altLang="ko-KR" dirty="0"/>
          </a:p>
          <a:p>
            <a:r>
              <a:rPr lang="en-US" altLang="ko-KR" dirty="0"/>
              <a:t>1-&gt;</a:t>
            </a:r>
            <a:r>
              <a:rPr lang="ko-KR" altLang="en-US" dirty="0" err="1"/>
              <a:t>보여짐</a:t>
            </a:r>
            <a:r>
              <a:rPr lang="ko-KR" altLang="en-US" dirty="0"/>
              <a:t> </a:t>
            </a:r>
            <a:r>
              <a:rPr lang="en-US" altLang="ko-KR" dirty="0"/>
              <a:t>0-&gt; </a:t>
            </a:r>
            <a:r>
              <a:rPr lang="ko-KR" altLang="en-US" dirty="0"/>
              <a:t>안보임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3715DF-0A64-5C4A-17BA-F2D8EE3B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53" y="3278895"/>
            <a:ext cx="6770255" cy="3432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8F55DB-3906-20C0-AA7B-1E2EA8142713}"/>
              </a:ext>
            </a:extLst>
          </p:cNvPr>
          <p:cNvSpPr txBox="1"/>
          <p:nvPr/>
        </p:nvSpPr>
        <p:spPr>
          <a:xfrm>
            <a:off x="8042202" y="3509818"/>
            <a:ext cx="265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지금은 페이지 </a:t>
            </a:r>
            <a:r>
              <a:rPr lang="ko-KR" altLang="en-US" dirty="0" err="1"/>
              <a:t>안나옴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가짜페이지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43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3A278-5764-476B-1394-23A4EB48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722797-F786-1242-8D36-21CB549D0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309" b="89609"/>
          <a:stretch/>
        </p:blipFill>
        <p:spPr>
          <a:xfrm>
            <a:off x="993553" y="1690688"/>
            <a:ext cx="6645852" cy="655348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AFE933A9-BC9B-4A3A-1889-42563F566BE2}"/>
              </a:ext>
            </a:extLst>
          </p:cNvPr>
          <p:cNvSpPr/>
          <p:nvPr/>
        </p:nvSpPr>
        <p:spPr>
          <a:xfrm>
            <a:off x="4354286" y="1690688"/>
            <a:ext cx="3285119" cy="655348"/>
          </a:xfrm>
          <a:prstGeom prst="frame">
            <a:avLst>
              <a:gd name="adj1" fmla="val 900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D6A55A2-53AB-4C4E-7E13-65527753C43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96846" y="2346036"/>
            <a:ext cx="0" cy="292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D807CCD-D517-BDB7-22CA-4CC86F66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9657"/>
            <a:ext cx="7985760" cy="1278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9ACAC9-225A-7C3F-DF0C-239302A9A323}"/>
              </a:ext>
            </a:extLst>
          </p:cNvPr>
          <p:cNvSpPr txBox="1"/>
          <p:nvPr/>
        </p:nvSpPr>
        <p:spPr>
          <a:xfrm>
            <a:off x="766891" y="4511964"/>
            <a:ext cx="9439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기업정보요약</a:t>
            </a:r>
            <a:r>
              <a:rPr lang="en-US" altLang="ko-KR" dirty="0"/>
              <a:t>, </a:t>
            </a:r>
            <a:r>
              <a:rPr lang="ko-KR" altLang="en-US" dirty="0"/>
              <a:t>기업컨설팅보고서</a:t>
            </a:r>
            <a:r>
              <a:rPr lang="en-US" altLang="ko-KR" dirty="0"/>
              <a:t>, </a:t>
            </a:r>
            <a:r>
              <a:rPr lang="ko-KR" altLang="en-US" dirty="0"/>
              <a:t>기업성장지수의 조회에 해당하는 내용</a:t>
            </a:r>
            <a:r>
              <a:rPr lang="en-US" altLang="ko-KR" dirty="0"/>
              <a:t>: </a:t>
            </a:r>
            <a:r>
              <a:rPr lang="en-US" altLang="ko-KR" dirty="0" err="1"/>
              <a:t>cmp_list</a:t>
            </a:r>
            <a:endParaRPr lang="en-US" altLang="ko-KR" dirty="0"/>
          </a:p>
          <a:p>
            <a:r>
              <a:rPr lang="ko-KR" altLang="en-US" dirty="0"/>
              <a:t>정보제공 여부</a:t>
            </a:r>
            <a:r>
              <a:rPr lang="en-US" altLang="ko-KR" dirty="0"/>
              <a:t>: </a:t>
            </a:r>
            <a:r>
              <a:rPr lang="en-US" altLang="ko-KR" dirty="0" err="1"/>
              <a:t>cmt_rpt</a:t>
            </a:r>
            <a:r>
              <a:rPr lang="ko-KR" altLang="en-US" dirty="0"/>
              <a:t>에서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       </a:t>
            </a:r>
            <a:r>
              <a:rPr lang="en-US" altLang="ko-KR" dirty="0" err="1"/>
              <a:t>cmt_rpt</a:t>
            </a:r>
            <a:r>
              <a:rPr lang="ko-KR" altLang="en-US" dirty="0"/>
              <a:t>의 </a:t>
            </a:r>
            <a:r>
              <a:rPr lang="en-US" altLang="ko-KR" dirty="0"/>
              <a:t>RPT1_ST_DATE </a:t>
            </a:r>
            <a:r>
              <a:rPr lang="ko-KR" altLang="en-US" dirty="0"/>
              <a:t>값이 있는 경우 </a:t>
            </a:r>
            <a:r>
              <a:rPr lang="en-US" altLang="ko-KR" dirty="0"/>
              <a:t>(1</a:t>
            </a:r>
            <a:r>
              <a:rPr lang="ko-KR" altLang="en-US" dirty="0"/>
              <a:t>번 컨설팅보고서가 생성된 경우</a:t>
            </a:r>
            <a:r>
              <a:rPr lang="en-US" altLang="ko-KR" dirty="0"/>
              <a:t>)                        	       </a:t>
            </a:r>
            <a:r>
              <a:rPr lang="ko-KR" altLang="en-US" dirty="0"/>
              <a:t>정보제공여부 확인가능으로 바뀌면서 클릭 가능</a:t>
            </a:r>
            <a:endParaRPr lang="en-US" altLang="ko-KR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0D37305C-B772-821C-CEE1-7937E0BBC724}"/>
              </a:ext>
            </a:extLst>
          </p:cNvPr>
          <p:cNvSpPr/>
          <p:nvPr/>
        </p:nvSpPr>
        <p:spPr>
          <a:xfrm>
            <a:off x="7907382" y="3272655"/>
            <a:ext cx="846909" cy="555144"/>
          </a:xfrm>
          <a:prstGeom prst="frame">
            <a:avLst>
              <a:gd name="adj1" fmla="val 10932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FFFAE741-E699-A4DA-8DAE-06632648B4CE}"/>
              </a:ext>
            </a:extLst>
          </p:cNvPr>
          <p:cNvSpPr/>
          <p:nvPr/>
        </p:nvSpPr>
        <p:spPr>
          <a:xfrm>
            <a:off x="2386149" y="4844172"/>
            <a:ext cx="984069" cy="299221"/>
          </a:xfrm>
          <a:prstGeom prst="fram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CD1EC31-D91A-02C3-16C6-B56A23098CD3}"/>
              </a:ext>
            </a:extLst>
          </p:cNvPr>
          <p:cNvCxnSpPr>
            <a:stCxn id="32" idx="2"/>
          </p:cNvCxnSpPr>
          <p:nvPr/>
        </p:nvCxnSpPr>
        <p:spPr>
          <a:xfrm rot="16200000" flipH="1">
            <a:off x="2905262" y="5116315"/>
            <a:ext cx="263707" cy="3178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C4991F-C6F7-C914-6B58-D49819DB8DC7}"/>
              </a:ext>
            </a:extLst>
          </p:cNvPr>
          <p:cNvSpPr txBox="1"/>
          <p:nvPr/>
        </p:nvSpPr>
        <p:spPr>
          <a:xfrm>
            <a:off x="3196047" y="5193043"/>
            <a:ext cx="506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컨설팅보고서 존재여부 알 수 있는 </a:t>
            </a:r>
            <a:r>
              <a:rPr lang="en-US" altLang="ko-KR" dirty="0">
                <a:solidFill>
                  <a:srgbClr val="FF0000"/>
                </a:solidFill>
              </a:rPr>
              <a:t>table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B1195-A676-25D7-8188-2193AD485F43}"/>
              </a:ext>
            </a:extLst>
          </p:cNvPr>
          <p:cNvSpPr txBox="1"/>
          <p:nvPr/>
        </p:nvSpPr>
        <p:spPr>
          <a:xfrm>
            <a:off x="7794758" y="330373"/>
            <a:ext cx="428512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현재는 기업컨설팅보고서는 </a:t>
            </a:r>
            <a:r>
              <a:rPr lang="en-US" altLang="ko-KR"/>
              <a:t>cmt_rpt </a:t>
            </a:r>
            <a:r>
              <a:rPr lang="ko-KR" altLang="en-US"/>
              <a:t>에 </a:t>
            </a:r>
            <a:r>
              <a:rPr lang="en-US" altLang="ko-KR"/>
              <a:t>rpt1_end_date </a:t>
            </a:r>
            <a:r>
              <a:rPr lang="ko-KR" altLang="en-US"/>
              <a:t>값이 있는 경우 </a:t>
            </a:r>
            <a:r>
              <a:rPr lang="en-US" altLang="ko-KR"/>
              <a:t>(1</a:t>
            </a:r>
            <a:r>
              <a:rPr lang="ko-KR" altLang="en-US"/>
              <a:t>번 보고서 생성 완료</a:t>
            </a:r>
            <a:r>
              <a:rPr lang="en-US" altLang="ko-KR"/>
              <a:t>) </a:t>
            </a:r>
            <a:r>
              <a:rPr lang="ko-KR" altLang="en-US"/>
              <a:t>에 정보제공여부 확인가능이고 기업정보요약은 </a:t>
            </a:r>
            <a:r>
              <a:rPr lang="en-US" altLang="ko-KR"/>
              <a:t>brief_end_date</a:t>
            </a:r>
            <a:r>
              <a:rPr lang="ko-KR" altLang="en-US"/>
              <a:t>에 값이 있어야함</a:t>
            </a:r>
            <a:endParaRPr lang="en-US" altLang="ko-KR"/>
          </a:p>
          <a:p>
            <a:r>
              <a:rPr lang="ko-KR" altLang="en-US"/>
              <a:t>기업성장지수는 아직 임시값이지만 </a:t>
            </a:r>
            <a:r>
              <a:rPr lang="en-US" altLang="ko-KR"/>
              <a:t>cmp_statu</a:t>
            </a:r>
            <a:r>
              <a:rPr lang="ko-KR" altLang="en-US"/>
              <a:t>의 </a:t>
            </a:r>
            <a:r>
              <a:rPr lang="en-US" altLang="ko-KR"/>
              <a:t>comp_cat_base_create_yn</a:t>
            </a:r>
            <a:r>
              <a:rPr lang="ko-KR" altLang="en-US"/>
              <a:t>이 </a:t>
            </a:r>
            <a:r>
              <a:rPr lang="en-US" altLang="ko-KR"/>
              <a:t>y</a:t>
            </a:r>
            <a:r>
              <a:rPr lang="ko-KR" altLang="en-US"/>
              <a:t>이면 확인 가능일것임</a:t>
            </a:r>
            <a:r>
              <a:rPr lang="en-US" altLang="ko-KR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0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27690-BAD0-AE3B-60C5-1693A13E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Cmp_list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E684D-3317-3441-EA55-CD31DD538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471"/>
            <a:ext cx="7783286" cy="12339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1CC7E-469E-5F74-732E-96D553220EF8}"/>
              </a:ext>
            </a:extLst>
          </p:cNvPr>
          <p:cNvSpPr txBox="1"/>
          <p:nvPr/>
        </p:nvSpPr>
        <p:spPr>
          <a:xfrm>
            <a:off x="766354" y="3727269"/>
            <a:ext cx="937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기업정보 </a:t>
            </a:r>
            <a:r>
              <a:rPr lang="en-US" altLang="ko-KR" dirty="0"/>
              <a:t>master </a:t>
            </a:r>
            <a:r>
              <a:rPr lang="ko-KR" altLang="en-US" dirty="0"/>
              <a:t>테이블</a:t>
            </a:r>
            <a:r>
              <a:rPr lang="en-US" altLang="ko-KR" dirty="0"/>
              <a:t>, FNCSP</a:t>
            </a:r>
            <a:r>
              <a:rPr lang="ko-KR" altLang="en-US" dirty="0"/>
              <a:t>의 모든 기업정보 기준이 되는 테이블</a:t>
            </a:r>
          </a:p>
        </p:txBody>
      </p:sp>
    </p:spTree>
    <p:extLst>
      <p:ext uri="{BB962C8B-B14F-4D97-AF65-F5344CB8AC3E}">
        <p14:creationId xmlns:p14="http://schemas.microsoft.com/office/powerpoint/2010/main" val="206689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5BC28-A3C0-47D6-7E7E-D6C22DA9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cmt_rpt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32128-4539-6CF5-9B8F-9F021780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71200" cy="59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415A9-CA99-FF0B-EA9D-F1E811864DD8}"/>
              </a:ext>
            </a:extLst>
          </p:cNvPr>
          <p:cNvSpPr txBox="1"/>
          <p:nvPr/>
        </p:nvSpPr>
        <p:spPr>
          <a:xfrm>
            <a:off x="838199" y="2521527"/>
            <a:ext cx="97775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컨설팅보고서 생성시 자동 생성</a:t>
            </a:r>
            <a:r>
              <a:rPr lang="en-US" altLang="ko-KR" dirty="0"/>
              <a:t>, FNCSP</a:t>
            </a:r>
            <a:r>
              <a:rPr lang="ko-KR" altLang="en-US" dirty="0"/>
              <a:t>의 모든 </a:t>
            </a:r>
            <a:r>
              <a:rPr lang="en-US" altLang="ko-KR" dirty="0"/>
              <a:t>VIEW </a:t>
            </a:r>
            <a:r>
              <a:rPr lang="ko-KR" altLang="en-US" dirty="0"/>
              <a:t>생성 관리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Srv_st_date</a:t>
            </a:r>
            <a:r>
              <a:rPr lang="en-US" altLang="ko-KR" dirty="0"/>
              <a:t>, </a:t>
            </a:r>
            <a:r>
              <a:rPr lang="en-US" altLang="ko-KR" dirty="0" err="1"/>
              <a:t>srv_end_date</a:t>
            </a:r>
            <a:r>
              <a:rPr lang="en-US" altLang="ko-KR" dirty="0"/>
              <a:t> -&gt; </a:t>
            </a:r>
            <a:r>
              <a:rPr lang="ko-KR" altLang="en-US" dirty="0"/>
              <a:t>설문조사 관련 날짜 저장 </a:t>
            </a:r>
            <a:r>
              <a:rPr lang="en-US" altLang="ko-KR" dirty="0"/>
              <a:t>column </a:t>
            </a:r>
          </a:p>
          <a:p>
            <a:r>
              <a:rPr lang="en-US" altLang="ko-KR" dirty="0"/>
              <a:t>				</a:t>
            </a:r>
            <a:r>
              <a:rPr lang="ko-KR" altLang="en-US" dirty="0"/>
              <a:t>화면은 만들어져 </a:t>
            </a:r>
            <a:r>
              <a:rPr lang="ko-KR" altLang="en-US" dirty="0" err="1"/>
              <a:t>있을텐데</a:t>
            </a:r>
            <a:r>
              <a:rPr lang="ko-KR" altLang="en-US" dirty="0"/>
              <a:t> 아직 사용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BRIEF_ST_DATE, BRIEF_END_DATE -&gt; one</a:t>
            </a:r>
            <a:r>
              <a:rPr lang="ko-KR" altLang="en-US" dirty="0"/>
              <a:t> </a:t>
            </a:r>
            <a:r>
              <a:rPr lang="en-US" altLang="ko-KR" dirty="0"/>
              <a:t>page brief (</a:t>
            </a:r>
            <a:r>
              <a:rPr lang="ko-KR" altLang="en-US" dirty="0"/>
              <a:t>기업정보요약</a:t>
            </a:r>
            <a:r>
              <a:rPr lang="en-US" altLang="ko-KR" dirty="0"/>
              <a:t>) </a:t>
            </a:r>
            <a:r>
              <a:rPr lang="ko-KR" altLang="en-US" dirty="0"/>
              <a:t>데이터 생성 날짜 저장</a:t>
            </a:r>
            <a:endParaRPr lang="en-US" altLang="ko-KR" dirty="0"/>
          </a:p>
          <a:p>
            <a:r>
              <a:rPr lang="en-US" altLang="ko-KR" dirty="0"/>
              <a:t>RPT1_ST_DATE, RPT1_END_DATE -&gt; </a:t>
            </a:r>
            <a:r>
              <a:rPr lang="ko-KR" altLang="en-US" dirty="0"/>
              <a:t>컨설팅보고서 </a:t>
            </a:r>
            <a:r>
              <a:rPr lang="en-US" altLang="ko-KR" dirty="0"/>
              <a:t>1</a:t>
            </a:r>
            <a:r>
              <a:rPr lang="ko-KR" altLang="en-US" dirty="0"/>
              <a:t>번 데이터 생성 날짜 저장</a:t>
            </a:r>
            <a:endParaRPr lang="en-US" altLang="ko-KR" dirty="0"/>
          </a:p>
          <a:p>
            <a:r>
              <a:rPr lang="en-US" altLang="ko-KR" dirty="0"/>
              <a:t>RPT2_ST_DATE, RPT2_END_DATE -&gt; </a:t>
            </a:r>
            <a:r>
              <a:rPr lang="ko-KR" altLang="en-US" dirty="0"/>
              <a:t>컨설팅보고서 </a:t>
            </a:r>
            <a:r>
              <a:rPr lang="en-US" altLang="ko-KR" dirty="0"/>
              <a:t>2</a:t>
            </a:r>
            <a:r>
              <a:rPr lang="ko-KR" altLang="en-US" dirty="0"/>
              <a:t>번 데이터 생성 날짜 저장</a:t>
            </a:r>
            <a:endParaRPr lang="en-US" altLang="ko-KR" dirty="0"/>
          </a:p>
          <a:p>
            <a:r>
              <a:rPr lang="en-US" altLang="ko-KR" dirty="0"/>
              <a:t>RPT3_ST_DATE, RPT3_END_DATE -&gt; </a:t>
            </a:r>
            <a:r>
              <a:rPr lang="ko-KR" altLang="en-US" dirty="0"/>
              <a:t>컨설팅보고서 </a:t>
            </a:r>
            <a:r>
              <a:rPr lang="en-US" altLang="ko-KR" dirty="0"/>
              <a:t>3</a:t>
            </a:r>
            <a:r>
              <a:rPr lang="ko-KR" altLang="en-US" dirty="0"/>
              <a:t>번 데이터 생성 날짜 저장</a:t>
            </a:r>
            <a:endParaRPr lang="en-US" altLang="ko-KR" dirty="0"/>
          </a:p>
          <a:p>
            <a:r>
              <a:rPr lang="en-US" altLang="ko-KR" dirty="0"/>
              <a:t>RPT4_ST_DATE, RPT4_END_DATE -&gt; </a:t>
            </a:r>
            <a:r>
              <a:rPr lang="ko-KR" altLang="en-US" dirty="0"/>
              <a:t>컨설팅보고서 </a:t>
            </a:r>
            <a:r>
              <a:rPr lang="en-US" altLang="ko-KR" dirty="0"/>
              <a:t>4</a:t>
            </a:r>
            <a:r>
              <a:rPr lang="ko-KR" altLang="en-US" dirty="0"/>
              <a:t>번 데이터 생성 날짜 저장</a:t>
            </a:r>
            <a:endParaRPr lang="en-US" altLang="ko-KR" dirty="0"/>
          </a:p>
          <a:p>
            <a:r>
              <a:rPr lang="en-US" altLang="ko-KR" dirty="0"/>
              <a:t>RPT5_ST_DATE, RPT5_END_DATE -&gt; </a:t>
            </a:r>
            <a:r>
              <a:rPr lang="ko-KR" altLang="en-US" dirty="0"/>
              <a:t>컨설팅보고서 </a:t>
            </a:r>
            <a:r>
              <a:rPr lang="en-US" altLang="ko-KR" dirty="0"/>
              <a:t>5</a:t>
            </a:r>
            <a:r>
              <a:rPr lang="ko-KR" altLang="en-US" dirty="0"/>
              <a:t>번 데이터 생성 날짜 저장</a:t>
            </a:r>
            <a:endParaRPr lang="en-US" altLang="ko-KR" dirty="0"/>
          </a:p>
          <a:p>
            <a:r>
              <a:rPr lang="en-US" altLang="ko-KR" dirty="0"/>
              <a:t>RPT6_ST_DATE, RPT6_END_DATE -&gt; </a:t>
            </a:r>
            <a:r>
              <a:rPr lang="ko-KR" altLang="en-US" dirty="0"/>
              <a:t>컨설팅보고서 </a:t>
            </a:r>
            <a:r>
              <a:rPr lang="en-US" altLang="ko-KR" dirty="0"/>
              <a:t>6</a:t>
            </a:r>
            <a:r>
              <a:rPr lang="ko-KR" altLang="en-US" dirty="0"/>
              <a:t>번 데이터 생성 날짜 저장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03161C9-769C-A6A7-6BF9-C238F35D1410}"/>
              </a:ext>
            </a:extLst>
          </p:cNvPr>
          <p:cNvSpPr/>
          <p:nvPr/>
        </p:nvSpPr>
        <p:spPr>
          <a:xfrm>
            <a:off x="838199" y="5303520"/>
            <a:ext cx="1661161" cy="269965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F192498-BA9C-3F10-BCEA-14BDE22393A4}"/>
              </a:ext>
            </a:extLst>
          </p:cNvPr>
          <p:cNvCxnSpPr/>
          <p:nvPr/>
        </p:nvCxnSpPr>
        <p:spPr>
          <a:xfrm>
            <a:off x="838199" y="5530357"/>
            <a:ext cx="766354" cy="4789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E79FF7-C2B3-3CE4-9977-960D04D736BB}"/>
              </a:ext>
            </a:extLst>
          </p:cNvPr>
          <p:cNvSpPr txBox="1"/>
          <p:nvPr/>
        </p:nvSpPr>
        <p:spPr>
          <a:xfrm>
            <a:off x="1668779" y="5845514"/>
            <a:ext cx="599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지금 코딩상 문제로 값이 들어가고 있는데 사실은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73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89D07-9D15-696D-1A7F-467079F9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cmp_status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3EEB2-E774-260A-7B2F-709DCEDD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76114" cy="83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8616A-07C5-DCB8-16AC-1D086954762F}"/>
              </a:ext>
            </a:extLst>
          </p:cNvPr>
          <p:cNvSpPr txBox="1"/>
          <p:nvPr/>
        </p:nvSpPr>
        <p:spPr>
          <a:xfrm>
            <a:off x="838200" y="2778034"/>
            <a:ext cx="10195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View_data</a:t>
            </a:r>
            <a:r>
              <a:rPr lang="ko-KR" altLang="en-US" dirty="0"/>
              <a:t>에 넣을 데이터 만들기 전 확인하는 </a:t>
            </a:r>
            <a:r>
              <a:rPr lang="en-US" altLang="ko-KR" dirty="0"/>
              <a:t>table</a:t>
            </a:r>
          </a:p>
          <a:p>
            <a:r>
              <a:rPr lang="ko-KR" altLang="en-US" dirty="0"/>
              <a:t>기업컨설팅 보고서 및</a:t>
            </a:r>
            <a:r>
              <a:rPr lang="en-US" altLang="ko-KR" dirty="0"/>
              <a:t> </a:t>
            </a:r>
            <a:r>
              <a:rPr lang="ko-KR" altLang="en-US" dirty="0"/>
              <a:t>기업성장지수 생성 플래그 관리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Comp_cat_yn</a:t>
            </a:r>
            <a:r>
              <a:rPr lang="ko-KR" altLang="en-US" dirty="0"/>
              <a:t>은 신경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HR~FI_YN</a:t>
            </a:r>
            <a:r>
              <a:rPr lang="ko-KR" altLang="en-US" dirty="0"/>
              <a:t>은 각각 </a:t>
            </a:r>
            <a:r>
              <a:rPr lang="en-US" altLang="ko-KR" dirty="0"/>
              <a:t>8</a:t>
            </a:r>
            <a:r>
              <a:rPr lang="ko-KR" altLang="en-US" dirty="0"/>
              <a:t>개의 지수 만들기 위한 </a:t>
            </a:r>
            <a:r>
              <a:rPr lang="en-US" altLang="ko-KR" dirty="0"/>
              <a:t>flag (</a:t>
            </a:r>
            <a:r>
              <a:rPr lang="en-US" altLang="ko-KR" dirty="0" err="1"/>
              <a:t>bax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개는 </a:t>
            </a:r>
            <a:r>
              <a:rPr lang="ko-KR" altLang="en-US" dirty="0" err="1"/>
              <a:t>안해서</a:t>
            </a:r>
            <a:r>
              <a:rPr lang="ko-KR" altLang="en-US" dirty="0"/>
              <a:t> 지금 </a:t>
            </a:r>
            <a:r>
              <a:rPr lang="en-US" altLang="ko-KR" dirty="0"/>
              <a:t>6</a:t>
            </a:r>
            <a:r>
              <a:rPr lang="ko-KR" altLang="en-US" dirty="0"/>
              <a:t>개인 상태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지금은 사용하지 않는 컬럼들</a:t>
            </a:r>
            <a:r>
              <a:rPr lang="en-US" altLang="ko-KR" dirty="0"/>
              <a:t>(</a:t>
            </a:r>
            <a:r>
              <a:rPr lang="ko-KR" altLang="en-US" dirty="0"/>
              <a:t>직접 </a:t>
            </a:r>
            <a:r>
              <a:rPr lang="ko-KR" altLang="en-US" dirty="0" err="1"/>
              <a:t>배치돌려서</a:t>
            </a:r>
            <a:r>
              <a:rPr lang="ko-KR" altLang="en-US" dirty="0"/>
              <a:t> </a:t>
            </a:r>
            <a:r>
              <a:rPr lang="ko-KR" altLang="en-US" dirty="0" err="1"/>
              <a:t>넣는중</a:t>
            </a:r>
            <a:r>
              <a:rPr lang="en-US" altLang="ko-KR" dirty="0"/>
              <a:t>)</a:t>
            </a:r>
            <a:r>
              <a:rPr lang="ko-KR" altLang="en-US" dirty="0"/>
              <a:t> 현재 기업성장지수에 보여지는 데이터들과 상관없다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Comp_cat_base_create_yn</a:t>
            </a:r>
            <a:r>
              <a:rPr lang="ko-KR" altLang="en-US" dirty="0"/>
              <a:t>이 </a:t>
            </a:r>
            <a:r>
              <a:rPr lang="en-US" altLang="ko-KR" dirty="0"/>
              <a:t>y</a:t>
            </a:r>
            <a:r>
              <a:rPr lang="ko-KR" altLang="en-US" dirty="0"/>
              <a:t>이 되면 컨설팅보고서 작성이 가능하다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bizno</a:t>
            </a:r>
            <a:r>
              <a:rPr lang="ko-KR" altLang="en-US" dirty="0"/>
              <a:t>의 컬럼에 </a:t>
            </a:r>
            <a:r>
              <a:rPr lang="en-US" altLang="ko-KR" dirty="0"/>
              <a:t>Y</a:t>
            </a:r>
            <a:r>
              <a:rPr lang="ko-KR" altLang="en-US" dirty="0"/>
              <a:t>가 하나라도 있으면 적재 가능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사용 중인 컬럼</a:t>
            </a:r>
            <a:r>
              <a:rPr lang="en-US" altLang="ko-KR" dirty="0"/>
              <a:t>, </a:t>
            </a:r>
            <a:r>
              <a:rPr lang="ko-KR" altLang="en-US" dirty="0"/>
              <a:t>하나라도 </a:t>
            </a:r>
            <a:r>
              <a:rPr lang="en-US" altLang="ko-KR" dirty="0"/>
              <a:t>Y </a:t>
            </a:r>
            <a:r>
              <a:rPr lang="ko-KR" altLang="en-US" dirty="0"/>
              <a:t>되면 정보제공여부</a:t>
            </a:r>
            <a:r>
              <a:rPr lang="en-US" altLang="ko-KR" dirty="0"/>
              <a:t> </a:t>
            </a:r>
            <a:r>
              <a:rPr lang="ko-KR" altLang="en-US" dirty="0"/>
              <a:t>확인 가능이 되고 컨설팅보고서가 만들어져서 </a:t>
            </a:r>
            <a:r>
              <a:rPr lang="en-US" altLang="ko-KR" dirty="0" err="1"/>
              <a:t>cmt_rpt</a:t>
            </a:r>
            <a:r>
              <a:rPr lang="ko-KR" altLang="en-US" dirty="0"/>
              <a:t>에 </a:t>
            </a:r>
            <a:r>
              <a:rPr lang="en-US" altLang="ko-KR" dirty="0"/>
              <a:t>row</a:t>
            </a:r>
            <a:r>
              <a:rPr lang="ko-KR" altLang="en-US" dirty="0"/>
              <a:t>추가됨</a:t>
            </a: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04631178-0F3E-C1C0-7794-407F0936AA7D}"/>
              </a:ext>
            </a:extLst>
          </p:cNvPr>
          <p:cNvSpPr/>
          <p:nvPr/>
        </p:nvSpPr>
        <p:spPr>
          <a:xfrm>
            <a:off x="4442460" y="1610378"/>
            <a:ext cx="2987040" cy="991552"/>
          </a:xfrm>
          <a:prstGeom prst="frame">
            <a:avLst>
              <a:gd name="adj1" fmla="val 371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CCC1A84E-A6CF-43FF-0946-7D091872B090}"/>
              </a:ext>
            </a:extLst>
          </p:cNvPr>
          <p:cNvSpPr/>
          <p:nvPr/>
        </p:nvSpPr>
        <p:spPr>
          <a:xfrm>
            <a:off x="7429500" y="1610378"/>
            <a:ext cx="1313906" cy="991552"/>
          </a:xfrm>
          <a:prstGeom prst="frame">
            <a:avLst>
              <a:gd name="adj1" fmla="val 371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2249082-A07F-3009-D6A3-0DBC5C8C2024}"/>
              </a:ext>
            </a:extLst>
          </p:cNvPr>
          <p:cNvCxnSpPr>
            <a:cxnSpLocks/>
          </p:cNvCxnSpPr>
          <p:nvPr/>
        </p:nvCxnSpPr>
        <p:spPr>
          <a:xfrm flipV="1">
            <a:off x="8116389" y="1096572"/>
            <a:ext cx="0" cy="513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6D57CA-A2B5-057A-FDBC-DC05DD8E4C0F}"/>
              </a:ext>
            </a:extLst>
          </p:cNvPr>
          <p:cNvSpPr txBox="1"/>
          <p:nvPr/>
        </p:nvSpPr>
        <p:spPr>
          <a:xfrm>
            <a:off x="6479177" y="410086"/>
            <a:ext cx="364888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현재는 이 태그에 의해 컨설팅 보고서 유형 </a:t>
            </a:r>
            <a:r>
              <a:rPr lang="en-US" altLang="ko-KR" dirty="0"/>
              <a:t>1</a:t>
            </a:r>
            <a:r>
              <a:rPr lang="ko-KR" altLang="en-US" dirty="0"/>
              <a:t>번만 </a:t>
            </a:r>
            <a:r>
              <a:rPr lang="en-US" altLang="ko-KR" dirty="0"/>
              <a:t>100% </a:t>
            </a:r>
            <a:r>
              <a:rPr lang="ko-KR" altLang="en-US" dirty="0"/>
              <a:t>자동화</a:t>
            </a:r>
          </a:p>
        </p:txBody>
      </p:sp>
    </p:spTree>
    <p:extLst>
      <p:ext uri="{BB962C8B-B14F-4D97-AF65-F5344CB8AC3E}">
        <p14:creationId xmlns:p14="http://schemas.microsoft.com/office/powerpoint/2010/main" val="322649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FE608-8AC8-F19F-0141-D977A92C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기업성장지수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AFA46B-D21C-F8A0-57EB-7E18A6B9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2257"/>
            <a:ext cx="5571309" cy="3041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449B8B-0065-F589-824D-D71D73890919}"/>
              </a:ext>
            </a:extLst>
          </p:cNvPr>
          <p:cNvSpPr txBox="1"/>
          <p:nvPr/>
        </p:nvSpPr>
        <p:spPr>
          <a:xfrm>
            <a:off x="6729548" y="1912257"/>
            <a:ext cx="44522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벡스가</a:t>
            </a:r>
            <a:r>
              <a:rPr lang="ko-KR" altLang="en-US" dirty="0"/>
              <a:t> </a:t>
            </a:r>
            <a:r>
              <a:rPr lang="ko-KR" altLang="en-US" dirty="0" err="1"/>
              <a:t>엘라스틱</a:t>
            </a:r>
            <a:r>
              <a:rPr lang="ko-KR" altLang="en-US" dirty="0"/>
              <a:t> </a:t>
            </a:r>
            <a:r>
              <a:rPr lang="en-US" altLang="ko-KR" dirty="0" err="1"/>
              <a:t>analysis_data</a:t>
            </a:r>
            <a:r>
              <a:rPr lang="ko-KR" altLang="en-US" dirty="0"/>
              <a:t>에 </a:t>
            </a:r>
            <a:r>
              <a:rPr lang="ko-KR" altLang="en-US" dirty="0" err="1"/>
              <a:t>데이터적재해주면</a:t>
            </a:r>
            <a:r>
              <a:rPr lang="ko-KR" altLang="en-US" dirty="0"/>
              <a:t> 우리가 </a:t>
            </a:r>
            <a:r>
              <a:rPr lang="en-US" altLang="ko-KR" dirty="0" err="1"/>
              <a:t>view_data_egi</a:t>
            </a:r>
            <a:r>
              <a:rPr lang="ko-KR" altLang="en-US" dirty="0"/>
              <a:t>에 </a:t>
            </a:r>
            <a:r>
              <a:rPr lang="ko-KR" altLang="en-US" dirty="0" err="1"/>
              <a:t>코드돌려서</a:t>
            </a:r>
            <a:r>
              <a:rPr lang="ko-KR" altLang="en-US" dirty="0"/>
              <a:t> 넣어주고 화면에 뿌림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값이 이상하면 </a:t>
            </a:r>
            <a:r>
              <a:rPr lang="en-US" altLang="ko-KR" dirty="0" err="1"/>
              <a:t>bax</a:t>
            </a:r>
            <a:r>
              <a:rPr lang="ko-KR" altLang="en-US" dirty="0"/>
              <a:t>때문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원래 지수 </a:t>
            </a:r>
            <a:r>
              <a:rPr lang="en-US" altLang="ko-KR" dirty="0"/>
              <a:t>8</a:t>
            </a:r>
            <a:r>
              <a:rPr lang="ko-KR" altLang="en-US" dirty="0"/>
              <a:t>개인데 </a:t>
            </a:r>
            <a:r>
              <a:rPr lang="en-US" altLang="ko-KR" dirty="0" err="1"/>
              <a:t>bax</a:t>
            </a:r>
            <a:r>
              <a:rPr lang="ko-KR" altLang="en-US" dirty="0"/>
              <a:t>가 </a:t>
            </a:r>
            <a:r>
              <a:rPr lang="ko-KR" altLang="en-US" dirty="0" err="1"/>
              <a:t>안해줘서</a:t>
            </a:r>
            <a:endParaRPr lang="en-US" altLang="ko-KR" dirty="0"/>
          </a:p>
          <a:p>
            <a:r>
              <a:rPr lang="ko-KR" altLang="en-US" dirty="0"/>
              <a:t>지금은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기업성장지수만 독립적으로 만들어 뿌림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Cmp_status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지수 </a:t>
            </a:r>
            <a:r>
              <a:rPr lang="en-US" altLang="ko-KR" dirty="0"/>
              <a:t>flag </a:t>
            </a:r>
            <a:r>
              <a:rPr lang="ko-KR" altLang="en-US" dirty="0" err="1"/>
              <a:t>안보고있는</a:t>
            </a:r>
            <a:r>
              <a:rPr lang="ko-KR" altLang="en-US" dirty="0"/>
              <a:t> 상태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산업별 평균이 필요함 </a:t>
            </a:r>
            <a:r>
              <a:rPr lang="en-US" altLang="ko-KR" dirty="0"/>
              <a:t>-&gt;  </a:t>
            </a:r>
            <a:r>
              <a:rPr lang="en-US" altLang="ko-KR" dirty="0" err="1"/>
              <a:t>mysql</a:t>
            </a:r>
            <a:r>
              <a:rPr lang="ko-KR" altLang="en-US" dirty="0"/>
              <a:t>의 </a:t>
            </a:r>
            <a:r>
              <a:rPr lang="en-US" altLang="ko-KR" dirty="0" err="1"/>
              <a:t>va_idx</a:t>
            </a:r>
            <a:r>
              <a:rPr lang="ko-KR" altLang="en-US" dirty="0"/>
              <a:t>로 산업별 평균내서 </a:t>
            </a:r>
            <a:r>
              <a:rPr lang="en-US" altLang="ko-KR" dirty="0" err="1"/>
              <a:t>va_idx_avg</a:t>
            </a:r>
            <a:r>
              <a:rPr lang="ko-KR" altLang="en-US" dirty="0"/>
              <a:t>에 한달에 한번 </a:t>
            </a:r>
            <a:r>
              <a:rPr lang="en-US" altLang="ko-KR" dirty="0"/>
              <a:t>batch </a:t>
            </a:r>
            <a:r>
              <a:rPr lang="ko-KR" altLang="en-US" dirty="0"/>
              <a:t>돌려서 저장</a:t>
            </a:r>
            <a:r>
              <a:rPr lang="en-US" altLang="ko-KR" dirty="0"/>
              <a:t> </a:t>
            </a: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93A9307D-9037-A3F4-1377-C0A4771370AD}"/>
              </a:ext>
            </a:extLst>
          </p:cNvPr>
          <p:cNvSpPr/>
          <p:nvPr/>
        </p:nvSpPr>
        <p:spPr>
          <a:xfrm>
            <a:off x="1579518" y="4227387"/>
            <a:ext cx="371203" cy="344614"/>
          </a:xfrm>
          <a:prstGeom prst="donut">
            <a:avLst>
              <a:gd name="adj" fmla="val 956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DEA8B2BE-D2DB-1F04-98BD-4A4D83EE1669}"/>
              </a:ext>
            </a:extLst>
          </p:cNvPr>
          <p:cNvSpPr/>
          <p:nvPr/>
        </p:nvSpPr>
        <p:spPr>
          <a:xfrm>
            <a:off x="1579518" y="4476069"/>
            <a:ext cx="253635" cy="220696"/>
          </a:xfrm>
          <a:prstGeom prst="donut">
            <a:avLst>
              <a:gd name="adj" fmla="val 956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921747-BD73-0B7B-8DB0-D85A738C457C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796009" y="4664445"/>
            <a:ext cx="0" cy="387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28C59F-B535-B2BB-2EB8-6F6F0736ED9B}"/>
              </a:ext>
            </a:extLst>
          </p:cNvPr>
          <p:cNvSpPr txBox="1"/>
          <p:nvPr/>
        </p:nvSpPr>
        <p:spPr>
          <a:xfrm>
            <a:off x="923109" y="5202609"/>
            <a:ext cx="445225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큰 숫자는 해당 기업</a:t>
            </a:r>
            <a:r>
              <a:rPr lang="en-US" altLang="ko-KR" dirty="0"/>
              <a:t>, </a:t>
            </a:r>
            <a:r>
              <a:rPr lang="ko-KR" altLang="en-US" dirty="0"/>
              <a:t>작은 숫자는 평균치</a:t>
            </a:r>
          </a:p>
        </p:txBody>
      </p:sp>
    </p:spTree>
    <p:extLst>
      <p:ext uri="{BB962C8B-B14F-4D97-AF65-F5344CB8AC3E}">
        <p14:creationId xmlns:p14="http://schemas.microsoft.com/office/powerpoint/2010/main" val="365139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818</Words>
  <Application>Microsoft Office PowerPoint</Application>
  <PresentationFormat>와이드스크린</PresentationFormat>
  <Paragraphs>107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FNCSP 진행상황 정리</vt:lpstr>
      <vt:lpstr>FNCSP 첫 화면</vt:lpstr>
      <vt:lpstr>FNCSP 첫 화면</vt:lpstr>
      <vt:lpstr>파생상품 이용하기</vt:lpstr>
      <vt:lpstr>조회</vt:lpstr>
      <vt:lpstr>Cmp_list</vt:lpstr>
      <vt:lpstr>cmt_rpt</vt:lpstr>
      <vt:lpstr>cmp_status</vt:lpstr>
      <vt:lpstr>기업성장지수</vt:lpstr>
      <vt:lpstr>컨설팅보고서</vt:lpstr>
      <vt:lpstr>기업정보요약</vt:lpstr>
      <vt:lpstr>산업통계정보</vt:lpstr>
      <vt:lpstr>View batch 구조</vt:lpstr>
      <vt:lpstr>부가서비스</vt:lpstr>
      <vt:lpstr>챗봇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FNCSP 진행상황 정리</dc:title>
  <dc:creator>이 은선</dc:creator>
  <cp:lastModifiedBy>이 태윤</cp:lastModifiedBy>
  <cp:revision>10</cp:revision>
  <dcterms:created xsi:type="dcterms:W3CDTF">2023-08-30T05:24:45Z</dcterms:created>
  <dcterms:modified xsi:type="dcterms:W3CDTF">2023-09-04T07:23:15Z</dcterms:modified>
</cp:coreProperties>
</file>