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918" r:id="rId2"/>
  </p:sldMasterIdLst>
  <p:notesMasterIdLst>
    <p:notesMasterId r:id="rId9"/>
  </p:notesMasterIdLst>
  <p:handoutMasterIdLst>
    <p:handoutMasterId r:id="rId10"/>
  </p:handoutMasterIdLst>
  <p:sldIdLst>
    <p:sldId id="2142" r:id="rId3"/>
    <p:sldId id="2118" r:id="rId4"/>
    <p:sldId id="2081" r:id="rId5"/>
    <p:sldId id="2143" r:id="rId6"/>
    <p:sldId id="2139" r:id="rId7"/>
    <p:sldId id="2144" r:id="rId8"/>
  </p:sldIdLst>
  <p:sldSz cx="6859588" cy="9906000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900" kern="1200">
        <a:solidFill>
          <a:srgbClr val="000000"/>
        </a:solidFill>
        <a:latin typeface="맑은 고딕" panose="020B0503020000020004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64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3891">
          <p15:clr>
            <a:srgbClr val="A4A3A4"/>
          </p15:clr>
        </p15:guide>
        <p15:guide id="4" orient="horz" pos="2258">
          <p15:clr>
            <a:srgbClr val="A4A3A4"/>
          </p15:clr>
        </p15:guide>
        <p15:guide id="5" orient="horz" pos="5592">
          <p15:clr>
            <a:srgbClr val="A4A3A4"/>
          </p15:clr>
        </p15:guide>
        <p15:guide id="6" orient="horz" pos="875">
          <p15:clr>
            <a:srgbClr val="A4A3A4"/>
          </p15:clr>
        </p15:guide>
        <p15:guide id="7" orient="horz" pos="1532">
          <p15:clr>
            <a:srgbClr val="A4A3A4"/>
          </p15:clr>
        </p15:guide>
        <p15:guide id="8" orient="horz" pos="3619">
          <p15:clr>
            <a:srgbClr val="A4A3A4"/>
          </p15:clr>
        </p15:guide>
        <p15:guide id="9" pos="142">
          <p15:clr>
            <a:srgbClr val="A4A3A4"/>
          </p15:clr>
        </p15:guide>
        <p15:guide id="10" pos="4156">
          <p15:clr>
            <a:srgbClr val="A4A3A4"/>
          </p15:clr>
        </p15:guide>
        <p15:guide id="11" pos="40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00"/>
    <a:srgbClr val="669900"/>
    <a:srgbClr val="009900"/>
    <a:srgbClr val="FFCC99"/>
    <a:srgbClr val="B2B2B2"/>
    <a:srgbClr val="D7E3ED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C31E4-DB50-41BC-8F5E-DE064ADB53F3}" v="82" dt="2024-10-18T16:31:1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86420" autoAdjust="0"/>
  </p:normalViewPr>
  <p:slideViewPr>
    <p:cSldViewPr>
      <p:cViewPr>
        <p:scale>
          <a:sx n="100" d="100"/>
          <a:sy n="100" d="100"/>
        </p:scale>
        <p:origin x="2646" y="-72"/>
      </p:cViewPr>
      <p:guideLst>
        <p:guide orient="horz" pos="5864"/>
        <p:guide orient="horz" pos="648"/>
        <p:guide orient="horz" pos="3891"/>
        <p:guide orient="horz" pos="2258"/>
        <p:guide orient="horz" pos="5592"/>
        <p:guide orient="horz" pos="875"/>
        <p:guide orient="horz" pos="1532"/>
        <p:guide orient="horz" pos="3619"/>
        <p:guide pos="142"/>
        <p:guide pos="4156"/>
        <p:guide pos="40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"/>
    </p:cViewPr>
  </p:sorterViewPr>
  <p:notesViewPr>
    <p:cSldViewPr>
      <p:cViewPr varScale="1">
        <p:scale>
          <a:sx n="76" d="100"/>
          <a:sy n="76" d="100"/>
        </p:scale>
        <p:origin x="4104" y="9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9EBD273C-69AF-5455-5F0E-D5EA2B0BE5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t" anchorCtr="0" compatLnSpc="1">
            <a:prstTxWarp prst="textNoShape">
              <a:avLst/>
            </a:prstTxWarp>
          </a:bodyPr>
          <a:lstStyle>
            <a:lvl1pPr algn="l" defTabSz="958850" eaLnBrk="1" latinLnBrk="1" hangingPunct="1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1C5B37FE-0E35-09D5-7C07-A468682FAD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t" anchorCtr="0" compatLnSpc="1">
            <a:prstTxWarp prst="textNoShape">
              <a:avLst/>
            </a:prstTxWarp>
          </a:bodyPr>
          <a:lstStyle>
            <a:lvl1pPr algn="r" defTabSz="958850" eaLnBrk="1" latinLnBrk="1" hangingPunct="1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8388" name="Rectangle 4">
            <a:extLst>
              <a:ext uri="{FF2B5EF4-FFF2-40B4-BE49-F238E27FC236}">
                <a16:creationId xmlns:a16="http://schemas.microsoft.com/office/drawing/2014/main" id="{F5B118AE-8E82-FB4E-5E24-CE9A451BDC5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b" anchorCtr="0" compatLnSpc="1">
            <a:prstTxWarp prst="textNoShape">
              <a:avLst/>
            </a:prstTxWarp>
          </a:bodyPr>
          <a:lstStyle>
            <a:lvl1pPr algn="l" defTabSz="958850" eaLnBrk="1" latinLnBrk="1" hangingPunct="1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8389" name="Rectangle 5">
            <a:extLst>
              <a:ext uri="{FF2B5EF4-FFF2-40B4-BE49-F238E27FC236}">
                <a16:creationId xmlns:a16="http://schemas.microsoft.com/office/drawing/2014/main" id="{8218B313-82E5-8A50-656C-00157112BC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b" anchorCtr="0" compatLnSpc="1">
            <a:prstTxWarp prst="textNoShape">
              <a:avLst/>
            </a:prstTxWarp>
          </a:bodyPr>
          <a:lstStyle>
            <a:lvl1pPr algn="r" defTabSz="958850" eaLnBrk="1" latinLnBrk="1" hangingPunct="1">
              <a:defRPr sz="1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8A71914-56B0-4535-9EE9-71B5BCB90C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D48F49F8-9574-320F-CE77-F487B6565A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t" anchorCtr="0" compatLnSpc="1">
            <a:prstTxWarp prst="textNoShape">
              <a:avLst/>
            </a:prstTxWarp>
          </a:bodyPr>
          <a:lstStyle>
            <a:lvl1pPr algn="l" defTabSz="958850" eaLnBrk="1" latinLnBrk="1" hangingPunct="1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E2C1A71-2DEF-BC2A-5717-BDA99F7F97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t" anchorCtr="0" compatLnSpc="1">
            <a:prstTxWarp prst="textNoShape">
              <a:avLst/>
            </a:prstTxWarp>
          </a:bodyPr>
          <a:lstStyle>
            <a:lvl1pPr algn="r" defTabSz="958850" eaLnBrk="1" latinLnBrk="1" hangingPunct="1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5E8350D-44DE-19C3-FEEF-184721447E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4550" y="746125"/>
            <a:ext cx="25781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D814FDB0-5763-49D7-EA98-8EF5D6238E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36A109A9-22D7-5048-58F6-B4A57BD6E0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b" anchorCtr="0" compatLnSpc="1">
            <a:prstTxWarp prst="textNoShape">
              <a:avLst/>
            </a:prstTxWarp>
          </a:bodyPr>
          <a:lstStyle>
            <a:lvl1pPr algn="l" defTabSz="958850" eaLnBrk="1" latinLnBrk="1" hangingPunct="1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899A6E8B-E696-3EAF-3D04-6B648A1C9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0" tIns="47965" rIns="95930" bIns="47965" numCol="1" anchor="b" anchorCtr="0" compatLnSpc="1">
            <a:prstTxWarp prst="textNoShape">
              <a:avLst/>
            </a:prstTxWarp>
          </a:bodyPr>
          <a:lstStyle>
            <a:lvl1pPr algn="r" defTabSz="958850" eaLnBrk="1" latinLnBrk="1" hangingPunct="1">
              <a:defRPr sz="1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3017DBF-C392-4A7B-B0E5-37CD900A1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2C8E24-0312-283C-7363-E49CD8FA2900}"/>
              </a:ext>
            </a:extLst>
          </p:cNvPr>
          <p:cNvSpPr/>
          <p:nvPr userDrawn="1"/>
        </p:nvSpPr>
        <p:spPr bwMode="auto">
          <a:xfrm>
            <a:off x="115888" y="128588"/>
            <a:ext cx="6627812" cy="9648825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latinLnBrk="1" hangingPunct="1">
              <a:defRPr/>
            </a:pPr>
            <a:endParaRPr lang="ko-KR" altLang="en-US" sz="1200" b="1">
              <a:ln w="6350">
                <a:solidFill>
                  <a:schemeClr val="bg2"/>
                </a:solidFill>
              </a:ln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5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630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1363" y="38100"/>
            <a:ext cx="2319337" cy="60880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8588" y="38100"/>
            <a:ext cx="6810375" cy="60880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7647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D9E8E9-C5EA-2C23-6BA4-92FDA1637548}"/>
              </a:ext>
            </a:extLst>
          </p:cNvPr>
          <p:cNvSpPr/>
          <p:nvPr userDrawn="1"/>
        </p:nvSpPr>
        <p:spPr bwMode="auto">
          <a:xfrm>
            <a:off x="115888" y="128588"/>
            <a:ext cx="6627812" cy="9648825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latinLnBrk="1" hangingPunct="1">
              <a:defRPr/>
            </a:pPr>
            <a:endParaRPr lang="ko-KR" altLang="en-US" sz="1200" b="1">
              <a:ln w="6350">
                <a:solidFill>
                  <a:schemeClr val="bg2"/>
                </a:solidFill>
              </a:ln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91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037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691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142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523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2748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4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002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2130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090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38271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1363" y="38100"/>
            <a:ext cx="2319337" cy="60880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8588" y="38100"/>
            <a:ext cx="6810375" cy="60880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890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765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76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272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24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03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6911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8997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" name="Group 32">
            <a:extLst>
              <a:ext uri="{FF2B5EF4-FFF2-40B4-BE49-F238E27FC236}">
                <a16:creationId xmlns:a16="http://schemas.microsoft.com/office/drawing/2014/main" id="{05469D67-7BED-9E6B-F534-CA019E16B126}"/>
              </a:ext>
            </a:extLst>
          </p:cNvPr>
          <p:cNvGraphicFramePr>
            <a:graphicFrameLocks noGrp="1"/>
          </p:cNvGraphicFramePr>
          <p:nvPr/>
        </p:nvGraphicFramePr>
        <p:xfrm>
          <a:off x="115888" y="127000"/>
          <a:ext cx="6624637" cy="63976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EHS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김동영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 NO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   분</a:t>
                      </a:r>
                    </a:p>
                  </a:txBody>
                  <a:tcPr marL="46800" marR="46800" marT="45668" marB="4566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EPM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연동 프로세스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 NO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RE-001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서 명</a:t>
                      </a:r>
                    </a:p>
                  </a:txBody>
                  <a:tcPr marL="46800" marR="46800" marT="45668" marB="4566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정의서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C816FBB-2FF8-2630-C143-705324638B3B}"/>
              </a:ext>
            </a:extLst>
          </p:cNvPr>
          <p:cNvSpPr/>
          <p:nvPr userDrawn="1"/>
        </p:nvSpPr>
        <p:spPr bwMode="auto">
          <a:xfrm>
            <a:off x="115888" y="849313"/>
            <a:ext cx="6626225" cy="871220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latinLnBrk="1" hangingPunct="1">
              <a:defRPr/>
            </a:pPr>
            <a:endParaRPr lang="ko-KR" altLang="en-US" sz="1200">
              <a:ln w="6350">
                <a:solidFill>
                  <a:schemeClr val="bg2"/>
                </a:solidFill>
              </a:ln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BEA9C-04DC-85D3-8650-C942F8832A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10300" y="560388"/>
            <a:ext cx="4508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ko-KR" sz="800">
                <a:solidFill>
                  <a:schemeClr val="tx1"/>
                </a:solidFill>
                <a:ea typeface="맑은 고딕" panose="020B0503020000020004" pitchFamily="50" charset="-127"/>
              </a:rPr>
              <a:t>Ⅰ</a:t>
            </a:r>
            <a:r>
              <a:rPr lang="ko-KR" altLang="en-US" sz="800">
                <a:solidFill>
                  <a:schemeClr val="tx1"/>
                </a:solidFill>
                <a:ea typeface="맑은 고딕" panose="020B0503020000020004" pitchFamily="50" charset="-127"/>
              </a:rPr>
              <a:t>-</a:t>
            </a:r>
            <a:fld id="{2564A1B1-CE5F-43D2-9912-93DA3F5C75CF}" type="slidenum">
              <a:rPr lang="en-US" altLang="ko-KR" sz="800" smtClean="0">
                <a:solidFill>
                  <a:schemeClr val="tx1"/>
                </a:solidFill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80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92075" indent="-920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defRPr kumimoji="1" sz="1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77825" indent="-952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2pPr>
      <a:lvl3pPr marL="665163" indent="-904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952500" indent="-9207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239838" indent="-9207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6970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542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114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86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" name="Group 32">
            <a:extLst>
              <a:ext uri="{FF2B5EF4-FFF2-40B4-BE49-F238E27FC236}">
                <a16:creationId xmlns:a16="http://schemas.microsoft.com/office/drawing/2014/main" id="{18AA1EE4-D35C-CFD6-2E5E-B5496061F296}"/>
              </a:ext>
            </a:extLst>
          </p:cNvPr>
          <p:cNvGraphicFramePr>
            <a:graphicFrameLocks noGrp="1"/>
          </p:cNvGraphicFramePr>
          <p:nvPr/>
        </p:nvGraphicFramePr>
        <p:xfrm>
          <a:off x="115888" y="127000"/>
          <a:ext cx="6624637" cy="63976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에너지복지요금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이명수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 NO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   분</a:t>
                      </a:r>
                    </a:p>
                  </a:txBody>
                  <a:tcPr marL="46800" marR="46800" marT="45668" marB="4566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 프로세스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 NO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RE-001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서 명</a:t>
                      </a:r>
                    </a:p>
                  </a:txBody>
                  <a:tcPr marL="46800" marR="46800" marT="45668" marB="4566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정의서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5668" marB="45668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431DD70-1012-F536-930C-1A43EE4EF2AC}"/>
              </a:ext>
            </a:extLst>
          </p:cNvPr>
          <p:cNvSpPr/>
          <p:nvPr userDrawn="1"/>
        </p:nvSpPr>
        <p:spPr bwMode="auto">
          <a:xfrm>
            <a:off x="115888" y="849313"/>
            <a:ext cx="6626225" cy="871220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latinLnBrk="1" hangingPunct="1">
              <a:defRPr/>
            </a:pPr>
            <a:endParaRPr lang="ko-KR" altLang="en-US" sz="1200">
              <a:ln w="6350">
                <a:solidFill>
                  <a:schemeClr val="bg2"/>
                </a:solidFill>
              </a:ln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6CD60-9EAB-BC64-7384-13D5C50337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10300" y="560388"/>
            <a:ext cx="4508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ko-KR" sz="800">
                <a:solidFill>
                  <a:schemeClr val="tx1"/>
                </a:solidFill>
                <a:ea typeface="맑은 고딕" panose="020B0503020000020004" pitchFamily="50" charset="-127"/>
              </a:rPr>
              <a:t>Ⅰ</a:t>
            </a:r>
            <a:r>
              <a:rPr lang="ko-KR" altLang="en-US" sz="800">
                <a:solidFill>
                  <a:schemeClr val="tx1"/>
                </a:solidFill>
                <a:ea typeface="맑은 고딕" panose="020B0503020000020004" pitchFamily="50" charset="-127"/>
              </a:rPr>
              <a:t>-</a:t>
            </a:r>
            <a:fld id="{A326D1AD-A14E-4914-95B9-0890FCF5FF00}" type="slidenum">
              <a:rPr lang="en-US" altLang="ko-KR" sz="800" smtClean="0">
                <a:solidFill>
                  <a:schemeClr val="tx1"/>
                </a:solidFill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80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92075" indent="-920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defRPr kumimoji="1" sz="1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77825" indent="-952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2pPr>
      <a:lvl3pPr marL="665163" indent="-904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952500" indent="-9207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239838" indent="-9207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6970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542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114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86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>
            <a:extLst>
              <a:ext uri="{FF2B5EF4-FFF2-40B4-BE49-F238E27FC236}">
                <a16:creationId xmlns:a16="http://schemas.microsoft.com/office/drawing/2014/main" id="{B10BE256-A4FC-39E9-110F-B501EBDC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91" y="1899847"/>
            <a:ext cx="3201517" cy="10620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130000"/>
              </a:lnSpc>
              <a:defRPr/>
            </a:pPr>
            <a:r>
              <a:rPr lang="en-US" altLang="ko-KR" sz="2000" b="1" dirty="0">
                <a:ln w="12700">
                  <a:solidFill>
                    <a:srgbClr val="80808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itchFamily="50" charset="-127"/>
              </a:rPr>
              <a:t>EPM </a:t>
            </a:r>
            <a:r>
              <a:rPr lang="ko-KR" altLang="en-US" sz="2000" b="1" dirty="0">
                <a:ln w="12700">
                  <a:solidFill>
                    <a:srgbClr val="80808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itchFamily="50" charset="-127"/>
              </a:rPr>
              <a:t>화학제품 연동</a:t>
            </a:r>
            <a:endParaRPr lang="en-US" altLang="ko-KR" sz="2000" b="1" dirty="0">
              <a:ln w="12700">
                <a:solidFill>
                  <a:srgbClr val="80808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itchFamily="50" charset="-127"/>
            </a:endParaRPr>
          </a:p>
          <a:p>
            <a:pPr algn="ctr" eaLnBrk="1" latinLnBrk="1" hangingPunct="1">
              <a:lnSpc>
                <a:spcPct val="130000"/>
              </a:lnSpc>
              <a:defRPr/>
            </a:pPr>
            <a:r>
              <a:rPr kumimoji="0" lang="ko-KR" altLang="en-US" sz="3200" kern="0" dirty="0">
                <a:ln w="12700">
                  <a:solidFill>
                    <a:srgbClr val="808080"/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itchFamily="50" charset="-127"/>
              </a:rPr>
              <a:t>프로세스 설계서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4">
            <a:extLst>
              <a:ext uri="{FF2B5EF4-FFF2-40B4-BE49-F238E27FC236}">
                <a16:creationId xmlns:a16="http://schemas.microsoft.com/office/drawing/2014/main" id="{6673DA69-55F3-994D-BF24-C66884D29769}"/>
              </a:ext>
            </a:extLst>
          </p:cNvPr>
          <p:cNvSpPr>
            <a:spLocks/>
          </p:cNvSpPr>
          <p:nvPr/>
        </p:nvSpPr>
        <p:spPr bwMode="auto">
          <a:xfrm>
            <a:off x="152400" y="920750"/>
            <a:ext cx="64452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latinLnBrk="1"/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개정 이력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2159B1-DA51-561C-C4A1-FEC7481A7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99427"/>
              </p:ext>
            </p:extLst>
          </p:nvPr>
        </p:nvGraphicFramePr>
        <p:xfrm>
          <a:off x="225425" y="1395413"/>
          <a:ext cx="6372225" cy="2174876"/>
        </p:xfrm>
        <a:graphic>
          <a:graphicData uri="http://schemas.openxmlformats.org/drawingml/2006/table">
            <a:tbl>
              <a:tblPr/>
              <a:tblGrid>
                <a:gridCol w="900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문서버전</a:t>
                      </a: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주요개정내용</a:t>
                      </a: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개정 일자</a:t>
                      </a: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개정자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6799" marB="46799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2024.01.24</a:t>
                      </a: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김동영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1.1</a:t>
                      </a:r>
                      <a:endParaRPr kumimoji="1" lang="ko-KR" dirty="0"/>
                    </a:p>
                  </a:txBody>
                  <a:tcPr marL="46800" marR="46800" marT="46799" marB="46799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전반적인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및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세부내역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작성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2024.02.01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이은선</a:t>
                      </a:r>
                      <a:endParaRPr kumimoji="1" lang="en-US" altLang="ko-KR" sz="8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6799" marB="46799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6799" marB="46799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6799" marB="46799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0" marR="46800" marT="46799" marB="46799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0" marB="3599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0" marB="3599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88" marB="46788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직사각형 127">
            <a:extLst>
              <a:ext uri="{FF2B5EF4-FFF2-40B4-BE49-F238E27FC236}">
                <a16:creationId xmlns:a16="http://schemas.microsoft.com/office/drawing/2014/main" id="{2BDE8B96-8ADB-0E76-3163-7015DD2F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1065213"/>
            <a:ext cx="944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-  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목   차  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-</a:t>
            </a:r>
            <a:endParaRPr lang="ko-KR" altLang="en-US" sz="1000">
              <a:solidFill>
                <a:schemeClr val="tx1"/>
              </a:solidFill>
              <a:ea typeface="맑은 고딕" panose="020B0503020000020004" pitchFamily="34" charset="-127"/>
            </a:endParaRPr>
          </a:p>
        </p:txBody>
      </p:sp>
      <p:sp>
        <p:nvSpPr>
          <p:cNvPr id="9219" name="직사각형 128">
            <a:extLst>
              <a:ext uri="{FF2B5EF4-FFF2-40B4-BE49-F238E27FC236}">
                <a16:creationId xmlns:a16="http://schemas.microsoft.com/office/drawing/2014/main" id="{A02A1523-7789-9AE3-653E-A110D410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568450"/>
            <a:ext cx="36290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EPM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화학제품 연동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( DB Job : 04:00 Daily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)</a:t>
            </a:r>
          </a:p>
          <a:p>
            <a:pPr eaLnBrk="1" latinLnBrk="1" hangingPunct="1">
              <a:buFontTx/>
              <a:buAutoNum type="arabicPeriod"/>
            </a:pPr>
            <a:endParaRPr lang="en-US" altLang="ko-KR" sz="100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EHS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화학제품 연동정보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반영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( java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batch : 05:00 Daily )</a:t>
            </a:r>
          </a:p>
          <a:p>
            <a:pPr eaLnBrk="1" latinLnBrk="1" hangingPunct="1">
              <a:buFontTx/>
              <a:buAutoNum type="arabicPeriod"/>
            </a:pPr>
            <a:endParaRPr lang="en-US" altLang="ko-KR" sz="100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EHS MSDS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정보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 update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java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batch : 06:00 Daily )</a:t>
            </a:r>
          </a:p>
          <a:p>
            <a:pPr eaLnBrk="1" latinLnBrk="1" hangingPunct="1">
              <a:buFontTx/>
              <a:buAutoNum type="arabicPeriod"/>
            </a:pPr>
            <a:endParaRPr lang="en-US" altLang="ko-KR" sz="100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eaLnBrk="1" latinLnBrk="1" hangingPunct="1">
              <a:buFontTx/>
              <a:buAutoNum type="arabicPeriod"/>
            </a:pPr>
            <a:endParaRPr lang="en-US" altLang="ko-KR" sz="100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eaLnBrk="1" latinLnBrk="1" hangingPunct="1">
              <a:buFontTx/>
              <a:buAutoNum type="arabicPeriod"/>
            </a:pPr>
            <a:endParaRPr lang="en-US" altLang="ko-KR" sz="100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eaLnBrk="1" latinLnBrk="1" hangingPunct="1">
              <a:buFontTx/>
              <a:buAutoNum type="arabicPeriod"/>
            </a:pPr>
            <a:endParaRPr lang="en-US" altLang="ko-KR" sz="1000">
              <a:solidFill>
                <a:schemeClr val="tx1"/>
              </a:solidFill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44">
            <a:extLst>
              <a:ext uri="{FF2B5EF4-FFF2-40B4-BE49-F238E27FC236}">
                <a16:creationId xmlns:a16="http://schemas.microsoft.com/office/drawing/2014/main" id="{862DE6B3-826F-838A-2171-0D9E454C745A}"/>
              </a:ext>
            </a:extLst>
          </p:cNvPr>
          <p:cNvSpPr>
            <a:spLocks/>
          </p:cNvSpPr>
          <p:nvPr/>
        </p:nvSpPr>
        <p:spPr bwMode="auto">
          <a:xfrm>
            <a:off x="152400" y="920750"/>
            <a:ext cx="64452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latinLnBrk="1"/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1. EPM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화학제품 연동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( DB Job : 05:00 Daily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)</a:t>
            </a:r>
            <a:endParaRPr lang="ko-KR" altLang="en-US" sz="1000">
              <a:solidFill>
                <a:schemeClr val="tx1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323953" name="Group 369">
            <a:extLst>
              <a:ext uri="{FF2B5EF4-FFF2-40B4-BE49-F238E27FC236}">
                <a16:creationId xmlns:a16="http://schemas.microsoft.com/office/drawing/2014/main" id="{57F4A733-3091-9C15-58EC-D87AA4712968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584325"/>
          <a:ext cx="6372225" cy="7869238"/>
        </p:xfrm>
        <a:graphic>
          <a:graphicData uri="http://schemas.openxmlformats.org/drawingml/2006/table">
            <a:tbl>
              <a:tblPr/>
              <a:tblGrid>
                <a:gridCol w="316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관련데이터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세부내역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(EPM System)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인터페이스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EHS System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또는 수정해야 할 화학제품정보를 인터페이스 테이블에 저장한다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7" name="타원 48">
            <a:extLst>
              <a:ext uri="{FF2B5EF4-FFF2-40B4-BE49-F238E27FC236}">
                <a16:creationId xmlns:a16="http://schemas.microsoft.com/office/drawing/2014/main" id="{21345BA1-9661-8E45-8F82-A8A2C22F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90713"/>
            <a:ext cx="358775" cy="357187"/>
          </a:xfrm>
          <a:prstGeom prst="ellipse">
            <a:avLst/>
          </a:prstGeom>
          <a:solidFill>
            <a:srgbClr val="3366FF"/>
          </a:solidFill>
          <a:ln w="12700" algn="ctr">
            <a:solidFill>
              <a:srgbClr val="3333FF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FFFF"/>
                </a:solidFill>
                <a:ea typeface="맑은 고딕" panose="020B0503020000020004" pitchFamily="34" charset="-127"/>
              </a:rPr>
              <a:t>Start</a:t>
            </a:r>
            <a:endParaRPr lang="ko-KR" altLang="en-US" b="1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F819EE-D633-E6AC-10F1-B254F9F54663}"/>
              </a:ext>
            </a:extLst>
          </p:cNvPr>
          <p:cNvCxnSpPr>
            <a:cxnSpLocks/>
            <a:stCxn id="10257" idx="4"/>
            <a:endCxn id="323913" idx="0"/>
          </p:cNvCxnSpPr>
          <p:nvPr/>
        </p:nvCxnSpPr>
        <p:spPr bwMode="auto">
          <a:xfrm>
            <a:off x="1736725" y="2247900"/>
            <a:ext cx="1588" cy="1093788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BFADC9B2-B0C4-99D0-A98B-DE6C2761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836863"/>
            <a:ext cx="768350" cy="360362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EPM</a:t>
            </a:r>
            <a:endParaRPr lang="ko-KR" altLang="en-US" sz="800" dirty="0">
              <a:solidFill>
                <a:schemeClr val="tx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60F17415-09D7-AE98-9057-70EBDF5F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20975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>
                <a:solidFill>
                  <a:schemeClr val="accent2"/>
                </a:solidFill>
                <a:latin typeface="+mn-lt"/>
              </a:rPr>
              <a:t>ⓐ</a:t>
            </a:r>
          </a:p>
        </p:txBody>
      </p:sp>
      <p:sp>
        <p:nvSpPr>
          <p:cNvPr id="61" name="순서도: 자기 디스크 60">
            <a:extLst>
              <a:ext uri="{FF2B5EF4-FFF2-40B4-BE49-F238E27FC236}">
                <a16:creationId xmlns:a16="http://schemas.microsoft.com/office/drawing/2014/main" id="{AD06EE5D-41C5-6D28-6E69-068CC109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4313238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인터페이스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62" name="TextBox 64">
            <a:extLst>
              <a:ext uri="{FF2B5EF4-FFF2-40B4-BE49-F238E27FC236}">
                <a16:creationId xmlns:a16="http://schemas.microsoft.com/office/drawing/2014/main" id="{9525DDAD-1671-11A4-9799-297085501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4197350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</a:rPr>
              <a:t>ⓑ</a:t>
            </a:r>
            <a:endParaRPr lang="ko-KR" altLang="en-US" sz="1000" b="1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63" name="직선 화살표 연결선 10">
            <a:extLst>
              <a:ext uri="{FF2B5EF4-FFF2-40B4-BE49-F238E27FC236}">
                <a16:creationId xmlns:a16="http://schemas.microsoft.com/office/drawing/2014/main" id="{9FA52584-B69E-328A-B6CD-6EC224313DD7}"/>
              </a:ext>
            </a:extLst>
          </p:cNvPr>
          <p:cNvCxnSpPr>
            <a:cxnSpLocks/>
            <a:stCxn id="15" idx="3"/>
            <a:endCxn id="323913" idx="1"/>
          </p:cNvCxnSpPr>
          <p:nvPr/>
        </p:nvCxnSpPr>
        <p:spPr bwMode="auto">
          <a:xfrm rot="16200000" flipH="1">
            <a:off x="888207" y="3085306"/>
            <a:ext cx="342900" cy="566737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323913" name="다이아몬드 7">
            <a:extLst>
              <a:ext uri="{FF2B5EF4-FFF2-40B4-BE49-F238E27FC236}">
                <a16:creationId xmlns:a16="http://schemas.microsoft.com/office/drawing/2014/main" id="{E639236B-1466-D121-A7E3-BCC27BE5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3341688"/>
            <a:ext cx="792163" cy="396875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정보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0265" name="TextBox 18">
            <a:extLst>
              <a:ext uri="{FF2B5EF4-FFF2-40B4-BE49-F238E27FC236}">
                <a16:creationId xmlns:a16="http://schemas.microsoft.com/office/drawing/2014/main" id="{E3C20525-705A-3C8F-6BAF-3B0997991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692525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cxnSp>
        <p:nvCxnSpPr>
          <p:cNvPr id="323967" name="직선 화살표 연결선 10">
            <a:extLst>
              <a:ext uri="{FF2B5EF4-FFF2-40B4-BE49-F238E27FC236}">
                <a16:creationId xmlns:a16="http://schemas.microsoft.com/office/drawing/2014/main" id="{8C78254C-CD3A-9487-7217-809F2D8189B8}"/>
              </a:ext>
            </a:extLst>
          </p:cNvPr>
          <p:cNvCxnSpPr>
            <a:cxnSpLocks/>
            <a:stCxn id="323913" idx="2"/>
            <a:endCxn id="61" idx="2"/>
          </p:cNvCxnSpPr>
          <p:nvPr/>
        </p:nvCxnSpPr>
        <p:spPr bwMode="auto">
          <a:xfrm rot="16200000" flipH="1">
            <a:off x="1626394" y="3850482"/>
            <a:ext cx="755650" cy="531812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44">
            <a:extLst>
              <a:ext uri="{FF2B5EF4-FFF2-40B4-BE49-F238E27FC236}">
                <a16:creationId xmlns:a16="http://schemas.microsoft.com/office/drawing/2014/main" id="{165F50BA-6E6D-60D3-F619-9370840EC5B1}"/>
              </a:ext>
            </a:extLst>
          </p:cNvPr>
          <p:cNvSpPr>
            <a:spLocks/>
          </p:cNvSpPr>
          <p:nvPr/>
        </p:nvSpPr>
        <p:spPr bwMode="auto">
          <a:xfrm>
            <a:off x="152400" y="920750"/>
            <a:ext cx="64452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latinLnBrk="1"/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2. EHS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화학제품 연동정보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반영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( java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batch : 05:00 Daily )</a:t>
            </a:r>
          </a:p>
        </p:txBody>
      </p:sp>
      <p:graphicFrame>
        <p:nvGraphicFramePr>
          <p:cNvPr id="323953" name="Group 369">
            <a:extLst>
              <a:ext uri="{FF2B5EF4-FFF2-40B4-BE49-F238E27FC236}">
                <a16:creationId xmlns:a16="http://schemas.microsoft.com/office/drawing/2014/main" id="{C4618139-3036-2DA6-A4F1-B430EE0EF16B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584325"/>
          <a:ext cx="6372225" cy="7869238"/>
        </p:xfrm>
        <a:graphic>
          <a:graphicData uri="http://schemas.openxmlformats.org/drawingml/2006/table">
            <a:tbl>
              <a:tblPr/>
              <a:tblGrid>
                <a:gridCol w="316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관련데이터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세부내역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인터페이스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화학물질 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조성성분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조성성분 함량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용도공정 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위험성평가 마스터 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위험성평가 대상의 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취급량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및 유소견여부 등 부가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화학물질정보 등록 여부를 우선 확인하여 등록이 안된 경우 공공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통해 물질정보를 먼저 구성한다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 정보 등록 여부를 확인하여 등록이 안된 경우 신규 등록한다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화학제품의 조성성분 및 함량정보를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화학제품의 용도공정 정보가 등록되어 있지 않은 경우  등록한다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용도공정의 위험성평가 대상 화학제품의 등록 여부를 확인하여 등록이 안된 경우 등록한다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위험성평가 대상 화학제품의 기타 정보를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5995" marB="35995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1" name="타원 48">
            <a:extLst>
              <a:ext uri="{FF2B5EF4-FFF2-40B4-BE49-F238E27FC236}">
                <a16:creationId xmlns:a16="http://schemas.microsoft.com/office/drawing/2014/main" id="{4EC5A3E7-1D21-F299-4EC6-620969EB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90713"/>
            <a:ext cx="358775" cy="357187"/>
          </a:xfrm>
          <a:prstGeom prst="ellipse">
            <a:avLst/>
          </a:prstGeom>
          <a:solidFill>
            <a:srgbClr val="3366FF"/>
          </a:solidFill>
          <a:ln w="12700" algn="ctr">
            <a:solidFill>
              <a:srgbClr val="3333FF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FFFF"/>
                </a:solidFill>
                <a:ea typeface="맑은 고딕" panose="020B0503020000020004" pitchFamily="34" charset="-127"/>
              </a:rPr>
              <a:t>Start</a:t>
            </a:r>
            <a:endParaRPr lang="ko-KR" altLang="en-US" b="1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2E4569-C55A-B9CC-2876-646002CB16F2}"/>
              </a:ext>
            </a:extLst>
          </p:cNvPr>
          <p:cNvCxnSpPr>
            <a:cxnSpLocks/>
            <a:stCxn id="11281" idx="4"/>
            <a:endCxn id="323913" idx="0"/>
          </p:cNvCxnSpPr>
          <p:nvPr/>
        </p:nvCxnSpPr>
        <p:spPr bwMode="auto">
          <a:xfrm>
            <a:off x="1736725" y="2247900"/>
            <a:ext cx="1588" cy="277813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652EB5FB-42F3-C70F-6E86-271AF3056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157413"/>
            <a:ext cx="768350" cy="360362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인터페이스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CF159697-2448-3F1C-85D0-DEE0CBDE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041525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>
                <a:solidFill>
                  <a:schemeClr val="accent2"/>
                </a:solidFill>
                <a:latin typeface="+mn-lt"/>
              </a:rPr>
              <a:t>ⓐ</a:t>
            </a:r>
          </a:p>
        </p:txBody>
      </p:sp>
      <p:cxnSp>
        <p:nvCxnSpPr>
          <p:cNvPr id="63" name="직선 화살표 연결선 10">
            <a:extLst>
              <a:ext uri="{FF2B5EF4-FFF2-40B4-BE49-F238E27FC236}">
                <a16:creationId xmlns:a16="http://schemas.microsoft.com/office/drawing/2014/main" id="{29B90751-073F-55D3-B7B3-B8C0B827BD06}"/>
              </a:ext>
            </a:extLst>
          </p:cNvPr>
          <p:cNvCxnSpPr>
            <a:cxnSpLocks/>
            <a:stCxn id="15" idx="3"/>
            <a:endCxn id="323913" idx="1"/>
          </p:cNvCxnSpPr>
          <p:nvPr/>
        </p:nvCxnSpPr>
        <p:spPr bwMode="auto">
          <a:xfrm rot="16200000" flipH="1">
            <a:off x="927100" y="2366963"/>
            <a:ext cx="225425" cy="527050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323913" name="다이아몬드 7">
            <a:extLst>
              <a:ext uri="{FF2B5EF4-FFF2-40B4-BE49-F238E27FC236}">
                <a16:creationId xmlns:a16="http://schemas.microsoft.com/office/drawing/2014/main" id="{7D65218B-D8F4-E9DC-C786-B3943B7D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2525713"/>
            <a:ext cx="871537" cy="436562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 pitchFamily="50" charset="-127"/>
              </a:rPr>
              <a:t>물질정보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등록여부</a:t>
            </a:r>
          </a:p>
        </p:txBody>
      </p:sp>
      <p:sp>
        <p:nvSpPr>
          <p:cNvPr id="11287" name="TextBox 18">
            <a:extLst>
              <a:ext uri="{FF2B5EF4-FFF2-40B4-BE49-F238E27FC236}">
                <a16:creationId xmlns:a16="http://schemas.microsoft.com/office/drawing/2014/main" id="{DCC5E13B-EEB8-836D-C304-3ECB9574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2897188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cxnSp>
        <p:nvCxnSpPr>
          <p:cNvPr id="323928" name="직선 화살표 연결선 10">
            <a:extLst>
              <a:ext uri="{FF2B5EF4-FFF2-40B4-BE49-F238E27FC236}">
                <a16:creationId xmlns:a16="http://schemas.microsoft.com/office/drawing/2014/main" id="{47291406-4F3C-FABB-8538-57A85A5581BB}"/>
              </a:ext>
            </a:extLst>
          </p:cNvPr>
          <p:cNvCxnSpPr>
            <a:cxnSpLocks/>
            <a:stCxn id="323913" idx="3"/>
            <a:endCxn id="11277" idx="1"/>
          </p:cNvCxnSpPr>
          <p:nvPr/>
        </p:nvCxnSpPr>
        <p:spPr bwMode="auto">
          <a:xfrm>
            <a:off x="2174875" y="2743200"/>
            <a:ext cx="511175" cy="341313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1289" name="TextBox 163">
            <a:extLst>
              <a:ext uri="{FF2B5EF4-FFF2-40B4-BE49-F238E27FC236}">
                <a16:creationId xmlns:a16="http://schemas.microsoft.com/office/drawing/2014/main" id="{8F829D25-8A23-B71C-B172-D0E8E4D7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732088"/>
            <a:ext cx="263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N</a:t>
            </a:r>
            <a:endParaRPr lang="ko-KR" altLang="en-US" sz="800"/>
          </a:p>
        </p:txBody>
      </p:sp>
      <p:sp>
        <p:nvSpPr>
          <p:cNvPr id="11273" name="다이아몬드 7">
            <a:extLst>
              <a:ext uri="{FF2B5EF4-FFF2-40B4-BE49-F238E27FC236}">
                <a16:creationId xmlns:a16="http://schemas.microsoft.com/office/drawing/2014/main" id="{3D7AC86D-E4BA-70DD-9BCB-86ACA5D6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681413"/>
            <a:ext cx="871537" cy="436562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제품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등록여부</a:t>
            </a:r>
          </a:p>
        </p:txBody>
      </p:sp>
      <p:cxnSp>
        <p:nvCxnSpPr>
          <p:cNvPr id="11274" name="직선 화살표 연결선 11273">
            <a:extLst>
              <a:ext uri="{FF2B5EF4-FFF2-40B4-BE49-F238E27FC236}">
                <a16:creationId xmlns:a16="http://schemas.microsoft.com/office/drawing/2014/main" id="{7EFFE412-A82C-76A2-3C4F-0F5A78CFD7E2}"/>
              </a:ext>
            </a:extLst>
          </p:cNvPr>
          <p:cNvCxnSpPr>
            <a:cxnSpLocks/>
            <a:stCxn id="323913" idx="2"/>
            <a:endCxn id="11273" idx="0"/>
          </p:cNvCxnSpPr>
          <p:nvPr/>
        </p:nvCxnSpPr>
        <p:spPr bwMode="auto">
          <a:xfrm>
            <a:off x="1738313" y="2962275"/>
            <a:ext cx="0" cy="719138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1277" name="순서도: 자기 디스크 11276">
            <a:extLst>
              <a:ext uri="{FF2B5EF4-FFF2-40B4-BE49-F238E27FC236}">
                <a16:creationId xmlns:a16="http://schemas.microsoft.com/office/drawing/2014/main" id="{024FA21D-722C-0461-7380-2A0BDA11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084513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 pitchFamily="50" charset="-127"/>
              </a:rPr>
              <a:t>화학물질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1278" name="TextBox 64">
            <a:extLst>
              <a:ext uri="{FF2B5EF4-FFF2-40B4-BE49-F238E27FC236}">
                <a16:creationId xmlns:a16="http://schemas.microsoft.com/office/drawing/2014/main" id="{BBF2707C-0D7F-C523-0A2D-B03F0C63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2968625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</a:rPr>
              <a:t>ⓑ</a:t>
            </a:r>
            <a:endParaRPr lang="ko-KR" altLang="en-US" sz="10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282" name="순서도: 자기 디스크 11281">
            <a:extLst>
              <a:ext uri="{FF2B5EF4-FFF2-40B4-BE49-F238E27FC236}">
                <a16:creationId xmlns:a16="http://schemas.microsoft.com/office/drawing/2014/main" id="{112A0524-3663-953D-24B2-AAEE62BF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294188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 pitchFamily="50" charset="-127"/>
              </a:rPr>
              <a:t>화학제품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1283" name="TextBox 64">
            <a:extLst>
              <a:ext uri="{FF2B5EF4-FFF2-40B4-BE49-F238E27FC236}">
                <a16:creationId xmlns:a16="http://schemas.microsoft.com/office/drawing/2014/main" id="{DC12ADC1-B785-48DD-CC03-63E8B6D82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4160838"/>
            <a:ext cx="31115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  <a:latin typeface="+mn-lt"/>
              </a:rPr>
              <a:t>ⓒ</a:t>
            </a:r>
          </a:p>
        </p:txBody>
      </p:sp>
      <p:cxnSp>
        <p:nvCxnSpPr>
          <p:cNvPr id="11298" name="직선 화살표 연결선 10">
            <a:extLst>
              <a:ext uri="{FF2B5EF4-FFF2-40B4-BE49-F238E27FC236}">
                <a16:creationId xmlns:a16="http://schemas.microsoft.com/office/drawing/2014/main" id="{4A072AFD-D501-BE00-9C2D-87779DDB4AA1}"/>
              </a:ext>
            </a:extLst>
          </p:cNvPr>
          <p:cNvCxnSpPr>
            <a:cxnSpLocks/>
            <a:stCxn id="11273" idx="3"/>
            <a:endCxn id="11282" idx="1"/>
          </p:cNvCxnSpPr>
          <p:nvPr/>
        </p:nvCxnSpPr>
        <p:spPr bwMode="auto">
          <a:xfrm>
            <a:off x="2174875" y="3900488"/>
            <a:ext cx="511175" cy="393700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1297" name="TextBox 163">
            <a:extLst>
              <a:ext uri="{FF2B5EF4-FFF2-40B4-BE49-F238E27FC236}">
                <a16:creationId xmlns:a16="http://schemas.microsoft.com/office/drawing/2014/main" id="{16DA8FD4-BD9C-C33A-9E0F-C6A589B9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3900488"/>
            <a:ext cx="263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N</a:t>
            </a:r>
            <a:endParaRPr lang="ko-KR" altLang="en-US" sz="800"/>
          </a:p>
        </p:txBody>
      </p:sp>
      <p:sp>
        <p:nvSpPr>
          <p:cNvPr id="11303" name="순서도: 자기 디스크 11302">
            <a:extLst>
              <a:ext uri="{FF2B5EF4-FFF2-40B4-BE49-F238E27FC236}">
                <a16:creationId xmlns:a16="http://schemas.microsoft.com/office/drawing/2014/main" id="{4230FC01-78D0-B7EE-4D95-5140A130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422900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조성성분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1304" name="TextBox 64">
            <a:extLst>
              <a:ext uri="{FF2B5EF4-FFF2-40B4-BE49-F238E27FC236}">
                <a16:creationId xmlns:a16="http://schemas.microsoft.com/office/drawing/2014/main" id="{25569CA2-E81D-D472-DACC-F7567483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307013"/>
            <a:ext cx="31115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  <a:latin typeface="+mn-lt"/>
              </a:rPr>
              <a:t>ⓓ</a:t>
            </a:r>
          </a:p>
        </p:txBody>
      </p:sp>
      <p:sp>
        <p:nvSpPr>
          <p:cNvPr id="11305" name="순서도: 자기 디스크 11304">
            <a:extLst>
              <a:ext uri="{FF2B5EF4-FFF2-40B4-BE49-F238E27FC236}">
                <a16:creationId xmlns:a16="http://schemas.microsoft.com/office/drawing/2014/main" id="{56FF93D0-81AA-FF52-33F6-576507FA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973763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성분함량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1306" name="TextBox 64">
            <a:extLst>
              <a:ext uri="{FF2B5EF4-FFF2-40B4-BE49-F238E27FC236}">
                <a16:creationId xmlns:a16="http://schemas.microsoft.com/office/drawing/2014/main" id="{DDAD33DE-4C3B-DCD4-D315-F5FB085C0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857875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  <a:latin typeface="+mn-lt"/>
              </a:rPr>
              <a:t>ⓒ</a:t>
            </a:r>
          </a:p>
        </p:txBody>
      </p:sp>
      <p:sp>
        <p:nvSpPr>
          <p:cNvPr id="11312" name="순서도: 자기 디스크 11311">
            <a:extLst>
              <a:ext uri="{FF2B5EF4-FFF2-40B4-BE49-F238E27FC236}">
                <a16:creationId xmlns:a16="http://schemas.microsoft.com/office/drawing/2014/main" id="{5391C684-2A70-11BE-DE4C-BF7FB239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7185025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용도공정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1313" name="TextBox 64">
            <a:extLst>
              <a:ext uri="{FF2B5EF4-FFF2-40B4-BE49-F238E27FC236}">
                <a16:creationId xmlns:a16="http://schemas.microsoft.com/office/drawing/2014/main" id="{9573639C-9CDB-4D5D-C72D-24FDD4AEB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7069138"/>
            <a:ext cx="31115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  <a:latin typeface="+mn-lt"/>
              </a:rPr>
              <a:t>ⓔ</a:t>
            </a:r>
          </a:p>
        </p:txBody>
      </p:sp>
      <p:sp>
        <p:nvSpPr>
          <p:cNvPr id="11314" name="순서도: 자기 디스크 11313">
            <a:extLst>
              <a:ext uri="{FF2B5EF4-FFF2-40B4-BE49-F238E27FC236}">
                <a16:creationId xmlns:a16="http://schemas.microsoft.com/office/drawing/2014/main" id="{A13DC064-2624-FEE5-A921-D3A5462E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8262938"/>
            <a:ext cx="768350" cy="4381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위험성평가 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마스터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11315" name="TextBox 64">
            <a:extLst>
              <a:ext uri="{FF2B5EF4-FFF2-40B4-BE49-F238E27FC236}">
                <a16:creationId xmlns:a16="http://schemas.microsoft.com/office/drawing/2014/main" id="{D1718A6F-BC7C-6B75-C3C9-9D53A834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8154988"/>
            <a:ext cx="311150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  <a:latin typeface="+mn-lt"/>
              </a:rPr>
              <a:t>ⓕ</a:t>
            </a:r>
          </a:p>
        </p:txBody>
      </p:sp>
      <p:sp>
        <p:nvSpPr>
          <p:cNvPr id="11318" name="다이아몬드 7">
            <a:extLst>
              <a:ext uri="{FF2B5EF4-FFF2-40B4-BE49-F238E27FC236}">
                <a16:creationId xmlns:a16="http://schemas.microsoft.com/office/drawing/2014/main" id="{A9A4E0E7-D907-EABC-2B76-AA446CF9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4906963"/>
            <a:ext cx="871537" cy="436562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제품성분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등록여부</a:t>
            </a:r>
          </a:p>
        </p:txBody>
      </p:sp>
      <p:sp>
        <p:nvSpPr>
          <p:cNvPr id="11320" name="다이아몬드 7">
            <a:extLst>
              <a:ext uri="{FF2B5EF4-FFF2-40B4-BE49-F238E27FC236}">
                <a16:creationId xmlns:a16="http://schemas.microsoft.com/office/drawing/2014/main" id="{9E14F750-30BA-CEC8-EC32-9EE32FEA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6664325"/>
            <a:ext cx="871537" cy="436563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용도공정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등록여부</a:t>
            </a:r>
          </a:p>
        </p:txBody>
      </p:sp>
      <p:sp>
        <p:nvSpPr>
          <p:cNvPr id="11323" name="다이아몬드 7">
            <a:extLst>
              <a:ext uri="{FF2B5EF4-FFF2-40B4-BE49-F238E27FC236}">
                <a16:creationId xmlns:a16="http://schemas.microsoft.com/office/drawing/2014/main" id="{56DC48F5-783A-D10B-B232-E874CCBC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7918450"/>
            <a:ext cx="871537" cy="436563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위험성평가 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마스터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등록여부</a:t>
            </a:r>
          </a:p>
        </p:txBody>
      </p:sp>
      <p:cxnSp>
        <p:nvCxnSpPr>
          <p:cNvPr id="11324" name="직선 화살표 연결선 11323">
            <a:extLst>
              <a:ext uri="{FF2B5EF4-FFF2-40B4-BE49-F238E27FC236}">
                <a16:creationId xmlns:a16="http://schemas.microsoft.com/office/drawing/2014/main" id="{2E62D65E-5693-06FD-1EB9-7FA76CDF02CD}"/>
              </a:ext>
            </a:extLst>
          </p:cNvPr>
          <p:cNvCxnSpPr>
            <a:cxnSpLocks/>
            <a:stCxn id="11273" idx="2"/>
            <a:endCxn id="11318" idx="0"/>
          </p:cNvCxnSpPr>
          <p:nvPr/>
        </p:nvCxnSpPr>
        <p:spPr bwMode="auto">
          <a:xfrm>
            <a:off x="1738313" y="4117975"/>
            <a:ext cx="0" cy="788988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1310" name="TextBox 18">
            <a:extLst>
              <a:ext uri="{FF2B5EF4-FFF2-40B4-BE49-F238E27FC236}">
                <a16:creationId xmlns:a16="http://schemas.microsoft.com/office/drawing/2014/main" id="{8BA00138-C43B-520C-916D-96C539AF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4114800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cxnSp>
        <p:nvCxnSpPr>
          <p:cNvPr id="8192" name="직선 화살표 연결선 10">
            <a:extLst>
              <a:ext uri="{FF2B5EF4-FFF2-40B4-BE49-F238E27FC236}">
                <a16:creationId xmlns:a16="http://schemas.microsoft.com/office/drawing/2014/main" id="{7B3044E6-1D3A-2D07-25C2-2BBC7FF4D3DD}"/>
              </a:ext>
            </a:extLst>
          </p:cNvPr>
          <p:cNvCxnSpPr>
            <a:cxnSpLocks/>
            <a:stCxn id="11318" idx="3"/>
            <a:endCxn id="11303" idx="1"/>
          </p:cNvCxnSpPr>
          <p:nvPr/>
        </p:nvCxnSpPr>
        <p:spPr bwMode="auto">
          <a:xfrm>
            <a:off x="2174875" y="5126038"/>
            <a:ext cx="511175" cy="296862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195" name="직선 화살표 연결선 8194">
            <a:extLst>
              <a:ext uri="{FF2B5EF4-FFF2-40B4-BE49-F238E27FC236}">
                <a16:creationId xmlns:a16="http://schemas.microsoft.com/office/drawing/2014/main" id="{FACCDD2C-F834-B727-411F-52E3AAF6734B}"/>
              </a:ext>
            </a:extLst>
          </p:cNvPr>
          <p:cNvCxnSpPr>
            <a:cxnSpLocks/>
            <a:stCxn id="11303" idx="3"/>
            <a:endCxn id="11305" idx="1"/>
          </p:cNvCxnSpPr>
          <p:nvPr/>
        </p:nvCxnSpPr>
        <p:spPr bwMode="auto">
          <a:xfrm>
            <a:off x="2686050" y="5784850"/>
            <a:ext cx="0" cy="188913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198" name="직선 화살표 연결선 10">
            <a:extLst>
              <a:ext uri="{FF2B5EF4-FFF2-40B4-BE49-F238E27FC236}">
                <a16:creationId xmlns:a16="http://schemas.microsoft.com/office/drawing/2014/main" id="{8A608AB4-A424-594D-5B3B-0F88AA92BAB4}"/>
              </a:ext>
            </a:extLst>
          </p:cNvPr>
          <p:cNvCxnSpPr>
            <a:cxnSpLocks/>
            <a:stCxn id="11305" idx="3"/>
            <a:endCxn id="11320" idx="0"/>
          </p:cNvCxnSpPr>
          <p:nvPr/>
        </p:nvCxnSpPr>
        <p:spPr bwMode="auto">
          <a:xfrm rot="5400000">
            <a:off x="2047876" y="6026150"/>
            <a:ext cx="328612" cy="947737"/>
          </a:xfrm>
          <a:prstGeom prst="bentConnector3">
            <a:avLst>
              <a:gd name="adj1" fmla="val 50000"/>
            </a:avLst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01" name="직선 화살표 연결선 10">
            <a:extLst>
              <a:ext uri="{FF2B5EF4-FFF2-40B4-BE49-F238E27FC236}">
                <a16:creationId xmlns:a16="http://schemas.microsoft.com/office/drawing/2014/main" id="{2BA1FBC9-6F0C-D269-DF9A-F6CA239495F6}"/>
              </a:ext>
            </a:extLst>
          </p:cNvPr>
          <p:cNvCxnSpPr>
            <a:cxnSpLocks/>
            <a:stCxn id="11320" idx="3"/>
            <a:endCxn id="11312" idx="1"/>
          </p:cNvCxnSpPr>
          <p:nvPr/>
        </p:nvCxnSpPr>
        <p:spPr bwMode="auto">
          <a:xfrm>
            <a:off x="2174875" y="6883400"/>
            <a:ext cx="511175" cy="301625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08" name="직선 화살표 연결선 8207">
            <a:extLst>
              <a:ext uri="{FF2B5EF4-FFF2-40B4-BE49-F238E27FC236}">
                <a16:creationId xmlns:a16="http://schemas.microsoft.com/office/drawing/2014/main" id="{4CDC885C-BAC5-4397-71C0-3EE4A27EB102}"/>
              </a:ext>
            </a:extLst>
          </p:cNvPr>
          <p:cNvCxnSpPr>
            <a:cxnSpLocks/>
            <a:stCxn id="11320" idx="2"/>
            <a:endCxn id="11323" idx="0"/>
          </p:cNvCxnSpPr>
          <p:nvPr/>
        </p:nvCxnSpPr>
        <p:spPr bwMode="auto">
          <a:xfrm>
            <a:off x="1738313" y="7100888"/>
            <a:ext cx="0" cy="817562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14" name="직선 화살표 연결선 10">
            <a:extLst>
              <a:ext uri="{FF2B5EF4-FFF2-40B4-BE49-F238E27FC236}">
                <a16:creationId xmlns:a16="http://schemas.microsoft.com/office/drawing/2014/main" id="{173E5B03-F403-DA70-3E35-C115071AF2BD}"/>
              </a:ext>
            </a:extLst>
          </p:cNvPr>
          <p:cNvCxnSpPr>
            <a:cxnSpLocks/>
            <a:stCxn id="11277" idx="3"/>
            <a:endCxn id="11273" idx="0"/>
          </p:cNvCxnSpPr>
          <p:nvPr/>
        </p:nvCxnSpPr>
        <p:spPr bwMode="auto">
          <a:xfrm rot="5400000">
            <a:off x="2094707" y="3090069"/>
            <a:ext cx="234950" cy="947737"/>
          </a:xfrm>
          <a:prstGeom prst="bentConnector3">
            <a:avLst>
              <a:gd name="adj1" fmla="val 50000"/>
            </a:avLst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19" name="직선 화살표 연결선 10">
            <a:extLst>
              <a:ext uri="{FF2B5EF4-FFF2-40B4-BE49-F238E27FC236}">
                <a16:creationId xmlns:a16="http://schemas.microsoft.com/office/drawing/2014/main" id="{2F2A5959-AC37-4A48-DE47-8AC04C37A4F9}"/>
              </a:ext>
            </a:extLst>
          </p:cNvPr>
          <p:cNvCxnSpPr>
            <a:cxnSpLocks/>
            <a:stCxn id="11282" idx="3"/>
            <a:endCxn id="11318" idx="0"/>
          </p:cNvCxnSpPr>
          <p:nvPr/>
        </p:nvCxnSpPr>
        <p:spPr bwMode="auto">
          <a:xfrm rot="5400000">
            <a:off x="2086769" y="4307682"/>
            <a:ext cx="250825" cy="947737"/>
          </a:xfrm>
          <a:prstGeom prst="bentConnector3">
            <a:avLst>
              <a:gd name="adj1" fmla="val 50000"/>
            </a:avLst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" name="TextBox 163">
            <a:extLst>
              <a:ext uri="{FF2B5EF4-FFF2-40B4-BE49-F238E27FC236}">
                <a16:creationId xmlns:a16="http://schemas.microsoft.com/office/drawing/2014/main" id="{607B5300-460D-83C2-9632-D5F0F01C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6904038"/>
            <a:ext cx="263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N</a:t>
            </a:r>
            <a:endParaRPr lang="ko-KR" altLang="en-US" sz="800"/>
          </a:p>
        </p:txBody>
      </p:sp>
      <p:sp>
        <p:nvSpPr>
          <p:cNvPr id="11319" name="TextBox 18">
            <a:extLst>
              <a:ext uri="{FF2B5EF4-FFF2-40B4-BE49-F238E27FC236}">
                <a16:creationId xmlns:a16="http://schemas.microsoft.com/office/drawing/2014/main" id="{36D62FE1-59AB-CD26-5BE9-5C98AE70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7118350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sp>
        <p:nvSpPr>
          <p:cNvPr id="3" name="TextBox 163">
            <a:extLst>
              <a:ext uri="{FF2B5EF4-FFF2-40B4-BE49-F238E27FC236}">
                <a16:creationId xmlns:a16="http://schemas.microsoft.com/office/drawing/2014/main" id="{FCDAF762-1302-5963-C635-CCC32B50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140325"/>
            <a:ext cx="2635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N</a:t>
            </a:r>
            <a:endParaRPr lang="ko-KR" altLang="en-US" sz="800"/>
          </a:p>
        </p:txBody>
      </p:sp>
      <p:sp>
        <p:nvSpPr>
          <p:cNvPr id="11321" name="TextBox 18">
            <a:extLst>
              <a:ext uri="{FF2B5EF4-FFF2-40B4-BE49-F238E27FC236}">
                <a16:creationId xmlns:a16="http://schemas.microsoft.com/office/drawing/2014/main" id="{D499F5C9-06E2-D151-98E4-160AA1F08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5354638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cxnSp>
        <p:nvCxnSpPr>
          <p:cNvPr id="8227" name="직선 화살표 연결선 10">
            <a:extLst>
              <a:ext uri="{FF2B5EF4-FFF2-40B4-BE49-F238E27FC236}">
                <a16:creationId xmlns:a16="http://schemas.microsoft.com/office/drawing/2014/main" id="{FA6736A3-0A6E-5BF6-E315-210D531BECF9}"/>
              </a:ext>
            </a:extLst>
          </p:cNvPr>
          <p:cNvCxnSpPr>
            <a:cxnSpLocks/>
            <a:stCxn id="11312" idx="3"/>
            <a:endCxn id="11323" idx="0"/>
          </p:cNvCxnSpPr>
          <p:nvPr/>
        </p:nvCxnSpPr>
        <p:spPr bwMode="auto">
          <a:xfrm rot="5400000">
            <a:off x="2026444" y="7258844"/>
            <a:ext cx="371475" cy="947737"/>
          </a:xfrm>
          <a:prstGeom prst="bentConnector3">
            <a:avLst>
              <a:gd name="adj1" fmla="val 50000"/>
            </a:avLst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30" name="직선 화살표 연결선 10">
            <a:extLst>
              <a:ext uri="{FF2B5EF4-FFF2-40B4-BE49-F238E27FC236}">
                <a16:creationId xmlns:a16="http://schemas.microsoft.com/office/drawing/2014/main" id="{542919C7-C6B2-A9F9-D445-C5804A00A4C1}"/>
              </a:ext>
            </a:extLst>
          </p:cNvPr>
          <p:cNvCxnSpPr>
            <a:cxnSpLocks/>
            <a:stCxn id="11323" idx="3"/>
            <a:endCxn id="11314" idx="1"/>
          </p:cNvCxnSpPr>
          <p:nvPr/>
        </p:nvCxnSpPr>
        <p:spPr bwMode="auto">
          <a:xfrm>
            <a:off x="2174875" y="8137525"/>
            <a:ext cx="511175" cy="125413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8238" name="순서도: 자기 디스크 8237">
            <a:extLst>
              <a:ext uri="{FF2B5EF4-FFF2-40B4-BE49-F238E27FC236}">
                <a16:creationId xmlns:a16="http://schemas.microsoft.com/office/drawing/2014/main" id="{00849E8C-522E-6FBC-55FA-798746C9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8912225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기타 정보</a:t>
            </a:r>
          </a:p>
        </p:txBody>
      </p:sp>
      <p:sp>
        <p:nvSpPr>
          <p:cNvPr id="8239" name="TextBox 64">
            <a:extLst>
              <a:ext uri="{FF2B5EF4-FFF2-40B4-BE49-F238E27FC236}">
                <a16:creationId xmlns:a16="http://schemas.microsoft.com/office/drawing/2014/main" id="{447D399A-6275-A4C4-30E9-F94C2D8E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8796338"/>
            <a:ext cx="31115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  <a:latin typeface="+mn-lt"/>
              </a:rPr>
              <a:t>ⓖ</a:t>
            </a:r>
          </a:p>
        </p:txBody>
      </p:sp>
      <p:sp>
        <p:nvSpPr>
          <p:cNvPr id="11326" name="TextBox 163">
            <a:extLst>
              <a:ext uri="{FF2B5EF4-FFF2-40B4-BE49-F238E27FC236}">
                <a16:creationId xmlns:a16="http://schemas.microsoft.com/office/drawing/2014/main" id="{0DEE1FD0-CF30-093E-C087-6DFBD564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8158163"/>
            <a:ext cx="263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N</a:t>
            </a:r>
            <a:endParaRPr lang="ko-KR" altLang="en-US" sz="800"/>
          </a:p>
        </p:txBody>
      </p:sp>
      <p:sp>
        <p:nvSpPr>
          <p:cNvPr id="11327" name="TextBox 18">
            <a:extLst>
              <a:ext uri="{FF2B5EF4-FFF2-40B4-BE49-F238E27FC236}">
                <a16:creationId xmlns:a16="http://schemas.microsoft.com/office/drawing/2014/main" id="{9E42B205-821C-226D-B566-0DFE9C692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8372475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cxnSp>
        <p:nvCxnSpPr>
          <p:cNvPr id="8243" name="직선 화살표 연결선 8242">
            <a:extLst>
              <a:ext uri="{FF2B5EF4-FFF2-40B4-BE49-F238E27FC236}">
                <a16:creationId xmlns:a16="http://schemas.microsoft.com/office/drawing/2014/main" id="{87BAE670-11E7-4591-2976-3428FA212D91}"/>
              </a:ext>
            </a:extLst>
          </p:cNvPr>
          <p:cNvCxnSpPr>
            <a:cxnSpLocks/>
            <a:stCxn id="11314" idx="3"/>
            <a:endCxn id="8238" idx="1"/>
          </p:cNvCxnSpPr>
          <p:nvPr/>
        </p:nvCxnSpPr>
        <p:spPr bwMode="auto">
          <a:xfrm>
            <a:off x="2686050" y="8701088"/>
            <a:ext cx="0" cy="211137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46" name="직선 화살표 연결선 10">
            <a:extLst>
              <a:ext uri="{FF2B5EF4-FFF2-40B4-BE49-F238E27FC236}">
                <a16:creationId xmlns:a16="http://schemas.microsoft.com/office/drawing/2014/main" id="{8D7C9D64-75A6-F6AD-83C9-8AAD109FDBA9}"/>
              </a:ext>
            </a:extLst>
          </p:cNvPr>
          <p:cNvCxnSpPr>
            <a:cxnSpLocks/>
            <a:stCxn id="11323" idx="2"/>
            <a:endCxn id="8238" idx="2"/>
          </p:cNvCxnSpPr>
          <p:nvPr/>
        </p:nvCxnSpPr>
        <p:spPr bwMode="auto">
          <a:xfrm rot="16200000" flipH="1">
            <a:off x="1651000" y="8442326"/>
            <a:ext cx="738187" cy="563562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8249" name="직선 화살표 연결선 10">
            <a:extLst>
              <a:ext uri="{FF2B5EF4-FFF2-40B4-BE49-F238E27FC236}">
                <a16:creationId xmlns:a16="http://schemas.microsoft.com/office/drawing/2014/main" id="{A5B9ED75-222A-4CB5-D653-CA0CF1755CA5}"/>
              </a:ext>
            </a:extLst>
          </p:cNvPr>
          <p:cNvCxnSpPr>
            <a:cxnSpLocks/>
            <a:stCxn id="11318" idx="2"/>
            <a:endCxn id="11305" idx="2"/>
          </p:cNvCxnSpPr>
          <p:nvPr/>
        </p:nvCxnSpPr>
        <p:spPr bwMode="auto">
          <a:xfrm rot="16200000" flipH="1">
            <a:off x="1614487" y="5467351"/>
            <a:ext cx="811213" cy="563562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4">
            <a:extLst>
              <a:ext uri="{FF2B5EF4-FFF2-40B4-BE49-F238E27FC236}">
                <a16:creationId xmlns:a16="http://schemas.microsoft.com/office/drawing/2014/main" id="{87AA405F-8EE9-125A-1DD3-663547759057}"/>
              </a:ext>
            </a:extLst>
          </p:cNvPr>
          <p:cNvSpPr>
            <a:spLocks/>
          </p:cNvSpPr>
          <p:nvPr/>
        </p:nvSpPr>
        <p:spPr bwMode="auto">
          <a:xfrm>
            <a:off x="152400" y="920750"/>
            <a:ext cx="64452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latinLnBrk="1"/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1. EHS MSDS 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정보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 update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java</a:t>
            </a:r>
            <a:r>
              <a:rPr lang="ko-KR" altLang="en-US" sz="1000">
                <a:solidFill>
                  <a:schemeClr val="tx1"/>
                </a:solidFill>
                <a:ea typeface="맑은 고딕" panose="020B0503020000020004" pitchFamily="34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ea typeface="맑은 고딕" panose="020B0503020000020004" pitchFamily="34" charset="-127"/>
              </a:rPr>
              <a:t>batch : 06:00 Daily )</a:t>
            </a:r>
          </a:p>
          <a:p>
            <a:pPr latinLnBrk="1"/>
            <a:endParaRPr lang="ko-KR" altLang="en-US" sz="1000">
              <a:solidFill>
                <a:schemeClr val="tx1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323953" name="Group 369">
            <a:extLst>
              <a:ext uri="{FF2B5EF4-FFF2-40B4-BE49-F238E27FC236}">
                <a16:creationId xmlns:a16="http://schemas.microsoft.com/office/drawing/2014/main" id="{A9231A7E-F506-61CF-D254-E7EBA569A529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584325"/>
          <a:ext cx="6372225" cy="7869238"/>
        </p:xfrm>
        <a:graphic>
          <a:graphicData uri="http://schemas.openxmlformats.org/drawingml/2006/table">
            <a:tbl>
              <a:tblPr/>
              <a:tblGrid>
                <a:gridCol w="316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관련데이터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세부내역</a:t>
                      </a: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화학물질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(EHS System)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화학물질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lphaL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가장 오래된 화학물질 정보 기준으로 하루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100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개 정도의 물질 정보를 최신 데이터로 저장한다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 (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건수는 협의 필요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분당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건 처리 가능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5995" marB="35995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5" name="타원 48">
            <a:extLst>
              <a:ext uri="{FF2B5EF4-FFF2-40B4-BE49-F238E27FC236}">
                <a16:creationId xmlns:a16="http://schemas.microsoft.com/office/drawing/2014/main" id="{9E95D601-B998-FEBF-D3C6-F7731DC2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90713"/>
            <a:ext cx="358775" cy="357187"/>
          </a:xfrm>
          <a:prstGeom prst="ellipse">
            <a:avLst/>
          </a:prstGeom>
          <a:solidFill>
            <a:srgbClr val="3366FF"/>
          </a:solidFill>
          <a:ln w="12700" algn="ctr">
            <a:solidFill>
              <a:srgbClr val="3333FF"/>
            </a:solidFill>
            <a:round/>
            <a:headEnd/>
            <a:tailEnd type="triangle" w="med" len="med"/>
          </a:ln>
        </p:spPr>
        <p:txBody>
          <a:bodyPr wrap="none" lIns="0" tIns="0" rIns="0" bIns="0" anchor="ctr"/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FFFFFF"/>
                </a:solidFill>
                <a:ea typeface="맑은 고딕" panose="020B0503020000020004" pitchFamily="34" charset="-127"/>
              </a:rPr>
              <a:t>Start</a:t>
            </a:r>
            <a:endParaRPr lang="ko-KR" altLang="en-US" b="1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A7ED93-FABC-38D2-9FA5-96F87D4359E6}"/>
              </a:ext>
            </a:extLst>
          </p:cNvPr>
          <p:cNvCxnSpPr>
            <a:cxnSpLocks/>
            <a:stCxn id="12305" idx="4"/>
            <a:endCxn id="323913" idx="0"/>
          </p:cNvCxnSpPr>
          <p:nvPr/>
        </p:nvCxnSpPr>
        <p:spPr bwMode="auto">
          <a:xfrm>
            <a:off x="1736725" y="2247900"/>
            <a:ext cx="1588" cy="1093788"/>
          </a:xfrm>
          <a:prstGeom prst="straightConnector1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7153C6E7-2F08-2E18-602A-1F528B16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836863"/>
            <a:ext cx="768350" cy="360362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화학물질 정보</a:t>
            </a: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64714826-105E-B33A-4A8F-CF32581C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20975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>
                <a:solidFill>
                  <a:schemeClr val="accent2"/>
                </a:solidFill>
                <a:latin typeface="+mn-lt"/>
              </a:rPr>
              <a:t>ⓐ</a:t>
            </a:r>
          </a:p>
        </p:txBody>
      </p:sp>
      <p:sp>
        <p:nvSpPr>
          <p:cNvPr id="61" name="순서도: 자기 디스크 60">
            <a:extLst>
              <a:ext uri="{FF2B5EF4-FFF2-40B4-BE49-F238E27FC236}">
                <a16:creationId xmlns:a16="http://schemas.microsoft.com/office/drawing/2014/main" id="{A48195C6-C9AC-4782-C228-58A16EFC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4313238"/>
            <a:ext cx="768350" cy="361950"/>
          </a:xfrm>
          <a:prstGeom prst="flowChartMagneticDisk">
            <a:avLst/>
          </a:prstGeom>
          <a:solidFill>
            <a:srgbClr val="FFFFCC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화학물질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62" name="TextBox 64">
            <a:extLst>
              <a:ext uri="{FF2B5EF4-FFF2-40B4-BE49-F238E27FC236}">
                <a16:creationId xmlns:a16="http://schemas.microsoft.com/office/drawing/2014/main" id="{3F7A6AD1-808C-38CD-3B9D-8DBF0973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4197350"/>
            <a:ext cx="3111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b="1" dirty="0">
                <a:solidFill>
                  <a:schemeClr val="accent2"/>
                </a:solidFill>
              </a:rPr>
              <a:t>ⓑ</a:t>
            </a:r>
            <a:endParaRPr lang="ko-KR" altLang="en-US" sz="1000" b="1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63" name="직선 화살표 연결선 10">
            <a:extLst>
              <a:ext uri="{FF2B5EF4-FFF2-40B4-BE49-F238E27FC236}">
                <a16:creationId xmlns:a16="http://schemas.microsoft.com/office/drawing/2014/main" id="{20571203-3B66-3502-1CC1-94E086D2F2BD}"/>
              </a:ext>
            </a:extLst>
          </p:cNvPr>
          <p:cNvCxnSpPr>
            <a:cxnSpLocks/>
            <a:stCxn id="15" idx="3"/>
            <a:endCxn id="323913" idx="1"/>
          </p:cNvCxnSpPr>
          <p:nvPr/>
        </p:nvCxnSpPr>
        <p:spPr bwMode="auto">
          <a:xfrm rot="16200000" flipH="1">
            <a:off x="888207" y="3085306"/>
            <a:ext cx="342900" cy="566737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323913" name="다이아몬드 7">
            <a:extLst>
              <a:ext uri="{FF2B5EF4-FFF2-40B4-BE49-F238E27FC236}">
                <a16:creationId xmlns:a16="http://schemas.microsoft.com/office/drawing/2014/main" id="{0F8B97C4-7AB5-512F-9FF0-3FEBFCD1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3341688"/>
            <a:ext cx="792163" cy="396875"/>
          </a:xfrm>
          <a:prstGeom prst="diamond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정보</a:t>
            </a:r>
            <a:endParaRPr lang="en-US" altLang="ko-KR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313" name="TextBox 18">
            <a:extLst>
              <a:ext uri="{FF2B5EF4-FFF2-40B4-BE49-F238E27FC236}">
                <a16:creationId xmlns:a16="http://schemas.microsoft.com/office/drawing/2014/main" id="{159412BF-8052-24D8-8B68-E321E7D7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692525"/>
            <a:ext cx="24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800"/>
              <a:t>Y</a:t>
            </a:r>
            <a:endParaRPr lang="ko-KR" altLang="en-US" sz="800"/>
          </a:p>
        </p:txBody>
      </p:sp>
      <p:cxnSp>
        <p:nvCxnSpPr>
          <p:cNvPr id="323967" name="직선 화살표 연결선 10">
            <a:extLst>
              <a:ext uri="{FF2B5EF4-FFF2-40B4-BE49-F238E27FC236}">
                <a16:creationId xmlns:a16="http://schemas.microsoft.com/office/drawing/2014/main" id="{BDCC9D7C-4890-DE26-0F1D-66C137695AB4}"/>
              </a:ext>
            </a:extLst>
          </p:cNvPr>
          <p:cNvCxnSpPr>
            <a:cxnSpLocks/>
            <a:stCxn id="323913" idx="2"/>
            <a:endCxn id="61" idx="2"/>
          </p:cNvCxnSpPr>
          <p:nvPr/>
        </p:nvCxnSpPr>
        <p:spPr bwMode="auto">
          <a:xfrm rot="16200000" flipH="1">
            <a:off x="1626394" y="3850482"/>
            <a:ext cx="755650" cy="531812"/>
          </a:xfrm>
          <a:prstGeom prst="bentConnector2">
            <a:avLst/>
          </a:prstGeom>
          <a:solidFill>
            <a:srgbClr val="FFFFCC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체"/>
        <a:ea typeface="굴림체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체"/>
        <a:ea typeface="굴림체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36927</TotalTime>
  <Words>363</Words>
  <Application>Microsoft Office PowerPoint</Application>
  <PresentationFormat>사용자 지정</PresentationFormat>
  <Paragraphs>259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1_기본 디자인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jasonlee</dc:creator>
  <cp:lastModifiedBy>김 동영</cp:lastModifiedBy>
  <cp:revision>2618</cp:revision>
  <dcterms:created xsi:type="dcterms:W3CDTF">2005-04-08T01:14:23Z</dcterms:created>
  <dcterms:modified xsi:type="dcterms:W3CDTF">2024-10-18T16:31:14Z</dcterms:modified>
</cp:coreProperties>
</file>