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cx="9601200" cy="12801600" type="A3"/>
  <p:notesSz cx="12001500" cy="84867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60" y="108"/>
      </p:cViewPr>
      <p:guideLst>
        <p:guide orient="horz" pos="2303"/>
        <p:guide pos="3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00650" y="636500"/>
            <a:ext cx="8001400" cy="318252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00150" y="4031200"/>
            <a:ext cx="9601200" cy="381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1200150" y="4031200"/>
            <a:ext cx="9601200" cy="381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08538" y="636588"/>
            <a:ext cx="2386012" cy="3182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1200150" y="4031200"/>
            <a:ext cx="9601200" cy="381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08538" y="636588"/>
            <a:ext cx="2386012" cy="3182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17236" y="1706880"/>
            <a:ext cx="9310255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 rot="5400000">
            <a:off x="2758517" y="-534400"/>
            <a:ext cx="4827694" cy="931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 rot="5400000">
            <a:off x="5542896" y="2249980"/>
            <a:ext cx="6241627" cy="232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 rot="5400000">
            <a:off x="801562" y="8622"/>
            <a:ext cx="6241627" cy="681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775855" y="2272454"/>
            <a:ext cx="8793018" cy="15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551709" y="4145280"/>
            <a:ext cx="7241309" cy="18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83"/>
              </a:spcBef>
              <a:spcAft>
                <a:spcPts val="0"/>
              </a:spcAft>
              <a:buClr>
                <a:srgbClr val="888888"/>
              </a:buClr>
              <a:buSzPts val="341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97"/>
              </a:spcBef>
              <a:spcAft>
                <a:spcPts val="0"/>
              </a:spcAft>
              <a:buClr>
                <a:srgbClr val="888888"/>
              </a:buClr>
              <a:buSzPts val="2987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12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817162" y="4700694"/>
            <a:ext cx="8793018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817162" y="3100495"/>
            <a:ext cx="879301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707"/>
              <a:buNone/>
              <a:defRPr sz="170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17236" y="1706880"/>
            <a:ext cx="4568921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8274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Char char="�"/>
              <a:defRPr sz="2987"/>
            </a:lvl1pPr>
            <a:lvl2pPr marL="914400" lvl="1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2pPr>
            <a:lvl3pPr marL="1371600" lvl="2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258570" y="1706880"/>
            <a:ext cx="4568921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8274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Char char="�"/>
              <a:defRPr sz="2987"/>
            </a:lvl1pPr>
            <a:lvl2pPr marL="914400" lvl="1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2pPr>
            <a:lvl3pPr marL="1371600" lvl="2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517236" y="1637454"/>
            <a:ext cx="4570718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1pPr>
            <a:lvl2pPr marL="914400" lvl="1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4pPr>
            <a:lvl5pPr marL="2286000" lvl="4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517236" y="2319867"/>
            <a:ext cx="4570718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1pPr>
            <a:lvl2pPr marL="914400" lvl="1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3pPr>
            <a:lvl4pPr marL="1828800" lvl="3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4pPr>
            <a:lvl5pPr marL="2286000" lvl="4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3"/>
          </p:nvPr>
        </p:nvSpPr>
        <p:spPr>
          <a:xfrm>
            <a:off x="5254978" y="1637454"/>
            <a:ext cx="4572513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1pPr>
            <a:lvl2pPr marL="914400" lvl="1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4pPr>
            <a:lvl5pPr marL="2286000" lvl="4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4"/>
          </p:nvPr>
        </p:nvSpPr>
        <p:spPr>
          <a:xfrm>
            <a:off x="5254978" y="2319867"/>
            <a:ext cx="4572513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1pPr>
            <a:lvl2pPr marL="914400" lvl="1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3pPr>
            <a:lvl4pPr marL="1828800" lvl="3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4pPr>
            <a:lvl5pPr marL="2286000" lvl="4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517237" y="291253"/>
            <a:ext cx="3403344" cy="123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  <a:defRPr sz="21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044501" y="291254"/>
            <a:ext cx="5782990" cy="62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5325" algn="l">
              <a:spcBef>
                <a:spcPts val="683"/>
              </a:spcBef>
              <a:spcAft>
                <a:spcPts val="0"/>
              </a:spcAft>
              <a:buClr>
                <a:schemeClr val="dk1"/>
              </a:buClr>
              <a:buSzPts val="3413"/>
              <a:buChar char="�"/>
              <a:defRPr sz="3413"/>
            </a:lvl1pPr>
            <a:lvl2pPr marL="914400" lvl="1" indent="-418274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Char char="�"/>
              <a:defRPr sz="2987"/>
            </a:lvl2pPr>
            <a:lvl3pPr marL="1371600" lvl="2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517237" y="1530774"/>
            <a:ext cx="3403344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sz="1493"/>
            </a:lvl1pPr>
            <a:lvl2pPr marL="914400" lvl="1" indent="-22860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2pPr>
            <a:lvl3pPr marL="1371600" lvl="2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027639" y="5120640"/>
            <a:ext cx="6206836" cy="6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  <a:defRPr sz="21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>
            <a:spLocks noGrp="1"/>
          </p:cNvSpPr>
          <p:nvPr>
            <p:ph type="pic" idx="2"/>
          </p:nvPr>
        </p:nvSpPr>
        <p:spPr>
          <a:xfrm>
            <a:off x="2027639" y="653627"/>
            <a:ext cx="6206836" cy="438912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2027639" y="5725161"/>
            <a:ext cx="6206836" cy="85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sz="1493"/>
            </a:lvl1pPr>
            <a:lvl2pPr marL="914400" lvl="1" indent="-22860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2pPr>
            <a:lvl3pPr marL="1371600" lvl="2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sz="4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517236" y="1706880"/>
            <a:ext cx="9310255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5325" algn="l" rtl="0">
              <a:spcBef>
                <a:spcPts val="683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�"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8274" algn="l" rtl="0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�"/>
              <a:defRPr sz="2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1160" algn="l" rtl="0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�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7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"/>
          <p:cNvGrpSpPr/>
          <p:nvPr/>
        </p:nvGrpSpPr>
        <p:grpSpPr>
          <a:xfrm>
            <a:off x="533400" y="367828"/>
            <a:ext cx="4713650" cy="1218497"/>
            <a:chOff x="183958" y="564387"/>
            <a:chExt cx="4532010" cy="1364846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223032" y="564387"/>
              <a:ext cx="44743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133" dirty="0" err="1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소프트카</a:t>
              </a:r>
              <a:r>
                <a:rPr lang="ko-KR" sz="2133" b="0" i="0" u="none" strike="noStrike" cap="none" dirty="0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(</a:t>
              </a:r>
              <a:r>
                <a:rPr lang="ko-KR" altLang="en-US" sz="2133" b="0" i="0" u="none" strike="noStrike" cap="none" dirty="0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김진영</a:t>
              </a:r>
              <a:r>
                <a:rPr lang="ko-KR" sz="2133" b="0" i="0" u="none" strike="noStrike" cap="none" dirty="0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, </a:t>
              </a:r>
              <a:r>
                <a:rPr lang="ko-KR" altLang="en-US" sz="2133" b="0" i="0" u="none" strike="noStrike" cap="none" dirty="0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이건영</a:t>
              </a:r>
              <a:r>
                <a:rPr lang="ko-KR" sz="2133" b="0" i="0" u="none" strike="noStrike" cap="none" dirty="0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,</a:t>
              </a:r>
              <a:r>
                <a:rPr lang="ko-KR" altLang="en-US" sz="2133" dirty="0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 </a:t>
              </a:r>
              <a:r>
                <a:rPr lang="ko-KR" altLang="en-US" sz="2133" dirty="0" err="1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황제철</a:t>
              </a:r>
              <a:r>
                <a:rPr lang="ko-KR" sz="2133" b="0" i="0" u="none" strike="noStrike" cap="none" dirty="0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)</a:t>
              </a:r>
              <a:endParaRPr sz="2133" dirty="0">
                <a:solidFill>
                  <a:schemeClr val="lt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183958" y="1005902"/>
              <a:ext cx="4532010" cy="923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400" b="1" dirty="0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페이스 </a:t>
              </a:r>
              <a:r>
                <a:rPr lang="ko-KR" altLang="en-US" sz="5400" b="1" dirty="0" err="1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커넥팅</a:t>
              </a:r>
              <a:endParaRPr dirty="0"/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480600" y="1902725"/>
            <a:ext cx="8640000" cy="1602475"/>
          </a:xfrm>
          <a:prstGeom prst="roundRect">
            <a:avLst>
              <a:gd name="adj" fmla="val 8658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41">
              <a:solidFill>
                <a:schemeClr val="dk1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41">
              <a:solidFill>
                <a:schemeClr val="dk1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우리 팀만의 핵심 포인트1</a:t>
            </a:r>
            <a:r>
              <a:rPr lang="en-US" alt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ko-KR" altLang="en-US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</a:t>
            </a:r>
            <a:r>
              <a:rPr lang="en-US" altLang="ko-KR" sz="1513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“</a:t>
            </a:r>
            <a:r>
              <a:rPr lang="ko-KR" altLang="en-US" sz="1513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실시간</a:t>
            </a:r>
            <a:r>
              <a:rPr lang="en-US" altLang="ko-KR" sz="1513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”</a:t>
            </a:r>
            <a:r>
              <a:rPr lang="ko-KR" altLang="en-US" sz="1513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페이스 커넥팅</a:t>
            </a:r>
            <a:r>
              <a:rPr lang="ko-KR" altLang="en-US" sz="1513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으로 운전자의 실시간 운전상태 확인 가능</a:t>
            </a:r>
            <a:endParaRPr lang="ko-KR" altLang="en-US" sz="1513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우리 팀만의 핵심 포인트2</a:t>
            </a:r>
            <a:r>
              <a:rPr lang="en-US" alt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</a:t>
            </a:r>
            <a:r>
              <a:rPr lang="ko-KR" altLang="en-US" sz="1513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altLang="ko-KR" sz="1513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“</a:t>
            </a:r>
            <a:r>
              <a:rPr lang="ko-KR" altLang="en-US" sz="1513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실시간</a:t>
            </a:r>
            <a:r>
              <a:rPr lang="en-US" altLang="ko-KR" sz="1513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”</a:t>
            </a:r>
            <a:r>
              <a:rPr lang="ko-KR" altLang="en-US" sz="1513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으로 모바일 알람 동작 및 안전 장소 위치 제공</a:t>
            </a:r>
            <a:endParaRPr lang="ko-KR" altLang="en-US" sz="1513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우리 팀만의 핵심 포인트3</a:t>
            </a:r>
            <a:r>
              <a:rPr lang="en-US" alt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	   </a:t>
            </a:r>
            <a:r>
              <a:rPr lang="ko-KR" altLang="en-US" sz="1513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사용자의 </a:t>
            </a:r>
            <a:r>
              <a:rPr lang="en-US" altLang="ko-KR" sz="1513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“</a:t>
            </a:r>
            <a:r>
              <a:rPr lang="ko-KR" altLang="en-US" sz="1513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얼굴</a:t>
            </a:r>
            <a:r>
              <a:rPr lang="en-US" altLang="ko-KR" sz="1513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”</a:t>
            </a:r>
            <a:r>
              <a:rPr lang="ko-KR" altLang="en-US" sz="1513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을 활용한 새로운 </a:t>
            </a:r>
            <a:r>
              <a:rPr lang="en-US" altLang="ko-KR" sz="1513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M2M </a:t>
            </a:r>
            <a:r>
              <a:rPr lang="ko-KR" altLang="en-US" sz="1513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연동 시스템 구축</a:t>
            </a:r>
            <a:endParaRPr lang="ko-KR" altLang="en-US" sz="1757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4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80600" y="3638550"/>
            <a:ext cx="8640000" cy="1848000"/>
          </a:xfrm>
          <a:prstGeom prst="roundRect">
            <a:avLst>
              <a:gd name="adj" fmla="val 9445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 기획 배경 및 목적</a:t>
            </a:r>
            <a:r>
              <a:rPr lang="en-US" alt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            </a:t>
            </a:r>
            <a:r>
              <a:rPr lang="ko-KR" altLang="en-US" sz="16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졸음운전 및 음주운전과 같은 사회적인 문제가 대두되고 </a:t>
            </a:r>
            <a:r>
              <a:rPr lang="en-US" altLang="ko-KR" sz="16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				             </a:t>
            </a:r>
            <a:r>
              <a:rPr lang="ko-KR" altLang="en-US" sz="16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있는 요즘</a:t>
            </a:r>
            <a:r>
              <a:rPr lang="en-US" altLang="ko-KR" sz="16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r>
              <a:rPr lang="ko-KR" altLang="en-US" sz="16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안전운전 불이행을 예방할 수 있는 방법으로 </a:t>
            </a:r>
            <a:r>
              <a:rPr lang="en-US" altLang="ko-KR" sz="16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				             </a:t>
            </a:r>
            <a:r>
              <a:rPr lang="ko-KR" altLang="en-US" sz="16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실시간 페이스 커넥팅 기술을 기획하게 되었습니다</a:t>
            </a:r>
            <a:r>
              <a:rPr lang="en-US" altLang="ko-KR" sz="16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endParaRPr lang="en-US" altLang="ko-KR" sz="16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개발 환경 및 언어</a:t>
            </a:r>
            <a:r>
              <a:rPr lang="en-US" alt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		   </a:t>
            </a:r>
            <a:r>
              <a:rPr lang="en-US" altLang="ko-KR" sz="1405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        </a:t>
            </a:r>
            <a:r>
              <a:rPr lang="en-US" altLang="ko-KR" sz="140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AWS(rekognition,lambda,sns,connect), Python(Flask), Node.js</a:t>
            </a:r>
            <a:endParaRPr lang="en-US" altLang="ko-KR" sz="16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Medium"/>
              <a:buAutoNum type="arabicPeriod"/>
              <a:defRPr/>
            </a:pPr>
            <a:r>
              <a:rPr 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깃허브 주소</a:t>
            </a:r>
            <a:r>
              <a:rPr lang="en-US" alt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		              https://github.com/KIMJINBBANG/softcar.git</a:t>
            </a:r>
            <a:endParaRPr sz="16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80600" y="5619751"/>
            <a:ext cx="8640000" cy="6572249"/>
          </a:xfrm>
          <a:prstGeom prst="roundRect">
            <a:avLst>
              <a:gd name="adj" fmla="val 303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99" dirty="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99" dirty="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365771" marR="0" lvl="0" indent="-3657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Medium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 단계별 내용(코드, 이미지)</a:t>
            </a:r>
            <a:endParaRPr dirty="0"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5791200"/>
            <a:ext cx="2873280" cy="33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1" y="2057400"/>
            <a:ext cx="2217826" cy="33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3810000"/>
            <a:ext cx="2430127" cy="33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D5499A-EFCB-B02C-DFDF-D348DA05E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97" y="6640897"/>
            <a:ext cx="4320002" cy="24300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04EB8-4C92-8D73-9C56-199FD02B7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596" y="6871434"/>
            <a:ext cx="4320003" cy="196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79D9D-588F-34D3-0E67-DE86737F9C6C}"/>
              </a:ext>
            </a:extLst>
          </p:cNvPr>
          <p:cNvSpPr txBox="1"/>
          <p:nvPr/>
        </p:nvSpPr>
        <p:spPr>
          <a:xfrm>
            <a:off x="2140536" y="8840358"/>
            <a:ext cx="1000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전체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2E690-BEC1-6AA9-24D0-4EE391B46473}"/>
              </a:ext>
            </a:extLst>
          </p:cNvPr>
          <p:cNvSpPr txBox="1"/>
          <p:nvPr/>
        </p:nvSpPr>
        <p:spPr>
          <a:xfrm>
            <a:off x="5827768" y="8840359"/>
            <a:ext cx="22656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운전자의 졸음 판단 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1E66A4-9C54-AACF-9768-3672093A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97" y="9882763"/>
            <a:ext cx="4319999" cy="1307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D75AF5-1AA6-BF8F-7EBA-FF3236BFE88C}"/>
              </a:ext>
            </a:extLst>
          </p:cNvPr>
          <p:cNvSpPr txBox="1"/>
          <p:nvPr/>
        </p:nvSpPr>
        <p:spPr>
          <a:xfrm>
            <a:off x="1633640" y="11190395"/>
            <a:ext cx="2013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운전자에게 발신 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261CCD-2AFB-1E73-2978-E64D9B83B9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3062" y="9296725"/>
            <a:ext cx="3427472" cy="2479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30FBBB-1B8F-2CCA-EFE5-84317BAA4A69}"/>
              </a:ext>
            </a:extLst>
          </p:cNvPr>
          <p:cNvSpPr txBox="1"/>
          <p:nvPr/>
        </p:nvSpPr>
        <p:spPr>
          <a:xfrm>
            <a:off x="6094080" y="11773853"/>
            <a:ext cx="1885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인근 쉼터 제공 코드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7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466046" y="533400"/>
            <a:ext cx="8669108" cy="11639550"/>
          </a:xfrm>
          <a:prstGeom prst="roundRect">
            <a:avLst>
              <a:gd name="adj" fmla="val 341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rmAutofit fontScale="92500" lnSpcReduction="20000"/>
          </a:bodyPr>
          <a:lstStyle/>
          <a:p>
            <a: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65771" marR="0" lvl="0" indent="-3657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Medium"/>
              <a:buAutoNum type="arabicPeriod"/>
              <a:defRPr/>
            </a:pPr>
            <a:r>
              <a:rPr lang="ko-KR" altLang="en-US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</a:t>
            </a:r>
            <a:r>
              <a:rPr lang="en-US" altLang="ko-KR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</a:t>
            </a:r>
            <a:r>
              <a:rPr lang="ko-KR" altLang="en-US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시연</a:t>
            </a:r>
            <a:r>
              <a:rPr lang="en-US" altLang="ko-KR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) </a:t>
            </a:r>
            <a:r>
              <a:rPr lang="ko-KR" altLang="en-US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화면 </a:t>
            </a: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indent="-342900">
              <a:buSzPct val="25000"/>
              <a:buAutoNum type="arabicPeriod"/>
              <a:defRPr/>
            </a:pPr>
            <a:r>
              <a:rPr lang="ko-KR" altLang="en-US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 결과</a:t>
            </a:r>
            <a:r>
              <a:rPr lang="en-US" altLang="ko-KR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</a:t>
            </a:r>
            <a:r>
              <a:rPr lang="ko-KR" altLang="en-US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분석</a:t>
            </a:r>
            <a:r>
              <a:rPr lang="en-US" altLang="ko-KR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)</a:t>
            </a: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lnSpc>
                <a:spcPct val="60000"/>
              </a:lnSpc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lnSpc>
                <a:spcPct val="115000"/>
              </a:lnSpc>
              <a:buSzPct val="25000"/>
              <a:defRPr/>
            </a:pP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 </a:t>
            </a:r>
            <a:r>
              <a:rPr lang="ko-KR" altLang="en-US" sz="1700" b="1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실시간 페이스 커넥팅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을 통해 운전자의 실시간 얼굴 데이터를 받아내 졸음운전으로 판단 될 시 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(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운전자의 눈이 일정시간 감겨 있는 상황 발생 시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)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 운전자의 모바일 기기로의 전화 발신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(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음성 내용은 기존에 커스텀한 음성데이터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)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 및 인근의 안전 장소 위치 제공 서비스를 구현함으로써 운전자의 안전운전에 도움이 될 수 있는 운전보조장치를 마련하였습니다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. </a:t>
            </a:r>
            <a:endParaRPr lang="en-US" altLang="ko-KR" sz="1700">
              <a:solidFill>
                <a:schemeClr val="dk1"/>
              </a:solidFill>
              <a:latin typeface="+mn-ea"/>
              <a:ea typeface="+mn-ea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700">
              <a:solidFill>
                <a:schemeClr val="dk1"/>
              </a:solidFill>
              <a:latin typeface="+mn-ea"/>
              <a:ea typeface="+mn-ea"/>
              <a:cs typeface="Noto Sans Medium"/>
              <a:sym typeface="Noto Sans Medium"/>
            </a:endParaRPr>
          </a:p>
          <a:p>
            <a:pPr>
              <a:lnSpc>
                <a:spcPct val="115000"/>
              </a:lnSpc>
              <a:buSzPct val="25000"/>
              <a:defRPr/>
            </a:pP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추가적인 보완 및 추가 개발사항으로는 더 신속한 데이터 처리 방식 구현과 운전자의 모바일 기기와 모빌리티 간의 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“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페이스 커넥팅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”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이라는 새로운 연동 시스템 구축에 </a:t>
            </a:r>
            <a:r>
              <a:rPr lang="ko-KR" altLang="en-US" sz="1700" b="1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사고발생상황을 감지하는 알고리즘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을 더해 사고발생시 자동 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112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전화 연계 및 </a:t>
            </a:r>
            <a:r>
              <a:rPr lang="ko-KR" altLang="en-US" sz="1700" b="1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페이스커넥팅 기술에 냄세감지가 가능한 하드웨어 장치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를 더해 음주운전판단 여부도 도입할 예정입니다 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.</a:t>
            </a:r>
            <a:endParaRPr lang="en-US" altLang="ko-KR" sz="1700">
              <a:solidFill>
                <a:schemeClr val="dk1"/>
              </a:solidFill>
              <a:latin typeface="+mn-ea"/>
              <a:ea typeface="+mn-ea"/>
              <a:cs typeface="Noto Sans Medium"/>
              <a:sym typeface="Noto Sans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31D94E-0388-7081-D81B-D57AAF4C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32" y="2243854"/>
            <a:ext cx="2335507" cy="2341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416D81-B8CA-640A-0470-F924235F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998" y="5796349"/>
            <a:ext cx="2776538" cy="27905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5811" y="5166113"/>
            <a:ext cx="1794283" cy="3879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3A3C6A-485D-A077-164D-79B82B77E7B6}"/>
              </a:ext>
            </a:extLst>
          </p:cNvPr>
          <p:cNvSpPr txBox="1"/>
          <p:nvPr/>
        </p:nvSpPr>
        <p:spPr>
          <a:xfrm>
            <a:off x="1003397" y="4644439"/>
            <a:ext cx="16419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현재 </a:t>
            </a:r>
            <a:r>
              <a:rPr lang="ko-KR" altLang="en-US" sz="1500" b="1" dirty="0" err="1"/>
              <a:t>내위치</a:t>
            </a:r>
            <a:r>
              <a:rPr lang="ko-KR" altLang="en-US" sz="1500" b="1" dirty="0"/>
              <a:t> 표시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8616" y="9044399"/>
            <a:ext cx="2017591" cy="544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/>
              <a:t>운전자 알람을 위한 전화 수신 화면</a:t>
            </a:r>
            <a:endParaRPr lang="ko-KR" altLang="en-US" sz="15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35AE5-74AD-6EF0-52DB-D3091D3BC6F6}"/>
              </a:ext>
            </a:extLst>
          </p:cNvPr>
          <p:cNvSpPr txBox="1"/>
          <p:nvPr/>
        </p:nvSpPr>
        <p:spPr>
          <a:xfrm>
            <a:off x="5717279" y="8640666"/>
            <a:ext cx="1641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현재 </a:t>
            </a:r>
            <a:r>
              <a:rPr lang="ko-KR" altLang="en-US" sz="1500" b="1" dirty="0" err="1"/>
              <a:t>내위치</a:t>
            </a:r>
            <a:r>
              <a:rPr lang="ko-KR" altLang="en-US" sz="1500" b="1" dirty="0"/>
              <a:t> </a:t>
            </a:r>
            <a:endParaRPr lang="en-US" altLang="ko-KR" sz="1500" b="1" dirty="0"/>
          </a:p>
          <a:p>
            <a:pPr algn="ctr"/>
            <a:r>
              <a:rPr lang="ko-KR" altLang="en-US" sz="1500" b="1" dirty="0"/>
              <a:t>인근 쉼터 표시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D4F41-6A4B-C52A-392F-2173BE66D9F3}"/>
              </a:ext>
            </a:extLst>
          </p:cNvPr>
          <p:cNvSpPr txBox="1"/>
          <p:nvPr/>
        </p:nvSpPr>
        <p:spPr>
          <a:xfrm>
            <a:off x="3846985" y="4552480"/>
            <a:ext cx="19072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운전자의 평소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31497-0A6E-5C9B-9EB9-9412312554A4}"/>
              </a:ext>
            </a:extLst>
          </p:cNvPr>
          <p:cNvSpPr txBox="1"/>
          <p:nvPr/>
        </p:nvSpPr>
        <p:spPr>
          <a:xfrm>
            <a:off x="6724088" y="4520861"/>
            <a:ext cx="1641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졸음운전 시 운전자의 모습</a:t>
            </a:r>
          </a:p>
        </p:txBody>
      </p:sp>
      <p:pic>
        <p:nvPicPr>
          <p:cNvPr id="4" name="그림 3" descr="텍스트, 사람, 실내, 가장이(가) 표시된 사진&#10;&#10;자동 생성된 설명">
            <a:extLst>
              <a:ext uri="{FF2B5EF4-FFF2-40B4-BE49-F238E27FC236}">
                <a16:creationId xmlns:a16="http://schemas.microsoft.com/office/drawing/2014/main" id="{489908CF-8B42-42C8-AD4F-683BBA794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9223" y="2147561"/>
            <a:ext cx="3287594" cy="2341381"/>
          </a:xfrm>
          <a:prstGeom prst="rect">
            <a:avLst/>
          </a:prstGeom>
        </p:spPr>
      </p:pic>
      <p:pic>
        <p:nvPicPr>
          <p:cNvPr id="8" name="그림 7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989A95B3-5D77-FEDD-116F-E1443EA6B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386" y="2143832"/>
            <a:ext cx="3121381" cy="2323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205</ep:Words>
  <ep:PresentationFormat>A3 용지(297x420mm)</ep:PresentationFormat>
  <ep:Paragraphs>72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Theme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2022-11-21T18:34:02.000</dcterms:created>
  <dc:creator>officegen</dc:creator>
  <cp:lastModifiedBy>hdn10</cp:lastModifiedBy>
  <dcterms:modified xsi:type="dcterms:W3CDTF">2023-02-22T14:54:00.481</dcterms:modified>
  <cp:revision>23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