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cx="9601200" cy="12801600" type="A3"/>
  <p:notesSz cx="12001500" cy="84867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60" y="108"/>
      </p:cViewPr>
      <p:guideLst>
        <p:guide orient="horz" pos="2303"/>
        <p:guide pos="32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00650" y="636500"/>
            <a:ext cx="8001400" cy="3182525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08538" y="636588"/>
            <a:ext cx="2386012" cy="3182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1200150" y="4031200"/>
            <a:ext cx="9601200" cy="3819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08538" y="636588"/>
            <a:ext cx="2386012" cy="3182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9310255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 rot="5400000">
            <a:off x="2758517" y="-534400"/>
            <a:ext cx="4827694" cy="931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 rot="5400000">
            <a:off x="5542896" y="2249980"/>
            <a:ext cx="6241627" cy="2327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 rot="5400000">
            <a:off x="801562" y="8622"/>
            <a:ext cx="6241627" cy="6810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775855" y="2272454"/>
            <a:ext cx="8793018" cy="156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551709" y="4145280"/>
            <a:ext cx="7241309" cy="18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83"/>
              </a:spcBef>
              <a:spcAft>
                <a:spcPts val="0"/>
              </a:spcAft>
              <a:buClr>
                <a:srgbClr val="888888"/>
              </a:buClr>
              <a:buSzPts val="341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97"/>
              </a:spcBef>
              <a:spcAft>
                <a:spcPts val="0"/>
              </a:spcAft>
              <a:buClr>
                <a:srgbClr val="888888"/>
              </a:buClr>
              <a:buSzPts val="298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12"/>
              </a:spcBef>
              <a:spcAft>
                <a:spcPts val="0"/>
              </a:spcAft>
              <a:buClr>
                <a:srgbClr val="888888"/>
              </a:buClr>
              <a:buSzPts val="25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817162" y="4700694"/>
            <a:ext cx="8793018" cy="145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17162" y="3100495"/>
            <a:ext cx="8793018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41"/>
              </a:spcBef>
              <a:spcAft>
                <a:spcPts val="0"/>
              </a:spcAft>
              <a:buClr>
                <a:srgbClr val="888888"/>
              </a:buClr>
              <a:buSzPts val="1707"/>
              <a:buNone/>
              <a:defRPr sz="170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99"/>
              </a:spcBef>
              <a:spcAft>
                <a:spcPts val="0"/>
              </a:spcAft>
              <a:buClr>
                <a:srgbClr val="888888"/>
              </a:buClr>
              <a:buSzPts val="1493"/>
              <a:buNone/>
              <a:defRPr sz="149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4568921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1pPr>
            <a:lvl2pPr marL="914400" lvl="1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2pPr>
            <a:lvl3pPr marL="1371600" lvl="2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5258570" y="1706880"/>
            <a:ext cx="4568921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1pPr>
            <a:lvl2pPr marL="914400" lvl="1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2pPr>
            <a:lvl3pPr marL="1371600" lvl="2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517236" y="1637454"/>
            <a:ext cx="4570718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1pPr>
            <a:lvl2pPr marL="914400" lvl="1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4pPr>
            <a:lvl5pPr marL="2286000" lvl="4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517236" y="2319867"/>
            <a:ext cx="4570718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1pPr>
            <a:lvl2pPr marL="914400" lvl="1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3pPr>
            <a:lvl4pPr marL="1828800" lvl="3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4pPr>
            <a:lvl5pPr marL="2286000" lvl="4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3"/>
          </p:nvPr>
        </p:nvSpPr>
        <p:spPr>
          <a:xfrm>
            <a:off x="5254978" y="1637454"/>
            <a:ext cx="4572513" cy="68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None/>
              <a:defRPr sz="2560" b="1"/>
            </a:lvl1pPr>
            <a:lvl2pPr marL="914400" lvl="1" indent="-228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4pPr>
            <a:lvl5pPr marL="2286000" lvl="4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5pPr>
            <a:lvl6pPr marL="2743200" lvl="5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6pPr>
            <a:lvl7pPr marL="3200400" lvl="6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7pPr>
            <a:lvl8pPr marL="3657600" lvl="7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8pPr>
            <a:lvl9pPr marL="4114800" lvl="8" indent="-228600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None/>
              <a:defRPr sz="1707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4"/>
          </p:nvPr>
        </p:nvSpPr>
        <p:spPr>
          <a:xfrm>
            <a:off x="5254978" y="2319867"/>
            <a:ext cx="4572513" cy="421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1pPr>
            <a:lvl2pPr marL="914400" lvl="1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�"/>
              <a:defRPr sz="1920"/>
            </a:lvl3pPr>
            <a:lvl4pPr marL="1828800" lvl="3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4pPr>
            <a:lvl5pPr marL="2286000" lvl="4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5pPr>
            <a:lvl6pPr marL="2743200" lvl="5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6pPr>
            <a:lvl7pPr marL="3200400" lvl="6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7pPr>
            <a:lvl8pPr marL="3657600" lvl="7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8pPr>
            <a:lvl9pPr marL="4114800" lvl="8" indent="-336994" algn="l">
              <a:spcBef>
                <a:spcPts val="341"/>
              </a:spcBef>
              <a:spcAft>
                <a:spcPts val="0"/>
              </a:spcAft>
              <a:buClr>
                <a:schemeClr val="dk1"/>
              </a:buClr>
              <a:buSzPts val="1707"/>
              <a:buChar char="�"/>
              <a:defRPr sz="1707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517237" y="291253"/>
            <a:ext cx="3403344" cy="123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  <a:defRPr sz="21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4044501" y="291254"/>
            <a:ext cx="5782990" cy="6243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5325" algn="l"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3413"/>
              <a:buChar char="�"/>
              <a:defRPr sz="3413"/>
            </a:lvl1pPr>
            <a:lvl2pPr marL="914400" lvl="1" indent="-418274" algn="l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Char char="�"/>
              <a:defRPr sz="2987"/>
            </a:lvl2pPr>
            <a:lvl3pPr marL="1371600" lvl="2" indent="-391160" algn="l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Char char="�"/>
              <a:defRPr sz="2560"/>
            </a:lvl3pPr>
            <a:lvl4pPr marL="1828800" lvl="3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4pPr>
            <a:lvl5pPr marL="2286000" lvl="4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5pPr>
            <a:lvl6pPr marL="2743200" lvl="5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6pPr>
            <a:lvl7pPr marL="3200400" lvl="6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7pPr>
            <a:lvl8pPr marL="3657600" lvl="7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8pPr>
            <a:lvl9pPr marL="4114800" lvl="8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�"/>
              <a:defRPr sz="2133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517237" y="1530774"/>
            <a:ext cx="3403344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sz="1493"/>
            </a:lvl1pPr>
            <a:lvl2pPr marL="914400" lvl="1" indent="-2286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027639" y="5120640"/>
            <a:ext cx="6206836" cy="60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  <a:defRPr sz="21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>
            <a:spLocks noGrp="1"/>
          </p:cNvSpPr>
          <p:nvPr>
            <p:ph type="pic" idx="2"/>
          </p:nvPr>
        </p:nvSpPr>
        <p:spPr>
          <a:xfrm>
            <a:off x="2027639" y="653627"/>
            <a:ext cx="6206836" cy="438912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2027639" y="5725161"/>
            <a:ext cx="6206836" cy="858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99"/>
              </a:spcBef>
              <a:spcAft>
                <a:spcPts val="0"/>
              </a:spcAft>
              <a:buClr>
                <a:schemeClr val="dk1"/>
              </a:buClr>
              <a:buSzPts val="1493"/>
              <a:buNone/>
              <a:defRPr sz="1493"/>
            </a:lvl1pPr>
            <a:lvl2pPr marL="914400" lvl="1" indent="-228600" algn="l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280"/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517236" y="292947"/>
            <a:ext cx="931025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93"/>
              <a:buFont typeface="Calibri"/>
              <a:buNone/>
              <a:defRPr sz="4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517236" y="1706880"/>
            <a:ext cx="9310255" cy="48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5325" algn="l" rtl="0">
              <a:spcBef>
                <a:spcPts val="683"/>
              </a:spcBef>
              <a:spcAft>
                <a:spcPts val="0"/>
              </a:spcAft>
              <a:buClr>
                <a:schemeClr val="dk1"/>
              </a:buClr>
              <a:buSzPts val="3413"/>
              <a:buFont typeface="Arial"/>
              <a:buChar char="�"/>
              <a:defRPr sz="34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8274" algn="l" rtl="0">
              <a:spcBef>
                <a:spcPts val="597"/>
              </a:spcBef>
              <a:spcAft>
                <a:spcPts val="0"/>
              </a:spcAft>
              <a:buClr>
                <a:schemeClr val="dk1"/>
              </a:buClr>
              <a:buSzPts val="2987"/>
              <a:buFont typeface="Arial"/>
              <a:buChar char="�"/>
              <a:defRPr sz="2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1160" algn="l" rtl="0">
              <a:spcBef>
                <a:spcPts val="512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�"/>
              <a:defRPr sz="2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�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517236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534449" y="6780107"/>
            <a:ext cx="327583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7413721" y="6780107"/>
            <a:ext cx="2413770" cy="389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601200" cy="12801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15.png"  /><Relationship Id="rId11" Type="http://schemas.openxmlformats.org/officeDocument/2006/relationships/image" Target="../media/image16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"/>
          <p:cNvGrpSpPr/>
          <p:nvPr/>
        </p:nvGrpSpPr>
        <p:grpSpPr>
          <a:xfrm rot="0">
            <a:off x="533400" y="367828"/>
            <a:ext cx="4713650" cy="1218497"/>
            <a:chOff x="183958" y="564387"/>
            <a:chExt cx="4532010" cy="1364846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223032" y="564387"/>
              <a:ext cx="44743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rmAutofit lnSpcReduction="10000"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133" b="1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소프트카</a:t>
              </a:r>
              <a:r>
                <a:rPr lang="ko-KR" sz="2133" b="1" i="0" u="none" strike="noStrike" cap="none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(</a:t>
              </a:r>
              <a:r>
                <a:rPr lang="ko-KR" altLang="en-US" sz="2133" b="1" i="0" u="none" strike="noStrike" cap="none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김진영</a:t>
              </a:r>
              <a:r>
                <a:rPr lang="ko-KR" sz="2133" b="1" i="0" u="none" strike="noStrike" cap="none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, </a:t>
              </a:r>
              <a:r>
                <a:rPr lang="ko-KR" altLang="en-US" sz="2133" b="1" i="0" u="none" strike="noStrike" cap="none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이건영</a:t>
              </a:r>
              <a:r>
                <a:rPr lang="ko-KR" sz="2133" b="1" i="0" u="none" strike="noStrike" cap="none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,</a:t>
              </a:r>
              <a:r>
                <a:rPr lang="ko-KR" altLang="en-US" sz="2133" b="1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 황제철</a:t>
              </a:r>
              <a:r>
                <a:rPr lang="ko-KR" sz="2133" b="1" i="0" u="none" strike="noStrike" cap="none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)</a:t>
              </a:r>
              <a:endParaRPr sz="2133" b="1">
                <a:solidFill>
                  <a:schemeClr val="lt1"/>
                </a:solidFill>
                <a:latin typeface="Noto Sans Black"/>
                <a:ea typeface="Noto Sans Black"/>
                <a:cs typeface="Noto Sans Black"/>
                <a:sym typeface="Noto Sans Black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183958" y="1005902"/>
              <a:ext cx="4532010" cy="923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5400" b="1">
                  <a:solidFill>
                    <a:schemeClr val="lt1"/>
                  </a:solidFill>
                  <a:latin typeface="Noto Sans Black"/>
                  <a:ea typeface="Noto Sans Black"/>
                  <a:cs typeface="Noto Sans Black"/>
                  <a:sym typeface="Noto Sans Black"/>
                </a:rPr>
                <a:t>페이스 커넥팅</a:t>
              </a:r>
              <a:endParaRPr/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480600" y="1902725"/>
            <a:ext cx="8640000" cy="1602475"/>
          </a:xfrm>
          <a:prstGeom prst="roundRect">
            <a:avLst>
              <a:gd name="adj" fmla="val 8658"/>
            </a:avLst>
          </a:prstGeom>
          <a:solidFill>
            <a:schemeClr val="lt1"/>
          </a:solidFill>
          <a:ln>
            <a:noFill/>
          </a:ln>
        </p:spPr>
        <p:txBody>
          <a:bodyPr wrap="square" lIns="91424" tIns="45700" rIns="91424" bIns="45700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41">
              <a:solidFill>
                <a:schemeClr val="dk1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41">
              <a:solidFill>
                <a:schemeClr val="dk1"/>
              </a:solidFill>
              <a:latin typeface="굴림체"/>
              <a:ea typeface="굴림체"/>
              <a:cs typeface="굴림체"/>
              <a:sym typeface="굴림체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우리 팀만의 핵심 포인트1</a:t>
            </a:r>
            <a:r>
              <a:rPr lang="en-US" alt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alt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en-US" altLang="ko-KR" sz="1757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en-US" altLang="ko-KR" sz="1621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“</a:t>
            </a:r>
            <a:r>
              <a:rPr lang="ko-KR" altLang="en-US" sz="1621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실시간</a:t>
            </a:r>
            <a:r>
              <a:rPr lang="en-US" altLang="ko-KR" sz="1621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”</a:t>
            </a:r>
            <a:r>
              <a:rPr lang="ko-KR" altLang="en-US" sz="1621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페이스 커넥팅</a:t>
            </a:r>
            <a:r>
              <a:rPr lang="ko-KR" altLang="en-US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으로 운전자의 실시간 운전상태 확인 가능</a:t>
            </a:r>
            <a:endParaRPr lang="ko-KR" altLang="en-US" sz="1621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우리 팀만의 핵심 포인트2</a:t>
            </a:r>
            <a:r>
              <a:rPr lang="ko-KR" altLang="en-US" sz="162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</a:t>
            </a:r>
            <a:r>
              <a:rPr lang="en-US" altLang="ko-KR" sz="1729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en-US" altLang="ko-KR" sz="1621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“</a:t>
            </a:r>
            <a:r>
              <a:rPr lang="ko-KR" altLang="en-US" sz="1621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실시간</a:t>
            </a:r>
            <a:r>
              <a:rPr lang="en-US" altLang="ko-KR" sz="1621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”</a:t>
            </a:r>
            <a:r>
              <a:rPr lang="ko-KR" altLang="en-US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으로 모바일 알람 동작 및 안전 장소 위치 제공</a:t>
            </a:r>
            <a:endParaRPr lang="ko-KR" altLang="en-US" sz="1621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우리 팀만의 핵심 포인트3</a:t>
            </a:r>
            <a:r>
              <a:rPr lang="en-US" altLang="ko-KR" sz="1757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	  </a:t>
            </a:r>
            <a:r>
              <a:rPr lang="en-US" altLang="ko-KR" sz="1729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en-US" altLang="ko-KR" sz="1729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사용자의 </a:t>
            </a:r>
            <a:r>
              <a:rPr lang="en-US" altLang="ko-KR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“</a:t>
            </a:r>
            <a:r>
              <a:rPr lang="ko-KR" altLang="en-US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얼굴</a:t>
            </a:r>
            <a:r>
              <a:rPr lang="en-US" altLang="ko-KR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”</a:t>
            </a:r>
            <a:r>
              <a:rPr lang="ko-KR" altLang="en-US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을 활용한 새로운 </a:t>
            </a:r>
            <a:r>
              <a:rPr lang="en-US" altLang="ko-KR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M2M </a:t>
            </a:r>
            <a:r>
              <a:rPr lang="ko-KR" altLang="en-US" sz="1621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연동 시스템 구축</a:t>
            </a:r>
            <a:endParaRPr lang="ko-KR" altLang="en-US" sz="1757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4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80600" y="3638550"/>
            <a:ext cx="8640000" cy="1848000"/>
          </a:xfrm>
          <a:prstGeom prst="roundRect">
            <a:avLst>
              <a:gd name="adj" fmla="val 9445"/>
            </a:avLst>
          </a:prstGeom>
          <a:solidFill>
            <a:schemeClr val="lt1"/>
          </a:solidFill>
          <a:ln>
            <a:noFill/>
          </a:ln>
        </p:spPr>
        <p:txBody>
          <a:bodyPr vert="horz" wrap="square" lIns="91424" tIns="45700" rIns="91424" bIns="45700" anchor="t" anchorCtr="0">
            <a:normAutofit fontScale="70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68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30200">
              <a:lnSpc>
                <a:spcPct val="110000"/>
              </a:lnSpc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기획 배경 및 목적</a:t>
            </a:r>
            <a:r>
              <a:rPr lang="en-US" alt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</a:t>
            </a:r>
            <a:r>
              <a:rPr lang="ko-KR" altLang="en-US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</a:t>
            </a:r>
            <a:r>
              <a:rPr lang="en-US" altLang="ko-KR" sz="1935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ko-KR" altLang="en-US" sz="1935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졸음운전 및 음주운전과 같은 사회적인 문제가 대두되고 있는 현실속</a:t>
            </a:r>
            <a:r>
              <a:rPr lang="en-US" altLang="ko-KR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</a:t>
            </a:r>
            <a:r>
              <a:rPr lang="ko-KR" altLang="en-US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                                         </a:t>
            </a:r>
            <a:r>
              <a:rPr lang="ko-KR" altLang="en-US" sz="1935" b="1">
                <a:solidFill>
                  <a:schemeClr val="dk1"/>
                </a:solidFill>
                <a:ea typeface="Noto Sans Medium"/>
                <a:cs typeface="Noto Sans Medium"/>
                <a:sym typeface="Noto Sans Medium"/>
              </a:rPr>
              <a:t>		</a:t>
            </a:r>
            <a:r>
              <a:rPr lang="ko-KR" altLang="en-US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       현대의 고객들에게 안전한 운행환경을 제공해주기 위해  </a:t>
            </a:r>
            <a:r>
              <a:rPr lang="en-US" altLang="ko-KR" sz="1935" b="1">
                <a:solidFill>
                  <a:schemeClr val="dk1"/>
                </a:solidFill>
                <a:ea typeface="Noto Sans Medium"/>
                <a:cs typeface="Noto Sans Medium"/>
                <a:sym typeface="Noto Sans Medium"/>
              </a:rPr>
              <a:t>		</a:t>
            </a:r>
            <a:r>
              <a:rPr lang="ko-KR" altLang="en-US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r>
              <a:rPr lang="ko-KR" altLang="en-US" sz="1935" b="1">
                <a:solidFill>
                  <a:schemeClr val="dk1"/>
                </a:solidFill>
                <a:ea typeface="Noto Sans Medium"/>
                <a:cs typeface="Noto Sans Medium"/>
                <a:sym typeface="Noto Sans Medium"/>
              </a:rPr>
              <a:t>	</a:t>
            </a:r>
            <a:r>
              <a:rPr lang="ko-KR" altLang="en-US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                        </a:t>
            </a:r>
            <a:r>
              <a:rPr lang="en-US" altLang="ko-KR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“</a:t>
            </a:r>
            <a:r>
              <a:rPr lang="ko-KR" altLang="en-US" sz="1935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실시간 페이스 커넥팅 기술</a:t>
            </a:r>
            <a:r>
              <a:rPr lang="en-US" altLang="ko-KR" sz="1935" b="1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”</a:t>
            </a:r>
            <a:r>
              <a:rPr lang="ko-KR" altLang="en-US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을 기획하게 되었습니다</a:t>
            </a:r>
            <a:r>
              <a:rPr lang="en-US" altLang="ko-KR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lang="en-US" altLang="ko-KR" sz="1935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endParaRPr lang="ko-KR" sz="1935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개발 환경 및 언어</a:t>
            </a:r>
            <a:r>
              <a:rPr lang="en-US" alt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	</a:t>
            </a:r>
            <a:r>
              <a:rPr lang="ko-KR" altLang="en-US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      </a:t>
            </a:r>
            <a:r>
              <a:rPr lang="en-US" altLang="ko-KR" sz="1935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en-US" altLang="ko-KR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AWS(rekognition,lambda,sns,connect), Python(Flask), Node.js</a:t>
            </a:r>
            <a:endParaRPr lang="en-US" altLang="ko-KR" sz="1935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AutoNum type="arabicPeriod"/>
              <a:defRPr/>
            </a:pPr>
            <a:endParaRPr lang="en-US" altLang="ko-KR" sz="1935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Medium"/>
              <a:buAutoNum type="arabicPeriod"/>
              <a:defRPr/>
            </a:pPr>
            <a:r>
              <a:rPr 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깃허브 주소</a:t>
            </a:r>
            <a:r>
              <a:rPr lang="en-US" alt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	</a:t>
            </a:r>
            <a:r>
              <a:rPr lang="ko-KR" altLang="en-US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          </a:t>
            </a:r>
            <a:r>
              <a:rPr lang="en-US" altLang="ko-KR" sz="16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en-US" altLang="ko-KR" sz="1935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https://github.com/KIMJINBBANG/softcar.git</a:t>
            </a:r>
            <a:endParaRPr lang="en-US" altLang="ko-KR" sz="1935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480600" y="5619751"/>
            <a:ext cx="8640000" cy="6572249"/>
          </a:xfrm>
          <a:prstGeom prst="roundRect">
            <a:avLst>
              <a:gd name="adj" fmla="val 303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99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99" dirty="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marL="365771" marR="0" lvl="0" indent="-36577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Medium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단계별 내용(코드, 이미지)</a:t>
            </a:r>
            <a:endParaRPr dirty="0"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" y="5791200"/>
            <a:ext cx="2873280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1" y="2057400"/>
            <a:ext cx="2217826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85800" y="3724275"/>
            <a:ext cx="2430127" cy="33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D5499A-EFCB-B02C-DFDF-D348DA05E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97" y="6640897"/>
            <a:ext cx="4320002" cy="24300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804EB8-4C92-8D73-9C56-199FD02B7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596" y="6871434"/>
            <a:ext cx="4320003" cy="196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79D9D-588F-34D3-0E67-DE86737F9C6C}"/>
              </a:ext>
            </a:extLst>
          </p:cNvPr>
          <p:cNvSpPr txBox="1"/>
          <p:nvPr/>
        </p:nvSpPr>
        <p:spPr>
          <a:xfrm>
            <a:off x="2140536" y="8840358"/>
            <a:ext cx="10001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전체 구조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E2E690-BEC1-6AA9-24D0-4EE391B46473}"/>
              </a:ext>
            </a:extLst>
          </p:cNvPr>
          <p:cNvSpPr txBox="1"/>
          <p:nvPr/>
        </p:nvSpPr>
        <p:spPr>
          <a:xfrm>
            <a:off x="5827768" y="8840359"/>
            <a:ext cx="22656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운전자의 졸음 판단 코드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23472" y="9882763"/>
            <a:ext cx="4319999" cy="13076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D75AF5-1AA6-BF8F-7EBA-FF3236BFE88C}"/>
              </a:ext>
            </a:extLst>
          </p:cNvPr>
          <p:cNvSpPr txBox="1"/>
          <p:nvPr/>
        </p:nvSpPr>
        <p:spPr>
          <a:xfrm>
            <a:off x="1633640" y="11190395"/>
            <a:ext cx="20139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운전자에게 발신 코드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261CCD-2AFB-1E73-2978-E64D9B83B9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3062" y="9296725"/>
            <a:ext cx="3427472" cy="24797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30FBBB-1B8F-2CCA-EFE5-84317BAA4A69}"/>
              </a:ext>
            </a:extLst>
          </p:cNvPr>
          <p:cNvSpPr txBox="1"/>
          <p:nvPr/>
        </p:nvSpPr>
        <p:spPr>
          <a:xfrm>
            <a:off x="6094080" y="11773853"/>
            <a:ext cx="1885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인근 쉼터 제공 코드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77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466046" y="533400"/>
            <a:ext cx="8669108" cy="11639550"/>
          </a:xfrm>
          <a:prstGeom prst="roundRect">
            <a:avLst>
              <a:gd name="adj" fmla="val 3410"/>
            </a:avLst>
          </a:prstGeom>
          <a:solidFill>
            <a:schemeClr val="lt1"/>
          </a:solidFill>
          <a:ln>
            <a:noFill/>
          </a:ln>
        </p:spPr>
        <p:txBody>
          <a:bodyPr vert="horz" wrap="square" lIns="91424" tIns="45700" rIns="91424" bIns="45700" anchor="ctr" anchorCtr="0">
            <a:normAutofit fontScale="77500" lnSpcReduction="20000"/>
          </a:bodyPr>
          <a:lstStyle/>
          <a:p>
            <a:pPr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endParaRPr kumimoji="0" lang="en-US" altLang="ko-KR" sz="1800" b="0" i="0" u="none" strike="noStrike" kern="0" cap="none" spc="0" normalizeH="0" baseline="0">
              <a:solidFill>
                <a:srgbClr val="000000"/>
              </a:solidFill>
              <a:effectLst/>
              <a:uLnTx/>
              <a:uFillTx/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Medium"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결과</a:t>
            </a:r>
            <a:r>
              <a:rPr lang="en-US" altLang="ko-KR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</a:t>
            </a:r>
            <a:r>
              <a:rPr lang="ko-KR" altLang="en-US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시연</a:t>
            </a:r>
            <a:r>
              <a:rPr lang="en-US" altLang="ko-KR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) </a:t>
            </a:r>
            <a:r>
              <a:rPr lang="ko-KR" altLang="en-US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화면</a:t>
            </a:r>
            <a:r>
              <a:rPr lang="ko-KR" altLang="en-US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endParaRPr lang="ko-KR" altLang="en-US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endParaRPr lang="ko-KR" altLang="en-US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marL="0" indent="0">
              <a:buSzPct val="25000"/>
              <a:buNone/>
              <a:defRPr/>
            </a:pPr>
            <a:r>
              <a:rPr lang="ko-KR" altLang="en-US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프로젝트 결과</a:t>
            </a:r>
            <a:r>
              <a:rPr lang="en-US" altLang="ko-KR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</a:t>
            </a:r>
            <a:r>
              <a:rPr lang="ko-KR" altLang="en-US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분석</a:t>
            </a:r>
            <a:r>
              <a:rPr lang="en-US" altLang="ko-KR" sz="1800" b="1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)</a:t>
            </a:r>
            <a:endParaRPr lang="en-US" altLang="ko-KR" sz="1800" b="1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lnSpc>
                <a:spcPct val="115000"/>
              </a:lnSpc>
              <a:buSzPct val="25000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mc:Ignorable="hp" hp:hslEmbossed="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>
              <a:lnSpc>
                <a:spcPct val="115000"/>
              </a:lnSpc>
              <a:buSzPct val="25000"/>
              <a:defRPr/>
            </a:pPr>
            <a:r>
              <a:rPr lang="ko-KR" altLang="en-US" sz="1700" b="1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실시간 페이스 커넥팅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을 통해 운전자의 실시간 얼굴 데이터를 받아내 졸음운전으로 판단 될 시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(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운전자의 눈이 일정시간 감겨 있는 상황 발생 시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)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 운전자의 모바일 기기로의 전화 발신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(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음성 내용은 기존에 커스텀한 음성데이터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)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 및 인근의 안전 장소 위치 제공 서비스를 구현함으로써 운전자의 안전운전에 도움이 될 수 있는 운전보조장치를 마련하였습니다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. </a:t>
            </a:r>
            <a:endParaRPr lang="en-US" altLang="ko-KR" sz="1700">
              <a:solidFill>
                <a:schemeClr val="dk1"/>
              </a:solidFill>
              <a:latin typeface="+mn-ea"/>
              <a:ea typeface="+mn-ea"/>
              <a:cs typeface="Noto Sans Medium"/>
              <a:sym typeface="Noto Sans Medium"/>
            </a:endParaRPr>
          </a:p>
          <a:p>
            <a:pPr>
              <a:buSzPct val="25000"/>
              <a:defRPr/>
            </a:pPr>
            <a:endParaRPr lang="en-US" altLang="ko-KR" sz="1700">
              <a:solidFill>
                <a:schemeClr val="dk1"/>
              </a:solidFill>
              <a:latin typeface="+mn-ea"/>
              <a:ea typeface="+mn-ea"/>
              <a:cs typeface="Noto Sans Medium"/>
              <a:sym typeface="Noto Sans Medium"/>
            </a:endParaRPr>
          </a:p>
          <a:p>
            <a:pPr>
              <a:lnSpc>
                <a:spcPct val="115000"/>
              </a:lnSpc>
              <a:buSzPct val="25000"/>
              <a:defRPr/>
            </a:pP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추가적인 보완 및 추가 개발사항으로는 더 신속한 데이터 처리 방식 구현과 운전자의 모바일 기기와 모빌리티 간의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“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페이스 커넥팅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”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이라는 새로운 연동 시스템 구축에 </a:t>
            </a:r>
            <a:r>
              <a:rPr lang="ko-KR" altLang="en-US" sz="1700" b="1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사고발생상황을 감지하는 알고리즘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을 더해 사고발생시 자동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112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전화 연계 및 </a:t>
            </a:r>
            <a:r>
              <a:rPr lang="ko-KR" altLang="en-US" sz="1700" b="1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페이스커넥팅 기술에 냄세감지가 가능한 하드웨어 장치</a:t>
            </a:r>
            <a:r>
              <a:rPr lang="ko-KR" altLang="en-US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를 더해 음주운전판단 여부도 도입할 예정입니다 </a:t>
            </a:r>
            <a:r>
              <a:rPr lang="en-US" altLang="ko-KR" sz="1700">
                <a:solidFill>
                  <a:schemeClr val="dk1"/>
                </a:solidFill>
                <a:latin typeface="+mn-ea"/>
                <a:ea typeface="+mn-ea"/>
                <a:cs typeface="Noto Sans Medium"/>
                <a:sym typeface="Noto Sans Medium"/>
              </a:rPr>
              <a:t>.</a:t>
            </a:r>
            <a:endParaRPr lang="en-US" altLang="ko-KR" sz="1700">
              <a:solidFill>
                <a:schemeClr val="dk1"/>
              </a:solidFill>
              <a:latin typeface="+mn-ea"/>
              <a:ea typeface="+mn-ea"/>
              <a:cs typeface="Noto Sans Medium"/>
              <a:sym typeface="Noto Sans Medium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6632" y="2243854"/>
            <a:ext cx="2468133" cy="24743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25774" y="5820091"/>
            <a:ext cx="2776538" cy="29619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77361" y="5804291"/>
            <a:ext cx="1794283" cy="3355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4883" y="4801179"/>
            <a:ext cx="1641975" cy="311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 b="1" u="sng"/>
              <a:t>현재 내위치 표시</a:t>
            </a:r>
            <a:endParaRPr lang="ko-KR" altLang="en-US" sz="1500" b="1" u="sng"/>
          </a:p>
        </p:txBody>
      </p:sp>
      <p:sp>
        <p:nvSpPr>
          <p:cNvPr id="10" name="TextBox 9"/>
          <p:cNvSpPr txBox="1"/>
          <p:nvPr/>
        </p:nvSpPr>
        <p:spPr>
          <a:xfrm>
            <a:off x="5675130" y="9207531"/>
            <a:ext cx="3306945" cy="544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u="sng"/>
              <a:t>운전자 알람을 위한 </a:t>
            </a:r>
            <a:endParaRPr lang="ko-KR" altLang="en-US" sz="1500" b="1" u="sng"/>
          </a:p>
          <a:p>
            <a:pPr algn="ctr">
              <a:defRPr/>
            </a:pPr>
            <a:r>
              <a:rPr lang="ko-KR" altLang="en-US" sz="1500" b="1" u="sng"/>
              <a:t>전화 발송 화면</a:t>
            </a:r>
            <a:endParaRPr lang="ko-KR" altLang="en-US" sz="1500" b="1" u="sng"/>
          </a:p>
        </p:txBody>
      </p:sp>
      <p:sp>
        <p:nvSpPr>
          <p:cNvPr id="11" name="TextBox 10"/>
          <p:cNvSpPr txBox="1"/>
          <p:nvPr/>
        </p:nvSpPr>
        <p:spPr>
          <a:xfrm>
            <a:off x="1501274" y="9193116"/>
            <a:ext cx="3518400" cy="53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u="sng"/>
              <a:t>전화에서제공하는 근처 쉼터 찾기 기능을 수락할시</a:t>
            </a:r>
            <a:endParaRPr lang="ko-KR" altLang="en-US" sz="1500" b="1" u="sng"/>
          </a:p>
        </p:txBody>
      </p:sp>
      <p:sp>
        <p:nvSpPr>
          <p:cNvPr id="12" name="TextBox 11"/>
          <p:cNvSpPr txBox="1"/>
          <p:nvPr/>
        </p:nvSpPr>
        <p:spPr>
          <a:xfrm>
            <a:off x="3548679" y="4798080"/>
            <a:ext cx="2503841" cy="295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u="sng"/>
              <a:t>운전자의 평소모습</a:t>
            </a:r>
            <a:r>
              <a:rPr lang="en-US" altLang="ko-KR" b="1" u="sng"/>
              <a:t>(</a:t>
            </a:r>
            <a:r>
              <a:rPr lang="ko-KR" altLang="en-US" b="1" u="sng"/>
              <a:t>평상시</a:t>
            </a:r>
            <a:r>
              <a:rPr lang="en-US" altLang="ko-KR" b="1" u="sng"/>
              <a:t>)</a:t>
            </a:r>
            <a:endParaRPr lang="en-US" altLang="ko-KR" b="1" u="sng"/>
          </a:p>
        </p:txBody>
      </p:sp>
      <p:sp>
        <p:nvSpPr>
          <p:cNvPr id="13" name="TextBox 12"/>
          <p:cNvSpPr txBox="1"/>
          <p:nvPr/>
        </p:nvSpPr>
        <p:spPr>
          <a:xfrm>
            <a:off x="6219262" y="4835186"/>
            <a:ext cx="2784976" cy="29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u="sng"/>
              <a:t>졸음운전 시 운전자의 모습</a:t>
            </a:r>
            <a:endParaRPr lang="ko-KR" altLang="en-US" b="1" u="sng"/>
          </a:p>
        </p:txBody>
      </p:sp>
      <p:pic>
        <p:nvPicPr>
          <p:cNvPr id="4" name="그림 3" descr="텍스트, 사람, 실내, 가장이(가) 표시된 사진  자동 생성된 설명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378530" y="1980798"/>
            <a:ext cx="2672688" cy="2745555"/>
          </a:xfrm>
          <a:prstGeom prst="rect">
            <a:avLst/>
          </a:prstGeom>
        </p:spPr>
      </p:pic>
      <p:pic>
        <p:nvPicPr>
          <p:cNvPr id="8" name="그림 7" descr="텍스트, 사람이(가) 표시된 사진  자동 생성된 설명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984386" y="2010482"/>
            <a:ext cx="3121381" cy="2770895"/>
          </a:xfrm>
          <a:prstGeom prst="rect">
            <a:avLst/>
          </a:prstGeom>
        </p:spPr>
      </p:pic>
      <p:pic>
        <p:nvPicPr>
          <p:cNvPr id="10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168186" y="3446229"/>
            <a:ext cx="393720" cy="234962"/>
          </a:xfrm>
          <a:prstGeom prst="rect">
            <a:avLst/>
          </a:prstGeom>
        </p:spPr>
      </p:pic>
      <p:pic>
        <p:nvPicPr>
          <p:cNvPr id="103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787560" y="3484329"/>
            <a:ext cx="393720" cy="234962"/>
          </a:xfrm>
          <a:prstGeom prst="rect">
            <a:avLst/>
          </a:prstGeom>
        </p:spPr>
      </p:pic>
      <p:pic>
        <p:nvPicPr>
          <p:cNvPr id="104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048565" y="5098808"/>
            <a:ext cx="838149" cy="711442"/>
          </a:xfrm>
          <a:prstGeom prst="rect">
            <a:avLst/>
          </a:prstGeom>
        </p:spPr>
      </p:pic>
      <p:pic>
        <p:nvPicPr>
          <p:cNvPr id="105" name="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692623" y="6943709"/>
            <a:ext cx="1625654" cy="609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207</ep:Words>
  <ep:PresentationFormat>A3 용지(297x420mm)</ep:PresentationFormat>
  <ep:Paragraphs>85</ep:Paragraphs>
  <ep:Slides>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Theme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2022-11-21T18:34:02.000</dcterms:created>
  <dc:creator>officegen</dc:creator>
  <cp:lastModifiedBy>hdn10</cp:lastModifiedBy>
  <dcterms:modified xsi:type="dcterms:W3CDTF">2023-02-22T10:24:50.237</dcterms:modified>
  <cp:revision>38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