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Bodoni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+x79TphQIUkxCKWhhHK5+Pup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odoni-bold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odon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hinhancardblog.com/99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927850" y="1494585"/>
            <a:ext cx="5734139" cy="3005953"/>
            <a:chOff x="5177453" y="2148450"/>
            <a:chExt cx="5734139" cy="3005953"/>
          </a:xfrm>
        </p:grpSpPr>
        <p:cxnSp>
          <p:nvCxnSpPr>
            <p:cNvPr id="85" name="Google Shape;85;p1"/>
            <p:cNvCxnSpPr/>
            <p:nvPr/>
          </p:nvCxnSpPr>
          <p:spPr>
            <a:xfrm>
              <a:off x="5342828" y="2148450"/>
              <a:ext cx="4433177" cy="222443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6" name="Google Shape;86;p1"/>
            <p:cNvGrpSpPr/>
            <p:nvPr/>
          </p:nvGrpSpPr>
          <p:grpSpPr>
            <a:xfrm>
              <a:off x="5177453" y="2845162"/>
              <a:ext cx="5734139" cy="2309241"/>
              <a:chOff x="4776365" y="2172122"/>
              <a:chExt cx="5734139" cy="2309241"/>
            </a:xfrm>
          </p:grpSpPr>
          <p:sp>
            <p:nvSpPr>
              <p:cNvPr id="87" name="Google Shape;87;p1"/>
              <p:cNvSpPr/>
              <p:nvPr/>
            </p:nvSpPr>
            <p:spPr>
              <a:xfrm>
                <a:off x="5443504" y="2172122"/>
                <a:ext cx="5067000" cy="831000"/>
              </a:xfrm>
              <a:prstGeom prst="rect">
                <a:avLst/>
              </a:prstGeom>
              <a:solidFill>
                <a:srgbClr val="5365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4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이불 밖은 위험해!</a:t>
                </a:r>
                <a:r>
                  <a:rPr b="1" i="0" lang="ko-KR" sz="36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endParaRPr b="0" i="0" sz="1000" u="none" cap="none" strike="noStrike">
                  <a:solidFill>
                    <a:srgbClr val="8899B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"/>
              <p:cNvSpPr txBox="1"/>
              <p:nvPr/>
            </p:nvSpPr>
            <p:spPr>
              <a:xfrm>
                <a:off x="4776365" y="4173563"/>
                <a:ext cx="5397600" cy="307800"/>
              </a:xfrm>
              <a:prstGeom prst="rect">
                <a:avLst/>
              </a:prstGeom>
              <a:solidFill>
                <a:srgbClr val="5365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4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코로나로 집밖에 나가지 못하는 우리. 못 참겠다! 소비하고 싶다! </a:t>
                </a:r>
                <a:endParaRPr b="1" sz="4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89" name="Google Shape;89;p1"/>
          <p:cNvGrpSpPr/>
          <p:nvPr/>
        </p:nvGrpSpPr>
        <p:grpSpPr>
          <a:xfrm>
            <a:off x="250380" y="1617070"/>
            <a:ext cx="3046628" cy="3623860"/>
            <a:chOff x="214521" y="1173547"/>
            <a:chExt cx="3046628" cy="3623860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14521" y="3638692"/>
              <a:ext cx="3046628" cy="1158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 u="sng">
                  <a:solidFill>
                    <a:srgbClr val="C5A48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다올팀</a:t>
              </a:r>
              <a:endParaRPr b="1" sz="2000" u="sng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하는 일마다 복이 온다는 뜻의</a:t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‘다올＇팀입니다.</a:t>
              </a:r>
              <a:endParaRPr/>
            </a:p>
          </p:txBody>
        </p:sp>
        <p:pic>
          <p:nvPicPr>
            <p:cNvPr descr="텍스트, 그리기이(가) 표시된 사진&#10;&#10;자동 생성된 설명"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b="14990" l="30988" r="21011" t="29032"/>
            <a:stretch/>
          </p:blipFill>
          <p:spPr>
            <a:xfrm>
              <a:off x="753299" y="1173547"/>
              <a:ext cx="1969071" cy="2277945"/>
            </a:xfrm>
            <a:prstGeom prst="roundRect">
              <a:avLst>
                <a:gd fmla="val 26241" name="adj"/>
              </a:avLst>
            </a:prstGeom>
            <a:solidFill>
              <a:srgbClr val="ECECEC"/>
            </a:solidFill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9069006" y="4907316"/>
            <a:ext cx="1443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박소현, 이경섭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10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10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grpSp>
        <p:nvGrpSpPr>
          <p:cNvPr id="232" name="Google Shape;232;p10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233" name="Google Shape;233;p10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1-4. 소비자 감정 변화에 따른 새로운 지표 제시</a:t>
              </a:r>
              <a:endParaRPr/>
            </a:p>
          </p:txBody>
        </p:sp>
        <p:cxnSp>
          <p:nvCxnSpPr>
            <p:cNvPr id="234" name="Google Shape;234;p10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5" name="Google Shape;235;p10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387639" y="2033385"/>
            <a:ext cx="7264165" cy="4171308"/>
          </a:xfrm>
          <a:prstGeom prst="roundRect">
            <a:avLst>
              <a:gd fmla="val 10993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4497529" y="1388698"/>
            <a:ext cx="2100495" cy="46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&gt; 지표계산 방법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4715436" y="2152122"/>
            <a:ext cx="6969913" cy="393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특징이 적고 값이 너무 큰 데이터가 지표에 보다 더 적은 영향력을 미치게 하기 위해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최댓값 대비 상대비율을 1차적으로 사용했습니다.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A_sum_scale = ( SUM(A(x)+B(x)+C(x) - A(X) ) / SUM(A(x)+B(x)+C(x))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B_sum_scale = ( SUM(A(x)+B(x)+C(x) - B(X) ) / SUM(A(x)+B(x)+C(x))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C_sum_scale = ( SUM(A(x)+B(x)+C(x) - C(X) ) / SUM(A(x)+B(x)+C(x))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- 2차적으로 전체 weight의 합을 100으로 맞추기 위하여 백분율로 만들었습니다.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total_scale_sum = A_sum_scale + B_sum_scale + C_sum_scale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A_weight = A_sum_scale / total_scale_sum *100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B_weight = B_sum_scale / total_scale_sum *100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C_weight = C_sum_scale / total_scale_sum *100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11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11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cxnSp>
        <p:nvCxnSpPr>
          <p:cNvPr id="246" name="Google Shape;246;p11"/>
          <p:cNvCxnSpPr/>
          <p:nvPr/>
        </p:nvCxnSpPr>
        <p:spPr>
          <a:xfrm>
            <a:off x="4325326" y="1211895"/>
            <a:ext cx="736002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886" y="1802163"/>
            <a:ext cx="5477044" cy="275924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4358873" y="382407"/>
            <a:ext cx="7292931" cy="79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감성적 데이터와 객관적 데이터를 바탕으로 소비 트렌드 분석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&gt; 1-4. 소비자 감정 변화에 따른 새로운 지표 제시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4497529" y="1273087"/>
            <a:ext cx="2100495" cy="46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&gt; 감성지표 제시</a:t>
            </a:r>
            <a:endParaRPr/>
          </a:p>
        </p:txBody>
      </p:sp>
      <p:sp>
        <p:nvSpPr>
          <p:cNvPr id="250" name="Google Shape;250;p11"/>
          <p:cNvSpPr txBox="1"/>
          <p:nvPr/>
        </p:nvSpPr>
        <p:spPr>
          <a:xfrm>
            <a:off x="4325326" y="4684553"/>
            <a:ext cx="7534980" cy="2000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'배달 데이터 지표', '서치트랜드 데이터 지표', '뉴스 기사 키워드에 대한 유입량 지표'를 종합하여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만든 새로운 지표입니다.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'뉴스 기사 키워드에 대한 유입량 지표'에서 주말에 뉴스 기사가 적기 때문에 감성지표가 증감하는 패턴을 가지게 되었습니다.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'서치트랜드 데이터 지표'와 유사한 그래프 모양을 보여주면서, '배달 데이터 지표'의 영향으로 그래프의 부피가 늘어난 것을 볼 수 있습니다.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12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12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cxnSp>
        <p:nvCxnSpPr>
          <p:cNvPr id="258" name="Google Shape;258;p12"/>
          <p:cNvCxnSpPr/>
          <p:nvPr/>
        </p:nvCxnSpPr>
        <p:spPr>
          <a:xfrm>
            <a:off x="4325326" y="1211895"/>
            <a:ext cx="736002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886" y="1802163"/>
            <a:ext cx="5477044" cy="275924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 txBox="1"/>
          <p:nvPr/>
        </p:nvSpPr>
        <p:spPr>
          <a:xfrm>
            <a:off x="4358873" y="382407"/>
            <a:ext cx="7292931" cy="79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감성적 데이터와 객관적 데이터를 바탕으로 소비 트렌드 분석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&gt; 1-4. 소비자 감정 변화에 따른 새로운 지표 제시</a:t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4497529" y="1273087"/>
            <a:ext cx="2100495" cy="46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&gt; 감성지표 제시</a:t>
            </a:r>
            <a:endParaRPr/>
          </a:p>
        </p:txBody>
      </p:sp>
      <p:sp>
        <p:nvSpPr>
          <p:cNvPr id="262" name="Google Shape;262;p12"/>
          <p:cNvSpPr txBox="1"/>
          <p:nvPr/>
        </p:nvSpPr>
        <p:spPr>
          <a:xfrm>
            <a:off x="4325326" y="4684553"/>
            <a:ext cx="7534980" cy="2000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코로나가 발생했을 때, 사람들이 크게 불안감을 느끼지 않은 것으로 보입니다.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신천지 집단감염이 발생했을 때, 소비자들이 크게 동요하는 것을 볼 수 있습니다. 지역감염이면서 이동 경로의 스펙트럼이 넓었던 만큼 사람들의 불안감을 크게 야기했을 것으로 보입니다.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제일사랑교회 집단감염이 발생했을 때, 신천지 집단감염 때와 같이 불안감이 급증하는 것처럼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보이지만 이전보다는 크게 동요하지 않는 모습을 볼 수 있습니다. 코로나 바이러스로의 장기화로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지쳐버린 사람들의 경각심이 많이 떨어졌기 때문이라고 추측됩니다.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14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4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270" name="Google Shape;270;p14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2-1. 일별 오프라인 소비 데이터와 일별 온라인 소비 데이터로 소비 트렌드 패턴 비교·분석</a:t>
              </a:r>
              <a:endParaRPr/>
            </a:p>
          </p:txBody>
        </p:sp>
        <p:cxnSp>
          <p:nvCxnSpPr>
            <p:cNvPr id="271" name="Google Shape;271;p14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2" name="Google Shape;272;p14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497418" y="3740471"/>
            <a:ext cx="7534980" cy="2969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일별로 온라인과 오프라인 소비데이터를 시각화 했을 때, 각각의 데이터에서는 유의미한 인사이트를 도출하기 어렵다고 판단하여, 데이터들을 하나의 그래프 안에 시각화 하였습니다.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2019년에는 온라인 소비건수가 평균 68.27, 오프라인 소비건수가 평균 80.64로 온라인 소비건수와 오프라인 소비건수가 12.37만큼 차이가 났습니다.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2020년에는 온라인 소비건수가 평균 68.19, 오프라인 소비건수가 평균 73.15로 온라인 소비건수와 오프라인 소비건수가 4.96만큼 차이가 났습니다.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소비건수의 평균이 줄어든 것으로 보아 전체적으로 사람들의 소비가 감소했음을 알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동시에 작년도 대비 오프라인 소비 건수가 줄어들었음을 확인할 수 있었습니다.</a:t>
            </a:r>
            <a:endParaRPr/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51407" l="0" r="0" t="0"/>
          <a:stretch/>
        </p:blipFill>
        <p:spPr>
          <a:xfrm>
            <a:off x="5698759" y="1343688"/>
            <a:ext cx="5132298" cy="234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506649" y="442238"/>
            <a:ext cx="2980620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객관적 데이터를 이용하여 소비 트렌드 분석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15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15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grpSp>
        <p:nvGrpSpPr>
          <p:cNvPr id="284" name="Google Shape;284;p15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285" name="Google Shape;285;p15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2-1. 일별 오프라인 소비 데이터와 일별 온라인 소비 데이터로 소비 트렌드 패턴 비교·분석</a:t>
              </a:r>
              <a:endParaRPr/>
            </a:p>
          </p:txBody>
        </p:sp>
        <p:cxnSp>
          <p:nvCxnSpPr>
            <p:cNvPr id="286" name="Google Shape;286;p15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7" name="Google Shape;287;p15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4325326" y="4798531"/>
            <a:ext cx="7534980" cy="167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2020년에는 겨울 뿐만 아니라 코로나의 여파로 온라인 소비 비중이 급증했다가 서서히 오프라인 소비의 비중이 높아지는 것을 볼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이는 새로운 소비 패턴의 형태이며, 코로나로 인한 사람들의 공포감이 원인이 되었다고 추측해볼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때문에 저희가 만든 감성지표와 새로운 소비 패턴의 형태가 유사할 것으로 기대됩니다.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49434"/>
          <a:stretch/>
        </p:blipFill>
        <p:spPr>
          <a:xfrm>
            <a:off x="4825272" y="1619391"/>
            <a:ext cx="6106181" cy="289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16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16"/>
          <p:cNvSpPr txBox="1"/>
          <p:nvPr/>
        </p:nvSpPr>
        <p:spPr>
          <a:xfrm>
            <a:off x="506649" y="442238"/>
            <a:ext cx="2980620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객관적 데이터를 이용하여 소비 트렌드 분석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grpSp>
        <p:nvGrpSpPr>
          <p:cNvPr id="298" name="Google Shape;298;p16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299" name="Google Shape;299;p16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2-2. 일별 오프라인 소비 데이터 &amp; 일별 온라인 소비 데이터로 제시한 감성지표 검증</a:t>
              </a:r>
              <a:endParaRPr/>
            </a:p>
          </p:txBody>
        </p:sp>
        <p:cxnSp>
          <p:nvCxnSpPr>
            <p:cNvPr id="300" name="Google Shape;300;p16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1" name="Google Shape;301;p16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4450383" y="4580119"/>
            <a:ext cx="7534980" cy="167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평일과 주말을 종합적으로 보았을 때, 코로나 발생 직후 온라인 소비 비중이 증가했습니다.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신천지 집단감염 이후 소강상태에서는 조금씩 온라인 소비 비중이 줄어드는 것을 볼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이것으로 보아 소비자들의 감성이 소비트렌드에 영향을 미치는 것이 맞지만, 소비자들의 감성이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소비 트렌드의 변화보다 더 민감한 것을 알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즉, 소비지표가 유의미한 지표임을 검증할 수 있었습니다.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441" y="2029814"/>
            <a:ext cx="4692669" cy="224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4510" y="2029814"/>
            <a:ext cx="4706312" cy="230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17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17"/>
          <p:cNvSpPr txBox="1"/>
          <p:nvPr/>
        </p:nvSpPr>
        <p:spPr>
          <a:xfrm>
            <a:off x="506649" y="288471"/>
            <a:ext cx="2980620" cy="17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실제 코로나 데이터</a:t>
            </a:r>
            <a:endParaRPr b="1" i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(확진자 추이)와</a:t>
            </a:r>
            <a:endParaRPr b="1" i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감성지표 &amp; 객관적 데이터로 소비동향 분석 및 예측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2" name="Google Shape;312;p17"/>
          <p:cNvGrpSpPr/>
          <p:nvPr/>
        </p:nvGrpSpPr>
        <p:grpSpPr>
          <a:xfrm>
            <a:off x="4020526" y="382407"/>
            <a:ext cx="7866674" cy="829488"/>
            <a:chOff x="4325326" y="2087502"/>
            <a:chExt cx="7360023" cy="829488"/>
          </a:xfrm>
        </p:grpSpPr>
        <p:sp>
          <p:nvSpPr>
            <p:cNvPr id="313" name="Google Shape;313;p17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2020년 1월부터 2020년 10월까지 4분기로 나눈 코로나 데이터를 분석해보자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3-1. 2020년 1월부터 2020년 10월까지 4분기로 나누는 기준 정하기¶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17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5" name="Google Shape;315;p17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917" y="2172614"/>
            <a:ext cx="4447519" cy="439691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/>
        </p:nvSpPr>
        <p:spPr>
          <a:xfrm>
            <a:off x="6811334" y="1462677"/>
            <a:ext cx="5380666" cy="523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1분기(2020. 02. 18. ~ 2020. 05. 06. )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1분기기는 코로나 발생 이후 가장 크게 이슈가 되었던 신천지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집단감염부터 사회적 거리두기에서 생활 속 거리두기로 격하되기전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까지로 나누었습니다.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감성지표, 소비지표가 코로나의 확산에 큰 영향을 받는다는 가정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하에 분석을 하므로, 1분기를 나누는 기준의 시작을 신천지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 감염으로 잡았습니다.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2분기(2020. 05. 06. ~ 2020. 08. 12. )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2분기는 ‘생활 속 거리두기’ 정책 시행된 날부터 제일사랑교회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 감염 시작 일 이전까지로 나누었습니다.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신천지 집단감염이 소강상태에 접어드는 시기가 ‘생활 속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거리두기’ 정책이 시행된 뒤로 판단했기 때문에, 이 정책이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시행된 날을 시작점으로 잡았습니다.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18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18"/>
          <p:cNvSpPr txBox="1"/>
          <p:nvPr/>
        </p:nvSpPr>
        <p:spPr>
          <a:xfrm>
            <a:off x="506649" y="288471"/>
            <a:ext cx="2980620" cy="17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실제 코로나 데이터</a:t>
            </a:r>
            <a:endParaRPr b="1" i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(확진자 추이)와</a:t>
            </a:r>
            <a:endParaRPr b="1" i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감성지표 &amp; 객관적 데이터로 소비동향 분석 및 예측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4020526" y="382407"/>
            <a:ext cx="7866674" cy="829488"/>
            <a:chOff x="4325326" y="2087502"/>
            <a:chExt cx="7360023" cy="829488"/>
          </a:xfrm>
        </p:grpSpPr>
        <p:sp>
          <p:nvSpPr>
            <p:cNvPr id="326" name="Google Shape;326;p18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2020년 1월부터 2020년 10월까지 4분기로 나눈 코로나 데이터를 분석해보자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3-1. 2020년 1월부터 2020년 10월까지 4분기로 나누는 기준 정하기¶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18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8" name="Google Shape;328;p18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917" y="2172614"/>
            <a:ext cx="4447519" cy="439691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 txBox="1"/>
          <p:nvPr/>
        </p:nvSpPr>
        <p:spPr>
          <a:xfrm>
            <a:off x="6811334" y="1462677"/>
            <a:ext cx="5380666" cy="523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1분기(2020. 02. 18. ~ 2020. 05. 06. )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1분기기는 코로나 발생 이후 가장 크게 이슈가 되었던 신천지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집단감염부터 사회적 거리두기에서 생활 속 거리두기로 격하되기전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까지로 나누었습니다.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감성지표, 소비지표가 코로나의 확산에 큰 영향을 받는다는 가정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하에 분석을 하므로, 1분기를 나누는 기준의 시작을 신천지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 감염으로 잡았습니다.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2분기(2020. 05. 06. ~ 2020. 08. 12. )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2분기는 ‘생활 속 거리두기’ 정책 시행된 날부터 제일사랑교회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 감염 시작 일 이전까지로 나누었습니다.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신천지 집단감염이 소강상태에 접어드는 시기가 ‘생활 속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거리두기’ 정책이 시행된 뒤로 판단했기 때문에, 이 정책이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시행된 날을 시작점으로 잡았습니다.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19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19"/>
          <p:cNvSpPr txBox="1"/>
          <p:nvPr/>
        </p:nvSpPr>
        <p:spPr>
          <a:xfrm>
            <a:off x="506649" y="288471"/>
            <a:ext cx="2980620" cy="17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실제 코로나 데이터</a:t>
            </a:r>
            <a:endParaRPr b="1" i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(확진자 추이)와</a:t>
            </a:r>
            <a:endParaRPr b="1" i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감성지표 &amp; 객관적 데이터로 소비동향 분석 및 예측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4020526" y="382407"/>
            <a:ext cx="7866674" cy="829488"/>
            <a:chOff x="4325326" y="2087502"/>
            <a:chExt cx="7360023" cy="829488"/>
          </a:xfrm>
        </p:grpSpPr>
        <p:sp>
          <p:nvSpPr>
            <p:cNvPr id="339" name="Google Shape;339;p19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2020년 1월부터 2020년 10월까지 4분기로 나눈 코로나 데이터를 분석해보자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3-1. 2020년 1월부터 2020년 10월까지 4분기로 나누는 기준 정하기¶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p19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1" name="Google Shape;341;p19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283" y="1768358"/>
            <a:ext cx="5147113" cy="299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/>
          <p:nvPr/>
        </p:nvSpPr>
        <p:spPr>
          <a:xfrm>
            <a:off x="3848776" y="968459"/>
            <a:ext cx="13581240" cy="4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4347150" y="3013500"/>
            <a:ext cx="349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521146" y="458243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9" name="Google Shape;99;p2"/>
          <p:cNvGrpSpPr/>
          <p:nvPr/>
        </p:nvGrpSpPr>
        <p:grpSpPr>
          <a:xfrm>
            <a:off x="4127073" y="1611124"/>
            <a:ext cx="7582814" cy="4525128"/>
            <a:chOff x="4127073" y="1611124"/>
            <a:chExt cx="7582814" cy="4525128"/>
          </a:xfrm>
        </p:grpSpPr>
        <p:grpSp>
          <p:nvGrpSpPr>
            <p:cNvPr id="100" name="Google Shape;100;p2"/>
            <p:cNvGrpSpPr/>
            <p:nvPr/>
          </p:nvGrpSpPr>
          <p:grpSpPr>
            <a:xfrm>
              <a:off x="4127073" y="2941305"/>
              <a:ext cx="7582814" cy="2268341"/>
              <a:chOff x="4225818" y="3004968"/>
              <a:chExt cx="7582814" cy="2268341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4225818" y="3004968"/>
                <a:ext cx="1638879" cy="584775"/>
                <a:chOff x="2827191" y="1994872"/>
                <a:chExt cx="1638879" cy="584775"/>
              </a:xfrm>
            </p:grpSpPr>
            <p:sp>
              <p:nvSpPr>
                <p:cNvPr id="102" name="Google Shape;102;p2"/>
                <p:cNvSpPr txBox="1"/>
                <p:nvPr/>
              </p:nvSpPr>
              <p:spPr>
                <a:xfrm>
                  <a:off x="2827191" y="1994872"/>
                  <a:ext cx="72327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3200">
                      <a:solidFill>
                        <a:schemeClr val="lt1"/>
                      </a:solidFill>
                      <a:latin typeface="Bodoni"/>
                      <a:ea typeface="Bodoni"/>
                      <a:cs typeface="Bodoni"/>
                      <a:sym typeface="Bodoni"/>
                    </a:rPr>
                    <a:t>02</a:t>
                  </a:r>
                  <a:endParaRPr sz="3200">
                    <a:solidFill>
                      <a:schemeClr val="lt1"/>
                    </a:solidFill>
                    <a:latin typeface="Bodoni"/>
                    <a:ea typeface="Bodoni"/>
                    <a:cs typeface="Bodoni"/>
                    <a:sym typeface="Bodoni"/>
                  </a:endParaRPr>
                </a:p>
              </p:txBody>
            </p:sp>
            <p:sp>
              <p:nvSpPr>
                <p:cNvPr id="103" name="Google Shape;103;p2"/>
                <p:cNvSpPr txBox="1"/>
                <p:nvPr/>
              </p:nvSpPr>
              <p:spPr>
                <a:xfrm>
                  <a:off x="3720353" y="2056426"/>
                  <a:ext cx="74571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-KR" sz="2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본론</a:t>
                  </a:r>
                  <a:endParaRPr/>
                </a:p>
              </p:txBody>
            </p:sp>
            <p:cxnSp>
              <p:nvCxnSpPr>
                <p:cNvPr id="104" name="Google Shape;104;p2"/>
                <p:cNvCxnSpPr/>
                <p:nvPr/>
              </p:nvCxnSpPr>
              <p:spPr>
                <a:xfrm>
                  <a:off x="3550466" y="2076589"/>
                  <a:ext cx="0" cy="42134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5" name="Google Shape;105;p2"/>
              <p:cNvSpPr txBox="1"/>
              <p:nvPr/>
            </p:nvSpPr>
            <p:spPr>
              <a:xfrm>
                <a:off x="5118980" y="3589743"/>
                <a:ext cx="668965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1. 코로나로 인해 변화한 소비 트렌드 분석 및 새로운 지표 제시</a:t>
                </a:r>
                <a:endParaRPr/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5118980" y="3746723"/>
                <a:ext cx="502894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2. 객관적 데이터를 이용하여 소비 트렌드 분석</a:t>
                </a:r>
                <a:endParaRPr/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5118979" y="4257646"/>
                <a:ext cx="581120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3. 실제 코로나 데이터(확진자 추이)와</a:t>
                </a:r>
                <a:endParaRPr b="1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감성지표 &amp; 객관적 데이터로 소비동향 분석 및 예측</a:t>
                </a:r>
                <a:endParaRPr/>
              </a:p>
            </p:txBody>
          </p:sp>
        </p:grpSp>
        <p:grpSp>
          <p:nvGrpSpPr>
            <p:cNvPr id="108" name="Google Shape;108;p2"/>
            <p:cNvGrpSpPr/>
            <p:nvPr/>
          </p:nvGrpSpPr>
          <p:grpSpPr>
            <a:xfrm>
              <a:off x="4127073" y="1611124"/>
              <a:ext cx="4758323" cy="984885"/>
              <a:chOff x="4225818" y="3004968"/>
              <a:chExt cx="4758323" cy="984885"/>
            </a:xfrm>
          </p:grpSpPr>
          <p:grpSp>
            <p:nvGrpSpPr>
              <p:cNvPr id="109" name="Google Shape;109;p2"/>
              <p:cNvGrpSpPr/>
              <p:nvPr/>
            </p:nvGrpSpPr>
            <p:grpSpPr>
              <a:xfrm>
                <a:off x="4225818" y="3004968"/>
                <a:ext cx="1638879" cy="584775"/>
                <a:chOff x="2827191" y="1994872"/>
                <a:chExt cx="1638879" cy="584775"/>
              </a:xfrm>
            </p:grpSpPr>
            <p:sp>
              <p:nvSpPr>
                <p:cNvPr id="110" name="Google Shape;110;p2"/>
                <p:cNvSpPr txBox="1"/>
                <p:nvPr/>
              </p:nvSpPr>
              <p:spPr>
                <a:xfrm>
                  <a:off x="2827191" y="1994872"/>
                  <a:ext cx="72327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3200">
                      <a:solidFill>
                        <a:schemeClr val="lt1"/>
                      </a:solidFill>
                      <a:latin typeface="Bodoni"/>
                      <a:ea typeface="Bodoni"/>
                      <a:cs typeface="Bodoni"/>
                      <a:sym typeface="Bodoni"/>
                    </a:rPr>
                    <a:t>01</a:t>
                  </a:r>
                  <a:endParaRPr sz="3200">
                    <a:solidFill>
                      <a:schemeClr val="lt1"/>
                    </a:solidFill>
                    <a:latin typeface="Bodoni"/>
                    <a:ea typeface="Bodoni"/>
                    <a:cs typeface="Bodoni"/>
                    <a:sym typeface="Bodoni"/>
                  </a:endParaRPr>
                </a:p>
              </p:txBody>
            </p:sp>
            <p:sp>
              <p:nvSpPr>
                <p:cNvPr id="111" name="Google Shape;111;p2"/>
                <p:cNvSpPr txBox="1"/>
                <p:nvPr/>
              </p:nvSpPr>
              <p:spPr>
                <a:xfrm>
                  <a:off x="3720353" y="2056426"/>
                  <a:ext cx="74571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-KR" sz="2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서론</a:t>
                  </a:r>
                  <a:endParaRPr/>
                </a:p>
              </p:txBody>
            </p: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3550466" y="2076589"/>
                  <a:ext cx="0" cy="42134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" name="Google Shape;113;p2"/>
              <p:cNvSpPr txBox="1"/>
              <p:nvPr/>
            </p:nvSpPr>
            <p:spPr>
              <a:xfrm>
                <a:off x="5118980" y="3589743"/>
                <a:ext cx="38651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서론 / 주제 선정 배경 / 문제 제시</a:t>
                </a: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4127073" y="5551477"/>
              <a:ext cx="1638879" cy="584775"/>
              <a:chOff x="2827191" y="1994872"/>
              <a:chExt cx="1638879" cy="584775"/>
            </a:xfrm>
          </p:grpSpPr>
          <p:sp>
            <p:nvSpPr>
              <p:cNvPr id="115" name="Google Shape;115;p2"/>
              <p:cNvSpPr txBox="1"/>
              <p:nvPr/>
            </p:nvSpPr>
            <p:spPr>
              <a:xfrm>
                <a:off x="2827191" y="1994872"/>
                <a:ext cx="72327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3200">
                    <a:solidFill>
                      <a:schemeClr val="lt1"/>
                    </a:solidFill>
                    <a:latin typeface="Bodoni"/>
                    <a:ea typeface="Bodoni"/>
                    <a:cs typeface="Bodoni"/>
                    <a:sym typeface="Bodoni"/>
                  </a:rPr>
                  <a:t>03</a:t>
                </a:r>
                <a:endParaRPr sz="3200">
                  <a:solidFill>
                    <a:schemeClr val="lt1"/>
                  </a:solidFill>
                  <a:latin typeface="Bodoni"/>
                  <a:ea typeface="Bodoni"/>
                  <a:cs typeface="Bodoni"/>
                  <a:sym typeface="Bodoni"/>
                </a:endParaRPr>
              </a:p>
            </p:txBody>
          </p:sp>
          <p:sp>
            <p:nvSpPr>
              <p:cNvPr id="116" name="Google Shape;116;p2"/>
              <p:cNvSpPr txBox="1"/>
              <p:nvPr/>
            </p:nvSpPr>
            <p:spPr>
              <a:xfrm>
                <a:off x="3720353" y="2056426"/>
                <a:ext cx="7457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결론</a:t>
                </a:r>
                <a:endParaRPr/>
              </a:p>
            </p:txBody>
          </p:sp>
          <p:cxnSp>
            <p:nvCxnSpPr>
              <p:cNvPr id="117" name="Google Shape;117;p2"/>
              <p:cNvCxnSpPr/>
              <p:nvPr/>
            </p:nvCxnSpPr>
            <p:spPr>
              <a:xfrm>
                <a:off x="3550466" y="2076589"/>
                <a:ext cx="0" cy="421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8" name="Google Shape;118;p2"/>
          <p:cNvGrpSpPr/>
          <p:nvPr/>
        </p:nvGrpSpPr>
        <p:grpSpPr>
          <a:xfrm>
            <a:off x="250380" y="2506675"/>
            <a:ext cx="3046628" cy="2839030"/>
            <a:chOff x="214521" y="1173547"/>
            <a:chExt cx="3046628" cy="2839030"/>
          </a:xfrm>
        </p:grpSpPr>
        <p:sp>
          <p:nvSpPr>
            <p:cNvPr id="119" name="Google Shape;119;p2"/>
            <p:cNvSpPr txBox="1"/>
            <p:nvPr/>
          </p:nvSpPr>
          <p:spPr>
            <a:xfrm>
              <a:off x="214521" y="3638692"/>
              <a:ext cx="3046628" cy="373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텍스트, 그리기이(가) 표시된 사진&#10;&#10;자동 생성된 설명" id="120" name="Google Shape;120;p2"/>
            <p:cNvPicPr preferRelativeResize="0"/>
            <p:nvPr/>
          </p:nvPicPr>
          <p:blipFill rotWithShape="1">
            <a:blip r:embed="rId3">
              <a:alphaModFix/>
            </a:blip>
            <a:srcRect b="14990" l="30988" r="21011" t="29032"/>
            <a:stretch/>
          </p:blipFill>
          <p:spPr>
            <a:xfrm>
              <a:off x="753299" y="1173547"/>
              <a:ext cx="1969071" cy="2277945"/>
            </a:xfrm>
            <a:prstGeom prst="roundRect">
              <a:avLst>
                <a:gd fmla="val 26241" name="adj"/>
              </a:avLst>
            </a:prstGeom>
            <a:solidFill>
              <a:srgbClr val="ECECEC"/>
            </a:solidFill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3"/>
          <p:cNvCxnSpPr/>
          <p:nvPr/>
        </p:nvCxnSpPr>
        <p:spPr>
          <a:xfrm>
            <a:off x="657382" y="2287259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8899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 txBox="1"/>
          <p:nvPr/>
        </p:nvSpPr>
        <p:spPr>
          <a:xfrm>
            <a:off x="521147" y="2884526"/>
            <a:ext cx="2739292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서론</a:t>
            </a:r>
            <a:endParaRPr b="1" i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b="1" i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문제제시</a:t>
            </a:r>
            <a:endParaRPr i="1" sz="12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521146" y="458243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서론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4325328" y="1230342"/>
            <a:ext cx="761565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‘코로나’의 발생과 전년도와 다른 소비트렌드! </a:t>
            </a:r>
            <a:endParaRPr sz="14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4325328" y="492813"/>
            <a:ext cx="7360023" cy="525769"/>
            <a:chOff x="4325328" y="492813"/>
            <a:chExt cx="7360023" cy="525769"/>
          </a:xfrm>
        </p:grpSpPr>
        <p:cxnSp>
          <p:nvCxnSpPr>
            <p:cNvPr id="131" name="Google Shape;131;p3"/>
            <p:cNvCxnSpPr/>
            <p:nvPr/>
          </p:nvCxnSpPr>
          <p:spPr>
            <a:xfrm>
              <a:off x="4325328" y="1018582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3"/>
            <p:cNvSpPr txBox="1"/>
            <p:nvPr/>
          </p:nvSpPr>
          <p:spPr>
            <a:xfrm>
              <a:off x="4325328" y="492813"/>
              <a:ext cx="6096000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분석에 앞서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4325327" y="1679248"/>
            <a:ext cx="7292931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앞으로의 전망이 어떨지 감히 예측하지 못하는 상황에서 새로운 </a:t>
            </a:r>
            <a:r>
              <a:rPr b="1" i="0" lang="ko-KR" sz="1400" u="none" cap="none" strike="noStrike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지표의 제시</a:t>
            </a:r>
            <a: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통해, 앞으로의 트렌드를 조심스럽게 예측해 보려고 합니다.</a:t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4390401" y="3413955"/>
            <a:ext cx="4665438" cy="1842120"/>
            <a:chOff x="3834178" y="3853982"/>
            <a:chExt cx="5513294" cy="2081534"/>
          </a:xfrm>
        </p:grpSpPr>
        <p:pic>
          <p:nvPicPr>
            <p:cNvPr id="135" name="Google Shape;135;p3"/>
            <p:cNvPicPr preferRelativeResize="0"/>
            <p:nvPr/>
          </p:nvPicPr>
          <p:blipFill rotWithShape="1">
            <a:blip r:embed="rId3">
              <a:alphaModFix/>
            </a:blip>
            <a:srcRect b="79195" l="0" r="0" t="-1"/>
            <a:stretch/>
          </p:blipFill>
          <p:spPr>
            <a:xfrm>
              <a:off x="4025994" y="4014867"/>
              <a:ext cx="3997418" cy="791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3">
              <a:alphaModFix/>
            </a:blip>
            <a:srcRect b="168" l="0" r="0" t="84044"/>
            <a:stretch/>
          </p:blipFill>
          <p:spPr>
            <a:xfrm>
              <a:off x="4025994" y="4995618"/>
              <a:ext cx="5129662" cy="770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"/>
            <p:cNvSpPr/>
            <p:nvPr/>
          </p:nvSpPr>
          <p:spPr>
            <a:xfrm>
              <a:off x="3834178" y="3853982"/>
              <a:ext cx="5513294" cy="2081534"/>
            </a:xfrm>
            <a:prstGeom prst="roundRect">
              <a:avLst>
                <a:gd fmla="val 10993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4325328" y="2582672"/>
            <a:ext cx="7360023" cy="525769"/>
            <a:chOff x="4325328" y="492813"/>
            <a:chExt cx="7360023" cy="525769"/>
          </a:xfrm>
        </p:grpSpPr>
        <p:cxnSp>
          <p:nvCxnSpPr>
            <p:cNvPr id="139" name="Google Shape;139;p3"/>
            <p:cNvCxnSpPr/>
            <p:nvPr/>
          </p:nvCxnSpPr>
          <p:spPr>
            <a:xfrm>
              <a:off x="4325328" y="1018582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0" name="Google Shape;140;p3"/>
            <p:cNvSpPr txBox="1"/>
            <p:nvPr/>
          </p:nvSpPr>
          <p:spPr>
            <a:xfrm>
              <a:off x="4325328" y="492813"/>
              <a:ext cx="6096000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 배경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" name="Google Shape;141;p3"/>
          <p:cNvSpPr txBox="1"/>
          <p:nvPr/>
        </p:nvSpPr>
        <p:spPr>
          <a:xfrm>
            <a:off x="4369154" y="5338225"/>
            <a:ext cx="5920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출처 : :http://economychosun.com/client/news/view.php?boardName=C00&amp;t_num=13608952)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9218157" y="3656259"/>
            <a:ext cx="26084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* 보상심리</a:t>
            </a:r>
            <a:endParaRPr b="1" sz="16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: 우울한 마음을 보상받고 싶어서</a:t>
            </a:r>
            <a:endParaRPr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충동적으로 필요하지 않은 물건을</a:t>
            </a:r>
            <a:endParaRPr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구매하는 것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4392420" y="5737712"/>
            <a:ext cx="7292931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기사를 통해 사람들의 충동이나 불안 등의 감정이 소비트렌드와 밀접한 관계가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있을지 분석해보고 싶었습니다.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4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4"/>
          <p:cNvCxnSpPr/>
          <p:nvPr/>
        </p:nvCxnSpPr>
        <p:spPr>
          <a:xfrm>
            <a:off x="657382" y="2287259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8899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4"/>
          <p:cNvSpPr/>
          <p:nvPr/>
        </p:nvSpPr>
        <p:spPr>
          <a:xfrm>
            <a:off x="521146" y="458243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서론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>
            <a:off x="4325328" y="492813"/>
            <a:ext cx="7360023" cy="525769"/>
            <a:chOff x="4325328" y="492813"/>
            <a:chExt cx="7360023" cy="525769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4325328" y="1018582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4"/>
            <p:cNvSpPr txBox="1"/>
            <p:nvPr/>
          </p:nvSpPr>
          <p:spPr>
            <a:xfrm>
              <a:off x="4325328" y="492813"/>
              <a:ext cx="6096000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문제제시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4" name="Google Shape;154;p4"/>
          <p:cNvSpPr txBox="1"/>
          <p:nvPr/>
        </p:nvSpPr>
        <p:spPr>
          <a:xfrm>
            <a:off x="4325328" y="1329677"/>
            <a:ext cx="7292931" cy="490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기존의 소비패턴이 ‘코로나‘ 라는 문제로 큰 변화가 일어났습니다.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신한카드 블로그 포스팅 ‘포스트 코로나 시대 주목할 소비 트랜드 S.H.O.C.K’를 참고하여 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 변화에 대해 문제 제시를 해보려고 합니다. </a:t>
            </a: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(출처 : </a:t>
            </a:r>
            <a:r>
              <a:rPr b="0" i="0" lang="ko-KR" sz="105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https://www.shinhancardblog.com/996</a:t>
            </a: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Switching on-line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오프라인 중심의 소비가 온라인화 되어가고 있고 언택트 소비가 일상화 되고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Changing pattern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온라인 소비가 확산되면서 주말에 소비가 집중되던 특정 업종이 요일 구분이 없이 소비되는 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형태로 나타납니다.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✔"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새로운 소비 패턴에 대한 이해와 조심스러운 소비 트렌드 예측이 필요한 상황입니다. </a:t>
            </a:r>
            <a:b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때문에 ‘</a:t>
            </a:r>
            <a:r>
              <a:rPr b="0" i="0" lang="ko-KR" sz="1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감성지표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’를 제시하고, 이를 기준으로 새로운 패턴에 대한 인사이트 도출이 필요하다고 생각합니다.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21147" y="2884526"/>
            <a:ext cx="2739292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서론</a:t>
            </a:r>
            <a:endParaRPr b="1" i="1" sz="16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b="1" i="1" sz="16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문제제시</a:t>
            </a:r>
            <a:endParaRPr i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5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5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290218" y="2029034"/>
            <a:ext cx="3329974" cy="167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&gt;  </a:t>
            </a:r>
            <a: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먼저, 다양한 관점으로 코로나 발생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이전과 달라진 소비 트렌드 동향을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살펴보고, </a:t>
            </a:r>
            <a:b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관측된 소비 동향에 영향을 주는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새로운 지표를 제시하려고 합니다.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4497530" y="1317627"/>
            <a:ext cx="6181164" cy="745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기간별 하루의 배달 시간대의 변화에 따른 소비자 소비 패턴 분석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2019년 7월 18일부터 2020년 8월 31일까지 전국 지역별 배달 소비건수 데이터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166" name="Google Shape;166;p5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1-1. 배달 시간대의 변화에 따른 소비자 소비 패턴 분석</a:t>
              </a:r>
              <a:endParaRPr/>
            </a:p>
          </p:txBody>
        </p:sp>
        <p:cxnSp>
          <p:nvCxnSpPr>
            <p:cNvPr id="167" name="Google Shape;167;p5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669" y="2321003"/>
            <a:ext cx="5316888" cy="2645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4325326" y="5180938"/>
            <a:ext cx="7292931" cy="167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코로나가 확산되기 시작한 2월을 기점부터 사람들이 평균 이상의 배달을 시키는 것을 확인할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평소에 배달을 잘 시켜 먹지 않는 점심시간 때에도 배달 건수가 크게 증가하는 것을 보아,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코로나에 대한 불안감으로 외식보다는 배달 음식을 선호하게 되었다는 것을 보여줍니다.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6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6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497530" y="1317627"/>
            <a:ext cx="6181164" cy="40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2019년 8월 1일부터 2020년 10월 21일까지 네이버 데이터랩 키워드 데이터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6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179" name="Google Shape;179;p6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1-2. 서치트랜드 데이터를 바탕으로 항목별로 분류하여 소비자 관심 분석</a:t>
              </a:r>
              <a:endParaRPr/>
            </a:p>
          </p:txBody>
        </p:sp>
        <p:cxnSp>
          <p:nvCxnSpPr>
            <p:cNvPr id="180" name="Google Shape;180;p6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" name="Google Shape;181;p6"/>
          <p:cNvSpPr txBox="1"/>
          <p:nvPr/>
        </p:nvSpPr>
        <p:spPr>
          <a:xfrm>
            <a:off x="4497530" y="5139815"/>
            <a:ext cx="7292931" cy="103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월별 키워드 데이터를 본 결과, 코로나가 처음 시작한 2~3월에는 검색 유입량이 많았던 것을 알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하지만 갈수록 경각심과 함께 코로나에 대한 관심도 떨어진 것을 확인할 수 있습니다.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504" y="1986714"/>
            <a:ext cx="5799190" cy="288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7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7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4497530" y="1317627"/>
            <a:ext cx="6181164" cy="40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2019년 8월 1일부터 2020년 10월 21일까지 네이버 데이터랩 키워드 데이터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497530" y="4846136"/>
            <a:ext cx="7292931" cy="167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국내 첫 확진자가 나온 뒤부터 '코로나' 관련 키워드의 유입량이 증가하기 시작했습니다.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가장 큰 이슈를 낳았던 2월 18일 '신천지 집단감염'과 8월 12일 '제일사랑교회 집단감염' 때 관련 키워드의 유입량이 급증한 것을 확인할 수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사람들의 코로나에 대한 두려움이 커질수록 키워드 유입량이 증가하고, 소강상태에 이를수록 키워드 유입량이 감소합니다.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645" y="1842741"/>
            <a:ext cx="5349725" cy="2800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7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194" name="Google Shape;194;p7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1-2. 서치트랜드 데이터를 바탕으로 항목별로 분류하여 소비자 관심 분석</a:t>
              </a:r>
              <a:endParaRPr/>
            </a:p>
          </p:txBody>
        </p:sp>
        <p:cxnSp>
          <p:nvCxnSpPr>
            <p:cNvPr id="195" name="Google Shape;195;p7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8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8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4497530" y="1317627"/>
            <a:ext cx="6475270" cy="40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2020년 1월 1일부터 2020년 9월 6일까지 뉴스 기사 키워드에 대한 유입량 데이터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205" name="Google Shape;205;p8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1-3. 뉴스 기사 키워드에 대한 유입량 데이터로 소비자 감정 분석</a:t>
              </a:r>
              <a:endParaRPr/>
            </a:p>
          </p:txBody>
        </p:sp>
        <p:cxnSp>
          <p:nvCxnSpPr>
            <p:cNvPr id="206" name="Google Shape;206;p8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7" name="Google Shape;207;p8"/>
          <p:cNvSpPr txBox="1"/>
          <p:nvPr/>
        </p:nvSpPr>
        <p:spPr>
          <a:xfrm>
            <a:off x="4325326" y="4701842"/>
            <a:ext cx="7292931" cy="167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흥미로운 부분은 국내 첫 확진자가 나오고 일정 기간이 지난 후에 기사화되기 시작했고, 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두 번째 분기점에 영향을 미친 신천지 집단 감염 역시 일정 기간 후에 기사 건수가 급격하게 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치솟는 것을 볼 수가 있습니다.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제일 사랑 교회 집단 감염 때는 신천지 집단 감염 때보다 코로나 언급 뉴스 기사 건수가 더 </a:t>
            </a:r>
            <a:b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적었습니다.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539" y="1823917"/>
            <a:ext cx="4704971" cy="2748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157295" y="2739182"/>
            <a:ext cx="3329974" cy="619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그래프 사이사이에 값이 떨어지는 것은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주말이기 때문에 기사를 많이 쓰지 않기 때문입니다.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9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9"/>
          <p:cNvSpPr txBox="1"/>
          <p:nvPr/>
        </p:nvSpPr>
        <p:spPr>
          <a:xfrm>
            <a:off x="506649" y="442238"/>
            <a:ext cx="2980620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코로나로 인해 변화한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 트렌드 분석 및</a:t>
            </a:r>
            <a:b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지표 제시</a:t>
            </a:r>
            <a:endParaRPr i="1" sz="14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473778" y="5684667"/>
            <a:ext cx="2885885" cy="79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소비트렌드 코리아 2020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4497529" y="1317627"/>
            <a:ext cx="7187819" cy="745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각각의 데이터가 어떻게 값이 변화하는 지를 중점으로 보기 위해, 최댓값 대비 상대비율을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각각 계산 후 각 그래프마다 함숫값의 비중을 반영하여 합성하여 지표를 만듭니다.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9"/>
          <p:cNvGrpSpPr/>
          <p:nvPr/>
        </p:nvGrpSpPr>
        <p:grpSpPr>
          <a:xfrm>
            <a:off x="4325326" y="382407"/>
            <a:ext cx="7360023" cy="829488"/>
            <a:chOff x="4325326" y="2087502"/>
            <a:chExt cx="7360023" cy="829488"/>
          </a:xfrm>
        </p:grpSpPr>
        <p:sp>
          <p:nvSpPr>
            <p:cNvPr id="219" name="Google Shape;219;p9"/>
            <p:cNvSpPr txBox="1"/>
            <p:nvPr/>
          </p:nvSpPr>
          <p:spPr>
            <a:xfrm>
              <a:off x="4358873" y="2087502"/>
              <a:ext cx="7292931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감성적 데이터와 객관적 데이터를 바탕으로 소비 트렌드 분석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&gt; 1-4. 소비자 감정 변화에 따른 새로운 지표 제시</a:t>
              </a:r>
              <a:endParaRPr/>
            </a:p>
          </p:txBody>
        </p:sp>
        <p:cxnSp>
          <p:nvCxnSpPr>
            <p:cNvPr id="220" name="Google Shape;220;p9"/>
            <p:cNvCxnSpPr/>
            <p:nvPr/>
          </p:nvCxnSpPr>
          <p:spPr>
            <a:xfrm>
              <a:off x="4325326" y="2916990"/>
              <a:ext cx="7360023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1" name="Google Shape;221;p9"/>
          <p:cNvSpPr txBox="1"/>
          <p:nvPr/>
        </p:nvSpPr>
        <p:spPr>
          <a:xfrm>
            <a:off x="1819835" y="2823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387639" y="3031849"/>
            <a:ext cx="7264165" cy="3111089"/>
          </a:xfrm>
          <a:prstGeom prst="roundRect">
            <a:avLst>
              <a:gd fmla="val 10993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4497529" y="2445878"/>
            <a:ext cx="2100495" cy="46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&gt; 지표계산 방법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4748309" y="3245262"/>
            <a:ext cx="6969913" cy="268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최댓값 대비 상대비율 : 최댓값 - N번째 값 / 최댓값 * 100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&gt; 100%를 기준으로 측정(함숫값들의 기준을 맞춰서 표현하기 위해서 사용합니다.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A(x) = 배달 데이터 지표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B(x) = 서치트랜드 데이터 지표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C(x) = 뉴스 기사 키워드에 대한 유입량 지표.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F(x) = A_weight * A(x) + B_weight * B(x) + C_weight * C(x)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(F(x)가 우리가 제시할 새로운 지표)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2020-09-22T02:49:34Z</dcterms:created>
  <dc:creator>조현석</dc:creator>
</cp:coreProperties>
</file>