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sldIdLst>
    <p:sldId id="323" r:id="rId2"/>
    <p:sldId id="391" r:id="rId3"/>
    <p:sldId id="392" r:id="rId4"/>
    <p:sldId id="393" r:id="rId5"/>
    <p:sldId id="412" r:id="rId6"/>
    <p:sldId id="401" r:id="rId7"/>
    <p:sldId id="395" r:id="rId8"/>
    <p:sldId id="397" r:id="rId9"/>
    <p:sldId id="400" r:id="rId10"/>
    <p:sldId id="40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0929"/>
  </p:normalViewPr>
  <p:slideViewPr>
    <p:cSldViewPr>
      <p:cViewPr varScale="1">
        <p:scale>
          <a:sx n="105" d="100"/>
          <a:sy n="105" d="100"/>
        </p:scale>
        <p:origin x="10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866ECE1C-12E3-4E2A-BB28-E531EA7CDB37}" type="slidenum">
              <a:rPr lang="en-US" altLang="zh-TW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512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  <a:lvl2pPr>
              <a:defRPr baseline="0">
                <a:ea typeface="맑은 고딕" panose="020B0503020000020004" pitchFamily="50" charset="-127"/>
              </a:defRPr>
            </a:lvl2pPr>
            <a:lvl3pPr>
              <a:defRPr baseline="0">
                <a:ea typeface="맑은 고딕" panose="020B0503020000020004" pitchFamily="50" charset="-127"/>
              </a:defRPr>
            </a:lvl3pPr>
            <a:lvl4pPr>
              <a:defRPr baseline="0">
                <a:ea typeface="맑은 고딕" panose="020B0503020000020004" pitchFamily="50" charset="-127"/>
              </a:defRPr>
            </a:lvl4pPr>
            <a:lvl5pPr>
              <a:defRPr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#00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07950" y="277813"/>
            <a:ext cx="8928100" cy="774700"/>
          </a:xfrm>
        </p:spPr>
        <p:txBody>
          <a:bodyPr/>
          <a:lstStyle/>
          <a:p>
            <a:r>
              <a:rPr lang="ko-KR" altLang="en-US" smtClean="0"/>
              <a:t>비주얼 스튜디오 및 기타 생산성 소프트웨어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3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2800" dirty="0"/>
              <a:t>설치 </a:t>
            </a:r>
            <a:r>
              <a:rPr sz="2800" dirty="0" smtClean="0"/>
              <a:t>소프트웨어</a:t>
            </a:r>
            <a:endParaRPr lang="en-US" altLang="ko-KR" sz="2800" dirty="0" smtClean="0"/>
          </a:p>
          <a:p>
            <a:pPr lvl="1">
              <a:defRPr/>
            </a:pPr>
            <a:r>
              <a:rPr dirty="0" err="1" smtClean="0">
                <a:latin typeface="+mn-lt"/>
              </a:rPr>
              <a:t>비주얼</a:t>
            </a:r>
            <a:r>
              <a:rPr dirty="0" smtClean="0">
                <a:latin typeface="+mn-lt"/>
              </a:rPr>
              <a:t> 스튜디오 </a:t>
            </a:r>
            <a:r>
              <a:rPr lang="en-US" altLang="ko-KR" dirty="0" smtClean="0">
                <a:latin typeface="+mn-lt"/>
              </a:rPr>
              <a:t>2013 </a:t>
            </a:r>
            <a:r>
              <a:rPr lang="ko-KR" altLang="en-US" dirty="0" smtClean="0">
                <a:latin typeface="+mn-lt"/>
              </a:rPr>
              <a:t>또는 </a:t>
            </a:r>
            <a:r>
              <a:rPr lang="en-US" altLang="ko-KR" dirty="0" smtClean="0">
                <a:latin typeface="+mn-lt"/>
              </a:rPr>
              <a:t>2015 </a:t>
            </a:r>
            <a:r>
              <a:rPr dirty="0" smtClean="0">
                <a:latin typeface="+mn-lt"/>
              </a:rPr>
              <a:t>설치 </a:t>
            </a:r>
            <a:r>
              <a:rPr lang="en-US" altLang="ko-KR" dirty="0" smtClean="0">
                <a:latin typeface="+mn-lt"/>
              </a:rPr>
              <a:t>(Community Version</a:t>
            </a:r>
            <a:r>
              <a:rPr dirty="0" smtClean="0">
                <a:latin typeface="+mn-lt"/>
              </a:rPr>
              <a:t>은 무료</a:t>
            </a:r>
            <a:r>
              <a:rPr lang="en-US" altLang="ko-KR" dirty="0" smtClean="0">
                <a:latin typeface="+mn-lt"/>
              </a:rPr>
              <a:t>)</a:t>
            </a:r>
            <a:endParaRPr lang="en-US" altLang="ko-KR" dirty="0">
              <a:latin typeface="+mn-lt"/>
            </a:endParaRPr>
          </a:p>
          <a:p>
            <a:pPr lvl="1">
              <a:defRPr/>
            </a:pPr>
            <a:r>
              <a:rPr dirty="0" err="1" smtClean="0">
                <a:latin typeface="+mn-lt"/>
              </a:rPr>
              <a:t>반디집</a:t>
            </a:r>
            <a:endParaRPr lang="en-US" altLang="ko-KR" dirty="0">
              <a:latin typeface="+mn-lt"/>
            </a:endParaRPr>
          </a:p>
          <a:p>
            <a:pPr lvl="2">
              <a:defRPr/>
            </a:pPr>
            <a:r>
              <a:rPr dirty="0">
                <a:latin typeface="+mn-lt"/>
              </a:rPr>
              <a:t>압축 프로그램</a:t>
            </a:r>
            <a:endParaRPr lang="en-US" altLang="ko-KR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MS PGothic" panose="020B0600070205080204" pitchFamily="34" charset="-128"/>
              </a:rPr>
              <a:t>강의계획서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강의시간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dirty="0" smtClean="0">
                <a:ea typeface="MS PGothic" panose="020B0600070205080204" pitchFamily="34" charset="-128"/>
              </a:rPr>
              <a:t>4</a:t>
            </a:r>
            <a:r>
              <a:rPr lang="ko-KR" altLang="en-US" dirty="0" smtClean="0">
                <a:ea typeface="MS PGothic" panose="020B0600070205080204" pitchFamily="34" charset="-128"/>
              </a:rPr>
              <a:t>분반</a:t>
            </a:r>
            <a:endParaRPr lang="en-US" altLang="ko-KR" dirty="0" smtClean="0">
              <a:ea typeface="MS PGothic" panose="020B0600070205080204" pitchFamily="34" charset="-128"/>
            </a:endParaRPr>
          </a:p>
          <a:p>
            <a:pPr lvl="2"/>
            <a:r>
              <a:rPr lang="ko-KR" altLang="en-US" dirty="0" smtClean="0">
                <a:ea typeface="MS PGothic" panose="020B0600070205080204" pitchFamily="34" charset="-128"/>
              </a:rPr>
              <a:t>월 </a:t>
            </a:r>
            <a:r>
              <a:rPr lang="en-US" altLang="ko-KR" dirty="0" smtClean="0">
                <a:ea typeface="MS PGothic" panose="020B0600070205080204" pitchFamily="34" charset="-128"/>
              </a:rPr>
              <a:t>3, 4 (G211), </a:t>
            </a:r>
            <a:r>
              <a:rPr lang="ko-KR" altLang="en-US" dirty="0" smtClean="0">
                <a:ea typeface="MS PGothic" panose="020B0600070205080204" pitchFamily="34" charset="-128"/>
              </a:rPr>
              <a:t>목 </a:t>
            </a:r>
            <a:r>
              <a:rPr lang="en-US" altLang="ko-KR" dirty="0" smtClean="0">
                <a:ea typeface="MS PGothic" panose="020B0600070205080204" pitchFamily="34" charset="-128"/>
              </a:rPr>
              <a:t>3, 4 (G211)</a:t>
            </a:r>
          </a:p>
          <a:p>
            <a:pPr lvl="1"/>
            <a:r>
              <a:rPr lang="en-US" dirty="0" smtClean="0">
                <a:ea typeface="MS PGothic" panose="020B0600070205080204" pitchFamily="34" charset="-128"/>
              </a:rPr>
              <a:t>5</a:t>
            </a:r>
            <a:r>
              <a:rPr lang="ko-KR" altLang="en-US" dirty="0" smtClean="0">
                <a:ea typeface="MS PGothic" panose="020B0600070205080204" pitchFamily="34" charset="-128"/>
              </a:rPr>
              <a:t>분반</a:t>
            </a:r>
            <a:endParaRPr lang="en-US" altLang="ko-KR" dirty="0" smtClean="0">
              <a:ea typeface="MS PGothic" panose="020B0600070205080204" pitchFamily="34" charset="-128"/>
            </a:endParaRPr>
          </a:p>
          <a:p>
            <a:pPr lvl="2"/>
            <a:r>
              <a:rPr lang="ko-KR" altLang="en-US" dirty="0" smtClean="0">
                <a:ea typeface="MS PGothic" panose="020B0600070205080204" pitchFamily="34" charset="-128"/>
              </a:rPr>
              <a:t>화 </a:t>
            </a:r>
            <a:r>
              <a:rPr lang="en-US" altLang="ko-KR" dirty="0" smtClean="0">
                <a:ea typeface="MS PGothic" panose="020B0600070205080204" pitchFamily="34" charset="-128"/>
              </a:rPr>
              <a:t>3, 4 (G210), </a:t>
            </a:r>
            <a:r>
              <a:rPr lang="ko-KR" altLang="en-US" dirty="0" smtClean="0">
                <a:ea typeface="MS PGothic" panose="020B0600070205080204" pitchFamily="34" charset="-128"/>
              </a:rPr>
              <a:t>목 </a:t>
            </a:r>
            <a:r>
              <a:rPr lang="en-US" altLang="ko-KR" dirty="0" smtClean="0">
                <a:ea typeface="MS PGothic" panose="020B0600070205080204" pitchFamily="34" charset="-128"/>
              </a:rPr>
              <a:t>5, 6 (G211)</a:t>
            </a:r>
          </a:p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dirty="0" smtClean="0"/>
              <a:t>조용주 </a:t>
            </a:r>
            <a:r>
              <a:rPr lang="en-US" altLang="ko-KR" dirty="0" smtClean="0"/>
              <a:t>(ycho@smu.ac.kr)</a:t>
            </a:r>
          </a:p>
          <a:p>
            <a:r>
              <a:rPr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공학관 </a:t>
            </a:r>
            <a:r>
              <a:rPr lang="en-US" altLang="ko-KR" dirty="0" smtClean="0"/>
              <a:t>412</a:t>
            </a:r>
            <a:r>
              <a:rPr lang="ko-KR" altLang="en-US" dirty="0" smtClean="0"/>
              <a:t>호</a:t>
            </a:r>
            <a:r>
              <a:rPr lang="en-US" altLang="ko-KR" dirty="0" smtClean="0"/>
              <a:t>(G412)</a:t>
            </a:r>
          </a:p>
          <a:p>
            <a:r>
              <a:rPr dirty="0" smtClean="0"/>
              <a:t>상담시간</a:t>
            </a:r>
            <a:r>
              <a:rPr lang="en-US" altLang="ko-KR" dirty="0" smtClean="0"/>
              <a:t>: </a:t>
            </a:r>
            <a:r>
              <a:rPr dirty="0" smtClean="0"/>
              <a:t>강의 후 또는 </a:t>
            </a:r>
            <a:r>
              <a:rPr lang="en-US" altLang="ko-KR" dirty="0" smtClean="0"/>
              <a:t>by appointment</a:t>
            </a:r>
          </a:p>
          <a:p>
            <a:r>
              <a:rPr dirty="0" smtClean="0"/>
              <a:t>전화번호</a:t>
            </a:r>
            <a:r>
              <a:rPr lang="en-US" altLang="ko-KR" dirty="0" smtClean="0"/>
              <a:t>: 02-2287-5363, 010-8636-1961</a:t>
            </a:r>
          </a:p>
          <a:p>
            <a:r>
              <a:rPr dirty="0" smtClean="0"/>
              <a:t>구분</a:t>
            </a:r>
            <a:r>
              <a:rPr lang="en-US" altLang="ko-KR" dirty="0" smtClean="0"/>
              <a:t>: </a:t>
            </a:r>
            <a:r>
              <a:rPr dirty="0" smtClean="0"/>
              <a:t>이론</a:t>
            </a:r>
            <a:r>
              <a:rPr lang="en-US" altLang="ko-KR" dirty="0" smtClean="0"/>
              <a:t>/</a:t>
            </a:r>
            <a:r>
              <a:rPr dirty="0" smtClean="0"/>
              <a:t>실습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MS PGothic" panose="020B0600070205080204" pitchFamily="34" charset="-128"/>
              </a:rPr>
              <a:t>강의계획서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dirty="0" smtClean="0">
                <a:latin typeface="+mn-lt"/>
              </a:rPr>
              <a:t>교과목 목표</a:t>
            </a:r>
            <a:r>
              <a:rPr lang="en-US" altLang="ko-KR" dirty="0" smtClean="0">
                <a:latin typeface="+mn-lt"/>
              </a:rPr>
              <a:t>: </a:t>
            </a:r>
          </a:p>
          <a:p>
            <a:pPr lvl="1">
              <a:defRPr/>
            </a:pPr>
            <a:r>
              <a:rPr lang="ko-KR" altLang="en-US" dirty="0" smtClean="0">
                <a:latin typeface="+mn-lt"/>
              </a:rPr>
              <a:t>주어진 문제에 대해 여러 가지 자료를 분석하고 문제를 해결할 수 있는 방법을 찾아보는 연습을 함</a:t>
            </a:r>
            <a:endParaRPr lang="en-US" altLang="ko-KR" dirty="0" smtClean="0">
              <a:latin typeface="+mn-lt"/>
            </a:endParaRPr>
          </a:p>
          <a:p>
            <a:pPr lvl="1">
              <a:defRPr/>
            </a:pPr>
            <a:r>
              <a:rPr lang="ko-KR" altLang="en-US" dirty="0" smtClean="0">
                <a:latin typeface="+mn-lt"/>
              </a:rPr>
              <a:t>문제를 해결하는 방법에 따라 </a:t>
            </a:r>
            <a:r>
              <a:rPr lang="en-US" altLang="ko-KR" dirty="0" smtClean="0">
                <a:latin typeface="+mn-lt"/>
              </a:rPr>
              <a:t>C</a:t>
            </a:r>
            <a:r>
              <a:rPr lang="ko-KR" altLang="en-US" dirty="0" smtClean="0">
                <a:latin typeface="+mn-lt"/>
              </a:rPr>
              <a:t>언어를 사용하여 프로그램을 설계하고 개발하는 방법을 학습</a:t>
            </a:r>
            <a:endParaRPr lang="en-US" altLang="ko-KR" dirty="0">
              <a:latin typeface="+mn-lt"/>
            </a:endParaRP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r>
              <a:rPr dirty="0" smtClean="0">
                <a:latin typeface="+mn-lt"/>
              </a:rPr>
              <a:t>교과목개요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 smtClean="0">
                <a:latin typeface="+mn-lt"/>
              </a:rPr>
              <a:t>프로그래밍 기초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컴퓨팅 사고와 문제해결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프로그래밍 디자인 등에서 기초 프로그래밍을 학습한 학생들을 대상으로 프로그래밍의 개념을 좀 더 깊이 학습함</a:t>
            </a:r>
            <a:r>
              <a:rPr lang="en-US" altLang="ko-KR" dirty="0" smtClean="0">
                <a:latin typeface="+mn-lt"/>
              </a:rPr>
              <a:t>. </a:t>
            </a:r>
            <a:r>
              <a:rPr lang="ko-KR" altLang="en-US" dirty="0" smtClean="0">
                <a:latin typeface="+mn-lt"/>
              </a:rPr>
              <a:t>본 교과목에서는 </a:t>
            </a:r>
            <a:r>
              <a:rPr lang="en-US" altLang="ko-KR" dirty="0" smtClean="0">
                <a:latin typeface="+mn-lt"/>
              </a:rPr>
              <a:t>C</a:t>
            </a:r>
            <a:r>
              <a:rPr lang="ko-KR" altLang="en-US" dirty="0" smtClean="0">
                <a:latin typeface="+mn-lt"/>
              </a:rPr>
              <a:t>언어를 사용하여 문제를 해결하는 방법을 공부하며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이를 위해 사용 환경 및 기본 문법을 소개하고 실습함</a:t>
            </a:r>
            <a:r>
              <a:rPr lang="en-US" altLang="ko-KR" dirty="0" smtClean="0">
                <a:latin typeface="+mn-lt"/>
              </a:rPr>
              <a:t>. </a:t>
            </a:r>
            <a:r>
              <a:rPr lang="ko-KR" altLang="en-US" dirty="0" smtClean="0">
                <a:latin typeface="+mn-lt"/>
              </a:rPr>
              <a:t>여기서 배운 과정을 바탕으로 학생들은 논리적인 문제 해결 방법을 배우게 될 것이고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프로그래밍 </a:t>
            </a:r>
            <a:r>
              <a:rPr lang="en-US" altLang="ko-KR" dirty="0" smtClean="0">
                <a:latin typeface="+mn-lt"/>
              </a:rPr>
              <a:t>2 </a:t>
            </a:r>
            <a:r>
              <a:rPr lang="ko-KR" altLang="en-US" dirty="0" smtClean="0">
                <a:latin typeface="+mn-lt"/>
              </a:rPr>
              <a:t>교과목을 수강할 수 있는 준비를 하게 됨</a:t>
            </a:r>
            <a:endParaRPr lang="en-US" altLang="ko-KR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MS PGothic" panose="020B0600070205080204" pitchFamily="34" charset="-128"/>
              </a:rPr>
              <a:t>강의계획서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5050904" cy="4862512"/>
          </a:xfrm>
        </p:spPr>
        <p:txBody>
          <a:bodyPr/>
          <a:lstStyle/>
          <a:p>
            <a:r>
              <a:rPr dirty="0" smtClean="0"/>
              <a:t>선수과목</a:t>
            </a:r>
            <a:endParaRPr lang="en-US" altLang="ko-KR" dirty="0" smtClean="0"/>
          </a:p>
          <a:p>
            <a:pPr lvl="1"/>
            <a:r>
              <a:rPr dirty="0" smtClean="0"/>
              <a:t>컴퓨팅 사고와 문제해결</a:t>
            </a:r>
            <a:r>
              <a:rPr lang="en-US" altLang="ko-KR" dirty="0" smtClean="0"/>
              <a:t>(?)</a:t>
            </a:r>
          </a:p>
          <a:p>
            <a:pPr lvl="1"/>
            <a:r>
              <a:rPr dirty="0" smtClean="0"/>
              <a:t>프로그래밍</a:t>
            </a:r>
            <a:r>
              <a:rPr lang="en-US" altLang="ko-KR" dirty="0" smtClean="0"/>
              <a:t> </a:t>
            </a:r>
            <a:r>
              <a:rPr dirty="0" smtClean="0"/>
              <a:t>기초</a:t>
            </a:r>
            <a:endParaRPr lang="en-US" altLang="ko-KR" dirty="0" smtClean="0"/>
          </a:p>
          <a:p>
            <a:r>
              <a:rPr dirty="0" smtClean="0"/>
              <a:t>수업 운영 방법</a:t>
            </a:r>
            <a:r>
              <a:rPr lang="en-US" altLang="ko-KR" dirty="0" smtClean="0"/>
              <a:t>: </a:t>
            </a:r>
            <a:r>
              <a:rPr dirty="0" smtClean="0"/>
              <a:t>강의</a:t>
            </a:r>
            <a:r>
              <a:rPr lang="en-US" altLang="ko-KR" dirty="0" smtClean="0"/>
              <a:t>/</a:t>
            </a:r>
            <a:r>
              <a:rPr dirty="0" smtClean="0"/>
              <a:t>실습</a:t>
            </a:r>
            <a:endParaRPr lang="en-US" altLang="ko-KR" dirty="0" smtClean="0"/>
          </a:p>
          <a:p>
            <a:r>
              <a:rPr dirty="0" smtClean="0"/>
              <a:t>교재 및 참고서적</a:t>
            </a:r>
            <a:endParaRPr lang="en-US" dirty="0" smtClean="0"/>
          </a:p>
          <a:p>
            <a:pPr lvl="1"/>
            <a:r>
              <a:rPr dirty="0" err="1" smtClean="0"/>
              <a:t>주교재</a:t>
            </a:r>
            <a:r>
              <a:rPr lang="en-US" altLang="ko-KR" dirty="0" smtClean="0"/>
              <a:t>: </a:t>
            </a:r>
            <a:r>
              <a:rPr dirty="0" smtClean="0"/>
              <a:t>열혈 </a:t>
            </a:r>
            <a:r>
              <a:rPr lang="en-US" altLang="ko-KR" dirty="0" smtClean="0"/>
              <a:t>C </a:t>
            </a:r>
            <a:r>
              <a:rPr dirty="0" smtClean="0"/>
              <a:t>프로그래밍</a:t>
            </a:r>
            <a:r>
              <a:rPr lang="en-US" altLang="ko-KR" dirty="0" smtClean="0"/>
              <a:t>, </a:t>
            </a:r>
            <a:r>
              <a:rPr dirty="0" smtClean="0"/>
              <a:t>윤성우</a:t>
            </a:r>
            <a:r>
              <a:rPr lang="en-US" altLang="ko-KR" dirty="0" smtClean="0"/>
              <a:t>, </a:t>
            </a:r>
            <a:r>
              <a:rPr dirty="0" smtClean="0"/>
              <a:t>오렌지미디어</a:t>
            </a:r>
            <a:endParaRPr lang="en-US" dirty="0" smtClean="0"/>
          </a:p>
          <a:p>
            <a:pPr lvl="1"/>
            <a:r>
              <a:rPr lang="ko-KR" altLang="en-US" dirty="0" smtClean="0"/>
              <a:t>부교재</a:t>
            </a:r>
            <a:r>
              <a:rPr lang="en-US" altLang="ko-KR" dirty="0" smtClean="0"/>
              <a:t>: The C Programming Language, Brian W. Kernighan and Dennis M. Ritchie,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edition</a:t>
            </a:r>
            <a:endParaRPr 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44" name="Picture 6" descr="http://image.kyobobook.co.kr/images/book/xlarge/050/x97889960940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1565815" cy="21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image.kyobobook.co.kr/images/book/xlarge/627/x97801311036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70" y="3789040"/>
            <a:ext cx="1533513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MS PGothic" panose="020B0600070205080204" pitchFamily="34" charset="-128"/>
              </a:rPr>
              <a:t>강의계획서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과제물</a:t>
            </a:r>
          </a:p>
          <a:p>
            <a:pPr lvl="1"/>
            <a:r>
              <a:rPr smtClean="0">
                <a:ea typeface="MS PGothic" panose="020B0600070205080204" pitchFamily="34" charset="-128"/>
              </a:rPr>
              <a:t>실습 과제</a:t>
            </a:r>
          </a:p>
          <a:p>
            <a:r>
              <a:rPr smtClean="0"/>
              <a:t>성적평가 방법</a:t>
            </a:r>
          </a:p>
          <a:p>
            <a:pPr lvl="1"/>
            <a:r>
              <a:rPr smtClean="0">
                <a:ea typeface="MS PGothic" panose="020B0600070205080204" pitchFamily="34" charset="-128"/>
              </a:rPr>
              <a:t>중간고사 </a:t>
            </a:r>
            <a:r>
              <a:rPr lang="en-US" altLang="ko-KR" smtClean="0">
                <a:ea typeface="MS PGothic" panose="020B0600070205080204" pitchFamily="34" charset="-128"/>
              </a:rPr>
              <a:t>30%, </a:t>
            </a:r>
            <a:r>
              <a:rPr smtClean="0">
                <a:ea typeface="MS PGothic" panose="020B0600070205080204" pitchFamily="34" charset="-128"/>
              </a:rPr>
              <a:t>기말고사 </a:t>
            </a:r>
            <a:r>
              <a:rPr lang="en-US" altLang="ko-KR" smtClean="0">
                <a:ea typeface="MS PGothic" panose="020B0600070205080204" pitchFamily="34" charset="-128"/>
              </a:rPr>
              <a:t>45%, </a:t>
            </a:r>
            <a:r>
              <a:rPr smtClean="0">
                <a:ea typeface="MS PGothic" panose="020B0600070205080204" pitchFamily="34" charset="-128"/>
              </a:rPr>
              <a:t>출석 </a:t>
            </a:r>
            <a:r>
              <a:rPr lang="en-US" altLang="ko-KR" smtClean="0">
                <a:ea typeface="MS PGothic" panose="020B0600070205080204" pitchFamily="34" charset="-128"/>
              </a:rPr>
              <a:t>10%, </a:t>
            </a:r>
            <a:r>
              <a:rPr smtClean="0">
                <a:ea typeface="MS PGothic" panose="020B0600070205080204" pitchFamily="34" charset="-128"/>
              </a:rPr>
              <a:t>과제 </a:t>
            </a:r>
            <a:r>
              <a:rPr lang="en-US" altLang="ko-KR" smtClean="0">
                <a:ea typeface="MS PGothic" panose="020B0600070205080204" pitchFamily="34" charset="-128"/>
              </a:rPr>
              <a:t>15%</a:t>
            </a:r>
          </a:p>
          <a:p>
            <a:endParaRPr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성적 평가</a:t>
            </a:r>
            <a:endParaRPr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4862512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>
                <a:latin typeface="+mn-lt"/>
              </a:rPr>
              <a:t>출석</a:t>
            </a:r>
            <a:r>
              <a:rPr lang="en-US" altLang="ko-KR" dirty="0" smtClean="0">
                <a:latin typeface="+mn-lt"/>
              </a:rPr>
              <a:t>: 10%</a:t>
            </a:r>
          </a:p>
          <a:p>
            <a:pPr lvl="1" eaLnBrk="1" hangingPunct="1">
              <a:defRPr/>
            </a:pPr>
            <a:r>
              <a:rPr dirty="0" smtClean="0">
                <a:latin typeface="+mn-lt"/>
              </a:rPr>
              <a:t>출석 점수는 결석 및 지각 회수에 비례하여 감점하며</a:t>
            </a:r>
            <a:r>
              <a:rPr lang="en-US" altLang="ko-KR" dirty="0" smtClean="0">
                <a:latin typeface="+mn-lt"/>
              </a:rPr>
              <a:t>, </a:t>
            </a:r>
            <a:r>
              <a:rPr dirty="0" smtClean="0">
                <a:latin typeface="+mn-lt"/>
              </a:rPr>
              <a:t>전체 수업시간 </a:t>
            </a:r>
            <a:r>
              <a:rPr lang="en-US" altLang="ko-KR" dirty="0" smtClean="0">
                <a:latin typeface="+mn-lt"/>
              </a:rPr>
              <a:t>1/3 </a:t>
            </a:r>
            <a:r>
              <a:rPr dirty="0" smtClean="0">
                <a:latin typeface="+mn-lt"/>
              </a:rPr>
              <a:t>이상 결석 시에는 </a:t>
            </a:r>
            <a:r>
              <a:rPr lang="en-US" altLang="ko-KR" dirty="0" smtClean="0">
                <a:latin typeface="+mn-lt"/>
              </a:rPr>
              <a:t>F (</a:t>
            </a:r>
            <a:r>
              <a:rPr dirty="0" smtClean="0">
                <a:latin typeface="+mn-lt"/>
              </a:rPr>
              <a:t>결석 </a:t>
            </a:r>
            <a:r>
              <a:rPr lang="en-US" altLang="ko-KR" dirty="0" smtClean="0">
                <a:latin typeface="+mn-lt"/>
              </a:rPr>
              <a:t>10</a:t>
            </a:r>
            <a:r>
              <a:rPr dirty="0" smtClean="0">
                <a:latin typeface="+mn-lt"/>
              </a:rPr>
              <a:t>회 이상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lvl="1" eaLnBrk="1" hangingPunct="1">
              <a:defRPr/>
            </a:pPr>
            <a:r>
              <a:rPr dirty="0" smtClean="0">
                <a:latin typeface="+mn-lt"/>
              </a:rPr>
              <a:t>지각 </a:t>
            </a:r>
            <a:r>
              <a:rPr lang="en-US" altLang="ko-KR" dirty="0" smtClean="0">
                <a:latin typeface="+mn-lt"/>
              </a:rPr>
              <a:t>2</a:t>
            </a:r>
            <a:r>
              <a:rPr dirty="0" smtClean="0">
                <a:latin typeface="+mn-lt"/>
              </a:rPr>
              <a:t>회 시에 결석 </a:t>
            </a:r>
            <a:r>
              <a:rPr lang="en-US" altLang="ko-KR" dirty="0" smtClean="0">
                <a:latin typeface="+mn-lt"/>
              </a:rPr>
              <a:t>1</a:t>
            </a:r>
            <a:r>
              <a:rPr dirty="0" smtClean="0">
                <a:latin typeface="+mn-lt"/>
              </a:rPr>
              <a:t>회로 처리함 </a:t>
            </a:r>
            <a:r>
              <a:rPr lang="en-US" dirty="0" smtClean="0">
                <a:latin typeface="+mn-lt"/>
              </a:rPr>
              <a:t>(</a:t>
            </a:r>
            <a:r>
              <a:rPr dirty="0" smtClean="0">
                <a:latin typeface="+mn-lt"/>
              </a:rPr>
              <a:t>출결 점수 계산할 때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lvl="1" eaLnBrk="1" hangingPunct="1">
              <a:defRPr/>
            </a:pPr>
            <a:r>
              <a:rPr dirty="0" smtClean="0">
                <a:latin typeface="+mn-lt"/>
              </a:rPr>
              <a:t>수업 시간에 출석 부른 후에 들어오면 지각 처리함 </a:t>
            </a:r>
            <a:r>
              <a:rPr lang="en-US" altLang="ko-KR" dirty="0" smtClean="0">
                <a:latin typeface="+mn-lt"/>
              </a:rPr>
              <a:t>(</a:t>
            </a:r>
            <a:r>
              <a:rPr dirty="0" smtClean="0">
                <a:latin typeface="+mn-lt"/>
              </a:rPr>
              <a:t>출석 부르는 중에 들어왔을 때에는 지각 아님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lvl="1" eaLnBrk="1" hangingPunct="1">
              <a:defRPr/>
            </a:pPr>
            <a:endParaRPr lang="en-US" altLang="ko-KR" dirty="0" smtClean="0">
              <a:latin typeface="+mn-lt"/>
            </a:endParaRPr>
          </a:p>
          <a:p>
            <a:pPr eaLnBrk="1" hangingPunct="1">
              <a:defRPr/>
            </a:pPr>
            <a:r>
              <a:rPr dirty="0" smtClean="0">
                <a:latin typeface="+mn-lt"/>
              </a:rPr>
              <a:t>과제</a:t>
            </a:r>
            <a:r>
              <a:rPr lang="en-US" altLang="ko-KR" dirty="0" smtClean="0">
                <a:latin typeface="+mn-lt"/>
              </a:rPr>
              <a:t>: 15 % </a:t>
            </a:r>
            <a:endParaRPr lang="en-US" altLang="ko-KR" dirty="0">
              <a:latin typeface="+mn-lt"/>
            </a:endParaRPr>
          </a:p>
          <a:p>
            <a:pPr lvl="1" eaLnBrk="1" hangingPunct="1">
              <a:defRPr/>
            </a:pPr>
            <a:r>
              <a:rPr dirty="0" smtClean="0">
                <a:latin typeface="+mn-lt"/>
              </a:rPr>
              <a:t>실습과제</a:t>
            </a:r>
            <a:endParaRPr lang="en-US" dirty="0" smtClean="0">
              <a:latin typeface="+mn-lt"/>
            </a:endParaRPr>
          </a:p>
          <a:p>
            <a:pPr lvl="1" eaLnBrk="1" hangingPunct="1">
              <a:defRPr/>
            </a:pPr>
            <a:r>
              <a:rPr dirty="0"/>
              <a:t>과제 </a:t>
            </a:r>
            <a:r>
              <a:rPr lang="en-US" altLang="ko-KR" dirty="0"/>
              <a:t>1~?? </a:t>
            </a:r>
            <a:r>
              <a:rPr dirty="0"/>
              <a:t>과제</a:t>
            </a:r>
          </a:p>
          <a:p>
            <a:pPr lvl="1" eaLnBrk="1" hangingPunct="1">
              <a:defRPr/>
            </a:pPr>
            <a:r>
              <a:rPr dirty="0" smtClean="0"/>
              <a:t>제출 </a:t>
            </a:r>
            <a:r>
              <a:rPr dirty="0"/>
              <a:t>시간 이후 제출한 경우 감점 처리</a:t>
            </a:r>
          </a:p>
          <a:p>
            <a:pPr lvl="2" eaLnBrk="1" hangingPunct="1">
              <a:defRPr/>
            </a:pPr>
            <a:r>
              <a:rPr lang="en-US" altLang="ko-KR" dirty="0"/>
              <a:t>24</a:t>
            </a:r>
            <a:r>
              <a:rPr dirty="0"/>
              <a:t>시간 이내 제출 시</a:t>
            </a:r>
            <a:r>
              <a:rPr lang="en-US" altLang="ko-KR" dirty="0"/>
              <a:t>: 50% </a:t>
            </a:r>
            <a:r>
              <a:rPr dirty="0"/>
              <a:t>감점 후 채점</a:t>
            </a:r>
          </a:p>
          <a:p>
            <a:pPr lvl="2" eaLnBrk="1" hangingPunct="1">
              <a:defRPr/>
            </a:pPr>
            <a:r>
              <a:rPr lang="en-US" altLang="ko-KR" dirty="0"/>
              <a:t>24</a:t>
            </a:r>
            <a:r>
              <a:rPr dirty="0"/>
              <a:t>시간 이후</a:t>
            </a:r>
            <a:r>
              <a:rPr lang="en-US" altLang="ko-KR" dirty="0"/>
              <a:t>: 0</a:t>
            </a:r>
            <a:r>
              <a:rPr dirty="0"/>
              <a:t>점 </a:t>
            </a:r>
            <a:r>
              <a:rPr lang="en-US" altLang="ko-KR" dirty="0"/>
              <a:t>(</a:t>
            </a:r>
            <a:r>
              <a:rPr dirty="0"/>
              <a:t>하루가 지난 후에는 받지 않음</a:t>
            </a:r>
            <a:r>
              <a:rPr lang="en-US" altLang="ko-KR" dirty="0"/>
              <a:t>. </a:t>
            </a:r>
            <a:r>
              <a:rPr dirty="0"/>
              <a:t>만약 타당한 이유가 있을 때에는 제출 시간 전에 연락해서 허가를 받을 것</a:t>
            </a:r>
            <a:r>
              <a:rPr lang="en-US" altLang="ko-KR" dirty="0"/>
              <a:t>)</a:t>
            </a:r>
            <a:endParaRPr dirty="0"/>
          </a:p>
          <a:p>
            <a:pPr lvl="1" eaLnBrk="1" hangingPunct="1">
              <a:defRPr/>
            </a:pPr>
            <a:endParaRPr lang="en-US" altLang="ko-KR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주차별 수업 계획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dirty="0" smtClean="0"/>
              <a:t>강의 계획 설명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장 프로그램의 기본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일부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변수와 연산자</a:t>
            </a:r>
            <a:r>
              <a:rPr lang="en-US" altLang="ko-KR" dirty="0" smtClean="0"/>
              <a:t>, </a:t>
            </a:r>
            <a:r>
              <a:rPr lang="ko-KR" altLang="en-US" dirty="0"/>
              <a:t>데이터 표현 방식의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비트연산자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상수와 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함수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</a:p>
          <a:p>
            <a:pPr lvl="1"/>
            <a:r>
              <a:rPr lang="ko-KR" altLang="en-US" dirty="0" err="1" smtClean="0"/>
              <a:t>반복문</a:t>
            </a:r>
            <a:endParaRPr lang="ko-KR" altLang="en-US" dirty="0"/>
          </a:p>
          <a:p>
            <a:r>
              <a:rPr lang="en-US" altLang="ko-KR" dirty="0" smtClean="0"/>
              <a:t>5</a:t>
            </a:r>
            <a:r>
              <a:rPr lang="ko-KR" altLang="en-US" dirty="0"/>
              <a:t>주</a:t>
            </a:r>
          </a:p>
          <a:p>
            <a:pPr lvl="1"/>
            <a:r>
              <a:rPr lang="ko-KR" altLang="en-US" dirty="0" smtClean="0"/>
              <a:t>조건에 따른 흐름의 분기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주</a:t>
            </a:r>
          </a:p>
          <a:p>
            <a:pPr lvl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주차별 수업 계획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</a:t>
            </a:r>
            <a:endParaRPr dirty="0" smtClean="0"/>
          </a:p>
          <a:p>
            <a:r>
              <a:rPr lang="en-US" altLang="ko-KR" dirty="0" smtClean="0"/>
              <a:t>8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dirty="0" smtClean="0"/>
              <a:t>중간고사</a:t>
            </a:r>
            <a:endParaRPr lang="en-US" altLang="ko-KR" dirty="0" smtClean="0"/>
          </a:p>
          <a:p>
            <a:r>
              <a:rPr lang="en-US" altLang="ko-KR" dirty="0" smtClean="0"/>
              <a:t>9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en-US" altLang="ko-KR" dirty="0" smtClean="0"/>
          </a:p>
          <a:p>
            <a:r>
              <a:rPr lang="en-US" altLang="ko-KR" dirty="0"/>
              <a:t>10</a:t>
            </a:r>
            <a:r>
              <a:rPr lang="ko-KR" altLang="en-US" dirty="0"/>
              <a:t>주</a:t>
            </a:r>
          </a:p>
          <a:p>
            <a:pPr lvl="1"/>
            <a:r>
              <a:rPr lang="ko-KR" altLang="en-US" dirty="0"/>
              <a:t>포인터의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포인터와 배열</a:t>
            </a:r>
            <a:endParaRPr lang="ko-KR" altLang="en-US" dirty="0" smtClean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pPr lvl="1"/>
            <a:r>
              <a:rPr lang="ko-KR" altLang="en-US" dirty="0"/>
              <a:t>포인터와 함수</a:t>
            </a:r>
            <a:endParaRPr lang="en-US" altLang="ko-KR" dirty="0"/>
          </a:p>
          <a:p>
            <a:r>
              <a:rPr lang="en-US" altLang="ko-KR" dirty="0" smtClean="0"/>
              <a:t>12</a:t>
            </a:r>
            <a:r>
              <a:rPr lang="ko-KR" altLang="en-US" dirty="0"/>
              <a:t>주</a:t>
            </a:r>
          </a:p>
          <a:p>
            <a:pPr lvl="1"/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관리와 메모리의 동적 할당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주차별 수업 계획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사용자 정의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14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입출력</a:t>
            </a:r>
            <a:endParaRPr lang="en-US" altLang="ko-KR" dirty="0" smtClean="0"/>
          </a:p>
          <a:p>
            <a:r>
              <a:rPr lang="en-US" altLang="ko-KR" dirty="0" smtClean="0"/>
              <a:t>15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dirty="0" smtClean="0"/>
              <a:t>기말고사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6380</TotalTime>
  <Words>476</Words>
  <Application>Microsoft Office PowerPoint</Application>
  <PresentationFormat>화면 슬라이드 쇼(4:3)</PresentationFormat>
  <Paragraphs>88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MS PGothic</vt:lpstr>
      <vt:lpstr>新細明體</vt:lpstr>
      <vt:lpstr>굴림</vt:lpstr>
      <vt:lpstr>맑은 고딕</vt:lpstr>
      <vt:lpstr>Book Antiqua</vt:lpstr>
      <vt:lpstr>Garamond</vt:lpstr>
      <vt:lpstr>Times New Roman</vt:lpstr>
      <vt:lpstr>Wingdings</vt:lpstr>
      <vt:lpstr>Level</vt:lpstr>
      <vt:lpstr>PowerPoint 프레젠테이션</vt:lpstr>
      <vt:lpstr>강의계획서</vt:lpstr>
      <vt:lpstr>강의계획서</vt:lpstr>
      <vt:lpstr>강의계획서</vt:lpstr>
      <vt:lpstr>강의계획서</vt:lpstr>
      <vt:lpstr>성적 평가</vt:lpstr>
      <vt:lpstr>주차별 수업 계획</vt:lpstr>
      <vt:lpstr>주차별 수업 계획</vt:lpstr>
      <vt:lpstr>주차별 수업 계획</vt:lpstr>
      <vt:lpstr>비주얼 스튜디오 및 기타 생산성 소프트웨어 설치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1649</cp:revision>
  <dcterms:created xsi:type="dcterms:W3CDTF">2001-05-01T19:45:44Z</dcterms:created>
  <dcterms:modified xsi:type="dcterms:W3CDTF">2018-09-01T13:49:05Z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