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887" r:id="rId2"/>
    <p:sldMasterId id="2147483899" r:id="rId3"/>
  </p:sldMasterIdLst>
  <p:notesMasterIdLst>
    <p:notesMasterId r:id="rId49"/>
  </p:notesMasterIdLst>
  <p:sldIdLst>
    <p:sldId id="323" r:id="rId4"/>
    <p:sldId id="403" r:id="rId5"/>
    <p:sldId id="446" r:id="rId6"/>
    <p:sldId id="445" r:id="rId7"/>
    <p:sldId id="447" r:id="rId8"/>
    <p:sldId id="448" r:id="rId9"/>
    <p:sldId id="449" r:id="rId10"/>
    <p:sldId id="450" r:id="rId11"/>
    <p:sldId id="454" r:id="rId12"/>
    <p:sldId id="455" r:id="rId13"/>
    <p:sldId id="451" r:id="rId14"/>
    <p:sldId id="457" r:id="rId15"/>
    <p:sldId id="440" r:id="rId16"/>
    <p:sldId id="406" r:id="rId17"/>
    <p:sldId id="408" r:id="rId18"/>
    <p:sldId id="413" r:id="rId19"/>
    <p:sldId id="411" r:id="rId20"/>
    <p:sldId id="409" r:id="rId21"/>
    <p:sldId id="410" r:id="rId22"/>
    <p:sldId id="412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4" r:id="rId43"/>
    <p:sldId id="435" r:id="rId44"/>
    <p:sldId id="436" r:id="rId45"/>
    <p:sldId id="438" r:id="rId46"/>
    <p:sldId id="437" r:id="rId47"/>
    <p:sldId id="45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929"/>
  </p:normalViewPr>
  <p:slideViewPr>
    <p:cSldViewPr>
      <p:cViewPr varScale="1">
        <p:scale>
          <a:sx n="105" d="100"/>
          <a:sy n="105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18FCC8EC-544B-4B24-B50B-FDC8ABE19F96}" type="slidenum">
              <a:rPr lang="ko-KR" altLang="en-US" sz="1200" smtClean="0"/>
              <a:pPr/>
              <a:t>22</a:t>
            </a:fld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362652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7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2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987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3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1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8253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08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9613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7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8333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26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01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8004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4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11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911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29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92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26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461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9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ungpaeng.tistory.com/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#01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C </a:t>
            </a:r>
            <a:r>
              <a:rPr lang="ko-KR" altLang="en-US" dirty="0">
                <a:latin typeface="맑은 고딕" panose="020B0503020000020004" pitchFamily="50" charset="-127"/>
              </a:rPr>
              <a:t>언어의 단점</a:t>
            </a:r>
            <a:endParaRPr lang="ko-KR" altLang="en-US" dirty="0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dirty="0" smtClean="0"/>
              <a:t>언어를 배우지 말아야 하는 이유</a:t>
            </a:r>
          </a:p>
          <a:p>
            <a:pPr lvl="1"/>
            <a:r>
              <a:rPr dirty="0" smtClean="0"/>
              <a:t>사용분야의 제한성</a:t>
            </a:r>
            <a:r>
              <a:rPr lang="en-US" altLang="ko-KR" dirty="0" smtClean="0"/>
              <a:t>(?)</a:t>
            </a:r>
          </a:p>
          <a:p>
            <a:pPr lvl="2"/>
            <a:r>
              <a:rPr dirty="0" err="1" smtClean="0"/>
              <a:t>임베디드</a:t>
            </a:r>
            <a:r>
              <a:rPr lang="en-US" altLang="ko-KR" dirty="0" smtClean="0"/>
              <a:t>/</a:t>
            </a:r>
            <a:r>
              <a:rPr dirty="0" smtClean="0"/>
              <a:t>시스템</a:t>
            </a:r>
            <a:r>
              <a:rPr lang="en-US" altLang="ko-KR" dirty="0" smtClean="0"/>
              <a:t>/</a:t>
            </a:r>
            <a:r>
              <a:rPr dirty="0" smtClean="0"/>
              <a:t>응용프로그램</a:t>
            </a:r>
            <a:r>
              <a:rPr lang="en-US" altLang="ko-KR" dirty="0" smtClean="0"/>
              <a:t>/</a:t>
            </a:r>
            <a:r>
              <a:rPr dirty="0" smtClean="0"/>
              <a:t>핵심 코어 개발 분야에서 많이 사용됨</a:t>
            </a:r>
            <a:endParaRPr lang="en-US" altLang="ko-KR" dirty="0" smtClean="0"/>
          </a:p>
          <a:p>
            <a:pPr lvl="1"/>
            <a:r>
              <a:rPr dirty="0" smtClean="0"/>
              <a:t>생산성</a:t>
            </a:r>
            <a:endParaRPr lang="en-US" altLang="ko-KR" dirty="0" smtClean="0"/>
          </a:p>
          <a:p>
            <a:pPr lvl="2"/>
            <a:r>
              <a:rPr dirty="0" smtClean="0"/>
              <a:t>개발 주기가 길어짐</a:t>
            </a:r>
          </a:p>
        </p:txBody>
      </p:sp>
    </p:spTree>
    <p:extLst>
      <p:ext uri="{BB962C8B-B14F-4D97-AF65-F5344CB8AC3E}">
        <p14:creationId xmlns:p14="http://schemas.microsoft.com/office/powerpoint/2010/main" val="280757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프로그램의 완성과정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97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</a:rPr>
              <a:t>C </a:t>
            </a:r>
            <a:r>
              <a:rPr lang="ko-KR" altLang="en-US" dirty="0">
                <a:latin typeface="맑은 고딕" panose="020B0503020000020004" pitchFamily="50" charset="-127"/>
              </a:rPr>
              <a:t>프로그램 완성과정의 전체적인 이해</a:t>
            </a:r>
            <a:endParaRPr lang="ko-KR" altLang="en-US" dirty="0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3635896" y="1844823"/>
            <a:ext cx="5050904" cy="4286101"/>
          </a:xfrm>
        </p:spPr>
        <p:txBody>
          <a:bodyPr/>
          <a:lstStyle/>
          <a:p>
            <a:r>
              <a:rPr lang="ko-KR" altLang="en-US" dirty="0"/>
              <a:t>첫 번째 단계 </a:t>
            </a:r>
            <a:r>
              <a:rPr lang="en-US" altLang="ko-KR" dirty="0"/>
              <a:t>:   </a:t>
            </a:r>
            <a:r>
              <a:rPr lang="ko-KR" altLang="en-US" dirty="0"/>
              <a:t>프로그램 작성</a:t>
            </a:r>
          </a:p>
          <a:p>
            <a:r>
              <a:rPr lang="ko-KR" altLang="en-US" dirty="0" smtClean="0"/>
              <a:t>두 </a:t>
            </a:r>
            <a:r>
              <a:rPr lang="ko-KR" altLang="en-US" dirty="0"/>
              <a:t>번째 단계 </a:t>
            </a:r>
            <a:r>
              <a:rPr lang="en-US" altLang="ko-KR" dirty="0"/>
              <a:t>:   </a:t>
            </a:r>
            <a:r>
              <a:rPr lang="ko-KR" altLang="en-US" dirty="0"/>
              <a:t>작성한 프로그램의 컴파일</a:t>
            </a:r>
          </a:p>
          <a:p>
            <a:r>
              <a:rPr lang="ko-KR" altLang="en-US" dirty="0" smtClean="0"/>
              <a:t>세 </a:t>
            </a:r>
            <a:r>
              <a:rPr lang="ko-KR" altLang="en-US" dirty="0"/>
              <a:t>번째 단계 </a:t>
            </a:r>
            <a:r>
              <a:rPr lang="en-US" altLang="ko-KR" dirty="0"/>
              <a:t>:   </a:t>
            </a:r>
            <a:r>
              <a:rPr lang="ko-KR" altLang="en-US" dirty="0"/>
              <a:t>컴파일 된 결과물의 링크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324556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871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맑은 고딕" panose="020B0503020000020004" pitchFamily="50" charset="-127"/>
              </a:rPr>
              <a:t>프로그램 개발 과정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241300" y="1341438"/>
            <a:ext cx="8229600" cy="503237"/>
          </a:xfrm>
        </p:spPr>
        <p:txBody>
          <a:bodyPr/>
          <a:lstStyle/>
          <a:p>
            <a:r>
              <a:rPr smtClean="0"/>
              <a:t>파이썬</a:t>
            </a:r>
          </a:p>
        </p:txBody>
      </p:sp>
      <p:sp>
        <p:nvSpPr>
          <p:cNvPr id="16388" name="직사각형 3"/>
          <p:cNvSpPr>
            <a:spLocks noChangeArrowheads="1"/>
          </p:cNvSpPr>
          <p:nvPr/>
        </p:nvSpPr>
        <p:spPr bwMode="auto">
          <a:xfrm>
            <a:off x="174625" y="4820816"/>
            <a:ext cx="935038" cy="766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문제 분석</a:t>
            </a:r>
          </a:p>
        </p:txBody>
      </p:sp>
      <p:sp>
        <p:nvSpPr>
          <p:cNvPr id="16389" name="직사각형 4"/>
          <p:cNvSpPr>
            <a:spLocks noChangeArrowheads="1"/>
          </p:cNvSpPr>
          <p:nvPr/>
        </p:nvSpPr>
        <p:spPr bwMode="auto">
          <a:xfrm>
            <a:off x="1643063" y="4811291"/>
            <a:ext cx="935037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설계</a:t>
            </a:r>
          </a:p>
        </p:txBody>
      </p:sp>
      <p:sp>
        <p:nvSpPr>
          <p:cNvPr id="16390" name="직사각형 5"/>
          <p:cNvSpPr>
            <a:spLocks noChangeArrowheads="1"/>
          </p:cNvSpPr>
          <p:nvPr/>
        </p:nvSpPr>
        <p:spPr bwMode="auto">
          <a:xfrm>
            <a:off x="3006725" y="4827166"/>
            <a:ext cx="1081088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코딩</a:t>
            </a:r>
            <a:endParaRPr lang="en-US" altLang="ko-KR" sz="1800">
              <a:latin typeface="+mj-lt"/>
              <a:ea typeface="新細明體" pitchFamily="18" charset="-120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j-lt"/>
                <a:ea typeface="新細明體" pitchFamily="18" charset="-120"/>
              </a:rPr>
              <a:t>(</a:t>
            </a:r>
            <a:r>
              <a:rPr lang="ko-KR" altLang="en-US" sz="1800">
                <a:latin typeface="+mj-lt"/>
                <a:ea typeface="新細明體" pitchFamily="18" charset="-120"/>
              </a:rPr>
              <a:t>프로그래밍</a:t>
            </a:r>
            <a:r>
              <a:rPr lang="en-US" altLang="ko-KR" sz="1800">
                <a:latin typeface="+mj-lt"/>
                <a:ea typeface="新細明體" pitchFamily="18" charset="-120"/>
              </a:rPr>
              <a:t>)</a:t>
            </a: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391" name="직사각형 6"/>
          <p:cNvSpPr>
            <a:spLocks noChangeArrowheads="1"/>
          </p:cNvSpPr>
          <p:nvPr/>
        </p:nvSpPr>
        <p:spPr bwMode="auto">
          <a:xfrm>
            <a:off x="4565650" y="4873203"/>
            <a:ext cx="936625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컴파일</a:t>
            </a:r>
          </a:p>
        </p:txBody>
      </p:sp>
      <p:sp>
        <p:nvSpPr>
          <p:cNvPr id="16392" name="직사각형 7"/>
          <p:cNvSpPr>
            <a:spLocks noChangeArrowheads="1"/>
          </p:cNvSpPr>
          <p:nvPr/>
        </p:nvSpPr>
        <p:spPr bwMode="auto">
          <a:xfrm>
            <a:off x="6007100" y="4898603"/>
            <a:ext cx="935038" cy="698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링크</a:t>
            </a:r>
          </a:p>
        </p:txBody>
      </p:sp>
      <p:sp>
        <p:nvSpPr>
          <p:cNvPr id="16393" name="직사각형 8"/>
          <p:cNvSpPr>
            <a:spLocks noChangeArrowheads="1"/>
          </p:cNvSpPr>
          <p:nvPr/>
        </p:nvSpPr>
        <p:spPr bwMode="auto">
          <a:xfrm>
            <a:off x="7446963" y="4877966"/>
            <a:ext cx="935037" cy="698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실행</a:t>
            </a:r>
          </a:p>
        </p:txBody>
      </p:sp>
      <p:sp>
        <p:nvSpPr>
          <p:cNvPr id="16394" name="오른쪽 화살표 9"/>
          <p:cNvSpPr>
            <a:spLocks noChangeArrowheads="1"/>
          </p:cNvSpPr>
          <p:nvPr/>
        </p:nvSpPr>
        <p:spPr bwMode="auto">
          <a:xfrm>
            <a:off x="1254125" y="5098628"/>
            <a:ext cx="287338" cy="182563"/>
          </a:xfrm>
          <a:prstGeom prst="rightArrow">
            <a:avLst>
              <a:gd name="adj1" fmla="val 50000"/>
              <a:gd name="adj2" fmla="val 49826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395" name="오른쪽 화살표 10"/>
          <p:cNvSpPr>
            <a:spLocks noChangeArrowheads="1"/>
          </p:cNvSpPr>
          <p:nvPr/>
        </p:nvSpPr>
        <p:spPr bwMode="auto">
          <a:xfrm>
            <a:off x="2630488" y="5111328"/>
            <a:ext cx="288925" cy="180975"/>
          </a:xfrm>
          <a:prstGeom prst="rightArrow">
            <a:avLst>
              <a:gd name="adj1" fmla="val 50000"/>
              <a:gd name="adj2" fmla="val 50541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396" name="오른쪽 화살표 11"/>
          <p:cNvSpPr>
            <a:spLocks noChangeArrowheads="1"/>
          </p:cNvSpPr>
          <p:nvPr/>
        </p:nvSpPr>
        <p:spPr bwMode="auto">
          <a:xfrm>
            <a:off x="4206875" y="5139903"/>
            <a:ext cx="287338" cy="180975"/>
          </a:xfrm>
          <a:prstGeom prst="rightArrow">
            <a:avLst>
              <a:gd name="adj1" fmla="val 50000"/>
              <a:gd name="adj2" fmla="val 50263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397" name="오른쪽 화살표 12"/>
          <p:cNvSpPr>
            <a:spLocks noChangeArrowheads="1"/>
          </p:cNvSpPr>
          <p:nvPr/>
        </p:nvSpPr>
        <p:spPr bwMode="auto">
          <a:xfrm>
            <a:off x="5646738" y="5189116"/>
            <a:ext cx="287337" cy="182562"/>
          </a:xfrm>
          <a:prstGeom prst="rightArrow">
            <a:avLst>
              <a:gd name="adj1" fmla="val 50000"/>
              <a:gd name="adj2" fmla="val 49826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398" name="오른쪽 화살표 13"/>
          <p:cNvSpPr>
            <a:spLocks noChangeArrowheads="1"/>
          </p:cNvSpPr>
          <p:nvPr/>
        </p:nvSpPr>
        <p:spPr bwMode="auto">
          <a:xfrm>
            <a:off x="7015163" y="5201816"/>
            <a:ext cx="287337" cy="182562"/>
          </a:xfrm>
          <a:prstGeom prst="rightArrow">
            <a:avLst>
              <a:gd name="adj1" fmla="val 50000"/>
              <a:gd name="adj2" fmla="val 49826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399" name="내용 개체 틀 2"/>
          <p:cNvSpPr txBox="1">
            <a:spLocks/>
          </p:cNvSpPr>
          <p:nvPr/>
        </p:nvSpPr>
        <p:spPr bwMode="auto">
          <a:xfrm>
            <a:off x="261938" y="4163591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r>
              <a:rPr lang="en-US" altLang="ko-KR" dirty="0" smtClean="0">
                <a:latin typeface="+mj-lt"/>
                <a:ea typeface="MingLiU" pitchFamily="49" charset="-120"/>
              </a:rPr>
              <a:t>C</a:t>
            </a:r>
            <a:endParaRPr lang="ko-KR" altLang="en-US" dirty="0">
              <a:latin typeface="+mj-lt"/>
              <a:ea typeface="MingLiU" pitchFamily="49" charset="-120"/>
            </a:endParaRPr>
          </a:p>
        </p:txBody>
      </p:sp>
      <p:sp>
        <p:nvSpPr>
          <p:cNvPr id="16400" name="직사각형 15"/>
          <p:cNvSpPr>
            <a:spLocks noChangeArrowheads="1"/>
          </p:cNvSpPr>
          <p:nvPr/>
        </p:nvSpPr>
        <p:spPr bwMode="auto">
          <a:xfrm>
            <a:off x="347663" y="1927225"/>
            <a:ext cx="936625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j-lt"/>
                <a:ea typeface="新細明體" pitchFamily="18" charset="-120"/>
              </a:rPr>
              <a:t>문제</a:t>
            </a:r>
            <a:endParaRPr lang="en-US" altLang="ko-KR" sz="1800" dirty="0" smtClean="0">
              <a:latin typeface="+mj-lt"/>
              <a:ea typeface="新細明體" pitchFamily="18" charset="-120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j-lt"/>
                <a:ea typeface="新細明體" pitchFamily="18" charset="-120"/>
              </a:rPr>
              <a:t>분석</a:t>
            </a:r>
            <a:endParaRPr lang="ko-KR" altLang="en-US" sz="1800" dirty="0">
              <a:latin typeface="+mj-lt"/>
              <a:ea typeface="新細明體" pitchFamily="18" charset="-120"/>
            </a:endParaRPr>
          </a:p>
        </p:txBody>
      </p:sp>
      <p:sp>
        <p:nvSpPr>
          <p:cNvPr id="16401" name="직사각형 16"/>
          <p:cNvSpPr>
            <a:spLocks noChangeArrowheads="1"/>
          </p:cNvSpPr>
          <p:nvPr/>
        </p:nvSpPr>
        <p:spPr bwMode="auto">
          <a:xfrm>
            <a:off x="1816100" y="1916113"/>
            <a:ext cx="936625" cy="766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설계</a:t>
            </a:r>
          </a:p>
        </p:txBody>
      </p:sp>
      <p:sp>
        <p:nvSpPr>
          <p:cNvPr id="16402" name="직사각형 17"/>
          <p:cNvSpPr>
            <a:spLocks noChangeArrowheads="1"/>
          </p:cNvSpPr>
          <p:nvPr/>
        </p:nvSpPr>
        <p:spPr bwMode="auto">
          <a:xfrm>
            <a:off x="3181350" y="1931988"/>
            <a:ext cx="1079500" cy="765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+mj-lt"/>
                <a:ea typeface="新細明體" pitchFamily="18" charset="-120"/>
              </a:rPr>
              <a:t>코딩</a:t>
            </a:r>
            <a:endParaRPr lang="en-US" altLang="ko-KR" sz="1800" dirty="0">
              <a:latin typeface="+mj-lt"/>
              <a:ea typeface="新細明體" pitchFamily="18" charset="-120"/>
            </a:endParaRPr>
          </a:p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j-lt"/>
                <a:ea typeface="新細明體" pitchFamily="18" charset="-120"/>
              </a:rPr>
              <a:t>(</a:t>
            </a:r>
            <a:r>
              <a:rPr lang="ko-KR" altLang="en-US" sz="1800" dirty="0">
                <a:latin typeface="+mj-lt"/>
                <a:ea typeface="新細明體" pitchFamily="18" charset="-120"/>
              </a:rPr>
              <a:t>프로그래밍</a:t>
            </a:r>
            <a:r>
              <a:rPr lang="en-US" altLang="ko-KR" sz="1800" dirty="0">
                <a:latin typeface="+mj-lt"/>
                <a:ea typeface="新細明體" pitchFamily="18" charset="-120"/>
              </a:rPr>
              <a:t>)</a:t>
            </a:r>
            <a:endParaRPr lang="ko-KR" altLang="en-US" sz="1800" dirty="0">
              <a:latin typeface="+mj-lt"/>
              <a:ea typeface="新細明體" pitchFamily="18" charset="-120"/>
            </a:endParaRPr>
          </a:p>
        </p:txBody>
      </p:sp>
      <p:sp>
        <p:nvSpPr>
          <p:cNvPr id="16403" name="직사각형 18"/>
          <p:cNvSpPr>
            <a:spLocks noChangeArrowheads="1"/>
          </p:cNvSpPr>
          <p:nvPr/>
        </p:nvSpPr>
        <p:spPr bwMode="auto">
          <a:xfrm>
            <a:off x="4740275" y="1979613"/>
            <a:ext cx="936625" cy="7127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latin typeface="+mj-lt"/>
                <a:ea typeface="新細明體" pitchFamily="18" charset="-120"/>
              </a:rPr>
              <a:t>실행</a:t>
            </a:r>
          </a:p>
        </p:txBody>
      </p:sp>
      <p:sp>
        <p:nvSpPr>
          <p:cNvPr id="16404" name="오른쪽 화살표 21"/>
          <p:cNvSpPr>
            <a:spLocks noChangeArrowheads="1"/>
          </p:cNvSpPr>
          <p:nvPr/>
        </p:nvSpPr>
        <p:spPr bwMode="auto">
          <a:xfrm>
            <a:off x="1428750" y="2205038"/>
            <a:ext cx="287338" cy="180975"/>
          </a:xfrm>
          <a:prstGeom prst="rightArrow">
            <a:avLst>
              <a:gd name="adj1" fmla="val 50000"/>
              <a:gd name="adj2" fmla="val 50263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405" name="오른쪽 화살표 22"/>
          <p:cNvSpPr>
            <a:spLocks noChangeArrowheads="1"/>
          </p:cNvSpPr>
          <p:nvPr/>
        </p:nvSpPr>
        <p:spPr bwMode="auto">
          <a:xfrm>
            <a:off x="2805113" y="2216150"/>
            <a:ext cx="287337" cy="182563"/>
          </a:xfrm>
          <a:prstGeom prst="rightArrow">
            <a:avLst>
              <a:gd name="adj1" fmla="val 50000"/>
              <a:gd name="adj2" fmla="val 49826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sp>
        <p:nvSpPr>
          <p:cNvPr id="16406" name="오른쪽 화살표 23"/>
          <p:cNvSpPr>
            <a:spLocks noChangeArrowheads="1"/>
          </p:cNvSpPr>
          <p:nvPr/>
        </p:nvSpPr>
        <p:spPr bwMode="auto">
          <a:xfrm>
            <a:off x="4379913" y="2244725"/>
            <a:ext cx="288925" cy="182563"/>
          </a:xfrm>
          <a:prstGeom prst="rightArrow">
            <a:avLst>
              <a:gd name="adj1" fmla="val 50000"/>
              <a:gd name="adj2" fmla="val 50101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+mj-lt"/>
              <a:ea typeface="新細明體" pitchFamily="18" charset="-120"/>
            </a:endParaRPr>
          </a:p>
        </p:txBody>
      </p:sp>
      <p:cxnSp>
        <p:nvCxnSpPr>
          <p:cNvPr id="16407" name="꺾인 연결선 27"/>
          <p:cNvCxnSpPr>
            <a:cxnSpLocks noChangeShapeType="1"/>
            <a:stCxn id="16403" idx="2"/>
            <a:endCxn id="16404" idx="2"/>
          </p:cNvCxnSpPr>
          <p:nvPr/>
        </p:nvCxnSpPr>
        <p:spPr bwMode="auto">
          <a:xfrm rot="5400000" flipH="1">
            <a:off x="3263900" y="747713"/>
            <a:ext cx="306387" cy="3582988"/>
          </a:xfrm>
          <a:prstGeom prst="bentConnector3">
            <a:avLst>
              <a:gd name="adj1" fmla="val -128602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TextBox 31"/>
          <p:cNvSpPr txBox="1">
            <a:spLocks noChangeArrowheads="1"/>
          </p:cNvSpPr>
          <p:nvPr/>
        </p:nvSpPr>
        <p:spPr bwMode="auto">
          <a:xfrm>
            <a:off x="5356922" y="2754042"/>
            <a:ext cx="130035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 dirty="0">
                <a:latin typeface="+mj-lt"/>
                <a:ea typeface="MingLiU" pitchFamily="49" charset="-120"/>
              </a:rPr>
              <a:t>오류 발생</a:t>
            </a:r>
          </a:p>
        </p:txBody>
      </p:sp>
      <p:cxnSp>
        <p:nvCxnSpPr>
          <p:cNvPr id="16409" name="꺾인 연결선 32"/>
          <p:cNvCxnSpPr>
            <a:cxnSpLocks noChangeShapeType="1"/>
            <a:stCxn id="16393" idx="2"/>
            <a:endCxn id="16394" idx="2"/>
          </p:cNvCxnSpPr>
          <p:nvPr/>
        </p:nvCxnSpPr>
        <p:spPr bwMode="auto">
          <a:xfrm rot="5400000" flipH="1">
            <a:off x="4535487" y="2196679"/>
            <a:ext cx="295275" cy="6464300"/>
          </a:xfrm>
          <a:prstGeom prst="bentConnector3">
            <a:avLst>
              <a:gd name="adj1" fmla="val -13737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Box 33"/>
          <p:cNvSpPr txBox="1">
            <a:spLocks noChangeArrowheads="1"/>
          </p:cNvSpPr>
          <p:nvPr/>
        </p:nvSpPr>
        <p:spPr bwMode="auto">
          <a:xfrm>
            <a:off x="7915275" y="5549478"/>
            <a:ext cx="127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MingLiU" pitchFamily="49" charset="-120"/>
              </a:rPr>
              <a:t>오류</a:t>
            </a:r>
            <a:r>
              <a:rPr kumimoji="0" lang="ko-KR" altLang="en-US" sz="2000">
                <a:solidFill>
                  <a:schemeClr val="tx2"/>
                </a:solidFill>
                <a:latin typeface="Times New Roman" panose="02020603050405020304" pitchFamily="18" charset="0"/>
                <a:ea typeface="MingLiU" pitchFamily="49" charset="-120"/>
              </a:rPr>
              <a:t> </a:t>
            </a:r>
            <a:r>
              <a:rPr kumimoji="0" lang="ko-KR" altLang="en-US" sz="2000" b="1">
                <a:latin typeface="Times New Roman" panose="02020603050405020304" pitchFamily="18" charset="0"/>
                <a:ea typeface="MingLiU" pitchFamily="49" charset="-120"/>
              </a:rPr>
              <a:t>발생</a:t>
            </a:r>
          </a:p>
        </p:txBody>
      </p:sp>
      <p:sp>
        <p:nvSpPr>
          <p:cNvPr id="16411" name="TextBox 38"/>
          <p:cNvSpPr txBox="1">
            <a:spLocks noChangeArrowheads="1"/>
          </p:cNvSpPr>
          <p:nvPr/>
        </p:nvSpPr>
        <p:spPr bwMode="auto">
          <a:xfrm>
            <a:off x="2743200" y="3098800"/>
            <a:ext cx="954088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+mj-lt"/>
                <a:ea typeface="MingLiU" pitchFamily="49" charset="-120"/>
              </a:rPr>
              <a:t>디버깅</a:t>
            </a:r>
          </a:p>
        </p:txBody>
      </p:sp>
      <p:sp>
        <p:nvSpPr>
          <p:cNvPr id="16412" name="TextBox 39"/>
          <p:cNvSpPr txBox="1">
            <a:spLocks noChangeArrowheads="1"/>
          </p:cNvSpPr>
          <p:nvPr/>
        </p:nvSpPr>
        <p:spPr bwMode="auto">
          <a:xfrm>
            <a:off x="3829050" y="5981278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MingLiU" pitchFamily="49" charset="-120"/>
              </a:rPr>
              <a:t>디버깅</a:t>
            </a:r>
          </a:p>
        </p:txBody>
      </p:sp>
      <p:sp>
        <p:nvSpPr>
          <p:cNvPr id="16413" name="직사각형 7"/>
          <p:cNvSpPr>
            <a:spLocks noChangeArrowheads="1"/>
          </p:cNvSpPr>
          <p:nvPr/>
        </p:nvSpPr>
        <p:spPr bwMode="auto">
          <a:xfrm>
            <a:off x="6007100" y="3814341"/>
            <a:ext cx="935038" cy="698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+mj-lt"/>
                <a:ea typeface="新細明體" pitchFamily="18" charset="-120"/>
              </a:rPr>
              <a:t>라이브러리</a:t>
            </a:r>
          </a:p>
        </p:txBody>
      </p:sp>
      <p:cxnSp>
        <p:nvCxnSpPr>
          <p:cNvPr id="16414" name="직선 화살표 연결선 7"/>
          <p:cNvCxnSpPr>
            <a:cxnSpLocks noChangeShapeType="1"/>
            <a:stCxn id="16413" idx="2"/>
            <a:endCxn id="16392" idx="0"/>
          </p:cNvCxnSpPr>
          <p:nvPr/>
        </p:nvCxnSpPr>
        <p:spPr bwMode="auto">
          <a:xfrm>
            <a:off x="6475413" y="4512841"/>
            <a:ext cx="0" cy="385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맑은 고딕" panose="020B0503020000020004" pitchFamily="50" charset="-127"/>
              </a:rPr>
              <a:t>용어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컴파일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사람이 이해할 수 있는 고급언어 </a:t>
            </a:r>
            <a:r>
              <a:rPr lang="en-US" altLang="ko-KR" dirty="0" smtClean="0"/>
              <a:t>(</a:t>
            </a:r>
            <a:r>
              <a:rPr dirty="0" smtClean="0"/>
              <a:t>예</a:t>
            </a:r>
            <a:r>
              <a:rPr lang="en-US" altLang="ko-KR" dirty="0" smtClean="0"/>
              <a:t>: C++)</a:t>
            </a:r>
            <a:r>
              <a:rPr dirty="0" smtClean="0"/>
              <a:t>를 컴퓨터가 이해할 수 있는 언어로 번역하는 작업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dirty="0" smtClean="0"/>
              <a:t>링크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여러 개로 나누어져 있는 부분을 합쳐서 한 개의 덩어리 즉 실행 파일로 만드는 작업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사용자가 </a:t>
            </a:r>
            <a:r>
              <a:rPr dirty="0" err="1" smtClean="0"/>
              <a:t>컴파일한</a:t>
            </a:r>
            <a:r>
              <a:rPr dirty="0" smtClean="0"/>
              <a:t> 코드와 라이브러리를 합쳐서 실행파일을 만듦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dirty="0" smtClean="0"/>
              <a:t>라이브러리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이미 </a:t>
            </a:r>
            <a:r>
              <a:rPr dirty="0" err="1" smtClean="0"/>
              <a:t>컴파일되어</a:t>
            </a:r>
            <a:r>
              <a:rPr dirty="0" smtClean="0"/>
              <a:t> 있는 코드들을 묶어놓은 것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dirty="0" smtClean="0"/>
              <a:t>디버깅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프로그램이 제대로 실행되지 않는 부분을 찾아서 해결하는 작업</a:t>
            </a:r>
            <a:endParaRPr lang="en-US" altLang="ko-KR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Studico 2015 Update 3 </a:t>
            </a:r>
            <a:r>
              <a:rPr lang="ko-KR" altLang="en-US" smtClean="0"/>
              <a:t>사용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본 수업에서는 </a:t>
            </a:r>
            <a:r>
              <a:rPr dirty="0" err="1" smtClean="0"/>
              <a:t>비주얼</a:t>
            </a:r>
            <a:r>
              <a:rPr dirty="0" smtClean="0"/>
              <a:t> </a:t>
            </a:r>
            <a:r>
              <a:rPr lang="en-US" altLang="ko-KR" dirty="0" smtClean="0"/>
              <a:t>C++</a:t>
            </a:r>
            <a:r>
              <a:rPr dirty="0" smtClean="0"/>
              <a:t>를 활용할 계획임</a:t>
            </a:r>
            <a:endParaRPr lang="en-US" altLang="ko-KR" dirty="0" smtClean="0"/>
          </a:p>
          <a:p>
            <a:r>
              <a:rPr dirty="0" smtClean="0"/>
              <a:t>학교에서는 </a:t>
            </a:r>
            <a:r>
              <a:rPr lang="en-US" altLang="ko-KR" dirty="0" smtClean="0"/>
              <a:t>Visual Studio</a:t>
            </a:r>
            <a:r>
              <a:rPr dirty="0" smtClean="0"/>
              <a:t> </a:t>
            </a:r>
            <a:r>
              <a:rPr lang="en-US" altLang="ko-KR" dirty="0" smtClean="0"/>
              <a:t>2015</a:t>
            </a:r>
            <a:r>
              <a:rPr dirty="0" smtClean="0"/>
              <a:t>를 사용할 예정</a:t>
            </a:r>
            <a:endParaRPr lang="en-US" altLang="ko-KR" dirty="0" smtClean="0"/>
          </a:p>
          <a:p>
            <a:r>
              <a:rPr dirty="0" smtClean="0"/>
              <a:t>집에서도 </a:t>
            </a:r>
            <a:r>
              <a:rPr lang="en-US" altLang="ko-KR" dirty="0" smtClean="0"/>
              <a:t>Visual Studio</a:t>
            </a:r>
            <a:r>
              <a:rPr dirty="0" smtClean="0"/>
              <a:t> </a:t>
            </a:r>
            <a:r>
              <a:rPr lang="en-US" altLang="ko-KR" dirty="0" smtClean="0"/>
              <a:t>2015 Community </a:t>
            </a:r>
            <a:r>
              <a:rPr dirty="0" smtClean="0"/>
              <a:t>이상을 활용할 것을 권장함</a:t>
            </a:r>
            <a:endParaRPr lang="en-US" altLang="ko-KR" dirty="0" smtClean="0"/>
          </a:p>
          <a:p>
            <a:r>
              <a:rPr lang="en-US" altLang="ko-KR" dirty="0" smtClean="0"/>
              <a:t>https://www.visualstudio.com/downloads/download-visual-studio-vs </a:t>
            </a:r>
          </a:p>
          <a:p>
            <a:r>
              <a:rPr lang="en-US" altLang="ko-KR" dirty="0" smtClean="0"/>
              <a:t>Visual Studio 2015 Community</a:t>
            </a:r>
            <a:r>
              <a:rPr dirty="0" smtClean="0"/>
              <a:t>는 무료</a:t>
            </a:r>
            <a:endParaRPr lang="en-US" altLang="ko-KR" dirty="0" smtClean="0"/>
          </a:p>
          <a:p>
            <a:r>
              <a:rPr dirty="0" smtClean="0"/>
              <a:t>설치 과정은 인터넷 </a:t>
            </a:r>
            <a:r>
              <a:rPr dirty="0" err="1" smtClean="0"/>
              <a:t>블로그</a:t>
            </a:r>
            <a:r>
              <a:rPr dirty="0" smtClean="0"/>
              <a:t> 등에서 쉽게 찾을 수 있음</a:t>
            </a:r>
            <a:endParaRPr lang="en-US" altLang="ko-KR" dirty="0" smtClean="0"/>
          </a:p>
          <a:p>
            <a:r>
              <a:rPr dirty="0" smtClean="0"/>
              <a:t>다음 슬라이드에서는 설치 시에 주의해야 할 부분만 표시함</a:t>
            </a:r>
            <a:endParaRPr lang="en-US" altLang="ko-KR" dirty="0" smtClean="0"/>
          </a:p>
          <a:p>
            <a:endParaRPr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Visual Studio</a:t>
            </a:r>
            <a:r>
              <a:rPr altLang="ko-KR" smtClean="0"/>
              <a:t> 2015 </a:t>
            </a:r>
            <a:r>
              <a:rPr smtClean="0"/>
              <a:t>사용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비주얼 </a:t>
            </a:r>
            <a:r>
              <a:rPr lang="en-US" altLang="ko-KR" smtClean="0"/>
              <a:t>C++</a:t>
            </a:r>
            <a:r>
              <a:rPr smtClean="0"/>
              <a:t>에서는 프로그램 개발 과정을 프로젝트 단위로 관리함</a:t>
            </a:r>
            <a:endParaRPr lang="en-US" altLang="ko-KR" smtClean="0"/>
          </a:p>
          <a:p>
            <a:r>
              <a:rPr smtClean="0"/>
              <a:t>프로젝트 </a:t>
            </a:r>
            <a:r>
              <a:rPr lang="en-US" altLang="ko-KR" smtClean="0"/>
              <a:t>(Project)</a:t>
            </a:r>
          </a:p>
          <a:p>
            <a:pPr lvl="1"/>
            <a:r>
              <a:rPr smtClean="0"/>
              <a:t>프로그래머가 작성한 </a:t>
            </a:r>
            <a:r>
              <a:rPr lang="en-US" altLang="ko-KR" smtClean="0"/>
              <a:t>C++</a:t>
            </a:r>
            <a:r>
              <a:rPr smtClean="0"/>
              <a:t> 코드와 기타 필요한 파일들을 함께 묶어서 관리하기 쉽게 지원해줌</a:t>
            </a:r>
            <a:endParaRPr lang="en-US" altLang="ko-KR" smtClean="0"/>
          </a:p>
          <a:p>
            <a:r>
              <a:rPr smtClean="0"/>
              <a:t>솔루션 </a:t>
            </a:r>
            <a:r>
              <a:rPr lang="en-US" altLang="ko-KR" smtClean="0"/>
              <a:t>(Solution)</a:t>
            </a:r>
          </a:p>
          <a:p>
            <a:pPr lvl="1"/>
            <a:r>
              <a:rPr smtClean="0"/>
              <a:t>여러 개의 프로젝트를 묶어서 관리할 수 있도록 해줌</a:t>
            </a:r>
            <a:endParaRPr lang="en-US" altLang="ko-KR" smtClean="0"/>
          </a:p>
          <a:p>
            <a:r>
              <a:rPr smtClean="0"/>
              <a:t>프로그램을 개발하려면 솔루션 안에 프로젝트가 포함되어져야 하고</a:t>
            </a:r>
            <a:r>
              <a:rPr lang="en-US" altLang="ko-KR" smtClean="0"/>
              <a:t>, </a:t>
            </a:r>
            <a:r>
              <a:rPr smtClean="0"/>
              <a:t>다시 프로젝트 안에 개발하는 소스코드와 관련 파일들이 있어야 함</a:t>
            </a:r>
            <a:endParaRPr lang="en-US" altLang="ko-KR" smtClean="0"/>
          </a:p>
          <a:p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5148263" y="1268413"/>
            <a:ext cx="3538537" cy="4862512"/>
          </a:xfrm>
        </p:spPr>
        <p:txBody>
          <a:bodyPr/>
          <a:lstStyle/>
          <a:p>
            <a:r>
              <a:rPr lang="en-US" altLang="ko-KR" smtClean="0"/>
              <a:t>Custom </a:t>
            </a:r>
            <a:r>
              <a:rPr smtClean="0"/>
              <a:t>선택</a:t>
            </a:r>
            <a:r>
              <a:rPr lang="en-US" altLang="ko-KR" smtClean="0"/>
              <a:t> </a:t>
            </a:r>
            <a:r>
              <a:rPr smtClean="0"/>
              <a:t>후에 </a:t>
            </a:r>
            <a:r>
              <a:rPr lang="en-US" altLang="ko-KR" smtClean="0"/>
              <a:t>Next </a:t>
            </a:r>
            <a:r>
              <a:rPr smtClean="0"/>
              <a:t>버튼 선택</a:t>
            </a:r>
          </a:p>
        </p:txBody>
      </p:sp>
      <p:pic>
        <p:nvPicPr>
          <p:cNvPr id="2048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43815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5148263" y="1268413"/>
            <a:ext cx="3538537" cy="4862512"/>
          </a:xfrm>
        </p:spPr>
        <p:txBody>
          <a:bodyPr/>
          <a:lstStyle/>
          <a:p>
            <a:r>
              <a:rPr lang="en-US" altLang="ko-KR" dirty="0" smtClean="0"/>
              <a:t>Programming </a:t>
            </a:r>
            <a:r>
              <a:rPr lang="en-US" altLang="ko-KR" dirty="0" err="1" smtClean="0"/>
              <a:t>Languages|Visual</a:t>
            </a:r>
            <a:r>
              <a:rPr lang="en-US" altLang="ko-KR" dirty="0" smtClean="0"/>
              <a:t> C++|Common Tools for Visual C++ 2015</a:t>
            </a:r>
            <a:r>
              <a:rPr dirty="0" smtClean="0"/>
              <a:t>만 선택</a:t>
            </a:r>
            <a:endParaRPr lang="en-US" altLang="ko-KR" dirty="0" smtClean="0"/>
          </a:p>
          <a:p>
            <a:r>
              <a:rPr lang="en-US" altLang="ko-KR" b="1" u="sng" dirty="0" smtClean="0"/>
              <a:t>Windows XP Support for C++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Windows and Web </a:t>
            </a:r>
            <a:r>
              <a:rPr lang="en-US" altLang="ko-KR" dirty="0" err="1" smtClean="0"/>
              <a:t>Development|Microsoft</a:t>
            </a:r>
            <a:r>
              <a:rPr lang="en-US" altLang="ko-KR" dirty="0" smtClean="0"/>
              <a:t> Web Developer Tools </a:t>
            </a:r>
            <a:r>
              <a:rPr dirty="0" smtClean="0"/>
              <a:t>선택 해제</a:t>
            </a:r>
            <a:endParaRPr lang="en-US" altLang="ko-KR" dirty="0" smtClean="0"/>
          </a:p>
          <a:p>
            <a:r>
              <a:rPr lang="en-US" altLang="ko-KR" dirty="0" smtClean="0"/>
              <a:t>Next </a:t>
            </a:r>
            <a:r>
              <a:rPr dirty="0" smtClean="0"/>
              <a:t>버튼 선택</a:t>
            </a:r>
          </a:p>
        </p:txBody>
      </p:sp>
      <p:pic>
        <p:nvPicPr>
          <p:cNvPr id="2150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6250"/>
            <a:ext cx="43815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5"/>
          <p:cNvSpPr>
            <a:spLocks noChangeArrowheads="1"/>
          </p:cNvSpPr>
          <p:nvPr/>
        </p:nvSpPr>
        <p:spPr bwMode="auto">
          <a:xfrm>
            <a:off x="1115616" y="2708919"/>
            <a:ext cx="3187700" cy="288033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5219700" y="1268413"/>
            <a:ext cx="3467100" cy="4862512"/>
          </a:xfrm>
        </p:spPr>
        <p:txBody>
          <a:bodyPr/>
          <a:lstStyle/>
          <a:p>
            <a:r>
              <a:rPr lang="en-US" altLang="ko-KR" smtClean="0"/>
              <a:t>Install </a:t>
            </a:r>
            <a:r>
              <a:rPr smtClean="0"/>
              <a:t>버튼 선택해 설치</a:t>
            </a:r>
          </a:p>
        </p:txBody>
      </p:sp>
      <p:pic>
        <p:nvPicPr>
          <p:cNvPr id="2253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100"/>
            <a:ext cx="43815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맑은 고딕" panose="020B0503020000020004" pitchFamily="50" charset="-127"/>
              </a:rPr>
              <a:t>컴퓨터 프로그래밍</a:t>
            </a:r>
            <a:r>
              <a:rPr altLang="ko-KR" smtClean="0">
                <a:latin typeface="맑은 고딕" panose="020B0503020000020004" pitchFamily="50" charset="-127"/>
              </a:rPr>
              <a:t>?</a:t>
            </a:r>
            <a:endParaRPr smtClean="0">
              <a:latin typeface="맑은 고딕" panose="020B0503020000020004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프로그램</a:t>
            </a:r>
            <a:r>
              <a:rPr lang="en-US" altLang="ko-KR" dirty="0" smtClean="0"/>
              <a:t>? (</a:t>
            </a:r>
            <a:r>
              <a:rPr dirty="0" err="1" smtClean="0"/>
              <a:t>네이버</a:t>
            </a:r>
            <a:r>
              <a:rPr dirty="0" smtClean="0"/>
              <a:t> 사전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dirty="0" smtClean="0"/>
              <a:t>컴퓨터 프로그래밍이란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dirty="0" smtClean="0"/>
              <a:t>컴퓨터에게 문제를 해결하기 위해 일을 시키는 방법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컴퓨터가 이해할 수 있도록 구체적으로 설명해주는 것이 필요함</a:t>
            </a:r>
            <a:endParaRPr lang="en-US" altLang="ko-KR" dirty="0" smtClean="0"/>
          </a:p>
          <a:p>
            <a:pPr lvl="1">
              <a:defRPr/>
            </a:pPr>
            <a:r>
              <a:rPr dirty="0" smtClean="0"/>
              <a:t>궁극적으로 컴퓨터가 이해하고 시키는 대로 수행할 수 있는 실행 파일을 만들어내는 것이 목적</a:t>
            </a:r>
            <a:endParaRPr lang="en-US" altLang="ko-KR" dirty="0" smtClean="0"/>
          </a:p>
          <a:p>
            <a:pPr>
              <a:defRPr/>
            </a:pPr>
            <a:r>
              <a:rPr dirty="0" smtClean="0"/>
              <a:t>실행파일이란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en-US" altLang="ko-KR" dirty="0" smtClean="0"/>
              <a:t>0, 1 </a:t>
            </a:r>
            <a:r>
              <a:rPr dirty="0" smtClean="0"/>
              <a:t>즉 이진수로 구성되어 컴퓨터가 수행해야 할 일의 정보를 담고 있는 파일</a:t>
            </a:r>
            <a:endParaRPr lang="en-US" altLang="ko-KR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>
              <a:defRPr/>
            </a:pPr>
            <a:endParaRPr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28775"/>
            <a:ext cx="8755062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5580063" y="1268413"/>
            <a:ext cx="3106737" cy="4862512"/>
          </a:xfrm>
        </p:spPr>
        <p:txBody>
          <a:bodyPr/>
          <a:lstStyle/>
          <a:p>
            <a:r>
              <a:rPr smtClean="0"/>
              <a:t>설치 중</a:t>
            </a:r>
            <a:endParaRPr lang="en-US" altLang="ko-KR" smtClean="0"/>
          </a:p>
          <a:p>
            <a:r>
              <a:rPr smtClean="0"/>
              <a:t>설치 완료 후 재부팅</a:t>
            </a:r>
          </a:p>
        </p:txBody>
      </p:sp>
      <p:pic>
        <p:nvPicPr>
          <p:cNvPr id="2355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6250"/>
            <a:ext cx="43815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VS 2015</a:t>
            </a:r>
            <a:r>
              <a:rPr lang="ko-KR" altLang="en-US" smtClean="0"/>
              <a:t>에서 솔루션 및 프로젝트 생성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File|New|Project (Ctrl-Shift-N)</a:t>
            </a:r>
            <a:r>
              <a:rPr smtClean="0"/>
              <a:t>을 선택</a:t>
            </a:r>
            <a:endParaRPr lang="en-US" altLang="ko-KR" smtClean="0"/>
          </a:p>
          <a:p>
            <a:endParaRPr smtClean="0"/>
          </a:p>
          <a:p>
            <a:endParaRPr smtClean="0"/>
          </a:p>
        </p:txBody>
      </p:sp>
      <p:pic>
        <p:nvPicPr>
          <p:cNvPr id="2458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33550"/>
            <a:ext cx="6408738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유형</a:t>
            </a:r>
            <a:r>
              <a:rPr altLang="ko-KR" smtClean="0"/>
              <a:t>, </a:t>
            </a:r>
            <a:r>
              <a:rPr lang="ko-KR" altLang="en-US" smtClean="0"/>
              <a:t>이름</a:t>
            </a:r>
            <a:r>
              <a:rPr altLang="ko-KR" smtClean="0"/>
              <a:t>, </a:t>
            </a:r>
            <a:r>
              <a:rPr lang="ko-KR" altLang="en-US" smtClean="0"/>
              <a:t>저장 위치 설정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" y="1268413"/>
            <a:ext cx="7035907" cy="4862512"/>
          </a:xfrm>
        </p:spPr>
      </p:pic>
      <p:pic>
        <p:nvPicPr>
          <p:cNvPr id="2560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413"/>
            <a:ext cx="7237413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직사각형 4"/>
          <p:cNvSpPr>
            <a:spLocks noChangeArrowheads="1"/>
          </p:cNvSpPr>
          <p:nvPr/>
        </p:nvSpPr>
        <p:spPr bwMode="auto">
          <a:xfrm>
            <a:off x="611188" y="4365625"/>
            <a:ext cx="1295400" cy="433388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128588" y="4197350"/>
            <a:ext cx="4968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1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25607" name="직사각형 5"/>
          <p:cNvSpPr>
            <a:spLocks noChangeArrowheads="1"/>
          </p:cNvSpPr>
          <p:nvPr/>
        </p:nvSpPr>
        <p:spPr bwMode="auto">
          <a:xfrm>
            <a:off x="2268538" y="1736725"/>
            <a:ext cx="3187700" cy="601663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1770063" y="1652588"/>
            <a:ext cx="4984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2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25609" name="TextBox 11"/>
          <p:cNvSpPr txBox="1">
            <a:spLocks noChangeArrowheads="1"/>
          </p:cNvSpPr>
          <p:nvPr/>
        </p:nvSpPr>
        <p:spPr bwMode="auto">
          <a:xfrm>
            <a:off x="1216025" y="5084763"/>
            <a:ext cx="495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3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25610" name="직사각형 12"/>
          <p:cNvSpPr>
            <a:spLocks noChangeArrowheads="1"/>
          </p:cNvSpPr>
          <p:nvPr/>
        </p:nvSpPr>
        <p:spPr bwMode="auto">
          <a:xfrm>
            <a:off x="1627188" y="5429250"/>
            <a:ext cx="561975" cy="261938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5611" name="직사각형 13"/>
          <p:cNvSpPr>
            <a:spLocks noChangeArrowheads="1"/>
          </p:cNvSpPr>
          <p:nvPr/>
        </p:nvSpPr>
        <p:spPr bwMode="auto">
          <a:xfrm>
            <a:off x="1627188" y="5681663"/>
            <a:ext cx="3089275" cy="225425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5612" name="TextBox 14"/>
          <p:cNvSpPr txBox="1">
            <a:spLocks noChangeArrowheads="1"/>
          </p:cNvSpPr>
          <p:nvPr/>
        </p:nvSpPr>
        <p:spPr bwMode="auto">
          <a:xfrm>
            <a:off x="1196975" y="5530850"/>
            <a:ext cx="495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4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25613" name="직사각형 15"/>
          <p:cNvSpPr>
            <a:spLocks noChangeArrowheads="1"/>
          </p:cNvSpPr>
          <p:nvPr/>
        </p:nvSpPr>
        <p:spPr bwMode="auto">
          <a:xfrm>
            <a:off x="6011863" y="6207125"/>
            <a:ext cx="863600" cy="450850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5614" name="TextBox 16"/>
          <p:cNvSpPr txBox="1">
            <a:spLocks noChangeArrowheads="1"/>
          </p:cNvSpPr>
          <p:nvPr/>
        </p:nvSpPr>
        <p:spPr bwMode="auto">
          <a:xfrm>
            <a:off x="5516563" y="6048375"/>
            <a:ext cx="495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5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4076700" y="4311650"/>
            <a:ext cx="178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프로젝트 이름</a:t>
            </a:r>
          </a:p>
        </p:txBody>
      </p:sp>
      <p:sp>
        <p:nvSpPr>
          <p:cNvPr id="25616" name="TextBox 15"/>
          <p:cNvSpPr txBox="1">
            <a:spLocks noChangeArrowheads="1"/>
          </p:cNvSpPr>
          <p:nvPr/>
        </p:nvSpPr>
        <p:spPr bwMode="auto">
          <a:xfrm>
            <a:off x="4716463" y="4684713"/>
            <a:ext cx="2363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프로젝트 폴더 지정</a:t>
            </a:r>
          </a:p>
        </p:txBody>
      </p:sp>
      <p:cxnSp>
        <p:nvCxnSpPr>
          <p:cNvPr id="25617" name="직선 화살표 연결선 17"/>
          <p:cNvCxnSpPr>
            <a:cxnSpLocks noChangeShapeType="1"/>
            <a:stCxn id="25615" idx="1"/>
          </p:cNvCxnSpPr>
          <p:nvPr/>
        </p:nvCxnSpPr>
        <p:spPr bwMode="auto">
          <a:xfrm flipH="1">
            <a:off x="2019300" y="4511675"/>
            <a:ext cx="2057400" cy="8699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직선 화살표 연결선 19"/>
          <p:cNvCxnSpPr>
            <a:cxnSpLocks noChangeShapeType="1"/>
            <a:stCxn id="25616" idx="1"/>
          </p:cNvCxnSpPr>
          <p:nvPr/>
        </p:nvCxnSpPr>
        <p:spPr bwMode="auto">
          <a:xfrm flipH="1">
            <a:off x="3225800" y="4884738"/>
            <a:ext cx="1490663" cy="7445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속성 지정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mtClean="0"/>
          </a:p>
        </p:txBody>
      </p:sp>
      <p:pic>
        <p:nvPicPr>
          <p:cNvPr id="2765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412875"/>
            <a:ext cx="65246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속성 지정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mtClean="0"/>
          </a:p>
        </p:txBody>
      </p:sp>
      <p:pic>
        <p:nvPicPr>
          <p:cNvPr id="2867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84313"/>
            <a:ext cx="65246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직사각형 5"/>
          <p:cNvSpPr>
            <a:spLocks noChangeArrowheads="1"/>
          </p:cNvSpPr>
          <p:nvPr/>
        </p:nvSpPr>
        <p:spPr bwMode="auto">
          <a:xfrm>
            <a:off x="2700338" y="2924175"/>
            <a:ext cx="3189287" cy="360363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8678" name="직사각형 5"/>
          <p:cNvSpPr>
            <a:spLocks noChangeArrowheads="1"/>
          </p:cNvSpPr>
          <p:nvPr/>
        </p:nvSpPr>
        <p:spPr bwMode="auto">
          <a:xfrm>
            <a:off x="2700338" y="3700463"/>
            <a:ext cx="3189287" cy="358775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8679" name="직사각형 5"/>
          <p:cNvSpPr>
            <a:spLocks noChangeArrowheads="1"/>
          </p:cNvSpPr>
          <p:nvPr/>
        </p:nvSpPr>
        <p:spPr bwMode="auto">
          <a:xfrm>
            <a:off x="2692400" y="4140200"/>
            <a:ext cx="3189288" cy="584200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5907088" y="2905125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28681" name="TextBox 8"/>
          <p:cNvSpPr txBox="1">
            <a:spLocks noChangeArrowheads="1"/>
          </p:cNvSpPr>
          <p:nvPr/>
        </p:nvSpPr>
        <p:spPr bwMode="auto">
          <a:xfrm>
            <a:off x="5921375" y="368935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28682" name="TextBox 9"/>
          <p:cNvSpPr txBox="1">
            <a:spLocks noChangeArrowheads="1"/>
          </p:cNvSpPr>
          <p:nvPr/>
        </p:nvSpPr>
        <p:spPr bwMode="auto">
          <a:xfrm>
            <a:off x="5921375" y="4251325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해제</a:t>
            </a:r>
          </a:p>
        </p:txBody>
      </p:sp>
      <p:sp>
        <p:nvSpPr>
          <p:cNvPr id="28683" name="TextBox 8"/>
          <p:cNvSpPr txBox="1">
            <a:spLocks noChangeArrowheads="1"/>
          </p:cNvSpPr>
          <p:nvPr/>
        </p:nvSpPr>
        <p:spPr bwMode="auto">
          <a:xfrm>
            <a:off x="2184400" y="2719388"/>
            <a:ext cx="4968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1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28684" name="TextBox 10"/>
          <p:cNvSpPr txBox="1">
            <a:spLocks noChangeArrowheads="1"/>
          </p:cNvSpPr>
          <p:nvPr/>
        </p:nvSpPr>
        <p:spPr bwMode="auto">
          <a:xfrm>
            <a:off x="2206625" y="4008438"/>
            <a:ext cx="4968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2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28685" name="TextBox 11"/>
          <p:cNvSpPr txBox="1">
            <a:spLocks noChangeArrowheads="1"/>
          </p:cNvSpPr>
          <p:nvPr/>
        </p:nvSpPr>
        <p:spPr bwMode="auto">
          <a:xfrm>
            <a:off x="2187575" y="3455988"/>
            <a:ext cx="495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3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생성됨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mtClean="0"/>
          </a:p>
        </p:txBody>
      </p:sp>
      <p:pic>
        <p:nvPicPr>
          <p:cNvPr id="2970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5388"/>
            <a:ext cx="7585075" cy="56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프로젝트에 소스 파일 추가하기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[Solution Explorer ] </a:t>
            </a:r>
            <a:r>
              <a:rPr smtClean="0"/>
              <a:t>의 </a:t>
            </a:r>
            <a:r>
              <a:rPr lang="en-US" altLang="ko-KR" smtClean="0"/>
              <a:t>[Source Files]</a:t>
            </a:r>
            <a:r>
              <a:rPr smtClean="0"/>
              <a:t>에서 오른쪽 마우스 버튼을 누르고 </a:t>
            </a:r>
            <a:r>
              <a:rPr lang="en-US" altLang="ko-KR" smtClean="0"/>
              <a:t>Add|New Item…(Ctrl-Shift-A)</a:t>
            </a:r>
            <a:r>
              <a:rPr smtClean="0"/>
              <a:t>을 선택</a:t>
            </a:r>
          </a:p>
        </p:txBody>
      </p:sp>
      <p:pic>
        <p:nvPicPr>
          <p:cNvPr id="3072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5818188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8" y="1374511"/>
            <a:ext cx="7443190" cy="5143985"/>
          </a:xfrm>
          <a:prstGeom prst="rect">
            <a:avLst/>
          </a:prstGeom>
        </p:spPr>
      </p:pic>
      <p:sp>
        <p:nvSpPr>
          <p:cNvPr id="3174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소스 파일 추가하기</a:t>
            </a:r>
          </a:p>
        </p:txBody>
      </p:sp>
      <p:sp>
        <p:nvSpPr>
          <p:cNvPr id="31748" name="TextBox 8"/>
          <p:cNvSpPr txBox="1">
            <a:spLocks noChangeArrowheads="1"/>
          </p:cNvSpPr>
          <p:nvPr/>
        </p:nvSpPr>
        <p:spPr bwMode="auto">
          <a:xfrm>
            <a:off x="1965945" y="1640296"/>
            <a:ext cx="4968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1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31749" name="직사각형 5"/>
          <p:cNvSpPr>
            <a:spLocks noChangeArrowheads="1"/>
          </p:cNvSpPr>
          <p:nvPr/>
        </p:nvSpPr>
        <p:spPr bwMode="auto">
          <a:xfrm>
            <a:off x="2462832" y="1810158"/>
            <a:ext cx="3189288" cy="431800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31750" name="TextBox 10"/>
          <p:cNvSpPr txBox="1">
            <a:spLocks noChangeArrowheads="1"/>
          </p:cNvSpPr>
          <p:nvPr/>
        </p:nvSpPr>
        <p:spPr bwMode="auto">
          <a:xfrm>
            <a:off x="1165225" y="5503552"/>
            <a:ext cx="4968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>
                <a:latin typeface="Consolas" panose="020B0609020204030204" pitchFamily="49" charset="0"/>
                <a:ea typeface="MingLiU" pitchFamily="49" charset="-120"/>
              </a:rPr>
              <a:t>2</a:t>
            </a:r>
            <a:endParaRPr kumimoji="0" lang="ko-KR" altLang="en-US" sz="4400">
              <a:latin typeface="Consolas" panose="020B0609020204030204" pitchFamily="49" charset="0"/>
              <a:ea typeface="MingLiU" pitchFamily="49" charset="-120"/>
            </a:endParaRPr>
          </a:p>
        </p:txBody>
      </p:sp>
      <p:sp>
        <p:nvSpPr>
          <p:cNvPr id="31751" name="직사각형 5"/>
          <p:cNvSpPr>
            <a:spLocks noChangeArrowheads="1"/>
          </p:cNvSpPr>
          <p:nvPr/>
        </p:nvSpPr>
        <p:spPr bwMode="auto">
          <a:xfrm>
            <a:off x="1662113" y="5695639"/>
            <a:ext cx="3989387" cy="400050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31752" name="TextBox 10"/>
          <p:cNvSpPr txBox="1">
            <a:spLocks noChangeArrowheads="1"/>
          </p:cNvSpPr>
          <p:nvPr/>
        </p:nvSpPr>
        <p:spPr bwMode="auto">
          <a:xfrm>
            <a:off x="5940425" y="2720664"/>
            <a:ext cx="185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파일 종류 확인</a:t>
            </a:r>
          </a:p>
        </p:txBody>
      </p:sp>
      <p:sp>
        <p:nvSpPr>
          <p:cNvPr id="31753" name="TextBox 11"/>
          <p:cNvSpPr txBox="1">
            <a:spLocks noChangeArrowheads="1"/>
          </p:cNvSpPr>
          <p:nvPr/>
        </p:nvSpPr>
        <p:spPr bwMode="auto">
          <a:xfrm>
            <a:off x="5651500" y="5086039"/>
            <a:ext cx="185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파일 이름 지정</a:t>
            </a:r>
          </a:p>
        </p:txBody>
      </p:sp>
      <p:cxnSp>
        <p:nvCxnSpPr>
          <p:cNvPr id="31754" name="직선 화살표 연결선 12"/>
          <p:cNvCxnSpPr>
            <a:cxnSpLocks noChangeShapeType="1"/>
          </p:cNvCxnSpPr>
          <p:nvPr/>
        </p:nvCxnSpPr>
        <p:spPr bwMode="auto">
          <a:xfrm flipH="1" flipV="1">
            <a:off x="4202113" y="2301564"/>
            <a:ext cx="1770062" cy="6000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직선 화살표 연결선 14"/>
          <p:cNvCxnSpPr>
            <a:cxnSpLocks noChangeShapeType="1"/>
          </p:cNvCxnSpPr>
          <p:nvPr/>
        </p:nvCxnSpPr>
        <p:spPr bwMode="auto">
          <a:xfrm flipH="1">
            <a:off x="2843213" y="5238439"/>
            <a:ext cx="2874962" cy="4206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직사각형 15"/>
          <p:cNvSpPr>
            <a:spLocks noChangeArrowheads="1"/>
          </p:cNvSpPr>
          <p:nvPr/>
        </p:nvSpPr>
        <p:spPr bwMode="auto">
          <a:xfrm>
            <a:off x="6583269" y="6163951"/>
            <a:ext cx="863600" cy="341313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31757" name="TextBox 10"/>
          <p:cNvSpPr txBox="1">
            <a:spLocks noChangeArrowheads="1"/>
          </p:cNvSpPr>
          <p:nvPr/>
        </p:nvSpPr>
        <p:spPr bwMode="auto">
          <a:xfrm>
            <a:off x="6080919" y="5899422"/>
            <a:ext cx="4968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4400" dirty="0">
                <a:latin typeface="Consolas" panose="020B0609020204030204" pitchFamily="49" charset="0"/>
                <a:ea typeface="MingLiU" pitchFamily="49" charset="-120"/>
              </a:rPr>
              <a:t>3</a:t>
            </a:r>
            <a:endParaRPr kumimoji="0" lang="ko-KR" altLang="en-US" sz="4400" dirty="0">
              <a:latin typeface="Consolas" panose="020B0609020204030204" pitchFamily="49" charset="0"/>
              <a:ea typeface="MingLiU" pitchFamily="49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소스 파일 추가하기</a:t>
            </a:r>
            <a:endParaRPr lang="ko-KR" altLang="en-US" dirty="0" smtClean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3" y="1484784"/>
            <a:ext cx="8146433" cy="4882604"/>
          </a:xfrm>
        </p:spPr>
      </p:pic>
      <p:sp>
        <p:nvSpPr>
          <p:cNvPr id="32773" name="직사각형 4"/>
          <p:cNvSpPr>
            <a:spLocks noChangeArrowheads="1"/>
          </p:cNvSpPr>
          <p:nvPr/>
        </p:nvSpPr>
        <p:spPr bwMode="auto">
          <a:xfrm>
            <a:off x="7104552" y="2881158"/>
            <a:ext cx="1219155" cy="504825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32774" name="직사각형 6"/>
          <p:cNvSpPr>
            <a:spLocks noChangeArrowheads="1"/>
          </p:cNvSpPr>
          <p:nvPr/>
        </p:nvSpPr>
        <p:spPr bwMode="auto">
          <a:xfrm>
            <a:off x="711518" y="2161078"/>
            <a:ext cx="6137590" cy="2952328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7190233" y="3652683"/>
            <a:ext cx="159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파일 추가 됨</a:t>
            </a:r>
          </a:p>
        </p:txBody>
      </p:sp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1159522" y="4279225"/>
            <a:ext cx="185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코드 입력 영역</a:t>
            </a:r>
          </a:p>
        </p:txBody>
      </p:sp>
      <p:cxnSp>
        <p:nvCxnSpPr>
          <p:cNvPr id="32777" name="직선 화살표 연결선 8"/>
          <p:cNvCxnSpPr>
            <a:cxnSpLocks noChangeShapeType="1"/>
            <a:endCxn id="32773" idx="2"/>
          </p:cNvCxnSpPr>
          <p:nvPr/>
        </p:nvCxnSpPr>
        <p:spPr bwMode="auto">
          <a:xfrm flipH="1" flipV="1">
            <a:off x="7714130" y="3385983"/>
            <a:ext cx="298430" cy="2984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코드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62512"/>
          </a:xfrm>
        </p:spPr>
        <p:txBody>
          <a:bodyPr/>
          <a:lstStyle/>
          <a:p>
            <a:pPr>
              <a:defRPr/>
            </a:pPr>
            <a:r>
              <a:rPr dirty="0" smtClean="0"/>
              <a:t>코드 입력 영역에 아래 코드를 쓸 것</a:t>
            </a: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1772816"/>
            <a:ext cx="5482952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  <a:defRPr/>
            </a:pPr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>
              <a:buNone/>
              <a:defRPr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  <a:defRPr/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main(void)</a:t>
            </a:r>
          </a:p>
          <a:p>
            <a:pPr>
              <a:buNone/>
              <a:defRPr/>
            </a:pPr>
            <a:r>
              <a:rPr lang="en-US" altLang="ko-KR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("Hello World! \n");</a:t>
            </a:r>
          </a:p>
          <a:p>
            <a:pPr>
              <a:buNone/>
              <a:defRPr/>
            </a:pPr>
            <a:r>
              <a:rPr lang="en-US" altLang="ko-KR" dirty="0">
                <a:latin typeface="Consolas" panose="020B0609020204030204" pitchFamily="49" charset="0"/>
              </a:rPr>
              <a:t>    return 0;</a:t>
            </a:r>
          </a:p>
          <a:p>
            <a:pPr>
              <a:buNone/>
              <a:defRPr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01-1. C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언어의 개론적인 이야기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870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컴파일 및 링크 -- Build</a:t>
            </a:r>
            <a:r>
              <a:rPr altLang="ko-KR" smtClean="0"/>
              <a:t>(</a:t>
            </a:r>
            <a:r>
              <a:rPr smtClean="0"/>
              <a:t>빌드</a:t>
            </a:r>
            <a:r>
              <a:rPr altLang="ko-KR" smtClean="0"/>
              <a:t>)</a:t>
            </a:r>
            <a:endParaRPr smtClean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Build|Build Solution</a:t>
            </a:r>
            <a:r>
              <a:rPr smtClean="0"/>
              <a:t> 혹은 </a:t>
            </a:r>
            <a:r>
              <a:rPr lang="en-US" altLang="ko-KR" smtClean="0"/>
              <a:t>Ctrl-Shift-B </a:t>
            </a:r>
            <a:r>
              <a:rPr smtClean="0"/>
              <a:t>키를 눌러서 빌드</a:t>
            </a:r>
            <a:endParaRPr lang="en-US" altLang="ko-KR" smtClean="0"/>
          </a:p>
          <a:p>
            <a:r>
              <a:rPr lang="en-US" altLang="ko-KR" smtClean="0"/>
              <a:t>Build</a:t>
            </a:r>
            <a:r>
              <a:rPr smtClean="0"/>
              <a:t>란 컴파일과 링크를 동시에 시키는 작업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6912"/>
            <a:ext cx="8778118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66051"/>
            <a:ext cx="8007366" cy="4799254"/>
          </a:xfrm>
          <a:prstGeom prst="rect">
            <a:avLst/>
          </a:prstGeom>
        </p:spPr>
      </p:pic>
      <p:sp>
        <p:nvSpPr>
          <p:cNvPr id="358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컴파일 및 링크 </a:t>
            </a:r>
            <a:r>
              <a:rPr altLang="ko-KR" smtClean="0"/>
              <a:t>(</a:t>
            </a:r>
            <a:r>
              <a:rPr smtClean="0"/>
              <a:t>빌드</a:t>
            </a:r>
            <a:r>
              <a:rPr altLang="ko-KR" smtClean="0"/>
              <a:t>) – </a:t>
            </a:r>
            <a:r>
              <a:rPr smtClean="0"/>
              <a:t>결과 확인</a:t>
            </a: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07504" y="4941168"/>
            <a:ext cx="5600700" cy="969962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844346" cy="2225079"/>
          </a:xfrm>
          <a:prstGeom prst="rect">
            <a:avLst/>
          </a:prstGeom>
        </p:spPr>
      </p:pic>
      <p:sp>
        <p:nvSpPr>
          <p:cNvPr id="368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빌드된 프로그램 실행</a:t>
            </a:r>
          </a:p>
        </p:txBody>
      </p:sp>
      <p:sp>
        <p:nvSpPr>
          <p:cNvPr id="36868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1663700"/>
          </a:xfrm>
        </p:spPr>
        <p:txBody>
          <a:bodyPr/>
          <a:lstStyle/>
          <a:p>
            <a:r>
              <a:rPr smtClean="0"/>
              <a:t>디버그 메뉴에서 </a:t>
            </a:r>
            <a:r>
              <a:rPr lang="en-US" altLang="ko-KR" smtClean="0"/>
              <a:t>“</a:t>
            </a:r>
            <a:r>
              <a:rPr smtClean="0"/>
              <a:t>디버깅하지 않고 시작</a:t>
            </a:r>
            <a:r>
              <a:rPr lang="en-US" altLang="ko-KR" smtClean="0"/>
              <a:t>” </a:t>
            </a:r>
            <a:r>
              <a:rPr smtClean="0"/>
              <a:t>혹은 </a:t>
            </a:r>
            <a:r>
              <a:rPr lang="en-US" altLang="ko-KR" smtClean="0"/>
              <a:t>Ctrl-F5</a:t>
            </a:r>
            <a:r>
              <a:rPr smtClean="0"/>
              <a:t>를 눌러서 실행시킴</a:t>
            </a:r>
          </a:p>
        </p:txBody>
      </p:sp>
      <p:sp>
        <p:nvSpPr>
          <p:cNvPr id="36869" name="직사각형 4"/>
          <p:cNvSpPr>
            <a:spLocks noChangeArrowheads="1"/>
          </p:cNvSpPr>
          <p:nvPr/>
        </p:nvSpPr>
        <p:spPr bwMode="auto">
          <a:xfrm>
            <a:off x="1619250" y="2896394"/>
            <a:ext cx="2952750" cy="503237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결과 화면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448425" cy="4210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179388" y="1268413"/>
            <a:ext cx="8856662" cy="48625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iostream</a:t>
            </a:r>
            <a:r>
              <a:rPr lang="en-US" altLang="ko-KR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sum(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b)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 = a + b;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main()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sm</a:t>
            </a:r>
            <a:r>
              <a:rPr lang="en-US" altLang="ko-KR" dirty="0" smtClean="0">
                <a:latin typeface="Consolas" panose="020B0609020204030204" pitchFamily="49" charset="0"/>
              </a:rPr>
              <a:t> = sum(3, 5);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std</a:t>
            </a:r>
            <a:r>
              <a:rPr lang="en-US" altLang="ko-KR" dirty="0" smtClean="0">
                <a:latin typeface="Consolas" panose="020B0609020204030204" pitchFamily="49" charset="0"/>
              </a:rPr>
              <a:t>::</a:t>
            </a:r>
            <a:r>
              <a:rPr lang="en-US" altLang="ko-KR" dirty="0" err="1" smtClean="0"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latin typeface="Consolas" panose="020B0609020204030204" pitchFamily="49" charset="0"/>
              </a:rPr>
              <a:t> &lt;&lt; " 3 + 5 = " &lt;&lt; </a:t>
            </a:r>
            <a:r>
              <a:rPr lang="en-US" altLang="ko-KR" dirty="0" err="1" smtClean="0">
                <a:latin typeface="Consolas" panose="020B0609020204030204" pitchFamily="49" charset="0"/>
              </a:rPr>
              <a:t>sm</a:t>
            </a:r>
            <a:r>
              <a:rPr lang="en-US" altLang="ko-KR" dirty="0" smtClean="0">
                <a:latin typeface="Consolas" panose="020B0609020204030204" pitchFamily="49" charset="0"/>
              </a:rPr>
              <a:t> &lt;&lt; </a:t>
            </a:r>
            <a:r>
              <a:rPr lang="en-US" altLang="ko-KR" dirty="0" err="1" smtClean="0">
                <a:latin typeface="Consolas" panose="020B0609020204030204" pitchFamily="49" charset="0"/>
              </a:rPr>
              <a:t>std</a:t>
            </a:r>
            <a:r>
              <a:rPr lang="en-US" altLang="ko-KR" dirty="0" smtClean="0">
                <a:latin typeface="Consolas" panose="020B0609020204030204" pitchFamily="49" charset="0"/>
              </a:rPr>
              <a:t>::</a:t>
            </a:r>
            <a:r>
              <a:rPr lang="en-US" altLang="ko-KR" dirty="0" err="1" smtClean="0">
                <a:latin typeface="Consolas" panose="020B0609020204030204" pitchFamily="49" charset="0"/>
              </a:rPr>
              <a:t>endl</a:t>
            </a:r>
            <a:r>
              <a:rPr lang="en-US" altLang="ko-KR" dirty="0" smtClean="0">
                <a:latin typeface="Consolas" panose="020B0609020204030204" pitchFamily="49" charset="0"/>
              </a:rPr>
              <a:t>;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dirty="0" smtClean="0">
              <a:latin typeface="Consolas" panose="020B0609020204030204" pitchFamily="49" charset="0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5516" y="1084112"/>
            <a:ext cx="8712968" cy="57738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#include </a:t>
            </a:r>
            <a:r>
              <a:rPr lang="en-US" altLang="ko-KR" sz="2600" dirty="0" smtClean="0">
                <a:latin typeface="Consolas" panose="020B0609020204030204" pitchFamily="49" charset="0"/>
              </a:rPr>
              <a:t>&lt;</a:t>
            </a:r>
            <a:r>
              <a:rPr lang="en-US" altLang="ko-KR" sz="26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600" dirty="0" smtClean="0"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endParaRPr lang="en-US" altLang="ko-KR" sz="26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2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600" dirty="0" smtClean="0">
                <a:latin typeface="Consolas" panose="020B0609020204030204" pitchFamily="49" charset="0"/>
              </a:rPr>
              <a:t> </a:t>
            </a:r>
            <a:r>
              <a:rPr lang="en-US" altLang="ko-KR" sz="2600" dirty="0">
                <a:latin typeface="Consolas" panose="020B0609020204030204" pitchFamily="49" charset="0"/>
              </a:rPr>
              <a:t>sum(</a:t>
            </a:r>
            <a:r>
              <a:rPr lang="en-US" altLang="ko-KR" sz="2600" dirty="0" err="1">
                <a:latin typeface="Consolas" panose="020B0609020204030204" pitchFamily="49" charset="0"/>
              </a:rPr>
              <a:t>int</a:t>
            </a:r>
            <a:r>
              <a:rPr lang="en-US" altLang="ko-KR" sz="2600" dirty="0">
                <a:latin typeface="Consolas" panose="020B0609020204030204" pitchFamily="49" charset="0"/>
              </a:rPr>
              <a:t> a, </a:t>
            </a:r>
            <a:r>
              <a:rPr lang="en-US" altLang="ko-KR" sz="2600" dirty="0" err="1">
                <a:latin typeface="Consolas" panose="020B0609020204030204" pitchFamily="49" charset="0"/>
              </a:rPr>
              <a:t>int</a:t>
            </a:r>
            <a:r>
              <a:rPr lang="en-US" altLang="ko-KR" sz="2600" dirty="0">
                <a:latin typeface="Consolas" panose="020B0609020204030204" pitchFamily="49" charset="0"/>
              </a:rPr>
              <a:t> b) {</a:t>
            </a:r>
          </a:p>
          <a:p>
            <a:pPr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  </a:t>
            </a:r>
            <a:r>
              <a:rPr lang="en-US" altLang="ko-KR" sz="2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600" dirty="0" smtClean="0">
                <a:latin typeface="Consolas" panose="020B0609020204030204" pitchFamily="49" charset="0"/>
              </a:rPr>
              <a:t> </a:t>
            </a:r>
            <a:r>
              <a:rPr lang="en-US" altLang="ko-KR" sz="2600" dirty="0">
                <a:latin typeface="Consolas" panose="020B0609020204030204" pitchFamily="49" charset="0"/>
              </a:rPr>
              <a:t>s = a + b;</a:t>
            </a:r>
          </a:p>
          <a:p>
            <a:pPr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  </a:t>
            </a:r>
            <a:r>
              <a:rPr lang="en-US" altLang="ko-KR" sz="2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2600" dirty="0">
                <a:latin typeface="Consolas" panose="020B0609020204030204" pitchFamily="49" charset="0"/>
              </a:rPr>
              <a:t>s;</a:t>
            </a:r>
          </a:p>
          <a:p>
            <a:pPr>
              <a:buNone/>
            </a:pPr>
            <a:r>
              <a:rPr lang="en-US" altLang="ko-KR" sz="2600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altLang="ko-KR" sz="26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2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600" dirty="0" smtClean="0">
                <a:latin typeface="Consolas" panose="020B0609020204030204" pitchFamily="49" charset="0"/>
              </a:rPr>
              <a:t> </a:t>
            </a:r>
            <a:r>
              <a:rPr lang="en-US" altLang="ko-KR" sz="2600" dirty="0">
                <a:latin typeface="Consolas" panose="020B0609020204030204" pitchFamily="49" charset="0"/>
              </a:rPr>
              <a:t>main() { </a:t>
            </a:r>
          </a:p>
          <a:p>
            <a:pPr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  </a:t>
            </a:r>
            <a:r>
              <a:rPr lang="en-US" altLang="ko-KR" sz="2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600" dirty="0" smtClean="0"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latin typeface="Consolas" panose="020B0609020204030204" pitchFamily="49" charset="0"/>
              </a:rPr>
              <a:t>sm</a:t>
            </a:r>
            <a:r>
              <a:rPr lang="en-US" altLang="ko-KR" sz="2600" dirty="0">
                <a:latin typeface="Consolas" panose="020B0609020204030204" pitchFamily="49" charset="0"/>
              </a:rPr>
              <a:t> = sum(3, 5);</a:t>
            </a:r>
          </a:p>
          <a:p>
            <a:pPr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  </a:t>
            </a:r>
            <a:r>
              <a:rPr lang="en-US" altLang="ko-KR" sz="26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600" dirty="0" smtClean="0">
                <a:latin typeface="Consolas" panose="020B0609020204030204" pitchFamily="49" charset="0"/>
              </a:rPr>
              <a:t>("3 + 5 = %d\n", </a:t>
            </a:r>
            <a:r>
              <a:rPr lang="en-US" altLang="ko-KR" sz="2600" dirty="0" err="1" smtClean="0">
                <a:latin typeface="Consolas" panose="020B0609020204030204" pitchFamily="49" charset="0"/>
              </a:rPr>
              <a:t>sm</a:t>
            </a:r>
            <a:r>
              <a:rPr lang="en-US" altLang="ko-KR" sz="2600" dirty="0" smtClean="0">
                <a:latin typeface="Consolas" panose="020B0609020204030204" pitchFamily="49" charset="0"/>
              </a:rPr>
              <a:t>); </a:t>
            </a:r>
            <a:endParaRPr lang="en-US" altLang="ko-KR" sz="26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  </a:t>
            </a:r>
            <a:r>
              <a:rPr lang="en-US" altLang="ko-KR" sz="2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2600" dirty="0">
                <a:latin typeface="Consolas" panose="020B0609020204030204" pitchFamily="49" charset="0"/>
              </a:rPr>
              <a:t>0;</a:t>
            </a:r>
          </a:p>
          <a:p>
            <a:pPr>
              <a:buNone/>
            </a:pPr>
            <a:r>
              <a:rPr lang="en-US" altLang="ko-KR" sz="26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8292396" cy="3673846"/>
          </a:xfrm>
          <a:prstGeom prst="rect">
            <a:avLst/>
          </a:prstGeom>
        </p:spPr>
      </p:pic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Debug|Start Debugging (F5) </a:t>
            </a:r>
            <a:r>
              <a:rPr smtClean="0"/>
              <a:t>선택</a:t>
            </a:r>
          </a:p>
        </p:txBody>
      </p:sp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1662976" y="2708920"/>
            <a:ext cx="2952750" cy="503237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Debug|Step Over (F10) </a:t>
            </a:r>
            <a:r>
              <a:rPr smtClean="0"/>
              <a:t>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797649" cy="4037398"/>
          </a:xfrm>
          <a:prstGeom prst="rect">
            <a:avLst/>
          </a:prstGeom>
        </p:spPr>
      </p:pic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2051720" y="3699669"/>
            <a:ext cx="2952750" cy="503237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중단점 </a:t>
            </a:r>
            <a:r>
              <a:rPr lang="en-US" altLang="ko-KR" dirty="0" smtClean="0"/>
              <a:t>(Breakpoint)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8269927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44824"/>
            <a:ext cx="7449590" cy="4248743"/>
          </a:xfrm>
          <a:prstGeom prst="rect">
            <a:avLst/>
          </a:prstGeom>
        </p:spPr>
      </p:pic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3013" name="직사각형 4"/>
          <p:cNvSpPr>
            <a:spLocks noChangeArrowheads="1"/>
          </p:cNvSpPr>
          <p:nvPr/>
        </p:nvSpPr>
        <p:spPr bwMode="auto">
          <a:xfrm>
            <a:off x="1187450" y="4711700"/>
            <a:ext cx="3672582" cy="504825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-42863" y="2933700"/>
            <a:ext cx="1274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현재 실행</a:t>
            </a:r>
            <a:endParaRPr kumimoji="0" lang="en-US" altLang="ko-KR" sz="2000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위치</a:t>
            </a:r>
          </a:p>
        </p:txBody>
      </p:sp>
      <p:cxnSp>
        <p:nvCxnSpPr>
          <p:cNvPr id="43015" name="직선 화살표 연결선 7"/>
          <p:cNvCxnSpPr>
            <a:cxnSpLocks noChangeShapeType="1"/>
          </p:cNvCxnSpPr>
          <p:nvPr/>
        </p:nvCxnSpPr>
        <p:spPr bwMode="auto">
          <a:xfrm>
            <a:off x="611188" y="3644900"/>
            <a:ext cx="576262" cy="1066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Step Over (F10)</a:t>
            </a:r>
          </a:p>
          <a:p>
            <a:pPr lvl="1"/>
            <a:r>
              <a:rPr smtClean="0"/>
              <a:t>디버거를 이용해서 코드 한 줄씩 실행</a:t>
            </a:r>
            <a:endParaRPr lang="en-US" altLang="ko-KR" smtClean="0"/>
          </a:p>
          <a:p>
            <a:pPr lvl="1"/>
            <a:r>
              <a:rPr smtClean="0"/>
              <a:t>단 함수가 실행되는 경우 함수 안으로 진입 안하고 한 줄의 코드로 취급함</a:t>
            </a:r>
            <a:endParaRPr lang="en-US" altLang="ko-KR" smtClean="0"/>
          </a:p>
          <a:p>
            <a:r>
              <a:rPr lang="en-US" altLang="ko-KR" smtClean="0"/>
              <a:t>Step Into (F11)</a:t>
            </a:r>
          </a:p>
          <a:p>
            <a:pPr lvl="1"/>
            <a:r>
              <a:rPr smtClean="0"/>
              <a:t>디버거를 이용해서 코드 한 줄씩 실행</a:t>
            </a:r>
            <a:endParaRPr lang="en-US" altLang="ko-KR" smtClean="0"/>
          </a:p>
          <a:p>
            <a:pPr lvl="1"/>
            <a:r>
              <a:rPr smtClean="0"/>
              <a:t>단 함수가 실행되는 경우 함수 안으로 진입해서 함수 내부의 코드를 한 줄씩 실행</a:t>
            </a:r>
            <a:endParaRPr lang="en-US" altLang="ko-KR" smtClean="0"/>
          </a:p>
          <a:p>
            <a:r>
              <a:rPr lang="en-US" altLang="ko-KR" smtClean="0"/>
              <a:t>Step Out (Shift-F11)</a:t>
            </a:r>
          </a:p>
          <a:p>
            <a:pPr lvl="1"/>
            <a:r>
              <a:rPr smtClean="0"/>
              <a:t>함수 내부에서 실행 중일때 함수의 나머지 코드를 한 번에 실행시키고 함수 밖으로 나옴</a:t>
            </a:r>
            <a:endParaRPr lang="en-US" altLang="ko-K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C</a:t>
            </a:r>
            <a:r>
              <a:rPr lang="ko-KR" altLang="en-US" dirty="0" smtClean="0"/>
              <a:t>언어의 개론적인 이야기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1268413"/>
            <a:ext cx="4896544" cy="4862512"/>
          </a:xfrm>
        </p:spPr>
        <p:txBody>
          <a:bodyPr/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프로그래밍 언어란 무엇인가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사람과 컴파일러가 이해할 수 있는 약속된 형태의 언어를 의미한다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C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언어도 프로그래밍 언어 중 하나이다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컴파일러는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프로그래밍 언어로 작성된 프로그램을 컴퓨터가 이해할 수 있는 기계어로 번역하는 역할을 한다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기계어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(Machine Language)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란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컴퓨터가 이해할 수 있는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 구성된 형태의 언어를 뜻함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24948"/>
            <a:ext cx="3615005" cy="190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4186870"/>
            <a:ext cx="4032449" cy="147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76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Step Over (F10)</a:t>
            </a:r>
          </a:p>
          <a:p>
            <a:pPr lvl="1"/>
            <a:r>
              <a:rPr lang="en-US" altLang="ko-KR" smtClean="0"/>
              <a:t>Line 9</a:t>
            </a:r>
            <a:r>
              <a:rPr smtClean="0"/>
              <a:t>에서 </a:t>
            </a:r>
            <a:r>
              <a:rPr lang="en-US" altLang="ko-KR" smtClean="0"/>
              <a:t>Step Over</a:t>
            </a:r>
            <a:r>
              <a:rPr smtClean="0"/>
              <a:t>로 실행되면 </a:t>
            </a:r>
            <a:r>
              <a:rPr lang="en-US" altLang="ko-KR" smtClean="0"/>
              <a:t>Line 10</a:t>
            </a:r>
            <a:r>
              <a:rPr smtClean="0"/>
              <a:t>으로 노랑색 화살표가 이동함</a:t>
            </a:r>
            <a:endParaRPr lang="en-US" altLang="ko-KR" smtClean="0"/>
          </a:p>
          <a:p>
            <a:r>
              <a:rPr lang="en-US" altLang="ko-KR" smtClean="0"/>
              <a:t>Step Into (F11)</a:t>
            </a:r>
          </a:p>
          <a:p>
            <a:pPr lvl="1"/>
            <a:r>
              <a:rPr lang="en-US" altLang="ko-KR" smtClean="0"/>
              <a:t>Line 9</a:t>
            </a:r>
            <a:r>
              <a:rPr smtClean="0"/>
              <a:t>에서 </a:t>
            </a:r>
            <a:r>
              <a:rPr lang="en-US" altLang="ko-KR" smtClean="0"/>
              <a:t>Step Into</a:t>
            </a:r>
            <a:r>
              <a:rPr smtClean="0"/>
              <a:t>로 실행되면 </a:t>
            </a:r>
            <a:r>
              <a:rPr lang="en-US" altLang="ko-KR" smtClean="0"/>
              <a:t>Line 3</a:t>
            </a:r>
            <a:r>
              <a:rPr smtClean="0"/>
              <a:t>으로 노랑색 화살표 이동 </a:t>
            </a:r>
            <a:endParaRPr lang="en-US" altLang="ko-KR" smtClean="0"/>
          </a:p>
          <a:p>
            <a:r>
              <a:rPr lang="en-US" altLang="ko-KR" smtClean="0"/>
              <a:t>Step Out (Shift-F11)</a:t>
            </a:r>
          </a:p>
          <a:p>
            <a:pPr lvl="1"/>
            <a:r>
              <a:rPr lang="en-US" altLang="ko-KR" smtClean="0"/>
              <a:t>Line 4</a:t>
            </a:r>
            <a:r>
              <a:rPr smtClean="0"/>
              <a:t>나 </a:t>
            </a:r>
            <a:r>
              <a:rPr lang="en-US" altLang="ko-KR" smtClean="0"/>
              <a:t>Line 5</a:t>
            </a:r>
            <a:r>
              <a:rPr smtClean="0"/>
              <a:t>에서 </a:t>
            </a:r>
            <a:r>
              <a:rPr lang="en-US" altLang="ko-KR" smtClean="0"/>
              <a:t>Step Out </a:t>
            </a:r>
            <a:r>
              <a:rPr smtClean="0"/>
              <a:t>으로 실행되면 </a:t>
            </a:r>
            <a:r>
              <a:rPr lang="en-US" altLang="ko-KR" smtClean="0"/>
              <a:t>Line 9</a:t>
            </a:r>
            <a:r>
              <a:rPr smtClean="0"/>
              <a:t>로 다시 이동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5260367" cy="5086710"/>
          </a:xfrm>
          <a:prstGeom prst="rect">
            <a:avLst/>
          </a:prstGeom>
        </p:spPr>
      </p:pic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7109" name="직사각형 4"/>
          <p:cNvSpPr>
            <a:spLocks noChangeArrowheads="1"/>
          </p:cNvSpPr>
          <p:nvPr/>
        </p:nvSpPr>
        <p:spPr bwMode="auto">
          <a:xfrm>
            <a:off x="1619250" y="4713288"/>
            <a:ext cx="6337300" cy="1668040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47110" name="TextBox 5"/>
          <p:cNvSpPr txBox="1">
            <a:spLocks noChangeArrowheads="1"/>
          </p:cNvSpPr>
          <p:nvPr/>
        </p:nvSpPr>
        <p:spPr bwMode="auto">
          <a:xfrm>
            <a:off x="-42863" y="2320925"/>
            <a:ext cx="15954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현재 실행</a:t>
            </a:r>
            <a:endParaRPr kumimoji="0" lang="en-US" altLang="ko-KR" sz="2000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위치에서의 </a:t>
            </a:r>
            <a:endParaRPr kumimoji="0" lang="en-US" altLang="ko-KR" sz="2000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변수 값들을 </a:t>
            </a:r>
            <a:endParaRPr kumimoji="0" lang="en-US" altLang="ko-KR" sz="2000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보여줌</a:t>
            </a:r>
          </a:p>
        </p:txBody>
      </p:sp>
      <p:cxnSp>
        <p:nvCxnSpPr>
          <p:cNvPr id="47111" name="직선 화살표 연결선 6"/>
          <p:cNvCxnSpPr>
            <a:cxnSpLocks noChangeShapeType="1"/>
          </p:cNvCxnSpPr>
          <p:nvPr/>
        </p:nvCxnSpPr>
        <p:spPr bwMode="auto">
          <a:xfrm>
            <a:off x="611188" y="3644900"/>
            <a:ext cx="1008062" cy="1584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mtClean="0"/>
          </a:p>
        </p:txBody>
      </p:sp>
      <p:pic>
        <p:nvPicPr>
          <p:cNvPr id="4813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76338"/>
            <a:ext cx="6696075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직사각형 4"/>
          <p:cNvSpPr>
            <a:spLocks noChangeArrowheads="1"/>
          </p:cNvSpPr>
          <p:nvPr/>
        </p:nvSpPr>
        <p:spPr bwMode="auto">
          <a:xfrm>
            <a:off x="2484438" y="4713288"/>
            <a:ext cx="6335712" cy="2108200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ea typeface="新細明體" pitchFamily="18" charset="-120"/>
            </a:endParaRP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176213" y="2320925"/>
            <a:ext cx="1593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현재 실행</a:t>
            </a:r>
            <a:endParaRPr kumimoji="0" lang="en-US" altLang="ko-KR" sz="2000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>
                <a:latin typeface="Times New Roman" panose="02020603050405020304" pitchFamily="18" charset="0"/>
                <a:ea typeface="맑은 고딕" panose="020B0503020000020004" pitchFamily="50" charset="-127"/>
              </a:rPr>
              <a:t>위치와 함수 호출 순서를 보여줌</a:t>
            </a:r>
          </a:p>
        </p:txBody>
      </p:sp>
      <p:cxnSp>
        <p:nvCxnSpPr>
          <p:cNvPr id="48135" name="직선 화살표 연결선 6"/>
          <p:cNvCxnSpPr>
            <a:cxnSpLocks noChangeShapeType="1"/>
          </p:cNvCxnSpPr>
          <p:nvPr/>
        </p:nvCxnSpPr>
        <p:spPr bwMode="auto">
          <a:xfrm>
            <a:off x="611188" y="3644900"/>
            <a:ext cx="1800225" cy="20875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Breakpoints (F9)</a:t>
            </a:r>
          </a:p>
          <a:p>
            <a:pPr lvl="1"/>
            <a:r>
              <a:rPr smtClean="0"/>
              <a:t>원하는 코드 라인에서 </a:t>
            </a:r>
            <a:r>
              <a:rPr lang="en-US" altLang="ko-KR" smtClean="0"/>
              <a:t>F9</a:t>
            </a:r>
            <a:r>
              <a:rPr smtClean="0"/>
              <a:t>를 선택하면 브레이크 포인트 생성됨</a:t>
            </a:r>
            <a:endParaRPr lang="en-US" altLang="ko-KR" smtClean="0"/>
          </a:p>
          <a:p>
            <a:pPr lvl="1"/>
            <a:r>
              <a:rPr smtClean="0"/>
              <a:t>브레이크 포인트는 디버깅 모드로 프로그램을 실행시킬 때 코드 실행을 멈추고자 하는 지점을 표시함</a:t>
            </a:r>
            <a:endParaRPr lang="en-US" altLang="ko-KR" smtClean="0"/>
          </a:p>
          <a:p>
            <a:pPr lvl="1"/>
            <a:r>
              <a:rPr smtClean="0"/>
              <a:t>브레이크 포인트에서 프로그램 실행을 멈추고 </a:t>
            </a:r>
            <a:r>
              <a:rPr lang="en-US" altLang="ko-KR" smtClean="0"/>
              <a:t>Step Over/Step Into/Step Out </a:t>
            </a:r>
            <a:r>
              <a:rPr smtClean="0"/>
              <a:t>등으로 세부적으로 프로그램을 실행시키거나 변수의 값을 를 확인하는 용도로 주로 활용됨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03880"/>
            <a:ext cx="6554115" cy="4591691"/>
          </a:xfrm>
          <a:prstGeom prst="rect">
            <a:avLst/>
          </a:prstGeom>
        </p:spPr>
      </p:pic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Visual Studio </a:t>
            </a:r>
            <a:r>
              <a:rPr lang="ko-KR" altLang="en-US" smtClean="0"/>
              <a:t>디버거 사용법 익히기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043608" y="6146939"/>
            <a:ext cx="783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브레이크 포인트를 지정하고 </a:t>
            </a:r>
            <a:r>
              <a:rPr kumimoji="0" lang="en-US" altLang="ko-KR" sz="20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F5</a:t>
            </a:r>
            <a:r>
              <a:rPr kumimoji="0" lang="ko-KR" altLang="en-US" sz="20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를 눌러 실행시키다가 중단된 모습</a:t>
            </a:r>
          </a:p>
        </p:txBody>
      </p:sp>
      <p:cxnSp>
        <p:nvCxnSpPr>
          <p:cNvPr id="50181" name="직선 화살표 연결선 5"/>
          <p:cNvCxnSpPr>
            <a:cxnSpLocks noChangeShapeType="1"/>
          </p:cNvCxnSpPr>
          <p:nvPr/>
        </p:nvCxnSpPr>
        <p:spPr bwMode="auto">
          <a:xfrm flipH="1" flipV="1">
            <a:off x="755576" y="4509120"/>
            <a:ext cx="2664297" cy="163781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01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1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C</a:t>
            </a:r>
            <a:r>
              <a:rPr lang="ko-KR" altLang="en-US" dirty="0"/>
              <a:t>언어의 개론적인 이야기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언어를 공부한다는 것은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문법을 </a:t>
            </a:r>
            <a:r>
              <a:rPr lang="ko-KR" altLang="en-US" dirty="0">
                <a:latin typeface="+mn-ea"/>
              </a:rPr>
              <a:t>이해하는 것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표현능력을 향상시키는 것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많이 사용할수록 표현에 능숙해진다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다른 이의 표현을 참조할수록 표현이 부드러워진다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72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역사와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역사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1971</a:t>
            </a:r>
            <a:r>
              <a:rPr lang="ko-KR" altLang="en-US" dirty="0">
                <a:latin typeface="+mn-ea"/>
              </a:rPr>
              <a:t>년경 </a:t>
            </a:r>
            <a:r>
              <a:rPr lang="en-US" altLang="ko-KR" dirty="0">
                <a:latin typeface="+mn-ea"/>
              </a:rPr>
              <a:t>UNIX</a:t>
            </a:r>
            <a:r>
              <a:rPr lang="ko-KR" altLang="en-US" dirty="0">
                <a:latin typeface="+mn-ea"/>
              </a:rPr>
              <a:t>라는 운영체제의 개발을 위해 </a:t>
            </a:r>
            <a:r>
              <a:rPr lang="en-US" altLang="ko-KR" dirty="0">
                <a:latin typeface="+mn-ea"/>
              </a:rPr>
              <a:t>Dennis Ritchie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Ken Thompson</a:t>
            </a:r>
            <a:r>
              <a:rPr lang="ko-KR" altLang="en-US" dirty="0">
                <a:latin typeface="+mn-ea"/>
              </a:rPr>
              <a:t>이 함께 설계한 범용적인 고급</a:t>
            </a:r>
            <a:r>
              <a:rPr lang="en-US" altLang="ko-KR" dirty="0">
                <a:latin typeface="+mn-ea"/>
              </a:rPr>
              <a:t>(high-level)</a:t>
            </a:r>
            <a:r>
              <a:rPr lang="ko-KR" altLang="en-US" dirty="0">
                <a:latin typeface="+mn-ea"/>
              </a:rPr>
              <a:t>언어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근원</a:t>
            </a:r>
            <a:r>
              <a:rPr lang="en-US" altLang="ko-KR" dirty="0">
                <a:latin typeface="+mn-ea"/>
              </a:rPr>
              <a:t>: ALGOL 60(1960) ▶ CPL(1963) ▶ BCPL(1969) ▶ B</a:t>
            </a:r>
            <a:r>
              <a:rPr lang="ko-KR" altLang="en-US" dirty="0">
                <a:latin typeface="+mn-ea"/>
              </a:rPr>
              <a:t>언어</a:t>
            </a:r>
            <a:r>
              <a:rPr lang="en-US" altLang="ko-KR" dirty="0">
                <a:latin typeface="+mn-ea"/>
              </a:rPr>
              <a:t>(1970</a:t>
            </a:r>
            <a:r>
              <a:rPr lang="en-US" altLang="ko-KR" dirty="0" smtClean="0">
                <a:latin typeface="+mn-ea"/>
              </a:rPr>
              <a:t>) ▶ C</a:t>
            </a:r>
            <a:r>
              <a:rPr lang="ko-KR" altLang="en-US" dirty="0" smtClean="0">
                <a:latin typeface="+mn-ea"/>
              </a:rPr>
              <a:t>언어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 등장 이전의 유닉스 개발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어셈블리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smtClean="0">
                <a:latin typeface="+mn-ea"/>
              </a:rPr>
              <a:t>assemb</a:t>
            </a: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y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언어라는 저급</a:t>
            </a:r>
            <a:r>
              <a:rPr lang="en-US" altLang="ko-KR" dirty="0">
                <a:latin typeface="+mn-ea"/>
              </a:rPr>
              <a:t>(low-level)</a:t>
            </a:r>
            <a:r>
              <a:rPr lang="ko-KR" altLang="en-US" dirty="0">
                <a:latin typeface="+mn-ea"/>
              </a:rPr>
              <a:t>언어로 만들어졌었다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그런데 어셈블리 언어는 하드웨어에 따라서 그 구성이 달라지기 때문에 </a:t>
            </a:r>
            <a:r>
              <a:rPr lang="en-US" altLang="ko-KR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 별로 유닉스를 각각 개발해야만 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 등장 이후 유닉스 개발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언어의 구성은 </a:t>
            </a:r>
            <a:r>
              <a:rPr lang="en-US" altLang="ko-KR" dirty="0" smtClean="0">
                <a:latin typeface="+mn-ea"/>
              </a:rPr>
              <a:t>CPU</a:t>
            </a:r>
            <a:r>
              <a:rPr lang="ko-KR" altLang="en-US" dirty="0" smtClean="0">
                <a:latin typeface="+mn-ea"/>
              </a:rPr>
              <a:t>에 따라 나뉘지 않기 때문에 </a:t>
            </a:r>
            <a:r>
              <a:rPr lang="en-US" altLang="ko-KR" dirty="0" smtClean="0">
                <a:latin typeface="+mn-ea"/>
              </a:rPr>
              <a:t>CPU</a:t>
            </a:r>
            <a:r>
              <a:rPr lang="ko-KR" altLang="en-US" dirty="0" smtClean="0">
                <a:latin typeface="+mn-ea"/>
              </a:rPr>
              <a:t>별로 유닉스를 각각 개발할 필요가 없다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32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언어의 역사와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고급언어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저급언어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 lvl="1"/>
            <a:r>
              <a:rPr lang="ko-KR" altLang="en-US" dirty="0">
                <a:latin typeface="+mn-ea"/>
              </a:rPr>
              <a:t>사람이 이해하기 쉬운 언어는 고급언어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기계어에 가까울 수록 저급언어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언어는 고급언어이면서 메모리에 직접 접근이 가능하기 때문에 저급언어의 특성도 함께 지닌다고 이야기 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언어 변천사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K&amp;R C </a:t>
            </a:r>
            <a:r>
              <a:rPr lang="en-US" altLang="ko-KR" dirty="0">
                <a:latin typeface="+mn-ea"/>
              </a:rPr>
              <a:t>▶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 ANSI C </a:t>
            </a:r>
            <a:r>
              <a:rPr lang="en-US" altLang="ko-KR" dirty="0">
                <a:latin typeface="+mn-ea"/>
              </a:rPr>
              <a:t>▶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 C99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endParaRPr lang="en-US" altLang="ko-KR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7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언어는 절차지향적 특성을 지닌다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쉽게 익숙해질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인간의 사고하는 방식과 유사하다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언어로 작성된 프로그램은 </a:t>
            </a:r>
            <a:r>
              <a:rPr lang="ko-KR" altLang="en-US" dirty="0" err="1" smtClean="0">
                <a:latin typeface="+mn-ea"/>
              </a:rPr>
              <a:t>이식성</a:t>
            </a:r>
            <a:r>
              <a:rPr lang="en-US" altLang="ko-KR" dirty="0" smtClean="0">
                <a:latin typeface="+mn-ea"/>
              </a:rPr>
              <a:t>(Portability)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>
                <a:latin typeface="+mn-ea"/>
              </a:rPr>
              <a:t>좋다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r>
              <a:rPr lang="en-US" altLang="ko-KR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에 따라 프로그램을 </a:t>
            </a:r>
            <a:r>
              <a:rPr lang="ko-KR" altLang="en-US" dirty="0" err="1">
                <a:latin typeface="+mn-ea"/>
              </a:rPr>
              <a:t>재작성할</a:t>
            </a:r>
            <a:r>
              <a:rPr lang="ko-KR" altLang="en-US" dirty="0">
                <a:latin typeface="+mn-ea"/>
              </a:rPr>
              <a:t> 필요가 없다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그러나 근래에는 </a:t>
            </a: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언어보다 </a:t>
            </a:r>
            <a:r>
              <a:rPr lang="ko-KR" altLang="en-US" dirty="0" err="1">
                <a:latin typeface="+mn-ea"/>
              </a:rPr>
              <a:t>이식성이</a:t>
            </a:r>
            <a:r>
              <a:rPr lang="ko-KR" altLang="en-US" dirty="0">
                <a:latin typeface="+mn-ea"/>
              </a:rPr>
              <a:t> 훨씬 뛰어난 언어들이 등장하고 있어서 장점으로 부각시키기에는 한계가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언어로 구현된 프로그램은 좋은 성능을 보인다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언어를 이용하면 메모리의 사용량을 줄일 수 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속도를 저하시키는 요소들을 최소화 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단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잘못 구현하면 오히려 성능이 좋지 못한 프로그램이 만들어지기도 한다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언어의 장점은 앞으로 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언어를 공부해 나가면서 보다 정확히 이해하게 된다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17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>
                <a:latin typeface="맑은 고딕" panose="020B0503020000020004" pitchFamily="50" charset="-127"/>
              </a:rPr>
              <a:t>C </a:t>
            </a:r>
            <a:r>
              <a:rPr lang="ko-KR" altLang="en-US" dirty="0" smtClean="0">
                <a:latin typeface="맑은 고딕" panose="020B0503020000020004" pitchFamily="50" charset="-127"/>
              </a:rPr>
              <a:t>언어의 단점</a:t>
            </a:r>
            <a:endParaRPr lang="ko-KR" altLang="en-US" dirty="0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dirty="0" smtClean="0"/>
              <a:t>를 배우지 말아야 하는 이유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http://jungpaeng.tistory.com/22</a:t>
            </a:r>
            <a:endParaRPr lang="en-US" altLang="ko-KR" dirty="0" smtClean="0"/>
          </a:p>
          <a:p>
            <a:pPr lvl="1"/>
            <a:r>
              <a:rPr dirty="0" smtClean="0"/>
              <a:t>현대적인 언어가 아님</a:t>
            </a:r>
            <a:endParaRPr lang="en-US" altLang="ko-KR" dirty="0" smtClean="0"/>
          </a:p>
          <a:p>
            <a:pPr lvl="2"/>
            <a:r>
              <a:rPr dirty="0" smtClean="0"/>
              <a:t>현대 프로그래밍 언어 시장의 주 패러다임 변화를 </a:t>
            </a:r>
            <a:r>
              <a:rPr dirty="0" err="1" smtClean="0"/>
              <a:t>못따라감</a:t>
            </a:r>
            <a:endParaRPr lang="en-US" altLang="ko-KR" dirty="0" smtClean="0"/>
          </a:p>
          <a:p>
            <a:pPr lvl="1"/>
            <a:r>
              <a:rPr dirty="0" smtClean="0"/>
              <a:t>친절하지 않은 언어</a:t>
            </a:r>
            <a:endParaRPr lang="en-US" altLang="ko-KR" dirty="0" smtClean="0"/>
          </a:p>
          <a:p>
            <a:pPr lvl="2"/>
            <a:r>
              <a:rPr dirty="0" smtClean="0"/>
              <a:t>자원 관리 같은 세부적이고 낮은 차원의 작업을 프로그래머가 직접 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dirty="0" smtClean="0"/>
              <a:t>언어의 현 상황</a:t>
            </a:r>
            <a:endParaRPr lang="en-US" altLang="ko-KR" dirty="0" smtClean="0"/>
          </a:p>
          <a:p>
            <a:pPr lvl="2"/>
            <a:r>
              <a:rPr dirty="0" err="1" smtClean="0"/>
              <a:t>임베디드</a:t>
            </a:r>
            <a:r>
              <a:rPr lang="en-US" altLang="ko-KR" dirty="0" smtClean="0"/>
              <a:t>, </a:t>
            </a:r>
            <a:r>
              <a:rPr dirty="0" err="1" smtClean="0"/>
              <a:t>모바일</a:t>
            </a:r>
            <a:r>
              <a:rPr lang="en-US" altLang="ko-KR" dirty="0" smtClean="0"/>
              <a:t>, </a:t>
            </a:r>
            <a:r>
              <a:rPr dirty="0" smtClean="0"/>
              <a:t>시스템</a:t>
            </a:r>
            <a:r>
              <a:rPr lang="en-US" altLang="ko-KR" dirty="0" smtClean="0"/>
              <a:t>, </a:t>
            </a:r>
            <a:r>
              <a:rPr dirty="0" smtClean="0"/>
              <a:t>게임 프로그래밍 등에서 주로 사용되었음</a:t>
            </a:r>
            <a:endParaRPr lang="en-US" altLang="ko-KR" dirty="0" smtClean="0"/>
          </a:p>
          <a:p>
            <a:pPr lvl="2"/>
            <a:r>
              <a:rPr dirty="0" err="1" smtClean="0"/>
              <a:t>모바일은</a:t>
            </a:r>
            <a:r>
              <a:rPr dirty="0" smtClean="0"/>
              <a:t> 점점 탈 </a:t>
            </a:r>
            <a:r>
              <a:rPr lang="en-US" altLang="ko-KR" dirty="0" smtClean="0"/>
              <a:t>C</a:t>
            </a:r>
            <a:r>
              <a:rPr dirty="0" smtClean="0"/>
              <a:t>언어 상태 </a:t>
            </a:r>
            <a:r>
              <a:rPr lang="en-US" altLang="ko-KR" dirty="0" smtClean="0"/>
              <a:t>(</a:t>
            </a:r>
            <a:r>
              <a:rPr dirty="0" err="1" smtClean="0"/>
              <a:t>아이폰의</a:t>
            </a:r>
            <a:r>
              <a:rPr dirty="0" smtClean="0"/>
              <a:t> </a:t>
            </a:r>
            <a:r>
              <a:rPr lang="en-US" altLang="ko-KR" dirty="0" smtClean="0"/>
              <a:t>Swift, </a:t>
            </a:r>
            <a:r>
              <a:rPr dirty="0" err="1" smtClean="0"/>
              <a:t>안드로이드의</a:t>
            </a:r>
            <a:r>
              <a:rPr dirty="0" smtClean="0"/>
              <a:t> 자바</a:t>
            </a:r>
            <a:r>
              <a:rPr lang="en-US" altLang="ko-KR" dirty="0" smtClean="0"/>
              <a:t>)</a:t>
            </a:r>
          </a:p>
          <a:p>
            <a:pPr lvl="2"/>
            <a:r>
              <a:rPr dirty="0" smtClean="0"/>
              <a:t>게임 분야도 코어 부분은 </a:t>
            </a:r>
            <a:r>
              <a:rPr lang="en-US" altLang="ko-KR" dirty="0" smtClean="0"/>
              <a:t>C/C++</a:t>
            </a:r>
            <a:r>
              <a:rPr dirty="0" smtClean="0"/>
              <a:t>로 작성하고</a:t>
            </a:r>
            <a:r>
              <a:rPr lang="en-US" altLang="ko-KR" dirty="0" smtClean="0"/>
              <a:t>, </a:t>
            </a:r>
            <a:r>
              <a:rPr dirty="0" smtClean="0"/>
              <a:t>게임 </a:t>
            </a:r>
            <a:r>
              <a:rPr dirty="0" err="1" smtClean="0"/>
              <a:t>로직의</a:t>
            </a:r>
            <a:r>
              <a:rPr dirty="0" smtClean="0"/>
              <a:t> 상당 부분을 고급 </a:t>
            </a:r>
            <a:r>
              <a:rPr dirty="0" smtClean="0"/>
              <a:t>스크립트 </a:t>
            </a:r>
            <a:r>
              <a:rPr lang="ko-KR" altLang="en-US" dirty="0" smtClean="0"/>
              <a:t>언어</a:t>
            </a:r>
            <a:r>
              <a:rPr dirty="0" smtClean="0"/>
              <a:t>로 </a:t>
            </a:r>
            <a:r>
              <a:rPr dirty="0" smtClean="0"/>
              <a:t>작성</a:t>
            </a:r>
            <a:endParaRPr lang="en-US" altLang="ko-KR" dirty="0" smtClean="0"/>
          </a:p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25075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6723</TotalTime>
  <Words>1398</Words>
  <Application>Microsoft Office PowerPoint</Application>
  <PresentationFormat>화면 슬라이드 쇼(4:3)</PresentationFormat>
  <Paragraphs>260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45</vt:i4>
      </vt:variant>
    </vt:vector>
  </HeadingPairs>
  <TitlesOfParts>
    <vt:vector size="63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1_원본</vt:lpstr>
      <vt:lpstr>PowerPoint 프레젠테이션</vt:lpstr>
      <vt:lpstr>컴퓨터 프로그래밍?</vt:lpstr>
      <vt:lpstr>Chapter 01-1. C언어의 개론적인 이야기</vt:lpstr>
      <vt:lpstr>1-1. C언어의 개론적인 이야기</vt:lpstr>
      <vt:lpstr>1-1. C언어의 개론적인 이야기</vt:lpstr>
      <vt:lpstr>C언어의 역사와 특징</vt:lpstr>
      <vt:lpstr>C언어의 역사와 특징</vt:lpstr>
      <vt:lpstr>C언어의 장점</vt:lpstr>
      <vt:lpstr>C 언어의 단점</vt:lpstr>
      <vt:lpstr>C 언어의 단점</vt:lpstr>
      <vt:lpstr>Chapter 01-2. 프로그램의 완성과정</vt:lpstr>
      <vt:lpstr>C 프로그램 완성과정의 전체적인 이해</vt:lpstr>
      <vt:lpstr>프로그램 개발 과정</vt:lpstr>
      <vt:lpstr>용어 정리</vt:lpstr>
      <vt:lpstr>Visual Studico 2015 Update 3 사용</vt:lpstr>
      <vt:lpstr>Visual Studio 2015 사용</vt:lpstr>
      <vt:lpstr>PowerPoint 프레젠테이션</vt:lpstr>
      <vt:lpstr>PowerPoint 프레젠테이션</vt:lpstr>
      <vt:lpstr>PowerPoint 프레젠테이션</vt:lpstr>
      <vt:lpstr>PowerPoint 프레젠테이션</vt:lpstr>
      <vt:lpstr>VS 2015에서 솔루션 및 프로젝트 생성</vt:lpstr>
      <vt:lpstr>프로젝트 유형, 이름, 저장 위치 설정</vt:lpstr>
      <vt:lpstr>프로젝트 속성 지정</vt:lpstr>
      <vt:lpstr>프로젝트 속성 지정</vt:lpstr>
      <vt:lpstr>프로젝트 생성됨</vt:lpstr>
      <vt:lpstr>프로젝트에 소스 파일 추가하기</vt:lpstr>
      <vt:lpstr>프로젝트에 소스 파일 추가하기</vt:lpstr>
      <vt:lpstr>프로젝트에 소스 파일 추가하기</vt:lpstr>
      <vt:lpstr>코드 입력</vt:lpstr>
      <vt:lpstr>컴파일 및 링크 -- Build(빌드)</vt:lpstr>
      <vt:lpstr>컴파일 및 링크 (빌드) – 결과 확인</vt:lpstr>
      <vt:lpstr>빌드된 프로그램 실행</vt:lpstr>
      <vt:lpstr>결과 화면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Visual Studio 디버거 사용법 익히기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1626</cp:revision>
  <dcterms:created xsi:type="dcterms:W3CDTF">2001-05-01T19:45:44Z</dcterms:created>
  <dcterms:modified xsi:type="dcterms:W3CDTF">2018-09-01T13:35:03Z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