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11" r:id="rId2"/>
    <p:sldMasterId id="2147483923" r:id="rId3"/>
    <p:sldMasterId id="2147483935" r:id="rId4"/>
    <p:sldMasterId id="2147483947" r:id="rId5"/>
  </p:sldMasterIdLst>
  <p:notesMasterIdLst>
    <p:notesMasterId r:id="rId33"/>
  </p:notesMasterIdLst>
  <p:sldIdLst>
    <p:sldId id="323" r:id="rId6"/>
    <p:sldId id="459" r:id="rId7"/>
    <p:sldId id="461" r:id="rId8"/>
    <p:sldId id="466" r:id="rId9"/>
    <p:sldId id="462" r:id="rId10"/>
    <p:sldId id="464" r:id="rId11"/>
    <p:sldId id="465" r:id="rId12"/>
    <p:sldId id="463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6" r:id="rId21"/>
    <p:sldId id="474" r:id="rId22"/>
    <p:sldId id="477" r:id="rId23"/>
    <p:sldId id="478" r:id="rId24"/>
    <p:sldId id="479" r:id="rId25"/>
    <p:sldId id="485" r:id="rId26"/>
    <p:sldId id="480" r:id="rId27"/>
    <p:sldId id="481" r:id="rId28"/>
    <p:sldId id="482" r:id="rId29"/>
    <p:sldId id="483" r:id="rId30"/>
    <p:sldId id="484" r:id="rId31"/>
    <p:sldId id="486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85516" autoAdjust="0"/>
  </p:normalViewPr>
  <p:slideViewPr>
    <p:cSldViewPr>
      <p:cViewPr varScale="1">
        <p:scale>
          <a:sx n="99" d="100"/>
          <a:sy n="99" d="100"/>
        </p:scale>
        <p:origin x="11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4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0939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46708B-AAE0-4A97-A7D4-E94C23A25000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061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21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26881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61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84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65878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975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9056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29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2235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7204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54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47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9141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26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543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34275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974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562584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49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761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23165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75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119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557629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02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035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27283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549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720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76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507512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857964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4726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736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50845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548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7265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8126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5954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87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447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470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5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9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8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1.png"/><Relationship Id="rId4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C </a:t>
              </a:r>
              <a:r>
                <a:rPr kumimoji="0" lang="ko-KR" altLang="en-US" sz="4400" b="1" dirty="0">
                  <a:solidFill>
                    <a:schemeClr val="tx2"/>
                  </a:solidFill>
                  <a:ea typeface="新細明體" pitchFamily="18" charset="-120"/>
                </a:rPr>
                <a:t>프로그래밍 </a:t>
              </a:r>
              <a:r>
                <a:rPr kumimoji="0" lang="en-US" altLang="ko-KR" sz="4400" b="1">
                  <a:solidFill>
                    <a:schemeClr val="tx2"/>
                  </a:solidFill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Note #02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세미콜론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내에 존재하는 문장의 끝에는 세미콜론 문자 </a:t>
            </a:r>
            <a:r>
              <a:rPr lang="en-US" altLang="ko-KR" dirty="0"/>
              <a:t>; </a:t>
            </a:r>
            <a:r>
              <a:rPr lang="ko-KR" altLang="en-US" dirty="0"/>
              <a:t>을 붙여준다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세미콜론은 문장의 끝을 표현하기 위한 문자이다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열 </a:t>
            </a:r>
            <a:r>
              <a:rPr lang="ko-KR" altLang="en-US" dirty="0"/>
              <a:t>줄에 표현된 코드는 열 개의 문장인가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하나의 문장이 둘 이상의 줄에 표시될 수도 있고</a:t>
            </a:r>
            <a:r>
              <a:rPr lang="en-US" altLang="ko-KR" dirty="0"/>
              <a:t>, </a:t>
            </a:r>
            <a:r>
              <a:rPr lang="ko-KR" altLang="en-US" dirty="0"/>
              <a:t>한 줄에 둘 이상의 문장이 표시될 수도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줄 바뀜은 문장의 바뀜을 뜻하는 것이 아니다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71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세미콜론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496" y="1124744"/>
            <a:ext cx="8948504" cy="5006181"/>
          </a:xfrm>
        </p:spPr>
        <p:txBody>
          <a:bodyPr/>
          <a:lstStyle/>
          <a:p>
            <a:r>
              <a:rPr lang="ko-KR" altLang="en-US" dirty="0"/>
              <a:t>한 줄에 하나의 문장을 표시하는 것이 가장 일반적이고 또 보기도 좋다</a:t>
            </a:r>
            <a:r>
              <a:rPr lang="en-US" altLang="ko-KR" dirty="0"/>
              <a:t>.  </a:t>
            </a:r>
          </a:p>
          <a:p>
            <a:pPr lvl="1"/>
            <a:r>
              <a:rPr lang="ko-KR" altLang="en-US" dirty="0"/>
              <a:t>다음 세 </a:t>
            </a:r>
            <a:r>
              <a:rPr lang="en-US" altLang="ko-KR" dirty="0"/>
              <a:t>main </a:t>
            </a:r>
            <a:r>
              <a:rPr lang="ko-KR" altLang="en-US" dirty="0"/>
              <a:t>함수는 모두 동일한 프로그램이다</a:t>
            </a:r>
            <a:r>
              <a:rPr lang="en-US" altLang="ko-KR" dirty="0"/>
              <a:t>. </a:t>
            </a:r>
            <a:r>
              <a:rPr lang="ko-KR" altLang="en-US" dirty="0"/>
              <a:t>줄 바뀜의 차이가 프로그램의 차이로 이어지지 않는다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53720" y="3284984"/>
            <a:ext cx="5310368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main(void)</a:t>
            </a:r>
          </a:p>
          <a:p>
            <a:pPr>
              <a:buNone/>
            </a:pPr>
            <a:r>
              <a:rPr lang="en-US" altLang="ko-KR" dirty="0">
                <a:latin typeface="+mn-ea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("Hello world! \n"); return 0;</a:t>
            </a:r>
          </a:p>
          <a:p>
            <a:pPr>
              <a:buNone/>
            </a:pPr>
            <a:r>
              <a:rPr lang="en-US" altLang="ko-KR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53720" y="2780928"/>
            <a:ext cx="8017712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main(void) { </a:t>
            </a: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("Hello world! \n"); return 0; }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5076056" y="4623542"/>
            <a:ext cx="4067944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main(void)</a:t>
            </a:r>
          </a:p>
          <a:p>
            <a:pPr>
              <a:buNone/>
            </a:pPr>
            <a:r>
              <a:rPr lang="en-US" altLang="ko-KR" dirty="0">
                <a:latin typeface="+mn-ea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("Hello world! \n");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   return </a:t>
            </a:r>
            <a:r>
              <a:rPr lang="en-US" altLang="ko-KR" dirty="0">
                <a:latin typeface="+mn-ea"/>
              </a:rPr>
              <a:t>0;</a:t>
            </a:r>
          </a:p>
          <a:p>
            <a:pPr>
              <a:buNone/>
            </a:pPr>
            <a:r>
              <a:rPr lang="en-US" altLang="ko-KR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822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소스코드의 세세한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613072"/>
            <a:ext cx="8229600" cy="1177726"/>
          </a:xfrm>
        </p:spPr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 err="1" smtClean="0"/>
              <a:t>stdio.h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내용을 이 위치에 넣으라는 뜻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printf</a:t>
            </a:r>
            <a:r>
              <a:rPr lang="ko-KR" altLang="en-US" dirty="0" smtClean="0"/>
              <a:t>함수를 사용하기 위해 필요한 문장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stdio.h</a:t>
            </a:r>
            <a:r>
              <a:rPr lang="ko-KR" altLang="en-US" dirty="0" smtClean="0"/>
              <a:t>파일에는 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함수 호출에 필요한 정보 존재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052736"/>
            <a:ext cx="57606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int main(void)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printf("Hello world! \n");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return 0;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1196752"/>
            <a:ext cx="8352928" cy="3168352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2852936"/>
            <a:ext cx="4536504" cy="389418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55016" y="2862306"/>
            <a:ext cx="36004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처음 보는 함수의 호출문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75608" y="1286107"/>
            <a:ext cx="3176312" cy="288032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71900" y="1115005"/>
            <a:ext cx="3203840" cy="673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헤더파일 사용 선언문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19688" y="3415748"/>
            <a:ext cx="1640144" cy="389418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6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소스코드의 세세한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("Hello World!\n");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ko-KR" altLang="en-US" dirty="0" smtClean="0">
                <a:latin typeface="Consolas" panose="020B0609020204030204" pitchFamily="49" charset="0"/>
              </a:rPr>
              <a:t>라는 이름의 함수를 호출하는 문장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입력 값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</a:rPr>
              <a:t>인자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</a:rPr>
              <a:t>는 문자열 </a:t>
            </a:r>
            <a:r>
              <a:rPr lang="en-US" altLang="ko-KR" dirty="0" smtClean="0">
                <a:latin typeface="Consolas" panose="020B0609020204030204" pitchFamily="49" charset="0"/>
              </a:rPr>
              <a:t>"Hello World!\n"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인자는 소괄호를 통해서 해당 함수에 전달됨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return 0;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함수를 호출한 영역으로 값을 전달 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</a:rPr>
              <a:t>반환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현재 실행중인 함수의 종료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1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용어 </a:t>
            </a:r>
            <a:r>
              <a:rPr lang="ko-KR" altLang="en-US" dirty="0" smtClean="0">
                <a:latin typeface="Consolas" panose="020B0609020204030204" pitchFamily="49" charset="0"/>
              </a:rPr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Consolas" panose="020B0609020204030204" pitchFamily="49" charset="0"/>
              </a:rPr>
              <a:t>표준함수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이미 만들어져서 기본적으로 제공되는 함수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ko-KR" altLang="en-US" dirty="0">
                <a:latin typeface="Consolas" panose="020B0609020204030204" pitchFamily="49" charset="0"/>
              </a:rPr>
              <a:t>함수는 표준 함수임</a:t>
            </a:r>
          </a:p>
          <a:p>
            <a:r>
              <a:rPr lang="ko-KR" altLang="en-US" dirty="0" smtClean="0"/>
              <a:t>표준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표준함수들의 모음을 뜻하는 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printf</a:t>
            </a:r>
            <a:r>
              <a:rPr lang="ko-KR" altLang="en-US" dirty="0" smtClean="0"/>
              <a:t>함수는 표준 라이브러리에 속해 있음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일부임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85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02-2.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주석이 들어가야 완성된 프로그램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646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916832"/>
            <a:ext cx="5987008" cy="400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+mn-ea"/>
              </a:rPr>
              <a:t>/* </a:t>
            </a:r>
            <a:r>
              <a:rPr lang="ko-KR" altLang="en-US" dirty="0" smtClean="0">
                <a:latin typeface="+mn-ea"/>
              </a:rPr>
              <a:t>헤더 처리 </a:t>
            </a:r>
            <a:r>
              <a:rPr lang="en-US" altLang="ko-KR" dirty="0" smtClean="0">
                <a:latin typeface="+mn-ea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#include &lt;</a:t>
            </a:r>
            <a:r>
              <a:rPr lang="en-US" altLang="ko-KR" dirty="0" err="1" smtClean="0">
                <a:latin typeface="+mn-ea"/>
              </a:rPr>
              <a:t>stdio.h</a:t>
            </a:r>
            <a:r>
              <a:rPr lang="en-US" altLang="ko-KR" dirty="0" smtClean="0">
                <a:latin typeface="+mn-ea"/>
              </a:rPr>
              <a:t>&gt;</a:t>
            </a:r>
          </a:p>
          <a:p>
            <a:pPr>
              <a:buNone/>
            </a:pPr>
            <a:endParaRPr lang="en-US" altLang="ko-KR" dirty="0" smtClean="0">
              <a:latin typeface="+mn-ea"/>
            </a:endParaRPr>
          </a:p>
          <a:p>
            <a:pPr>
              <a:buNone/>
            </a:pP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main(void)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    /* </a:t>
            </a:r>
            <a:r>
              <a:rPr lang="ko-KR" altLang="en-US" dirty="0" smtClean="0">
                <a:latin typeface="+mn-ea"/>
              </a:rPr>
              <a:t>화면에 문장 출력 </a:t>
            </a:r>
            <a:r>
              <a:rPr lang="en-US" altLang="ko-KR" dirty="0" smtClean="0">
                <a:latin typeface="+mn-ea"/>
              </a:rPr>
              <a:t>*/</a:t>
            </a:r>
            <a:endParaRPr lang="en-US" altLang="ko-KR" dirty="0"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 err="1" smtClean="0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("Hello world! \n");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    return </a:t>
            </a:r>
            <a:r>
              <a:rPr lang="en-US" altLang="ko-KR" dirty="0">
                <a:latin typeface="+mn-ea"/>
              </a:rPr>
              <a:t>0;</a:t>
            </a:r>
          </a:p>
          <a:p>
            <a:pPr>
              <a:buNone/>
            </a:pPr>
            <a:r>
              <a:rPr lang="en-US" altLang="ko-KR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4807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Consolas" panose="020B0609020204030204" pitchFamily="49" charset="0"/>
              </a:rPr>
              <a:t>주석의 필요성과 블록단위 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Consolas" panose="020B0609020204030204" pitchFamily="49" charset="0"/>
              </a:rPr>
              <a:t>주석</a:t>
            </a:r>
            <a:r>
              <a:rPr lang="en-US" altLang="ko-KR" dirty="0" smtClean="0">
                <a:latin typeface="Consolas" panose="020B0609020204030204" pitchFamily="49" charset="0"/>
              </a:rPr>
              <a:t>(Comment)</a:t>
            </a:r>
            <a:r>
              <a:rPr lang="ko-KR" altLang="en-US" dirty="0" smtClean="0">
                <a:latin typeface="Consolas" panose="020B0609020204030204" pitchFamily="49" charset="0"/>
              </a:rPr>
              <a:t>의 이해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주석은 소스코드에 삽입된 메모를 뜻함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컴파일 대상에서 제외가 되기 때문에 주석의 유무는 컴파일 및 실행의 결과에 영향을 미치지 않음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주석의 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분석은 쉽지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코드를 분석해야 하는 남을 위해서 그리고 코드를 작성한 스스로를 위해서 코드에 대한 설명인 주석을 달아놓을 필요가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프로그래밍의 대부분은 남이 작성한 코드를 수정하는 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971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주석의 필요성과 블록단위 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4618856" cy="4862512"/>
          </a:xfrm>
        </p:spPr>
        <p:txBody>
          <a:bodyPr/>
          <a:lstStyle/>
          <a:p>
            <a:r>
              <a:rPr lang="ko-KR" altLang="en-US" dirty="0" smtClean="0"/>
              <a:t>블록 단위 주석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06168" y="1988840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한 행의 주석처리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98156" y="2960703"/>
            <a:ext cx="18002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여러 행의 주석처리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29784" y="1844824"/>
            <a:ext cx="3322712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+mn-ea"/>
              </a:rPr>
              <a:t>/* </a:t>
            </a:r>
            <a:r>
              <a:rPr lang="ko-KR" altLang="en-US" dirty="0" smtClean="0">
                <a:latin typeface="+mn-ea"/>
              </a:rPr>
              <a:t>주석 처리된 문장 </a:t>
            </a:r>
            <a:r>
              <a:rPr lang="en-US" altLang="ko-KR" dirty="0" smtClean="0">
                <a:latin typeface="+mn-ea"/>
              </a:rPr>
              <a:t>*/</a:t>
            </a:r>
          </a:p>
          <a:p>
            <a:pPr>
              <a:buNone/>
            </a:pPr>
            <a:endParaRPr lang="en-US" altLang="ko-KR" dirty="0"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/* </a:t>
            </a:r>
            <a:r>
              <a:rPr lang="ko-KR" altLang="en-US" dirty="0" smtClean="0">
                <a:latin typeface="+mn-ea"/>
              </a:rPr>
              <a:t>주석 처리된 문장</a:t>
            </a:r>
            <a:r>
              <a:rPr lang="en-US" altLang="ko-KR" dirty="0" smtClean="0">
                <a:latin typeface="+mn-ea"/>
              </a:rPr>
              <a:t>1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주석 처리된 </a:t>
            </a:r>
            <a:r>
              <a:rPr lang="ko-KR" altLang="en-US" dirty="0" smtClean="0">
                <a:latin typeface="+mn-ea"/>
              </a:rPr>
              <a:t>문장</a:t>
            </a:r>
            <a:r>
              <a:rPr lang="en-US" altLang="ko-KR" dirty="0" smtClean="0">
                <a:latin typeface="+mn-ea"/>
              </a:rPr>
              <a:t>2</a:t>
            </a:r>
            <a:endParaRPr lang="en-US" altLang="ko-KR" dirty="0"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주석 처리된 </a:t>
            </a:r>
            <a:r>
              <a:rPr lang="ko-KR" altLang="en-US" dirty="0" smtClean="0">
                <a:latin typeface="+mn-ea"/>
              </a:rPr>
              <a:t>문장</a:t>
            </a:r>
            <a:r>
              <a:rPr lang="en-US" altLang="ko-KR" dirty="0" smtClean="0">
                <a:latin typeface="+mn-ea"/>
              </a:rPr>
              <a:t>3</a:t>
            </a:r>
            <a:endParaRPr lang="en-US" altLang="ko-KR" dirty="0"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*/</a:t>
            </a:r>
            <a:endParaRPr lang="en-US" altLang="ko-KR" dirty="0">
              <a:latin typeface="+mn-ea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716016" y="1268413"/>
            <a:ext cx="461885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행 단위 주석</a:t>
            </a:r>
          </a:p>
          <a:p>
            <a:endParaRPr lang="ko-KR" altLang="en-US" kern="0" dirty="0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103472" y="1844824"/>
            <a:ext cx="3322712" cy="13480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+mn-ea"/>
              </a:rPr>
              <a:t>// </a:t>
            </a:r>
            <a:r>
              <a:rPr lang="ko-KR" altLang="en-US" dirty="0" smtClean="0">
                <a:latin typeface="+mn-ea"/>
              </a:rPr>
              <a:t>주석 처리된 문장</a:t>
            </a:r>
            <a:r>
              <a:rPr lang="en-US" altLang="ko-KR" dirty="0" smtClean="0">
                <a:latin typeface="+mn-ea"/>
              </a:rPr>
              <a:t>1</a:t>
            </a:r>
            <a:endParaRPr lang="en-US" altLang="ko-KR" dirty="0"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// </a:t>
            </a:r>
            <a:r>
              <a:rPr lang="ko-KR" altLang="en-US" dirty="0" smtClean="0">
                <a:latin typeface="+mn-ea"/>
              </a:rPr>
              <a:t>주석 처리된 문장</a:t>
            </a:r>
            <a:r>
              <a:rPr lang="en-US" altLang="ko-KR" dirty="0">
                <a:latin typeface="+mn-ea"/>
              </a:rPr>
              <a:t>2</a:t>
            </a:r>
            <a:endParaRPr lang="en-US" altLang="ko-KR" dirty="0" smtClean="0"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// </a:t>
            </a:r>
            <a:r>
              <a:rPr lang="ko-KR" altLang="en-US" dirty="0" smtClean="0">
                <a:latin typeface="+mn-ea"/>
              </a:rPr>
              <a:t>주석 </a:t>
            </a:r>
            <a:r>
              <a:rPr lang="ko-KR" altLang="en-US" dirty="0">
                <a:latin typeface="+mn-ea"/>
              </a:rPr>
              <a:t>처리된 </a:t>
            </a:r>
            <a:r>
              <a:rPr lang="ko-KR" altLang="en-US" dirty="0" smtClean="0">
                <a:latin typeface="+mn-ea"/>
              </a:rPr>
              <a:t>문장</a:t>
            </a:r>
            <a:r>
              <a:rPr lang="en-US" altLang="ko-KR" dirty="0" smtClean="0">
                <a:latin typeface="+mn-ea"/>
              </a:rPr>
              <a:t>3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27136" y="3408785"/>
            <a:ext cx="225966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한 행 단위로의  주석처리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359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 처리의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38669"/>
            <a:ext cx="5552632" cy="544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392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02-1. Hello world!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들여다보기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836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 처리에 있어서의 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3826768" cy="4862512"/>
          </a:xfrm>
        </p:spPr>
        <p:txBody>
          <a:bodyPr/>
          <a:lstStyle/>
          <a:p>
            <a:r>
              <a:rPr lang="ko-KR" altLang="en-US" dirty="0" smtClean="0"/>
              <a:t>잘못 달린 주석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25828" y="1768342"/>
            <a:ext cx="3710168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+mn-ea"/>
              </a:rPr>
              <a:t>/* </a:t>
            </a:r>
          </a:p>
          <a:p>
            <a:pP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주석 처리된 문장</a:t>
            </a:r>
            <a:endParaRPr lang="en-US" altLang="ko-KR" dirty="0" smtClean="0">
              <a:latin typeface="+mn-ea"/>
            </a:endParaRPr>
          </a:p>
          <a:p>
            <a:pP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/* </a:t>
            </a:r>
            <a:r>
              <a:rPr lang="ko-KR" altLang="en-US" dirty="0" err="1" smtClean="0">
                <a:latin typeface="+mn-ea"/>
              </a:rPr>
              <a:t>단일행</a:t>
            </a:r>
            <a:r>
              <a:rPr lang="ko-KR" altLang="en-US" dirty="0" smtClean="0">
                <a:latin typeface="+mn-ea"/>
              </a:rPr>
              <a:t> 주석 처리 </a:t>
            </a:r>
            <a:r>
              <a:rPr lang="en-US" altLang="ko-KR" dirty="0" smtClean="0">
                <a:latin typeface="+mn-ea"/>
              </a:rPr>
              <a:t>*/</a:t>
            </a:r>
          </a:p>
          <a:p>
            <a:pPr>
              <a:buNone/>
            </a:pPr>
            <a:r>
              <a:rPr lang="ko-KR" altLang="en-US" dirty="0" smtClean="0">
                <a:latin typeface="+mn-ea"/>
              </a:rPr>
              <a:t>   주석 </a:t>
            </a:r>
            <a:r>
              <a:rPr lang="ko-KR" altLang="en-US" dirty="0">
                <a:latin typeface="+mn-ea"/>
              </a:rPr>
              <a:t>처리된 </a:t>
            </a:r>
            <a:r>
              <a:rPr lang="ko-KR" altLang="en-US" dirty="0" smtClean="0">
                <a:latin typeface="+mn-ea"/>
              </a:rPr>
              <a:t>문장</a:t>
            </a:r>
            <a:r>
              <a:rPr lang="en-US" altLang="ko-KR" dirty="0" smtClean="0">
                <a:latin typeface="+mn-ea"/>
              </a:rPr>
              <a:t>2</a:t>
            </a:r>
            <a:endParaRPr lang="en-US" altLang="ko-KR" dirty="0"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*/</a:t>
            </a:r>
            <a:endParaRPr lang="en-US" altLang="ko-KR" dirty="0">
              <a:latin typeface="+mn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88024" y="1268413"/>
            <a:ext cx="3826768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괜찮은 주석</a:t>
            </a:r>
            <a:endParaRPr lang="ko-KR" altLang="en-US" kern="0" dirty="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5220072" y="1770606"/>
            <a:ext cx="3710168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+mn-ea"/>
              </a:rPr>
              <a:t>/* </a:t>
            </a:r>
          </a:p>
          <a:p>
            <a:pP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주석 처리된 문장</a:t>
            </a:r>
            <a:endParaRPr lang="en-US" altLang="ko-KR" dirty="0" smtClean="0">
              <a:latin typeface="+mn-ea"/>
            </a:endParaRPr>
          </a:p>
          <a:p>
            <a:pP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// </a:t>
            </a:r>
            <a:r>
              <a:rPr lang="ko-KR" altLang="en-US" dirty="0" err="1" smtClean="0">
                <a:latin typeface="+mn-ea"/>
              </a:rPr>
              <a:t>단일행</a:t>
            </a:r>
            <a:r>
              <a:rPr lang="ko-KR" altLang="en-US" dirty="0" smtClean="0">
                <a:latin typeface="+mn-ea"/>
              </a:rPr>
              <a:t> 주석 처리 </a:t>
            </a:r>
            <a:endParaRPr lang="en-US" altLang="ko-KR" dirty="0" smtClean="0">
              <a:latin typeface="+mn-ea"/>
            </a:endParaRPr>
          </a:p>
          <a:p>
            <a:pPr>
              <a:buNone/>
            </a:pPr>
            <a:r>
              <a:rPr lang="ko-KR" altLang="en-US" dirty="0" smtClean="0">
                <a:latin typeface="+mn-ea"/>
              </a:rPr>
              <a:t>   주석 </a:t>
            </a:r>
            <a:r>
              <a:rPr lang="ko-KR" altLang="en-US" dirty="0">
                <a:latin typeface="+mn-ea"/>
              </a:rPr>
              <a:t>처리된 </a:t>
            </a:r>
            <a:r>
              <a:rPr lang="ko-KR" altLang="en-US" dirty="0" smtClean="0">
                <a:latin typeface="+mn-ea"/>
              </a:rPr>
              <a:t>문장</a:t>
            </a:r>
            <a:r>
              <a:rPr lang="en-US" altLang="ko-KR" dirty="0" smtClean="0">
                <a:latin typeface="+mn-ea"/>
              </a:rPr>
              <a:t>2</a:t>
            </a:r>
            <a:endParaRPr lang="en-US" altLang="ko-KR" dirty="0"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*/</a:t>
            </a:r>
            <a:endParaRPr lang="en-US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1004" y="4244538"/>
            <a:ext cx="302433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잘못 달린 주석</a:t>
            </a:r>
            <a:endParaRPr lang="en-US" altLang="ko-KR" sz="2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(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컴파일 시 오류 발생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)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04024" y="4268728"/>
            <a:ext cx="401981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잘 달린 주석</a:t>
            </a:r>
            <a:endParaRPr lang="en-US" altLang="ko-KR" sz="2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(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컴파일 시 오류 발생하지 않음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)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20824" y="5144643"/>
            <a:ext cx="8534400" cy="134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주석을 달다 보면 겹치는</a:t>
            </a:r>
            <a:r>
              <a:rPr lang="en-US" altLang="ko-KR" kern="0" dirty="0" smtClean="0"/>
              <a:t>(</a:t>
            </a:r>
            <a:r>
              <a:rPr lang="ko-KR" altLang="en-US" kern="0" dirty="0" smtClean="0"/>
              <a:t>중첩되는</a:t>
            </a:r>
            <a:r>
              <a:rPr lang="en-US" altLang="ko-KR" kern="0" dirty="0" smtClean="0"/>
              <a:t>)</a:t>
            </a:r>
            <a:r>
              <a:rPr lang="ko-KR" altLang="en-US" kern="0" dirty="0" smtClean="0"/>
              <a:t> 경우가 발생함</a:t>
            </a:r>
            <a:endParaRPr lang="en-US" altLang="ko-KR" kern="0" dirty="0" smtClean="0"/>
          </a:p>
          <a:p>
            <a:pPr lvl="1"/>
            <a:r>
              <a:rPr lang="ko-KR" altLang="en-US" b="1" u="sng" kern="0" dirty="0" smtClean="0"/>
              <a:t>블록 단위 주석은 겹치는 형태로 붙일 수 없음</a:t>
            </a:r>
            <a:endParaRPr lang="ko-KR" altLang="en-US" b="1" u="sng" kern="0" dirty="0"/>
          </a:p>
        </p:txBody>
      </p:sp>
    </p:spTree>
    <p:extLst>
      <p:ext uri="{BB962C8B-B14F-4D97-AF65-F5344CB8AC3E}">
        <p14:creationId xmlns:p14="http://schemas.microsoft.com/office/powerpoint/2010/main" val="941019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02-3. printf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함수의 기본적인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이해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6289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함수를 이용한 정수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138033"/>
            <a:ext cx="8229600" cy="2269877"/>
          </a:xfrm>
        </p:spPr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%d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문자열에 삽입된 </a:t>
            </a:r>
            <a:r>
              <a:rPr lang="en-US" altLang="ko-KR" dirty="0" smtClean="0">
                <a:latin typeface="Consolas" panose="020B0609020204030204" pitchFamily="49" charset="0"/>
              </a:rPr>
              <a:t>%d</a:t>
            </a:r>
            <a:r>
              <a:rPr lang="ko-KR" altLang="en-US" dirty="0" smtClean="0">
                <a:latin typeface="Consolas" panose="020B0609020204030204" pitchFamily="49" charset="0"/>
              </a:rPr>
              <a:t>를 가리켜 </a:t>
            </a:r>
            <a:r>
              <a:rPr lang="en-US" altLang="ko-KR" dirty="0" smtClean="0">
                <a:latin typeface="Consolas" panose="020B0609020204030204" pitchFamily="49" charset="0"/>
              </a:rPr>
              <a:t>'</a:t>
            </a:r>
            <a:r>
              <a:rPr lang="ko-KR" altLang="en-US" dirty="0" smtClean="0">
                <a:latin typeface="Consolas" panose="020B0609020204030204" pitchFamily="49" charset="0"/>
              </a:rPr>
              <a:t>서식문자</a:t>
            </a:r>
            <a:r>
              <a:rPr lang="en-US" altLang="ko-KR" dirty="0" smtClean="0">
                <a:latin typeface="Consolas" panose="020B0609020204030204" pitchFamily="49" charset="0"/>
              </a:rPr>
              <a:t>'</a:t>
            </a:r>
            <a:r>
              <a:rPr lang="ko-KR" altLang="en-US" dirty="0" smtClean="0">
                <a:latin typeface="Consolas" panose="020B0609020204030204" pitchFamily="49" charset="0"/>
              </a:rPr>
              <a:t>라 함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서식문자는 출력 형태를 지정하는 용도로 사용됨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%d</a:t>
            </a:r>
            <a:r>
              <a:rPr lang="ko-KR" altLang="en-US" dirty="0" smtClean="0">
                <a:latin typeface="Consolas" panose="020B0609020204030204" pitchFamily="49" charset="0"/>
              </a:rPr>
              <a:t>는 부호가 있는 </a:t>
            </a:r>
            <a:r>
              <a:rPr lang="en-US" altLang="ko-KR" dirty="0" smtClean="0">
                <a:latin typeface="Consolas" panose="020B0609020204030204" pitchFamily="49" charset="0"/>
              </a:rPr>
              <a:t>10</a:t>
            </a:r>
            <a:r>
              <a:rPr lang="ko-KR" altLang="en-US" dirty="0" smtClean="0">
                <a:latin typeface="Consolas" panose="020B0609020204030204" pitchFamily="49" charset="0"/>
              </a:rPr>
              <a:t>진수 정수</a:t>
            </a:r>
            <a:r>
              <a:rPr lang="en-US" altLang="ko-KR" dirty="0" smtClean="0">
                <a:latin typeface="Consolas" panose="020B0609020204030204" pitchFamily="49" charset="0"/>
              </a:rPr>
              <a:t>(decimal number)</a:t>
            </a:r>
            <a:r>
              <a:rPr lang="ko-KR" altLang="en-US" dirty="0" smtClean="0">
                <a:latin typeface="Consolas" panose="020B0609020204030204" pitchFamily="49" charset="0"/>
              </a:rPr>
              <a:t>의 형태로 출력하라는 의미임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48096" y="1249005"/>
            <a:ext cx="4555952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printf</a:t>
            </a:r>
            <a:r>
              <a:rPr lang="en-US" altLang="ko-KR" dirty="0" smtClean="0">
                <a:latin typeface="+mn-ea"/>
              </a:rPr>
              <a:t>("Hello everybody\n");</a:t>
            </a:r>
          </a:p>
          <a:p>
            <a:pP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printf</a:t>
            </a:r>
            <a:r>
              <a:rPr lang="en-US" altLang="ko-KR" dirty="0" smtClean="0">
                <a:latin typeface="+mn-ea"/>
              </a:rPr>
              <a:t>("%d\n", 1234);</a:t>
            </a:r>
          </a:p>
          <a:p>
            <a:pP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printf</a:t>
            </a:r>
            <a:r>
              <a:rPr lang="en-US" altLang="ko-KR" dirty="0" smtClean="0">
                <a:latin typeface="+mn-ea"/>
              </a:rPr>
              <a:t>("%d %d\n", 10, 20);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   return 0;</a:t>
            </a:r>
          </a:p>
          <a:p>
            <a:pPr>
              <a:buNone/>
            </a:pPr>
            <a:r>
              <a:rPr lang="en-US" altLang="ko-KR" dirty="0">
                <a:latin typeface="+mn-ea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3256" y="1263885"/>
            <a:ext cx="15121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223617" y="1708810"/>
            <a:ext cx="3243613" cy="146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581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ko-KR" altLang="en-US" dirty="0"/>
              <a:t>함수를 이용한 정수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\n</a:t>
            </a:r>
            <a:r>
              <a:rPr lang="ko-KR" altLang="en-US" dirty="0">
                <a:latin typeface="Consolas" panose="020B0609020204030204" pitchFamily="49" charset="0"/>
              </a:rPr>
              <a:t>은 이스케이프 시퀀스 또는 특수 문자라 불리며 개 행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 err="1">
                <a:latin typeface="Consolas" panose="020B0609020204030204" pitchFamily="49" charset="0"/>
              </a:rPr>
              <a:t>줄바꿈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을 의미하는 용도로 </a:t>
            </a:r>
            <a:r>
              <a:rPr lang="ko-KR" altLang="en-US" dirty="0" smtClean="0">
                <a:latin typeface="Consolas" panose="020B0609020204030204" pitchFamily="49" charset="0"/>
              </a:rPr>
              <a:t>사용됨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>
                <a:latin typeface="Consolas" panose="020B0609020204030204" pitchFamily="49" charset="0"/>
              </a:rPr>
              <a:t>출력 대상은</a:t>
            </a:r>
            <a:r>
              <a:rPr lang="en-US" altLang="ko-KR" dirty="0" smtClean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큰 따옴표로 표시되는 문자열의 뒤에 이어서 표시를 하며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</a:rPr>
              <a:t>콤마로 각각을 구분함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서식문자 </a:t>
            </a:r>
            <a:r>
              <a:rPr lang="en-US" altLang="ko-KR" dirty="0" smtClean="0">
                <a:latin typeface="Consolas" panose="020B0609020204030204" pitchFamily="49" charset="0"/>
              </a:rPr>
              <a:t>%d</a:t>
            </a:r>
            <a:r>
              <a:rPr lang="ko-KR" altLang="en-US" dirty="0" smtClean="0">
                <a:latin typeface="Consolas" panose="020B0609020204030204" pitchFamily="49" charset="0"/>
              </a:rPr>
              <a:t>가 두 개 있으면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</a:rPr>
              <a:t>출력 대상도 두 개 있어야 함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15616" y="4706471"/>
            <a:ext cx="6840760" cy="215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1423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ko-KR" altLang="en-US" dirty="0"/>
              <a:t>함수를 이용한 정수 출력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59631" y="4104008"/>
            <a:ext cx="6480721" cy="259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59631" y="1155810"/>
            <a:ext cx="6480721" cy="294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2830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출력의 형태를 다양하게 조합할 수 있음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48096" y="1249005"/>
            <a:ext cx="6644184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printf</a:t>
            </a:r>
            <a:r>
              <a:rPr lang="en-US" altLang="ko-KR" dirty="0" smtClean="0">
                <a:latin typeface="+mn-ea"/>
              </a:rPr>
              <a:t>("My age: %d \n", 20);</a:t>
            </a:r>
          </a:p>
          <a:p>
            <a:pP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printf</a:t>
            </a:r>
            <a:r>
              <a:rPr lang="en-US" altLang="ko-KR" dirty="0" smtClean="0">
                <a:latin typeface="+mn-ea"/>
              </a:rPr>
              <a:t>("%d is my point \n", 100);</a:t>
            </a:r>
          </a:p>
          <a:p>
            <a:pP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printf</a:t>
            </a:r>
            <a:r>
              <a:rPr lang="en-US" altLang="ko-KR" dirty="0" smtClean="0">
                <a:latin typeface="+mn-ea"/>
              </a:rPr>
              <a:t>("Good \</a:t>
            </a:r>
            <a:r>
              <a:rPr lang="en-US" altLang="ko-KR" dirty="0" err="1" smtClean="0">
                <a:latin typeface="+mn-ea"/>
              </a:rPr>
              <a:t>nmorning</a:t>
            </a:r>
            <a:r>
              <a:rPr lang="en-US" altLang="ko-KR" dirty="0" smtClean="0">
                <a:latin typeface="+mn-ea"/>
              </a:rPr>
              <a:t> \</a:t>
            </a:r>
            <a:r>
              <a:rPr lang="en-US" altLang="ko-KR" dirty="0" err="1" smtClean="0">
                <a:latin typeface="+mn-ea"/>
              </a:rPr>
              <a:t>neverybody</a:t>
            </a:r>
            <a:r>
              <a:rPr lang="en-US" altLang="ko-KR" dirty="0" smtClean="0">
                <a:latin typeface="+mn-ea"/>
              </a:rPr>
              <a:t>\n");</a:t>
            </a:r>
          </a:p>
          <a:p>
            <a:pPr>
              <a:buNone/>
            </a:pPr>
            <a:r>
              <a:rPr lang="en-US" altLang="ko-KR" dirty="0" smtClean="0">
                <a:latin typeface="+mn-ea"/>
              </a:rPr>
              <a:t>   return 0;</a:t>
            </a:r>
          </a:p>
          <a:p>
            <a:pPr>
              <a:buNone/>
            </a:pPr>
            <a:r>
              <a:rPr lang="en-US" altLang="ko-KR" dirty="0">
                <a:latin typeface="+mn-ea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917257" y="4106585"/>
            <a:ext cx="3313087" cy="267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57200" y="4385851"/>
            <a:ext cx="14447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945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출력의 형태를 다양하게 조합할 수 있음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589239"/>
            <a:ext cx="8229600" cy="541685"/>
          </a:xfrm>
        </p:spPr>
        <p:txBody>
          <a:bodyPr/>
          <a:lstStyle/>
          <a:p>
            <a:r>
              <a:rPr lang="ko-KR" altLang="en-US" dirty="0" smtClean="0"/>
              <a:t>나중에 보다 다양한 서식문자를 공부할 예정</a:t>
            </a:r>
            <a:endParaRPr lang="en-US" altLang="ko-KR" dirty="0" smtClean="0"/>
          </a:p>
          <a:p>
            <a:r>
              <a:rPr lang="ko-KR" altLang="en-US" dirty="0" smtClean="0"/>
              <a:t>보다 다양한 형태로 출력 형태를 조합할 수 있음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39552" y="1268412"/>
            <a:ext cx="8339498" cy="432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1445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02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2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>
                <a:latin typeface="맑은 고딕" panose="020B0503020000020004" pitchFamily="50" charset="-127"/>
              </a:rPr>
              <a:t>컴퓨터</a:t>
            </a:r>
            <a:r>
              <a:rPr dirty="0" smtClean="0">
                <a:latin typeface="맑은 고딕" panose="020B0503020000020004" pitchFamily="50" charset="-127"/>
              </a:rPr>
              <a:t> </a:t>
            </a:r>
            <a:r>
              <a:rPr dirty="0" err="1" smtClean="0">
                <a:latin typeface="맑은 고딕" panose="020B0503020000020004" pitchFamily="50" charset="-127"/>
              </a:rPr>
              <a:t>프로그래밍</a:t>
            </a:r>
            <a:r>
              <a:rPr altLang="ko-KR" dirty="0" smtClean="0">
                <a:latin typeface="맑은 고딕" panose="020B0503020000020004" pitchFamily="50" charset="-127"/>
              </a:rPr>
              <a:t>?</a:t>
            </a:r>
            <a:endParaRPr dirty="0" smtClean="0">
              <a:latin typeface="맑은 고딕" panose="020B0503020000020004" pitchFamily="50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프로그램</a:t>
            </a:r>
            <a:r>
              <a:rPr lang="en-US" altLang="ko-KR" dirty="0" smtClean="0"/>
              <a:t>? (</a:t>
            </a:r>
            <a:r>
              <a:rPr dirty="0" err="1" smtClean="0"/>
              <a:t>네이버</a:t>
            </a:r>
            <a:r>
              <a:rPr dirty="0" smtClean="0"/>
              <a:t> 사전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dirty="0" smtClean="0"/>
              <a:t>컴퓨터 프로그래밍이란</a:t>
            </a:r>
            <a:r>
              <a:rPr lang="en-US" altLang="ko-KR" dirty="0" smtClean="0"/>
              <a:t>?</a:t>
            </a:r>
          </a:p>
          <a:p>
            <a:pPr lvl="1">
              <a:defRPr/>
            </a:pPr>
            <a:r>
              <a:rPr dirty="0" smtClean="0"/>
              <a:t>컴퓨터에게 문제를 해결하기 위해 일을 시키는 방법</a:t>
            </a:r>
            <a:endParaRPr lang="en-US" altLang="ko-KR" dirty="0" smtClean="0"/>
          </a:p>
          <a:p>
            <a:pPr lvl="1">
              <a:defRPr/>
            </a:pPr>
            <a:r>
              <a:rPr dirty="0" smtClean="0"/>
              <a:t>컴퓨터가 이해할 수 있도록 구체적으로 설명해주는 것이 필요함</a:t>
            </a:r>
            <a:endParaRPr lang="en-US" altLang="ko-KR" dirty="0" smtClean="0"/>
          </a:p>
          <a:p>
            <a:pPr lvl="1">
              <a:defRPr/>
            </a:pPr>
            <a:r>
              <a:rPr dirty="0" smtClean="0"/>
              <a:t>궁극적으로 컴퓨터가 이해하고 시키는 대로 수행할 수 있는 실행 파일을 만들어내는 것이 목적</a:t>
            </a:r>
            <a:endParaRPr lang="en-US" altLang="ko-KR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755062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60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</a:rPr>
              <a:t>컴퓨터 프로그래밍</a:t>
            </a:r>
            <a:r>
              <a:rPr lang="en-US" altLang="ko-KR" dirty="0">
                <a:latin typeface="맑은 고딕" panose="020B0503020000020004" pitchFamily="50" charset="-127"/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실행파일이란</a:t>
            </a:r>
            <a:r>
              <a:rPr lang="en-US" altLang="ko-KR" dirty="0"/>
              <a:t>?</a:t>
            </a:r>
          </a:p>
          <a:p>
            <a:pPr lvl="1">
              <a:defRPr/>
            </a:pPr>
            <a:r>
              <a:rPr lang="en-US" altLang="ko-KR" dirty="0"/>
              <a:t>0, 1 </a:t>
            </a:r>
            <a:r>
              <a:rPr lang="ko-KR" altLang="en-US" dirty="0"/>
              <a:t>즉 이진수로 구성되어 컴퓨터가 수행해야 할 일의 정보를 담고 있는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C </a:t>
            </a:r>
            <a:r>
              <a:rPr lang="ko-KR" altLang="en-US" dirty="0" smtClean="0"/>
              <a:t>프로그래밍 언어</a:t>
            </a:r>
            <a:r>
              <a:rPr lang="en-US" altLang="ko-KR" dirty="0" smtClean="0"/>
              <a:t>?</a:t>
            </a:r>
          </a:p>
          <a:p>
            <a:pPr lvl="1">
              <a:defRPr/>
            </a:pPr>
            <a:r>
              <a:rPr lang="ko-KR" altLang="en-US" dirty="0" smtClean="0"/>
              <a:t>컴퓨터 프로그램을 만들 수 있는 도구 중 한 가지</a:t>
            </a:r>
            <a:endParaRPr lang="ko-KR" altLang="en-US" dirty="0"/>
          </a:p>
          <a:p>
            <a:pPr marL="457200" lvl="1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38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언어의 기본단위인 </a:t>
            </a:r>
            <a:r>
              <a:rPr lang="en-US" altLang="ko-KR" dirty="0"/>
              <a:t>'</a:t>
            </a:r>
            <a:r>
              <a:rPr lang="ko-KR" altLang="en-US" dirty="0"/>
              <a:t>함수</a:t>
            </a:r>
            <a:r>
              <a:rPr lang="en-US" altLang="ko-KR" dirty="0"/>
              <a:t>'</a:t>
            </a:r>
            <a:r>
              <a:rPr lang="ko-KR" altLang="en-US" dirty="0"/>
              <a:t>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언어의 기본 단위는 함수</a:t>
            </a:r>
            <a:endParaRPr lang="en-US" altLang="ko-KR" dirty="0" smtClean="0"/>
          </a:p>
          <a:p>
            <a:pPr lvl="1"/>
            <a:r>
              <a:rPr lang="ko-KR" altLang="en-US" sz="2400" dirty="0">
                <a:latin typeface="+mn-ea"/>
              </a:rPr>
              <a:t>함수를 만들고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만들어진 함수의 실행순서를 결정하는 것이 </a:t>
            </a:r>
            <a:r>
              <a:rPr lang="en-US" altLang="ko-KR" sz="2400" dirty="0">
                <a:latin typeface="+mn-ea"/>
              </a:rPr>
              <a:t>C</a:t>
            </a:r>
            <a:r>
              <a:rPr lang="ko-KR" altLang="en-US" sz="2400" dirty="0">
                <a:latin typeface="+mn-ea"/>
              </a:rPr>
              <a:t>언어로 프로그램을 작성하는 </a:t>
            </a:r>
            <a:r>
              <a:rPr lang="ko-KR" altLang="en-US" sz="2400" dirty="0" smtClean="0">
                <a:latin typeface="+mn-ea"/>
              </a:rPr>
              <a:t>것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함수의 기본 특성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sz="2400" dirty="0" smtClean="0">
                <a:latin typeface="+mn-ea"/>
              </a:rPr>
              <a:t>수학</a:t>
            </a:r>
            <a:endParaRPr lang="en-US" altLang="ko-KR" sz="2400" dirty="0">
              <a:latin typeface="+mn-ea"/>
            </a:endParaRPr>
          </a:p>
          <a:p>
            <a:pPr lvl="2"/>
            <a:r>
              <a:rPr lang="ko-KR" altLang="en-US" sz="2400" dirty="0" smtClean="0">
                <a:latin typeface="+mn-ea"/>
              </a:rPr>
              <a:t>함수에는 입력과 출력이 존재함</a:t>
            </a:r>
            <a:endParaRPr lang="en-US" altLang="ko-KR" sz="2400" dirty="0" smtClean="0">
              <a:latin typeface="+mn-ea"/>
            </a:endParaRPr>
          </a:p>
          <a:p>
            <a:pPr lvl="1"/>
            <a:r>
              <a:rPr lang="en-US" altLang="ko-KR" sz="2400" dirty="0" smtClean="0">
                <a:latin typeface="+mn-ea"/>
              </a:rPr>
              <a:t>C</a:t>
            </a:r>
            <a:r>
              <a:rPr lang="ko-KR" altLang="en-US" sz="2400" dirty="0" smtClean="0">
                <a:latin typeface="+mn-ea"/>
              </a:rPr>
              <a:t>언어</a:t>
            </a:r>
            <a:endParaRPr lang="en-US" altLang="ko-KR" sz="2400" dirty="0" smtClean="0">
              <a:latin typeface="+mn-ea"/>
            </a:endParaRPr>
          </a:p>
          <a:p>
            <a:pPr lvl="2"/>
            <a:r>
              <a:rPr lang="en-US" altLang="ko-KR" sz="2400" dirty="0" smtClean="0">
                <a:latin typeface="+mn-ea"/>
              </a:rPr>
              <a:t>4</a:t>
            </a:r>
            <a:r>
              <a:rPr lang="ko-KR" altLang="en-US" sz="2400" dirty="0" smtClean="0">
                <a:latin typeface="+mn-ea"/>
              </a:rPr>
              <a:t>가지 종류</a:t>
            </a:r>
            <a:endParaRPr lang="en-US" altLang="ko-KR" sz="2400" dirty="0" smtClean="0">
              <a:latin typeface="+mn-ea"/>
            </a:endParaRPr>
          </a:p>
          <a:p>
            <a:pPr lvl="3"/>
            <a:r>
              <a:rPr lang="ko-KR" altLang="en-US" sz="2400" dirty="0" smtClean="0">
                <a:latin typeface="+mn-ea"/>
              </a:rPr>
              <a:t>입력과 출력이 있는 경우</a:t>
            </a:r>
            <a:endParaRPr lang="en-US" altLang="ko-KR" sz="2400" dirty="0" smtClean="0">
              <a:latin typeface="+mn-ea"/>
            </a:endParaRPr>
          </a:p>
          <a:p>
            <a:pPr lvl="3"/>
            <a:r>
              <a:rPr lang="ko-KR" altLang="en-US" sz="2400" dirty="0" smtClean="0"/>
              <a:t>입력은 있으나 출력이 없는 경우</a:t>
            </a:r>
            <a:endParaRPr lang="en-US" altLang="ko-KR" sz="2400" dirty="0" smtClean="0"/>
          </a:p>
          <a:p>
            <a:pPr lvl="3"/>
            <a:r>
              <a:rPr lang="ko-KR" altLang="en-US" sz="2400" dirty="0" smtClean="0"/>
              <a:t>입력은 없지만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출력은 있는 경우</a:t>
            </a:r>
            <a:endParaRPr lang="en-US" altLang="ko-KR" sz="2400" dirty="0" smtClean="0"/>
          </a:p>
          <a:p>
            <a:pPr lvl="3"/>
            <a:r>
              <a:rPr lang="ko-KR" altLang="en-US" sz="2400" dirty="0" smtClean="0"/>
              <a:t>입력도 없고 출력도 없는 경우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146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내용 개체 틀 2"/>
          <p:cNvSpPr txBox="1">
            <a:spLocks/>
          </p:cNvSpPr>
          <p:nvPr/>
        </p:nvSpPr>
        <p:spPr bwMode="auto">
          <a:xfrm>
            <a:off x="2858064" y="1808560"/>
            <a:ext cx="6076387" cy="364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100" kern="0" dirty="0" smtClean="0"/>
              <a:t>C</a:t>
            </a:r>
            <a:r>
              <a:rPr lang="ko-KR" altLang="en-US" sz="2100" kern="0" dirty="0" smtClean="0"/>
              <a:t> </a:t>
            </a:r>
            <a:r>
              <a:rPr lang="ko-KR" altLang="en-US" sz="2100" kern="0" dirty="0"/>
              <a:t>언어의 함수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554" y="1808560"/>
            <a:ext cx="2800022" cy="3646884"/>
          </a:xfrm>
        </p:spPr>
        <p:txBody>
          <a:bodyPr/>
          <a:lstStyle/>
          <a:p>
            <a:r>
              <a:rPr lang="ko-KR" altLang="en-US" sz="2100" dirty="0"/>
              <a:t>수학에서 배운 함수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266536" y="2217601"/>
            <a:ext cx="2009843" cy="2256083"/>
            <a:chOff x="355381" y="1966200"/>
            <a:chExt cx="2679791" cy="3008111"/>
          </a:xfrm>
        </p:grpSpPr>
        <p:grpSp>
          <p:nvGrpSpPr>
            <p:cNvPr id="33" name="그룹 32"/>
            <p:cNvGrpSpPr/>
            <p:nvPr/>
          </p:nvGrpSpPr>
          <p:grpSpPr>
            <a:xfrm>
              <a:off x="355381" y="2467442"/>
              <a:ext cx="2590800" cy="1974850"/>
              <a:chOff x="387350" y="1905000"/>
              <a:chExt cx="787400" cy="711200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520700" y="1905000"/>
                <a:ext cx="228600" cy="165100"/>
                <a:chOff x="520700" y="1905000"/>
                <a:chExt cx="228600" cy="165100"/>
              </a:xfrm>
            </p:grpSpPr>
            <p:cxnSp>
              <p:nvCxnSpPr>
                <p:cNvPr id="11" name="직선 연결선 10"/>
                <p:cNvCxnSpPr/>
                <p:nvPr/>
              </p:nvCxnSpPr>
              <p:spPr bwMode="auto">
                <a:xfrm>
                  <a:off x="520700" y="1905000"/>
                  <a:ext cx="2286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직선 연결선 12"/>
                <p:cNvCxnSpPr/>
                <p:nvPr/>
              </p:nvCxnSpPr>
              <p:spPr bwMode="auto">
                <a:xfrm>
                  <a:off x="520700" y="1905000"/>
                  <a:ext cx="69850" cy="1651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직선 연결선 15"/>
                <p:cNvCxnSpPr/>
                <p:nvPr/>
              </p:nvCxnSpPr>
              <p:spPr bwMode="auto">
                <a:xfrm flipH="1">
                  <a:off x="679450" y="1905000"/>
                  <a:ext cx="69850" cy="1651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1" name="직선 연결선 20"/>
              <p:cNvCxnSpPr/>
              <p:nvPr/>
            </p:nvCxnSpPr>
            <p:spPr bwMode="auto">
              <a:xfrm>
                <a:off x="679450" y="2070100"/>
                <a:ext cx="4953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직선 연결선 21"/>
              <p:cNvCxnSpPr/>
              <p:nvPr/>
            </p:nvCxnSpPr>
            <p:spPr bwMode="auto">
              <a:xfrm>
                <a:off x="387350" y="2451100"/>
                <a:ext cx="4953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직선 연결선 22"/>
              <p:cNvCxnSpPr/>
              <p:nvPr/>
            </p:nvCxnSpPr>
            <p:spPr bwMode="auto">
              <a:xfrm>
                <a:off x="387350" y="2070100"/>
                <a:ext cx="2032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직선 연결선 25"/>
              <p:cNvCxnSpPr/>
              <p:nvPr/>
            </p:nvCxnSpPr>
            <p:spPr bwMode="auto">
              <a:xfrm>
                <a:off x="387350" y="2070100"/>
                <a:ext cx="0" cy="381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직선 연결선 26"/>
              <p:cNvCxnSpPr/>
              <p:nvPr/>
            </p:nvCxnSpPr>
            <p:spPr bwMode="auto">
              <a:xfrm>
                <a:off x="1174750" y="2070100"/>
                <a:ext cx="0" cy="381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8" name="그룹 27"/>
              <p:cNvGrpSpPr/>
              <p:nvPr/>
            </p:nvGrpSpPr>
            <p:grpSpPr>
              <a:xfrm rot="10800000">
                <a:off x="812800" y="2451100"/>
                <a:ext cx="228600" cy="165100"/>
                <a:chOff x="520700" y="1905000"/>
                <a:chExt cx="228600" cy="165100"/>
              </a:xfrm>
            </p:grpSpPr>
            <p:cxnSp>
              <p:nvCxnSpPr>
                <p:cNvPr id="29" name="직선 연결선 28"/>
                <p:cNvCxnSpPr/>
                <p:nvPr/>
              </p:nvCxnSpPr>
              <p:spPr bwMode="auto">
                <a:xfrm>
                  <a:off x="520700" y="1905000"/>
                  <a:ext cx="2286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직선 연결선 29"/>
                <p:cNvCxnSpPr/>
                <p:nvPr/>
              </p:nvCxnSpPr>
              <p:spPr bwMode="auto">
                <a:xfrm>
                  <a:off x="520700" y="1905000"/>
                  <a:ext cx="69850" cy="1651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직선 연결선 30"/>
                <p:cNvCxnSpPr/>
                <p:nvPr/>
              </p:nvCxnSpPr>
              <p:spPr bwMode="auto">
                <a:xfrm flipH="1">
                  <a:off x="679450" y="1905000"/>
                  <a:ext cx="69850" cy="1651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2" name="직선 연결선 31"/>
              <p:cNvCxnSpPr/>
              <p:nvPr/>
            </p:nvCxnSpPr>
            <p:spPr bwMode="auto">
              <a:xfrm>
                <a:off x="971550" y="2451100"/>
                <a:ext cx="2032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4" name="아래쪽 화살표 33"/>
            <p:cNvSpPr/>
            <p:nvPr/>
          </p:nvSpPr>
          <p:spPr bwMode="auto">
            <a:xfrm>
              <a:off x="992854" y="2019641"/>
              <a:ext cx="336549" cy="386839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schemeClr val="tx1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29404" y="1966200"/>
              <a:ext cx="7591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입력</a:t>
              </a:r>
            </a:p>
          </p:txBody>
        </p:sp>
        <p:sp>
          <p:nvSpPr>
            <p:cNvPr id="37" name="아래쪽 화살표 36"/>
            <p:cNvSpPr/>
            <p:nvPr/>
          </p:nvSpPr>
          <p:spPr bwMode="auto">
            <a:xfrm>
              <a:off x="1955800" y="4543424"/>
              <a:ext cx="336549" cy="386839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schemeClr val="tx1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75989" y="4543424"/>
              <a:ext cx="7591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출력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735562" y="2190794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입력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3025058" y="2237639"/>
            <a:ext cx="2000154" cy="2216003"/>
            <a:chOff x="4603313" y="1752941"/>
            <a:chExt cx="2666872" cy="2954670"/>
          </a:xfrm>
        </p:grpSpPr>
        <p:grpSp>
          <p:nvGrpSpPr>
            <p:cNvPr id="39" name="그룹 38"/>
            <p:cNvGrpSpPr/>
            <p:nvPr/>
          </p:nvGrpSpPr>
          <p:grpSpPr>
            <a:xfrm>
              <a:off x="4603313" y="2211387"/>
              <a:ext cx="2590800" cy="1974850"/>
              <a:chOff x="387350" y="1905000"/>
              <a:chExt cx="787400" cy="711200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520700" y="1905000"/>
                <a:ext cx="228600" cy="165100"/>
                <a:chOff x="520700" y="1905000"/>
                <a:chExt cx="228600" cy="165100"/>
              </a:xfrm>
            </p:grpSpPr>
            <p:cxnSp>
              <p:nvCxnSpPr>
                <p:cNvPr id="51" name="직선 연결선 50"/>
                <p:cNvCxnSpPr/>
                <p:nvPr/>
              </p:nvCxnSpPr>
              <p:spPr bwMode="auto">
                <a:xfrm>
                  <a:off x="520700" y="1905000"/>
                  <a:ext cx="2286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" name="직선 연결선 51"/>
                <p:cNvCxnSpPr/>
                <p:nvPr/>
              </p:nvCxnSpPr>
              <p:spPr bwMode="auto">
                <a:xfrm>
                  <a:off x="520700" y="1905000"/>
                  <a:ext cx="69850" cy="1651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3" name="직선 연결선 52"/>
                <p:cNvCxnSpPr/>
                <p:nvPr/>
              </p:nvCxnSpPr>
              <p:spPr bwMode="auto">
                <a:xfrm flipH="1">
                  <a:off x="679450" y="1905000"/>
                  <a:ext cx="69850" cy="1651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1" name="직선 연결선 40"/>
              <p:cNvCxnSpPr/>
              <p:nvPr/>
            </p:nvCxnSpPr>
            <p:spPr bwMode="auto">
              <a:xfrm>
                <a:off x="679450" y="2070100"/>
                <a:ext cx="4953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직선 연결선 41"/>
              <p:cNvCxnSpPr/>
              <p:nvPr/>
            </p:nvCxnSpPr>
            <p:spPr bwMode="auto">
              <a:xfrm>
                <a:off x="387350" y="2451100"/>
                <a:ext cx="4953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직선 연결선 42"/>
              <p:cNvCxnSpPr/>
              <p:nvPr/>
            </p:nvCxnSpPr>
            <p:spPr bwMode="auto">
              <a:xfrm>
                <a:off x="387350" y="2070100"/>
                <a:ext cx="2032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직선 연결선 43"/>
              <p:cNvCxnSpPr/>
              <p:nvPr/>
            </p:nvCxnSpPr>
            <p:spPr bwMode="auto">
              <a:xfrm>
                <a:off x="387350" y="2070100"/>
                <a:ext cx="0" cy="381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직선 연결선 44"/>
              <p:cNvCxnSpPr/>
              <p:nvPr/>
            </p:nvCxnSpPr>
            <p:spPr bwMode="auto">
              <a:xfrm>
                <a:off x="1174750" y="2070100"/>
                <a:ext cx="0" cy="381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6" name="그룹 45"/>
              <p:cNvGrpSpPr/>
              <p:nvPr/>
            </p:nvGrpSpPr>
            <p:grpSpPr>
              <a:xfrm rot="10800000">
                <a:off x="812800" y="2451100"/>
                <a:ext cx="228600" cy="165100"/>
                <a:chOff x="520700" y="1905000"/>
                <a:chExt cx="228600" cy="165100"/>
              </a:xfrm>
            </p:grpSpPr>
            <p:cxnSp>
              <p:nvCxnSpPr>
                <p:cNvPr id="48" name="직선 연결선 47"/>
                <p:cNvCxnSpPr/>
                <p:nvPr/>
              </p:nvCxnSpPr>
              <p:spPr bwMode="auto">
                <a:xfrm>
                  <a:off x="520700" y="1905000"/>
                  <a:ext cx="2286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9" name="직선 연결선 48"/>
                <p:cNvCxnSpPr/>
                <p:nvPr/>
              </p:nvCxnSpPr>
              <p:spPr bwMode="auto">
                <a:xfrm>
                  <a:off x="520700" y="1905000"/>
                  <a:ext cx="69850" cy="1651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0" name="직선 연결선 49"/>
                <p:cNvCxnSpPr/>
                <p:nvPr/>
              </p:nvCxnSpPr>
              <p:spPr bwMode="auto">
                <a:xfrm flipH="1">
                  <a:off x="679450" y="1905000"/>
                  <a:ext cx="69850" cy="1651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7" name="직선 연결선 46"/>
              <p:cNvCxnSpPr/>
              <p:nvPr/>
            </p:nvCxnSpPr>
            <p:spPr bwMode="auto">
              <a:xfrm>
                <a:off x="971550" y="2451100"/>
                <a:ext cx="2032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4" name="아래쪽 화살표 53"/>
            <p:cNvSpPr/>
            <p:nvPr/>
          </p:nvSpPr>
          <p:spPr bwMode="auto">
            <a:xfrm>
              <a:off x="5227867" y="1752941"/>
              <a:ext cx="336549" cy="386839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schemeClr val="tx1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56" name="아래쪽 화살표 55"/>
            <p:cNvSpPr/>
            <p:nvPr/>
          </p:nvSpPr>
          <p:spPr bwMode="auto">
            <a:xfrm>
              <a:off x="6190813" y="4276724"/>
              <a:ext cx="336549" cy="386839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schemeClr val="tx1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11002" y="4276724"/>
              <a:ext cx="7591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출력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16049" y="2561435"/>
            <a:ext cx="564126" cy="343835"/>
            <a:chOff x="520700" y="1905000"/>
            <a:chExt cx="228600" cy="165100"/>
          </a:xfrm>
        </p:grpSpPr>
        <p:cxnSp>
          <p:nvCxnSpPr>
            <p:cNvPr id="77" name="직선 연결선 76"/>
            <p:cNvCxnSpPr/>
            <p:nvPr/>
          </p:nvCxnSpPr>
          <p:spPr bwMode="auto">
            <a:xfrm>
              <a:off x="520700" y="1905000"/>
              <a:ext cx="228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>
              <a:off x="520700" y="1905000"/>
              <a:ext cx="69850" cy="1651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flipH="1">
              <a:off x="679450" y="1905000"/>
              <a:ext cx="69850" cy="1651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7" name="직선 연결선 66"/>
          <p:cNvCxnSpPr/>
          <p:nvPr/>
        </p:nvCxnSpPr>
        <p:spPr bwMode="auto">
          <a:xfrm>
            <a:off x="5807803" y="2905270"/>
            <a:ext cx="122227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5086976" y="3698737"/>
            <a:ext cx="122227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5086975" y="2905270"/>
            <a:ext cx="50144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5086976" y="2905270"/>
            <a:ext cx="0" cy="793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7030076" y="2905270"/>
            <a:ext cx="0" cy="793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6309249" y="3698736"/>
            <a:ext cx="720827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아래쪽 화살표 62"/>
          <p:cNvSpPr/>
          <p:nvPr/>
        </p:nvSpPr>
        <p:spPr bwMode="auto">
          <a:xfrm>
            <a:off x="5555391" y="2217601"/>
            <a:ext cx="252412" cy="29012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1350">
              <a:solidFill>
                <a:schemeClr val="tx1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64" name="아래쪽 화살표 63"/>
          <p:cNvSpPr/>
          <p:nvPr/>
        </p:nvSpPr>
        <p:spPr bwMode="auto">
          <a:xfrm>
            <a:off x="8325476" y="4110438"/>
            <a:ext cx="252412" cy="29012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1350">
              <a:solidFill>
                <a:schemeClr val="tx1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565618" y="411043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출력</a:t>
            </a:r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7823810" y="2905270"/>
            <a:ext cx="122227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7102983" y="3698737"/>
            <a:ext cx="122227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7102983" y="2905270"/>
            <a:ext cx="72082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7102982" y="2905270"/>
            <a:ext cx="0" cy="793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9046082" y="2905270"/>
            <a:ext cx="0" cy="793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1" name="그룹 90"/>
          <p:cNvGrpSpPr/>
          <p:nvPr/>
        </p:nvGrpSpPr>
        <p:grpSpPr>
          <a:xfrm rot="10800000">
            <a:off x="8152883" y="3698737"/>
            <a:ext cx="564126" cy="343835"/>
            <a:chOff x="520700" y="1905000"/>
            <a:chExt cx="228600" cy="165100"/>
          </a:xfrm>
        </p:grpSpPr>
        <p:cxnSp>
          <p:nvCxnSpPr>
            <p:cNvPr id="93" name="직선 연결선 92"/>
            <p:cNvCxnSpPr/>
            <p:nvPr/>
          </p:nvCxnSpPr>
          <p:spPr bwMode="auto">
            <a:xfrm>
              <a:off x="520700" y="1905000"/>
              <a:ext cx="228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>
              <a:off x="520700" y="1905000"/>
              <a:ext cx="69850" cy="1651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679450" y="1905000"/>
              <a:ext cx="69850" cy="1651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2" name="직선 연결선 91"/>
          <p:cNvCxnSpPr/>
          <p:nvPr/>
        </p:nvCxnSpPr>
        <p:spPr bwMode="auto">
          <a:xfrm>
            <a:off x="8544637" y="3698737"/>
            <a:ext cx="50144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/>
          <p:cNvCxnSpPr/>
          <p:nvPr/>
        </p:nvCxnSpPr>
        <p:spPr bwMode="auto">
          <a:xfrm>
            <a:off x="3526504" y="4985293"/>
            <a:ext cx="144165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 flipV="1">
            <a:off x="3025058" y="5778759"/>
            <a:ext cx="1441655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3025058" y="4985293"/>
            <a:ext cx="50144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/>
          <p:cNvCxnSpPr/>
          <p:nvPr/>
        </p:nvCxnSpPr>
        <p:spPr bwMode="auto">
          <a:xfrm>
            <a:off x="3025058" y="4985293"/>
            <a:ext cx="0" cy="793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/>
          <p:cNvCxnSpPr/>
          <p:nvPr/>
        </p:nvCxnSpPr>
        <p:spPr bwMode="auto">
          <a:xfrm>
            <a:off x="4968158" y="4985293"/>
            <a:ext cx="0" cy="793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4466713" y="5778760"/>
            <a:ext cx="50144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5786029" y="216769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입력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143875" y="3057101"/>
            <a:ext cx="39626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1</a:t>
            </a:r>
            <a:endParaRPr lang="ko-KR" altLang="en-US" sz="33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181076" y="3006914"/>
            <a:ext cx="39626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2</a:t>
            </a:r>
            <a:endParaRPr lang="ko-KR" altLang="en-US" sz="33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178379" y="2989539"/>
            <a:ext cx="39626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3</a:t>
            </a:r>
            <a:endParaRPr lang="ko-KR" altLang="en-US" sz="33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130541" y="5063369"/>
            <a:ext cx="39626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4</a:t>
            </a:r>
            <a:endParaRPr lang="ko-KR" altLang="en-US" sz="3300" dirty="0"/>
          </a:p>
        </p:txBody>
      </p:sp>
      <p:sp>
        <p:nvSpPr>
          <p:cNvPr id="127" name="내용 개체 틀 2"/>
          <p:cNvSpPr txBox="1">
            <a:spLocks/>
          </p:cNvSpPr>
          <p:nvPr/>
        </p:nvSpPr>
        <p:spPr bwMode="auto">
          <a:xfrm>
            <a:off x="5130643" y="4605277"/>
            <a:ext cx="3958195" cy="1363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800" kern="0" dirty="0"/>
              <a:t>1. </a:t>
            </a:r>
            <a:r>
              <a:rPr lang="ko-KR" altLang="en-US" sz="1800" kern="0" dirty="0"/>
              <a:t>입력과 출력이 모두 존재하는 함수</a:t>
            </a:r>
            <a:r>
              <a:rPr lang="en-US" altLang="ko-KR" sz="1800" kern="0" dirty="0"/>
              <a:t>2. </a:t>
            </a:r>
            <a:r>
              <a:rPr lang="ko-KR" altLang="en-US" sz="1800" kern="0" dirty="0"/>
              <a:t>입력만 있고 출력이 없는 함수</a:t>
            </a:r>
            <a:endParaRPr lang="en-US" altLang="ko-KR" sz="1800" kern="0" dirty="0"/>
          </a:p>
          <a:p>
            <a:pPr marL="0" indent="0">
              <a:buNone/>
            </a:pPr>
            <a:r>
              <a:rPr lang="en-US" altLang="ko-KR" sz="1800" kern="0" dirty="0"/>
              <a:t>3. </a:t>
            </a:r>
            <a:r>
              <a:rPr lang="ko-KR" altLang="en-US" sz="1800" kern="0" dirty="0"/>
              <a:t>입력은 없고 출력만 있는 함수</a:t>
            </a:r>
            <a:endParaRPr lang="en-US" altLang="ko-KR" sz="1800" kern="0" dirty="0"/>
          </a:p>
          <a:p>
            <a:pPr marL="0" indent="0">
              <a:buNone/>
            </a:pPr>
            <a:r>
              <a:rPr lang="en-US" altLang="ko-KR" sz="1800" kern="0" dirty="0"/>
              <a:t>4. </a:t>
            </a:r>
            <a:r>
              <a:rPr lang="ko-KR" altLang="en-US" sz="1800" kern="0" dirty="0"/>
              <a:t>입력과 출력이 모두 없는 함수</a:t>
            </a:r>
            <a:endParaRPr lang="en-US" altLang="ko-KR" sz="1800" kern="0" dirty="0"/>
          </a:p>
          <a:p>
            <a:pPr>
              <a:buAutoNum type="arabicPeriod"/>
            </a:pPr>
            <a:endParaRPr lang="ko-KR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726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언어의 함수와 관련된 용어 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만들어진</a:t>
            </a:r>
            <a:r>
              <a:rPr lang="en-US" altLang="ko-KR" dirty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가능한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함수의 실행을 명령하는 행위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인자의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함수의 실행을 명령할 때 전달하는 입력 값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b="1" u="sng" dirty="0" smtClean="0"/>
              <a:t>C</a:t>
            </a:r>
            <a:r>
              <a:rPr lang="ko-KR" altLang="en-US" b="1" u="sng" dirty="0" smtClean="0"/>
              <a:t>언어는 함수로 시작해서 함수로 끝난다</a:t>
            </a:r>
            <a:endParaRPr lang="en-US" altLang="ko-KR" b="1" u="sng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0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err="1" smtClean="0"/>
              <a:t>Hello.c</a:t>
            </a:r>
            <a:r>
              <a:rPr lang="ko-KR" altLang="en-US" dirty="0" smtClean="0"/>
              <a:t>에서의 함수는 어디에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프로그램의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번째 함수가 호출되면서 프로그램은 시작된다</a:t>
            </a:r>
            <a:endParaRPr lang="en-US" altLang="ko-KR" dirty="0" smtClean="0"/>
          </a:p>
          <a:p>
            <a:r>
              <a:rPr lang="ko-KR" altLang="en-US" dirty="0" smtClean="0"/>
              <a:t>제일 먼저 호출되는 함수는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main</a:t>
            </a:r>
            <a:r>
              <a:rPr lang="ko-KR" altLang="en-US" dirty="0" smtClean="0"/>
              <a:t>이라는 이름의 함수</a:t>
            </a:r>
            <a:endParaRPr lang="en-US" altLang="ko-KR" dirty="0" smtClean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C</a:t>
            </a:r>
            <a:r>
              <a:rPr lang="ko-KR" altLang="en-US" dirty="0"/>
              <a:t>언어로 구현된 모든 프로그램은 시작점에 해당하는 </a:t>
            </a:r>
            <a:r>
              <a:rPr lang="en-US" altLang="ko-KR" dirty="0"/>
              <a:t>main</a:t>
            </a:r>
            <a:r>
              <a:rPr lang="ko-KR" altLang="en-US" dirty="0"/>
              <a:t>이라는 이름의 함수를 반드시 정의해야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main</a:t>
            </a:r>
            <a:r>
              <a:rPr lang="ko-KR" altLang="en-US" dirty="0"/>
              <a:t>이라는 이름의 함수가 자동으로 호출이 되면서 프로그램은 실행된다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함수의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기능은 중괄호 안에 표현되며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중괄호 안에 표현된 함수의 기능을 가리켜 함수의 몸체</a:t>
            </a:r>
            <a:r>
              <a:rPr lang="en-US" altLang="ko-KR" dirty="0" smtClean="0"/>
              <a:t>(Body)</a:t>
            </a:r>
            <a:r>
              <a:rPr lang="ko-KR" altLang="en-US" dirty="0" smtClean="0"/>
              <a:t>라고 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05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언어의 함수에 표시되는 세 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함수를 호출할 때 사용하게 되는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실행의 결과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일반적으로 반환형</a:t>
            </a:r>
            <a:r>
              <a:rPr lang="en-US" altLang="ko-KR" dirty="0" smtClean="0"/>
              <a:t>(return type)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함수를 호출할 때 전달하는 입력 값의 형태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725144"/>
            <a:ext cx="2304255" cy="19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789036"/>
            <a:ext cx="3819933" cy="1808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화살표 연결선 5"/>
          <p:cNvCxnSpPr/>
          <p:nvPr/>
        </p:nvCxnSpPr>
        <p:spPr>
          <a:xfrm rot="5400000">
            <a:off x="4211166" y="5861521"/>
            <a:ext cx="720080" cy="1588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427984" y="6346825"/>
            <a:ext cx="28083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순차적으로 실행</a:t>
            </a:r>
            <a:endParaRPr lang="ko-KR" altLang="en-US" sz="2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69100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6972</TotalTime>
  <Words>1101</Words>
  <Application>Microsoft Office PowerPoint</Application>
  <PresentationFormat>화면 슬라이드 쇼(4:3)</PresentationFormat>
  <Paragraphs>226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27</vt:i4>
      </vt:variant>
    </vt:vector>
  </HeadingPairs>
  <TitlesOfParts>
    <vt:vector size="48" baseType="lpstr">
      <vt:lpstr>Gill Sans MT</vt:lpstr>
      <vt:lpstr>MingLiU</vt:lpstr>
      <vt:lpstr>新細明體</vt:lpstr>
      <vt:lpstr>굴림</vt:lpstr>
      <vt:lpstr>돋움</vt:lpstr>
      <vt:lpstr>맑은 고딕</vt:lpstr>
      <vt:lpstr>바탕</vt:lpstr>
      <vt:lpstr>휴먼매직체</vt:lpstr>
      <vt:lpstr>휴먼편지체</vt:lpstr>
      <vt:lpstr>Book Antiqua</vt:lpstr>
      <vt:lpstr>Bookman Old Style</vt:lpstr>
      <vt:lpstr>Consolas</vt:lpstr>
      <vt:lpstr>Garamond</vt:lpstr>
      <vt:lpstr>Times New Roman</vt:lpstr>
      <vt:lpstr>Wingdings</vt:lpstr>
      <vt:lpstr>Wingdings 3</vt:lpstr>
      <vt:lpstr>Level</vt:lpstr>
      <vt:lpstr>원본</vt:lpstr>
      <vt:lpstr>1_원본</vt:lpstr>
      <vt:lpstr>2_원본</vt:lpstr>
      <vt:lpstr>3_원본</vt:lpstr>
      <vt:lpstr>PowerPoint 프레젠테이션</vt:lpstr>
      <vt:lpstr>Chapter 02-1. Hello world! 들여다보기</vt:lpstr>
      <vt:lpstr>컴퓨터 프로그래밍?</vt:lpstr>
      <vt:lpstr>컴퓨터 프로그래밍?</vt:lpstr>
      <vt:lpstr>C언어의 기본단위인 '함수'의 이해</vt:lpstr>
      <vt:lpstr>함수</vt:lpstr>
      <vt:lpstr>함수의 이해</vt:lpstr>
      <vt:lpstr>예제 Hello.c에서의 함수는 어디에?</vt:lpstr>
      <vt:lpstr>함수의 이해</vt:lpstr>
      <vt:lpstr>세미콜론</vt:lpstr>
      <vt:lpstr>세미콜론</vt:lpstr>
      <vt:lpstr>소스코드의 세세한 분석</vt:lpstr>
      <vt:lpstr>소스코드의 세세한 분석</vt:lpstr>
      <vt:lpstr>용어 정리</vt:lpstr>
      <vt:lpstr>Chapter 02-2. 주석이 들어가야 완성된 프로그램</vt:lpstr>
      <vt:lpstr>주석(Comment)</vt:lpstr>
      <vt:lpstr>주석의 필요성과 블록단위 주석</vt:lpstr>
      <vt:lpstr>주석의 필요성과 블록단위 주석</vt:lpstr>
      <vt:lpstr>주석 처리의 예</vt:lpstr>
      <vt:lpstr>주석 처리에 있어서의 주의점</vt:lpstr>
      <vt:lpstr>Chapter 02-3. printf 함수의 기본적인  이해</vt:lpstr>
      <vt:lpstr>printf함수를 이용한 정수 출력</vt:lpstr>
      <vt:lpstr>printf함수를 이용한 정수 출력</vt:lpstr>
      <vt:lpstr>printf함수를 이용한 정수 출력</vt:lpstr>
      <vt:lpstr>출력의 형태를 다양하게 조합할 수 있음</vt:lpstr>
      <vt:lpstr>출력의 형태를 다양하게 조합할 수 있음</vt:lpstr>
      <vt:lpstr>PowerPoint 프레젠테이션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1696</cp:revision>
  <dcterms:created xsi:type="dcterms:W3CDTF">2001-05-01T19:45:44Z</dcterms:created>
  <dcterms:modified xsi:type="dcterms:W3CDTF">2018-09-01T12:46:52Z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