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59" r:id="rId2"/>
    <p:sldMasterId id="2147483971" r:id="rId3"/>
    <p:sldMasterId id="2147483983" r:id="rId4"/>
  </p:sldMasterIdLst>
  <p:notesMasterIdLst>
    <p:notesMasterId r:id="rId43"/>
  </p:notesMasterIdLst>
  <p:sldIdLst>
    <p:sldId id="323" r:id="rId5"/>
    <p:sldId id="487" r:id="rId6"/>
    <p:sldId id="461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21" r:id="rId26"/>
    <p:sldId id="522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7" r:id="rId36"/>
    <p:sldId id="514" r:id="rId37"/>
    <p:sldId id="515" r:id="rId38"/>
    <p:sldId id="516" r:id="rId39"/>
    <p:sldId id="518" r:id="rId40"/>
    <p:sldId id="519" r:id="rId41"/>
    <p:sldId id="52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85516" autoAdjust="0"/>
  </p:normalViewPr>
  <p:slideViewPr>
    <p:cSldViewPr>
      <p:cViewPr varScale="1">
        <p:scale>
          <a:sx n="140" d="100"/>
          <a:sy n="140" d="100"/>
        </p:scale>
        <p:origin x="233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6708B-AAE0-4A97-A7D4-E94C23A25000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06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6708B-AAE0-4A97-A7D4-E94C23A25000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55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2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3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962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2018-09-27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6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9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55221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4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5602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2018-09-27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8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992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428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1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5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8897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2018-09-27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40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72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02033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56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3560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2018-09-27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90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0572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9252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19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953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2532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2018-09-27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0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157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30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8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907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2018-09-27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20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67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2018-09-27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05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2018-09-27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2018-09-27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4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2018-09-27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6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#03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이름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이름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62512"/>
          </a:xfrm>
        </p:spPr>
        <p:txBody>
          <a:bodyPr/>
          <a:lstStyle/>
          <a:p>
            <a:r>
              <a:rPr lang="ko-KR" altLang="en-US" dirty="0" smtClean="0"/>
              <a:t>변수의 이름은 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변수의 이름은 알파벳이나 </a:t>
            </a:r>
            <a:r>
              <a:rPr lang="ko-KR" altLang="en-US" dirty="0" err="1" smtClean="0"/>
              <a:t>언더바로</a:t>
            </a:r>
            <a:r>
              <a:rPr lang="ko-KR" altLang="en-US" dirty="0" smtClean="0"/>
              <a:t> 시작해야 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언어는 대소문자를 구별함</a:t>
            </a:r>
            <a:endParaRPr lang="en-US" altLang="ko-KR" dirty="0"/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은 다른 변수임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언어의 키워드는 변수의 이름으로 사용할 수 없음</a:t>
            </a:r>
            <a:endParaRPr lang="en-US" altLang="ko-KR" dirty="0" smtClean="0"/>
          </a:p>
          <a:p>
            <a:r>
              <a:rPr lang="ko-KR" altLang="en-US" dirty="0" smtClean="0"/>
              <a:t>이름 사이에 공백이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들어갈 수 없음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123728" y="5592955"/>
            <a:ext cx="5832648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7ThVal;    /* </a:t>
            </a:r>
            <a:r>
              <a:rPr lang="ko-KR" altLang="en-US" dirty="0" smtClean="0">
                <a:latin typeface="Consolas" panose="020B0609020204030204" pitchFamily="49" charset="0"/>
              </a:rPr>
              <a:t>숫자로 시작함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phone#;    /* </a:t>
            </a:r>
            <a:r>
              <a:rPr lang="ko-KR" altLang="en-US" dirty="0" smtClean="0">
                <a:latin typeface="Consolas" panose="020B0609020204030204" pitchFamily="49" charset="0"/>
              </a:rPr>
              <a:t>특수문자 사용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your name; /* </a:t>
            </a:r>
            <a:r>
              <a:rPr lang="ko-KR" altLang="en-US" dirty="0" smtClean="0">
                <a:latin typeface="Consolas" panose="020B0609020204030204" pitchFamily="49" charset="0"/>
              </a:rPr>
              <a:t>공백문자 사용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9295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C6600"/>
                </a:solidFill>
                <a:latin typeface="+mn-ea"/>
              </a:rPr>
              <a:t>잘못된 경우</a:t>
            </a:r>
            <a:endParaRPr lang="en-US" altLang="ko-KR" sz="24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2123728" y="4255399"/>
            <a:ext cx="2592288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Th7Val;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phone;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your_name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346459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C6600"/>
                </a:solidFill>
                <a:latin typeface="+mn-ea"/>
              </a:rPr>
              <a:t>괜찮은 경우</a:t>
            </a:r>
            <a:endParaRPr lang="en-US" altLang="ko-KR" sz="2400" b="1" dirty="0" smtClean="0">
              <a:solidFill>
                <a:srgbClr val="CC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79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(Data 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두 가지 부류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정수형 변수와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/>
          </a:p>
          <a:p>
            <a:r>
              <a:rPr lang="ko-KR" altLang="en-US" dirty="0" smtClean="0"/>
              <a:t>정수형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 값을 저장하기 위해 만들어진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char,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 </a:t>
            </a:r>
            <a:r>
              <a:rPr lang="ko-KR" altLang="en-US" dirty="0" smtClean="0"/>
              <a:t>형 변수로 나누어짐</a:t>
            </a:r>
            <a:endParaRPr lang="en-US" altLang="ko-KR" dirty="0" smtClean="0"/>
          </a:p>
          <a:p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소수점이 있는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저장하기 위해 만들어짐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 변수로 나누어짐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정수형 변수와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변수가 나누어지는 이유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정수와 실수를 저장하는 방식이 다르기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1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(Data 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30077"/>
            <a:ext cx="8229600" cy="4400847"/>
          </a:xfrm>
        </p:spPr>
        <p:txBody>
          <a:bodyPr/>
          <a:lstStyle/>
          <a:p>
            <a:r>
              <a:rPr lang="en-US" altLang="ko-KR" dirty="0" smtClean="0"/>
              <a:t>num1</a:t>
            </a:r>
            <a:r>
              <a:rPr lang="ko-KR" altLang="en-US" dirty="0" smtClean="0"/>
              <a:t>은 정수형 변수 중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num2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 중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8422" y="1268413"/>
            <a:ext cx="2592288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24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71945" y="2276872"/>
            <a:ext cx="3898776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double num2 = 3.14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2008" y="3325048"/>
            <a:ext cx="9036496" cy="341632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3;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4;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result = num1 + num2;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덧셈 결과</a:t>
            </a:r>
            <a:r>
              <a:rPr lang="en-US" altLang="ko-KR" dirty="0" smtClean="0">
                <a:latin typeface="Consolas" panose="020B0609020204030204" pitchFamily="49" charset="0"/>
              </a:rPr>
              <a:t>: %d\n", result);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+ %d = %d\n", num1, num2, result);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</a:t>
            </a:r>
            <a:r>
              <a:rPr lang="ko-KR" altLang="en-US" dirty="0" smtClean="0">
                <a:latin typeface="Consolas" panose="020B0609020204030204" pitchFamily="49" charset="0"/>
              </a:rPr>
              <a:t>와</a:t>
            </a:r>
            <a:r>
              <a:rPr lang="en-US" altLang="ko-KR" dirty="0" smtClean="0">
                <a:latin typeface="Consolas" panose="020B0609020204030204" pitchFamily="49" charset="0"/>
              </a:rPr>
              <a:t> %d</a:t>
            </a:r>
            <a:r>
              <a:rPr lang="ko-KR" altLang="en-US" dirty="0" smtClean="0">
                <a:latin typeface="Consolas" panose="020B0609020204030204" pitchFamily="49" charset="0"/>
              </a:rPr>
              <a:t>의 합은 </a:t>
            </a:r>
            <a:r>
              <a:rPr lang="en-US" altLang="ko-KR" dirty="0" smtClean="0">
                <a:latin typeface="Consolas" panose="020B0609020204030204" pitchFamily="49" charset="0"/>
              </a:rPr>
              <a:t>%d\n", num1, num2, result);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811014" y="3715085"/>
            <a:ext cx="326841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580112" y="3325048"/>
            <a:ext cx="14401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6" y="5913477"/>
            <a:ext cx="8049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변수를 선언하여 덧셈의 결과를 저장했기 때문에 덧셈결과를 다양한 형태로 출력할 수 있다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76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연산자와 산술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747579"/>
              </p:ext>
            </p:extLst>
          </p:nvPr>
        </p:nvGraphicFramePr>
        <p:xfrm>
          <a:off x="143508" y="1167884"/>
          <a:ext cx="8856984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결합방향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연산자 오른쪽에 있는 값을 연산자 왼쪽에 있는 변수에 대입</a:t>
                      </a:r>
                      <a:r>
                        <a:rPr lang="en-US" altLang="ko-KR" sz="2400" dirty="0" smtClean="0"/>
                        <a:t>.</a:t>
                      </a:r>
                      <a:r>
                        <a:rPr lang="ko-KR" altLang="en-US" sz="2400" dirty="0" smtClean="0"/>
                        <a:t> 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 = 20;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+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두 </a:t>
                      </a:r>
                      <a:r>
                        <a:rPr lang="ko-KR" altLang="en-US" sz="2400" dirty="0" err="1" smtClean="0"/>
                        <a:t>피연산자의</a:t>
                      </a:r>
                      <a:r>
                        <a:rPr lang="ko-KR" altLang="en-US" sz="2400" dirty="0" smtClean="0"/>
                        <a:t> 값을 더함</a:t>
                      </a:r>
                      <a:r>
                        <a:rPr lang="en-US" altLang="ko-KR" sz="2400" dirty="0" smtClean="0"/>
                        <a:t>.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dirty="0" err="1" smtClean="0"/>
                        <a:t>num</a:t>
                      </a:r>
                      <a:r>
                        <a:rPr lang="en-US" altLang="ko-KR" sz="2400" dirty="0" smtClean="0"/>
                        <a:t> = 4 +</a:t>
                      </a:r>
                      <a:r>
                        <a:rPr lang="en-US" altLang="ko-KR" sz="2400" baseline="0" dirty="0" smtClean="0"/>
                        <a:t> 3;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왼쪽의 </a:t>
                      </a:r>
                      <a:r>
                        <a:rPr lang="ko-KR" altLang="en-US" sz="2400" dirty="0" err="1" smtClean="0"/>
                        <a:t>피연산자</a:t>
                      </a:r>
                      <a:r>
                        <a:rPr lang="ko-KR" altLang="en-US" sz="2400" dirty="0" smtClean="0"/>
                        <a:t> 값에서 오른쪽의 </a:t>
                      </a:r>
                      <a:r>
                        <a:rPr lang="ko-KR" altLang="en-US" sz="2400" dirty="0" err="1" smtClean="0"/>
                        <a:t>피연산자</a:t>
                      </a:r>
                      <a:r>
                        <a:rPr lang="ko-KR" altLang="en-US" sz="2400" dirty="0" smtClean="0"/>
                        <a:t> 값을 뺌</a:t>
                      </a:r>
                      <a:r>
                        <a:rPr lang="en-US" altLang="ko-KR" sz="2400" dirty="0" smtClean="0"/>
                        <a:t>. </a:t>
                      </a:r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4 – 3;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*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두 </a:t>
                      </a:r>
                      <a:r>
                        <a:rPr lang="ko-KR" altLang="en-US" sz="2400" dirty="0" err="1" smtClean="0"/>
                        <a:t>피연산자의</a:t>
                      </a:r>
                      <a:r>
                        <a:rPr lang="ko-KR" altLang="en-US" sz="2400" dirty="0" smtClean="0"/>
                        <a:t> 값을 곱함</a:t>
                      </a:r>
                      <a:r>
                        <a:rPr lang="en-US" altLang="ko-KR" sz="2400" dirty="0" smtClean="0"/>
                        <a:t>.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4 * 3;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/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왼쪽의 </a:t>
                      </a:r>
                      <a:r>
                        <a:rPr lang="ko-KR" altLang="en-US" sz="2400" dirty="0" err="1" smtClean="0"/>
                        <a:t>피연산자</a:t>
                      </a:r>
                      <a:r>
                        <a:rPr lang="ko-KR" altLang="en-US" sz="2400" dirty="0" smtClean="0"/>
                        <a:t> 값을 오른쪽의 </a:t>
                      </a:r>
                      <a:r>
                        <a:rPr lang="ko-KR" altLang="en-US" sz="2400" dirty="0" err="1" smtClean="0"/>
                        <a:t>피연산자</a:t>
                      </a:r>
                      <a:r>
                        <a:rPr lang="ko-KR" altLang="en-US" sz="2400" dirty="0" smtClean="0"/>
                        <a:t> 값으로 나눔</a:t>
                      </a:r>
                      <a:r>
                        <a:rPr lang="en-US" altLang="ko-KR" sz="2400" dirty="0" smtClean="0"/>
                        <a:t>.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정수와 실수를 구분함</a:t>
                      </a:r>
                      <a:r>
                        <a:rPr lang="en-US" altLang="ko-KR" sz="2400" baseline="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7 / 3; 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왼쪽의 </a:t>
                      </a:r>
                      <a:r>
                        <a:rPr lang="ko-KR" altLang="en-US" sz="2400" dirty="0" err="1" smtClean="0"/>
                        <a:t>피연산자</a:t>
                      </a:r>
                      <a:r>
                        <a:rPr lang="ko-KR" altLang="en-US" sz="2400" dirty="0" smtClean="0"/>
                        <a:t> 값을 오른쪽의 </a:t>
                      </a:r>
                      <a:r>
                        <a:rPr lang="ko-KR" altLang="en-US" sz="2400" dirty="0" err="1" smtClean="0"/>
                        <a:t>피연산자</a:t>
                      </a:r>
                      <a:r>
                        <a:rPr lang="ko-KR" altLang="en-US" sz="2400" dirty="0" smtClean="0"/>
                        <a:t> 값으로 나눌 때 얻게 되는 나머지 값을 반환</a:t>
                      </a:r>
                      <a:r>
                        <a:rPr lang="en-US" altLang="ko-KR" sz="2400" dirty="0" smtClean="0"/>
                        <a:t>. </a:t>
                      </a:r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정수 연산에서만 사용됨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7 % 3; 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 flipH="1">
            <a:off x="7668344" y="2060848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H="1">
            <a:off x="7668344" y="2636912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7668344" y="3284984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H="1">
            <a:off x="7668344" y="3933056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>
            <a:off x="7668344" y="4581128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H="1">
            <a:off x="7668344" y="5589240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84463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연산자와 산술 연산자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6657" y="1284886"/>
            <a:ext cx="8203551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9, num2 = 2;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(%d+%d=%d\n", num1, num2, num1+num2);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(%</a:t>
            </a:r>
            <a:r>
              <a:rPr lang="en-US" altLang="ko-KR" dirty="0" smtClean="0">
                <a:latin typeface="Consolas" panose="020B0609020204030204" pitchFamily="49" charset="0"/>
              </a:rPr>
              <a:t>d-%</a:t>
            </a:r>
            <a:r>
              <a:rPr lang="en-US" altLang="ko-KR" dirty="0">
                <a:latin typeface="Consolas" panose="020B0609020204030204" pitchFamily="49" charset="0"/>
              </a:rPr>
              <a:t>d=%d\n", num1, num2, </a:t>
            </a:r>
            <a:r>
              <a:rPr lang="en-US" altLang="ko-KR" dirty="0" smtClean="0">
                <a:latin typeface="Consolas" panose="020B0609020204030204" pitchFamily="49" charset="0"/>
              </a:rPr>
              <a:t>num1-num2</a:t>
            </a:r>
            <a:r>
              <a:rPr lang="en-US" altLang="ko-KR" dirty="0">
                <a:latin typeface="Consolas" panose="020B0609020204030204" pitchFamily="49" charset="0"/>
              </a:rPr>
              <a:t>);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(%</a:t>
            </a:r>
            <a:r>
              <a:rPr lang="en-US" altLang="ko-KR" dirty="0" smtClean="0">
                <a:latin typeface="Consolas" panose="020B0609020204030204" pitchFamily="49" charset="0"/>
              </a:rPr>
              <a:t>d</a:t>
            </a:r>
            <a:r>
              <a:rPr lang="en-US" altLang="ko-KR" dirty="0"/>
              <a:t>×</a:t>
            </a:r>
            <a:r>
              <a:rPr lang="en-US" altLang="ko-KR" dirty="0" smtClean="0">
                <a:latin typeface="Consolas" panose="020B0609020204030204" pitchFamily="49" charset="0"/>
              </a:rPr>
              <a:t>%d</a:t>
            </a:r>
            <a:r>
              <a:rPr lang="en-US" altLang="ko-KR" dirty="0">
                <a:latin typeface="Consolas" panose="020B0609020204030204" pitchFamily="49" charset="0"/>
              </a:rPr>
              <a:t>=%d\n", num1, num2, </a:t>
            </a:r>
            <a:r>
              <a:rPr lang="en-US" altLang="ko-KR" dirty="0" smtClean="0">
                <a:latin typeface="Consolas" panose="020B0609020204030204" pitchFamily="49" charset="0"/>
              </a:rPr>
              <a:t>num1*num2</a:t>
            </a:r>
            <a:r>
              <a:rPr lang="en-US" altLang="ko-KR" dirty="0">
                <a:latin typeface="Consolas" panose="020B0609020204030204" pitchFamily="49" charset="0"/>
              </a:rPr>
              <a:t>);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(%</a:t>
            </a:r>
            <a:r>
              <a:rPr lang="en-US" altLang="ko-KR" dirty="0" smtClean="0">
                <a:latin typeface="Consolas" panose="020B0609020204030204" pitchFamily="49" charset="0"/>
              </a:rPr>
              <a:t>d</a:t>
            </a:r>
            <a:r>
              <a:rPr lang="en-US" altLang="ko-KR" dirty="0"/>
              <a:t>÷</a:t>
            </a:r>
            <a:r>
              <a:rPr lang="en-US" altLang="ko-KR" dirty="0" smtClean="0">
                <a:latin typeface="Consolas" panose="020B0609020204030204" pitchFamily="49" charset="0"/>
              </a:rPr>
              <a:t>%</a:t>
            </a:r>
            <a:r>
              <a:rPr lang="en-US" altLang="ko-KR" dirty="0">
                <a:latin typeface="Consolas" panose="020B0609020204030204" pitchFamily="49" charset="0"/>
              </a:rPr>
              <a:t>d=%d\n", num1, num2, </a:t>
            </a:r>
            <a:r>
              <a:rPr lang="en-US" altLang="ko-KR" dirty="0" smtClean="0">
                <a:latin typeface="Consolas" panose="020B0609020204030204" pitchFamily="49" charset="0"/>
              </a:rPr>
              <a:t>num1/num2</a:t>
            </a:r>
            <a:r>
              <a:rPr lang="en-US" altLang="ko-KR" dirty="0">
                <a:latin typeface="Consolas" panose="020B0609020204030204" pitchFamily="49" charset="0"/>
              </a:rPr>
              <a:t>);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(%</a:t>
            </a:r>
            <a:r>
              <a:rPr lang="en-US" altLang="ko-KR" dirty="0" smtClean="0">
                <a:latin typeface="Consolas" panose="020B0609020204030204" pitchFamily="49" charset="0"/>
              </a:rPr>
              <a:t>d</a:t>
            </a:r>
            <a:r>
              <a:rPr lang="en-US" altLang="ko-KR" dirty="0"/>
              <a:t>÷</a:t>
            </a:r>
            <a:r>
              <a:rPr lang="en-US" altLang="ko-KR" dirty="0" smtClean="0">
                <a:latin typeface="Consolas" panose="020B0609020204030204" pitchFamily="49" charset="0"/>
              </a:rPr>
              <a:t>%d</a:t>
            </a:r>
            <a:r>
              <a:rPr lang="ko-KR" altLang="en-US" dirty="0" smtClean="0">
                <a:latin typeface="Consolas" panose="020B0609020204030204" pitchFamily="49" charset="0"/>
              </a:rPr>
              <a:t>의 나머지</a:t>
            </a:r>
            <a:r>
              <a:rPr lang="en-US" altLang="ko-KR" dirty="0" smtClean="0">
                <a:latin typeface="Consolas" panose="020B0609020204030204" pitchFamily="49" charset="0"/>
              </a:rPr>
              <a:t>=%</a:t>
            </a:r>
            <a:r>
              <a:rPr lang="en-US" altLang="ko-KR" dirty="0">
                <a:latin typeface="Consolas" panose="020B0609020204030204" pitchFamily="49" charset="0"/>
              </a:rPr>
              <a:t>d\n", num1, </a:t>
            </a:r>
            <a:r>
              <a:rPr lang="en-US" altLang="ko-KR" dirty="0" smtClean="0">
                <a:latin typeface="Consolas" panose="020B0609020204030204" pitchFamily="49" charset="0"/>
              </a:rPr>
              <a:t>num2,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num1%num2</a:t>
            </a:r>
            <a:r>
              <a:rPr lang="en-US" altLang="ko-KR" dirty="0">
                <a:latin typeface="Consolas" panose="020B0609020204030204" pitchFamily="49" charset="0"/>
              </a:rPr>
              <a:t>);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292080" y="4312844"/>
            <a:ext cx="3681142" cy="221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758656" y="4317570"/>
            <a:ext cx="21852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7" name="내용 개체 틀 6"/>
          <p:cNvSpPr txBox="1">
            <a:spLocks noGrp="1"/>
          </p:cNvSpPr>
          <p:nvPr>
            <p:ph idx="1"/>
          </p:nvPr>
        </p:nvSpPr>
        <p:spPr>
          <a:xfrm>
            <a:off x="456657" y="5157192"/>
            <a:ext cx="4330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함수호출 문장에 연산식이 있는 경우 연산이 이뤄지고 그 결과를 기반으로 함수의 호출이 진행된다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72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대입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 연산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30041"/>
              </p:ext>
            </p:extLst>
          </p:nvPr>
        </p:nvGraphicFramePr>
        <p:xfrm>
          <a:off x="899592" y="1844824"/>
          <a:ext cx="75608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산술 연산</a:t>
                      </a:r>
                      <a:endParaRPr lang="ko-KR" altLang="en-US" sz="24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복합 대입 연산자 활용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a + 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+= 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a = a – b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a -= b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a = a * b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a *= b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a = a / b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a /= b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a = a % b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a %= b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45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15616" y="1268413"/>
            <a:ext cx="6510761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2, num2 = 4, num3 = 6;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num1 += 3; /* num1 = num1 + 3; 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num2 *= 4; /* num2 = num2 * 4; 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num3 %= 5; /* num3 = num3 % 5; 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("Result: %d, %d, %d\n",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num1, num2, num3);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3425" y="5661248"/>
            <a:ext cx="491454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44952" y="5878982"/>
            <a:ext cx="1318473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8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부호의 의미를 갖는 </a:t>
            </a:r>
            <a:r>
              <a:rPr lang="en-US" altLang="ko-KR" dirty="0" smtClean="0"/>
              <a:t>+</a:t>
            </a:r>
            <a:r>
              <a:rPr lang="ko-KR" altLang="en-US" dirty="0" smtClean="0"/>
              <a:t>연산자와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55576" y="1268413"/>
            <a:ext cx="7931224" cy="52629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+2; /*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2; </a:t>
            </a:r>
            <a:r>
              <a:rPr lang="ko-KR" altLang="en-US" dirty="0" smtClean="0">
                <a:latin typeface="Consolas" panose="020B0609020204030204" pitchFamily="49" charset="0"/>
              </a:rPr>
              <a:t>와 같음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-4;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num1 = -num1;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("num1: %d\n", num1);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num2 = -num2;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("num2: %d\n", num2);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latin typeface="Consolas" panose="020B0609020204030204" pitchFamily="49" charset="0"/>
              </a:rPr>
              <a:t>num1 = </a:t>
            </a:r>
            <a:r>
              <a:rPr lang="en-US" altLang="ko-KR" dirty="0" smtClean="0">
                <a:latin typeface="Consolas" panose="020B0609020204030204" pitchFamily="49" charset="0"/>
              </a:rPr>
              <a:t>+num1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("num1: %d\n", num1);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num2 </a:t>
            </a:r>
            <a:r>
              <a:rPr lang="en-US" altLang="ko-KR" dirty="0">
                <a:latin typeface="Consolas" panose="020B0609020204030204" pitchFamily="49" charset="0"/>
              </a:rPr>
              <a:t>= +</a:t>
            </a:r>
            <a:r>
              <a:rPr lang="en-US" altLang="ko-KR" dirty="0" smtClean="0">
                <a:latin typeface="Consolas" panose="020B0609020204030204" pitchFamily="49" charset="0"/>
              </a:rPr>
              <a:t>num2;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smtClean="0">
                <a:latin typeface="Consolas" panose="020B0609020204030204" pitchFamily="49" charset="0"/>
              </a:rPr>
              <a:t>num2: </a:t>
            </a:r>
            <a:r>
              <a:rPr lang="en-US" altLang="ko-KR" dirty="0">
                <a:latin typeface="Consolas" panose="020B0609020204030204" pitchFamily="49" charset="0"/>
              </a:rPr>
              <a:t>%d\n", </a:t>
            </a:r>
            <a:r>
              <a:rPr lang="en-US" altLang="ko-KR" dirty="0" smtClean="0">
                <a:latin typeface="Consolas" panose="020B0609020204030204" pitchFamily="49" charset="0"/>
              </a:rPr>
              <a:t>num2);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660232" y="5947825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?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61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부호의 의미를 갖는 </a:t>
            </a:r>
            <a:r>
              <a:rPr lang="en-US" altLang="ko-KR" dirty="0"/>
              <a:t>+</a:t>
            </a:r>
            <a:r>
              <a:rPr lang="ko-KR" altLang="en-US" dirty="0"/>
              <a:t>연산자와 </a:t>
            </a:r>
            <a:r>
              <a:rPr lang="en-US" altLang="ko-KR" dirty="0"/>
              <a:t>-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연산자를 혼동하지 않도록 주의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띄어쓰기를 통해 혼동을 최소화시킴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71600" y="1769737"/>
            <a:ext cx="7200800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num1=-num2;   /* </a:t>
            </a:r>
            <a:r>
              <a:rPr lang="ko-KR" altLang="en-US" dirty="0" smtClean="0">
                <a:latin typeface="Consolas" panose="020B0609020204030204" pitchFamily="49" charset="0"/>
              </a:rPr>
              <a:t>부호 연산자 사용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num1-=num2;   /* </a:t>
            </a:r>
            <a:r>
              <a:rPr lang="ko-KR" altLang="en-US" dirty="0" smtClean="0">
                <a:latin typeface="Consolas" panose="020B0609020204030204" pitchFamily="49" charset="0"/>
              </a:rPr>
              <a:t>복합 대입 연산자 사용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71600" y="3284170"/>
            <a:ext cx="7200800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num1 =- num2; </a:t>
            </a: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ko-KR" altLang="en-US" dirty="0">
                <a:latin typeface="Consolas" panose="020B0609020204030204" pitchFamily="49" charset="0"/>
              </a:rPr>
              <a:t>부호 연산자 사용 </a:t>
            </a:r>
            <a:r>
              <a:rPr lang="en-US" altLang="ko-KR" dirty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num1 -= num2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 smtClean="0">
                <a:latin typeface="Consolas" panose="020B0609020204030204" pitchFamily="49" charset="0"/>
              </a:rPr>
              <a:t>/* </a:t>
            </a:r>
            <a:r>
              <a:rPr lang="ko-KR" altLang="en-US" dirty="0">
                <a:latin typeface="Consolas" panose="020B0609020204030204" pitchFamily="49" charset="0"/>
              </a:rPr>
              <a:t>복합 대입 연산자 사용 </a:t>
            </a:r>
            <a:r>
              <a:rPr lang="en-US" altLang="ko-KR" dirty="0"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69695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감소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07290"/>
              </p:ext>
            </p:extLst>
          </p:nvPr>
        </p:nvGraphicFramePr>
        <p:xfrm>
          <a:off x="457200" y="1268413"/>
          <a:ext cx="8229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연산자의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결합방향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값을 </a:t>
                      </a:r>
                      <a:r>
                        <a:rPr lang="en-US" altLang="ko-KR" sz="2400" dirty="0" smtClean="0"/>
                        <a:t>1 </a:t>
                      </a:r>
                      <a:r>
                        <a:rPr lang="ko-KR" altLang="en-US" sz="2400" dirty="0" smtClean="0"/>
                        <a:t>증가 후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속한 문장의 나머지 연산을 진행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선 증가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후 연산</a:t>
                      </a:r>
                      <a:r>
                        <a:rPr lang="en-US" altLang="ko-KR" sz="2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++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속한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문장의 연산을 먼저 진행한 후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값을 </a:t>
                      </a:r>
                      <a:r>
                        <a:rPr lang="en-US" altLang="ko-KR" sz="2400" dirty="0" smtClean="0"/>
                        <a:t>1 </a:t>
                      </a:r>
                      <a:r>
                        <a:rPr lang="ko-KR" altLang="en-US" sz="2400" dirty="0" smtClean="0"/>
                        <a:t>증가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선 연산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후 증가</a:t>
                      </a:r>
                      <a:r>
                        <a:rPr lang="en-US" altLang="ko-KR" sz="2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++;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값을 </a:t>
                      </a:r>
                      <a:r>
                        <a:rPr lang="en-US" altLang="ko-KR" sz="2400" dirty="0" smtClean="0"/>
                        <a:t>1 </a:t>
                      </a:r>
                      <a:r>
                        <a:rPr lang="ko-KR" altLang="en-US" sz="2400" dirty="0" smtClean="0"/>
                        <a:t>감소 후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속한 문장의 나머지 연산을 진행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선 감소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후 연산</a:t>
                      </a:r>
                      <a:r>
                        <a:rPr lang="en-US" altLang="ko-KR" sz="2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dirty="0" err="1" smtClean="0"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en-US" altLang="ko-KR" sz="2400" baseline="0" dirty="0" smtClean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en-US" altLang="ko-KR" sz="24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altLang="ko-KR" sz="240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속한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문장의 연산을 먼저 진행한 후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값을 </a:t>
                      </a:r>
                      <a:r>
                        <a:rPr lang="en-US" altLang="ko-KR" sz="2400" dirty="0" smtClean="0"/>
                        <a:t>1 </a:t>
                      </a:r>
                      <a:r>
                        <a:rPr lang="ko-KR" altLang="en-US" sz="2400" dirty="0" smtClean="0"/>
                        <a:t>감소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선 연산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후 감소</a:t>
                      </a:r>
                      <a:r>
                        <a:rPr lang="en-US" altLang="ko-KR" sz="2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--;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 bwMode="auto">
          <a:xfrm flipH="1">
            <a:off x="7668344" y="2204864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 flipH="1">
            <a:off x="7668344" y="3429000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H="1">
            <a:off x="7668344" y="4581128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7668344" y="5805264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8003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연산을 위한 연산자와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값의 저장을 위한 변수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039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증가</a:t>
            </a:r>
            <a:r>
              <a:rPr lang="en-US" altLang="ko-KR" dirty="0"/>
              <a:t>, </a:t>
            </a:r>
            <a:r>
              <a:rPr lang="ko-KR" altLang="en-US" dirty="0"/>
              <a:t>감소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268413"/>
            <a:ext cx="6120680" cy="52629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12;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12;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("num1: %d\n", num1);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/* </a:t>
            </a:r>
            <a:r>
              <a:rPr lang="ko-KR" altLang="en-US" dirty="0" smtClean="0">
                <a:latin typeface="Consolas" panose="020B0609020204030204" pitchFamily="49" charset="0"/>
              </a:rPr>
              <a:t>후위 증가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("num1++: %d\n", num1++);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("num1: %</a:t>
            </a:r>
            <a:r>
              <a:rPr lang="en-US" altLang="ko-KR" dirty="0" smtClean="0">
                <a:latin typeface="Consolas" panose="020B0609020204030204" pitchFamily="49" charset="0"/>
              </a:rPr>
              <a:t>d\n\n</a:t>
            </a:r>
            <a:r>
              <a:rPr lang="en-US" altLang="ko-KR" dirty="0">
                <a:latin typeface="Consolas" panose="020B0609020204030204" pitchFamily="49" charset="0"/>
              </a:rPr>
              <a:t>", num1);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smtClean="0">
                <a:latin typeface="Consolas" panose="020B0609020204030204" pitchFamily="49" charset="0"/>
              </a:rPr>
              <a:t>num2: </a:t>
            </a:r>
            <a:r>
              <a:rPr lang="en-US" altLang="ko-KR" dirty="0">
                <a:latin typeface="Consolas" panose="020B0609020204030204" pitchFamily="49" charset="0"/>
              </a:rPr>
              <a:t>%d\n", </a:t>
            </a:r>
            <a:r>
              <a:rPr lang="en-US" altLang="ko-KR" dirty="0" smtClean="0">
                <a:latin typeface="Consolas" panose="020B0609020204030204" pitchFamily="49" charset="0"/>
              </a:rPr>
              <a:t>num2);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latin typeface="Consolas" panose="020B0609020204030204" pitchFamily="49" charset="0"/>
              </a:rPr>
              <a:t>전위 </a:t>
            </a:r>
            <a:r>
              <a:rPr lang="ko-KR" altLang="en-US" dirty="0">
                <a:latin typeface="Consolas" panose="020B0609020204030204" pitchFamily="49" charset="0"/>
              </a:rPr>
              <a:t>증가 </a:t>
            </a:r>
            <a:r>
              <a:rPr lang="en-US" altLang="ko-KR" dirty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("++num2: </a:t>
            </a:r>
            <a:r>
              <a:rPr lang="en-US" altLang="ko-KR" dirty="0">
                <a:latin typeface="Consolas" panose="020B0609020204030204" pitchFamily="49" charset="0"/>
              </a:rPr>
              <a:t>%d\n", </a:t>
            </a:r>
            <a:r>
              <a:rPr lang="en-US" altLang="ko-KR" dirty="0" smtClean="0">
                <a:latin typeface="Consolas" panose="020B0609020204030204" pitchFamily="49" charset="0"/>
              </a:rPr>
              <a:t>++num2);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smtClean="0">
                <a:latin typeface="Consolas" panose="020B0609020204030204" pitchFamily="49" charset="0"/>
              </a:rPr>
              <a:t>num2: </a:t>
            </a:r>
            <a:r>
              <a:rPr lang="en-US" altLang="ko-KR" dirty="0">
                <a:latin typeface="Consolas" panose="020B0609020204030204" pitchFamily="49" charset="0"/>
              </a:rPr>
              <a:t>%</a:t>
            </a:r>
            <a:r>
              <a:rPr lang="en-US" altLang="ko-KR" dirty="0" smtClean="0">
                <a:latin typeface="Consolas" panose="020B0609020204030204" pitchFamily="49" charset="0"/>
              </a:rPr>
              <a:t>d\n", num2);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825114"/>
            <a:ext cx="2325700" cy="37061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32240" y="2384784"/>
            <a:ext cx="13681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65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증가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ko-KR" altLang="en-US" dirty="0" smtClean="0"/>
              <a:t>연산자 추가 예제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268413"/>
            <a:ext cx="6120680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10;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(num1--) + 2;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("num1: %d\n", num1);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smtClean="0">
                <a:latin typeface="Consolas" panose="020B0609020204030204" pitchFamily="49" charset="0"/>
              </a:rPr>
              <a:t>num2: </a:t>
            </a:r>
            <a:r>
              <a:rPr lang="en-US" altLang="ko-KR" dirty="0">
                <a:latin typeface="Consolas" panose="020B0609020204030204" pitchFamily="49" charset="0"/>
              </a:rPr>
              <a:t>%d\n", </a:t>
            </a:r>
            <a:r>
              <a:rPr lang="en-US" altLang="ko-KR" dirty="0" smtClean="0">
                <a:latin typeface="Consolas" panose="020B0609020204030204" pitchFamily="49" charset="0"/>
              </a:rPr>
              <a:t>num2);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0762" y="4437112"/>
            <a:ext cx="6120680" cy="2317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84877" y="5272936"/>
            <a:ext cx="191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연산의 과정</a:t>
            </a:r>
            <a:endParaRPr lang="en-US" altLang="ko-KR" sz="24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427" y="2852936"/>
            <a:ext cx="2201481" cy="136815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56136" y="2363279"/>
            <a:ext cx="1459397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95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증가</a:t>
            </a:r>
            <a:r>
              <a:rPr lang="en-US" altLang="ko-KR" dirty="0"/>
              <a:t>, </a:t>
            </a:r>
            <a:r>
              <a:rPr lang="ko-KR" altLang="en-US" dirty="0"/>
              <a:t>감소 연산자 추가 예제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268413"/>
            <a:ext cx="7776864" cy="52629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main(void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 = 10;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%d, j = %d,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== j %d\n",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, j,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== j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 = %d, ++j == %d,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== j %d\n",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++, ++j,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== j);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 = %d, ++j == %d,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== j %d\n",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++, ++j,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 == ++j);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%d, j = %d,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== j %d\n",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, j,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== j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7813"/>
            <a:ext cx="8435280" cy="774700"/>
          </a:xfrm>
        </p:spPr>
        <p:txBody>
          <a:bodyPr/>
          <a:lstStyle/>
          <a:p>
            <a:r>
              <a:rPr lang="ko-KR" altLang="en-US" dirty="0"/>
              <a:t>증가</a:t>
            </a:r>
            <a:r>
              <a:rPr lang="en-US" altLang="ko-KR" dirty="0"/>
              <a:t>, </a:t>
            </a:r>
            <a:r>
              <a:rPr lang="ko-KR" altLang="en-US" dirty="0"/>
              <a:t>감소 연산자 추가 예제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3608" y="1268413"/>
            <a:ext cx="6984776" cy="23083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-</a:t>
            </a:r>
            <a:r>
              <a:rPr lang="en-US" altLang="ko-KR" dirty="0">
                <a:latin typeface="Consolas" panose="020B0609020204030204" pitchFamily="49" charset="0"/>
              </a:rPr>
              <a:t>-;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%d, j = %d,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== j %d\n",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, j,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&gt; j);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latin typeface="Consolas" panose="020B0609020204030204" pitchFamily="49" charset="0"/>
              </a:rPr>
              <a:t>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820368"/>
            <a:ext cx="4572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28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996949"/>
              </p:ext>
            </p:extLst>
          </p:nvPr>
        </p:nvGraphicFramePr>
        <p:xfrm>
          <a:off x="1403648" y="1196752"/>
          <a:ext cx="648072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연산자의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결합방향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n1 &lt; n2</a:t>
                      </a:r>
                    </a:p>
                    <a:p>
                      <a:pPr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n1</a:t>
                      </a:r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n2</a:t>
                      </a:r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보다 작은가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n1 &gt; n2</a:t>
                      </a:r>
                    </a:p>
                    <a:p>
                      <a:pPr latinLnBrk="1"/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n1</a:t>
                      </a:r>
                      <a:r>
                        <a:rPr lang="ko-KR" altLang="en-US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n2</a:t>
                      </a:r>
                      <a:r>
                        <a:rPr lang="ko-KR" altLang="en-US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보다 큰가</a:t>
                      </a:r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예</a:t>
                      </a:r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) n1 == n2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n1</a:t>
                      </a:r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과 </a:t>
                      </a:r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n2</a:t>
                      </a:r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가 같은가</a:t>
                      </a:r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n1 != n2</a:t>
                      </a:r>
                    </a:p>
                    <a:p>
                      <a:pPr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n1</a:t>
                      </a:r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n2</a:t>
                      </a:r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가 다른가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&lt;=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n1 &lt;=</a:t>
                      </a:r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n2</a:t>
                      </a:r>
                    </a:p>
                    <a:p>
                      <a:pPr latinLnBrk="1"/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n1</a:t>
                      </a:r>
                      <a:r>
                        <a:rPr lang="ko-KR" altLang="en-US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n2</a:t>
                      </a:r>
                      <a:r>
                        <a:rPr lang="ko-KR" altLang="en-US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보다 같거나 작은가</a:t>
                      </a:r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&gt;=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n1 &gt;= n2</a:t>
                      </a:r>
                    </a:p>
                    <a:p>
                      <a:pPr latinLnBrk="1"/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n1</a:t>
                      </a:r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n2</a:t>
                      </a:r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보다 같거나 큰가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ko-KR" altLang="en-US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 flipH="1">
            <a:off x="7020272" y="3717032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H="1">
            <a:off x="7020272" y="4509120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H="1">
            <a:off x="7020272" y="2780928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H="1">
            <a:off x="7020272" y="1844824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7020272" y="5373216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H="1">
            <a:off x="7020272" y="6237312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90403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연산의 조건을 만족하면 참을 의미하는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반환하고 만족하지 않으면 거짓을 의미하는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반환하는 연산자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언어에서는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모든 값이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은 참을 의미하는 대표적인 값일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꼭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참을 의미하는 것은 아님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268413"/>
            <a:ext cx="626469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10;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12;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result1, result2, result3;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result1 = (num1 == num2);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result2 = (num1 &lt;= num2);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result3 = (num1 &gt; num2);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("result1: %d\n", result1);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("result2: %d\n", result2);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("result3: %d\n", result3);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896" y="5244282"/>
            <a:ext cx="2376705" cy="12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444208" y="4725144"/>
            <a:ext cx="1784021" cy="758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13775" y="476672"/>
            <a:ext cx="5659413" cy="228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755576" y="3140968"/>
            <a:ext cx="4536504" cy="432048"/>
          </a:xfrm>
          <a:prstGeom prst="round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44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콤마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콤마 </a:t>
            </a:r>
            <a:r>
              <a:rPr lang="en-US" altLang="ko-KR" dirty="0" smtClean="0"/>
              <a:t>(,)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콤마도 연산자로 취급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둘 이상의 변수를 동시에 선언하거나</a:t>
            </a:r>
            <a:r>
              <a:rPr lang="ko-KR" altLang="en-US" dirty="0" smtClean="0"/>
              <a:t> 둘 이상의 문장을 한 행에 삽입하는 경우에 사용되는 연산자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둘 이상의 인자를 함수로 전달할 때 인자의 구분을 목적으로 사용됨</a:t>
            </a:r>
            <a:endParaRPr lang="en-US" altLang="ko-KR" strike="sngStrike" dirty="0" smtClean="0"/>
          </a:p>
          <a:p>
            <a:pPr lvl="1"/>
            <a:r>
              <a:rPr lang="ko-KR" altLang="en-US" strike="sngStrike" dirty="0" smtClean="0"/>
              <a:t>콤마 연산자는 다른 연산자들과 달리 연산의 결과가 아닌 </a:t>
            </a:r>
            <a:r>
              <a:rPr lang="en-US" altLang="ko-KR" strike="sngStrike" dirty="0" smtClean="0"/>
              <a:t>'</a:t>
            </a:r>
            <a:r>
              <a:rPr lang="ko-KR" altLang="en-US" strike="sngStrike" dirty="0" smtClean="0"/>
              <a:t>구분</a:t>
            </a:r>
            <a:r>
              <a:rPr lang="en-US" altLang="ko-KR" strike="sngStrike" dirty="0" smtClean="0"/>
              <a:t>'</a:t>
            </a:r>
            <a:r>
              <a:rPr lang="ko-KR" altLang="en-US" strike="sngStrike" dirty="0" smtClean="0"/>
              <a:t>을 목적으로 함</a:t>
            </a:r>
            <a:endParaRPr lang="en-US" altLang="ko-KR" strike="sngStrike" dirty="0" smtClean="0"/>
          </a:p>
          <a:p>
            <a:pPr lvl="1"/>
            <a:r>
              <a:rPr lang="ko-KR" altLang="en-US" dirty="0" smtClean="0"/>
              <a:t>콤마 연산자는 가장 오른쪽에 있는 값을 결과로 반환함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사용됨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외의 경우에는 가능하면 사용하지 말 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24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콤마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79512" y="1332514"/>
            <a:ext cx="8784976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main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a[10] = { 1, 2, 3, 4, 5, 6, 7, 8, 9, 10 };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b[20] = { 0, };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j, k;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nn-NO" altLang="ko-KR" dirty="0" smtClean="0">
                <a:latin typeface="Consolas" panose="020B0609020204030204" pitchFamily="49" charset="0"/>
              </a:rPr>
              <a:t>   for </a:t>
            </a:r>
            <a:r>
              <a:rPr lang="nn-NO" altLang="ko-KR" dirty="0">
                <a:latin typeface="Consolas" panose="020B0609020204030204" pitchFamily="49" charset="0"/>
              </a:rPr>
              <a:t>(i = 0, j = 10; i &lt; 10; i++, j++)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b[j</a:t>
            </a:r>
            <a:r>
              <a:rPr lang="en-US" altLang="ko-KR" dirty="0">
                <a:latin typeface="Consolas" panose="020B0609020204030204" pitchFamily="49" charset="0"/>
              </a:rPr>
              <a:t>] = a[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nn-NO" altLang="ko-KR" dirty="0" smtClean="0">
                <a:latin typeface="Consolas" panose="020B0609020204030204" pitchFamily="49" charset="0"/>
              </a:rPr>
              <a:t>   for </a:t>
            </a:r>
            <a:r>
              <a:rPr lang="nn-NO" altLang="ko-KR" dirty="0">
                <a:latin typeface="Consolas" panose="020B0609020204030204" pitchFamily="49" charset="0"/>
              </a:rPr>
              <a:t>(i = 0; i &lt; 20; i++)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("%d\n", b[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42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콤마 연산자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07504" y="1332514"/>
            <a:ext cx="6268066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main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j, k;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endParaRPr lang="ko-KR" alt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7;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j = 8;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k =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, ++j;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("k = %d, j = %d\n", k, j);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k =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, ++j);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("k = %</a:t>
            </a:r>
            <a:r>
              <a:rPr lang="en-US" altLang="ko-KR" dirty="0" smtClean="0">
                <a:latin typeface="Consolas" panose="020B0609020204030204" pitchFamily="49" charset="0"/>
              </a:rPr>
              <a:t>d, j = %d\n</a:t>
            </a:r>
            <a:r>
              <a:rPr lang="en-US" altLang="ko-KR" dirty="0">
                <a:latin typeface="Consolas" panose="020B0609020204030204" pitchFamily="49" charset="0"/>
              </a:rPr>
              <a:t>", </a:t>
            </a:r>
            <a:r>
              <a:rPr lang="en-US" altLang="ko-KR" dirty="0" smtClean="0">
                <a:latin typeface="Consolas" panose="020B0609020204030204" pitchFamily="49" charset="0"/>
              </a:rPr>
              <a:t>k, j);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</a:t>
            </a:r>
            <a:r>
              <a:rPr lang="en-US" altLang="ko-KR" dirty="0">
                <a:latin typeface="Consolas" panose="020B0609020204030204" pitchFamily="49" charset="0"/>
              </a:rPr>
              <a:t>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00192" y="4005064"/>
            <a:ext cx="1784021" cy="758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7" y="4611127"/>
            <a:ext cx="255240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덧셈 프로그램 구현에 필요한 </a:t>
            </a:r>
            <a:r>
              <a:rPr lang="en-US" altLang="ko-KR" dirty="0" smtClean="0">
                <a:latin typeface="맑은 고딕" panose="020B0503020000020004" pitchFamily="50" charset="-127"/>
              </a:rPr>
              <a:t>+ </a:t>
            </a:r>
            <a:r>
              <a:rPr lang="ko-KR" altLang="en-US" dirty="0" smtClean="0">
                <a:latin typeface="맑은 고딕" panose="020B0503020000020004" pitchFamily="50" charset="-127"/>
              </a:rPr>
              <a:t>연산자</a:t>
            </a:r>
            <a:endParaRPr dirty="0" smtClean="0">
              <a:latin typeface="맑은 고딕" panose="020B0503020000020004" pitchFamily="50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4088103"/>
            <a:ext cx="8229600" cy="2485901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컴파일 및 실행 시 문제가 발생하지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코드의 문제는 없음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+ </a:t>
            </a:r>
            <a:r>
              <a:rPr lang="ko-KR" altLang="en-US" dirty="0" smtClean="0"/>
              <a:t>기호는 숫자의 덧셈을 의미함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실행하면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합을 계산함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+</a:t>
            </a:r>
            <a:r>
              <a:rPr lang="ko-KR" altLang="en-US" dirty="0" smtClean="0"/>
              <a:t>같은 기호를 연산자라고 부름</a:t>
            </a:r>
            <a:endParaRPr lang="en-US" altLang="ko-KR" dirty="0" smtClean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7544" y="1268413"/>
            <a:ext cx="8064896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main(void)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3 + 4; /* 3</a:t>
            </a:r>
            <a:r>
              <a:rPr lang="ko-KR" altLang="en-US" dirty="0" smtClean="0">
                <a:latin typeface="Consolas" panose="020B0609020204030204" pitchFamily="49" charset="0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</a:rPr>
              <a:t>4</a:t>
            </a:r>
            <a:r>
              <a:rPr lang="ko-KR" altLang="en-US" dirty="0" smtClean="0">
                <a:latin typeface="Consolas" panose="020B0609020204030204" pitchFamily="49" charset="0"/>
              </a:rPr>
              <a:t>의 합을 계산할 것을 명령함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9952" y="2924944"/>
            <a:ext cx="345638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실행결과로는 아무것도 나타나지 않습니다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605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우선순위와 결합방향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ko-KR" altLang="en-US" dirty="0" smtClean="0"/>
              <a:t>연산자의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연순의 순서에 대한 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덧셈과 뺄셈보다는 곱셈과 나눗셈의 우선순위가 높음</a:t>
            </a:r>
            <a:endParaRPr lang="en-US" altLang="ko-KR" dirty="0" smtClean="0"/>
          </a:p>
          <a:p>
            <a:r>
              <a:rPr lang="ko-KR" altLang="en-US" dirty="0" smtClean="0"/>
              <a:t>연산자의 결합방향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동일한 두 연산자 사이에서의 연산 진행 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 모두 결합방향이 왼쪽에서 오른쪽으로 진행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연산자의 우선순위에 근거해서 곱셈과 나눗셈이 먼저 진행됨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결합방향에 근거하여 곱셈이 나눗셈보다 먼저 진행됨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87624" y="4797152"/>
            <a:ext cx="5496882" cy="70788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4000" dirty="0" smtClean="0">
                <a:latin typeface="Consolas" panose="020B0609020204030204" pitchFamily="49" charset="0"/>
              </a:rPr>
              <a:t>3 + 4 </a:t>
            </a:r>
            <a:r>
              <a:rPr lang="en-US" altLang="ko-KR" sz="4000" dirty="0"/>
              <a:t>×</a:t>
            </a:r>
            <a:r>
              <a:rPr lang="en-US" altLang="ko-KR" sz="4000" dirty="0" smtClean="0">
                <a:latin typeface="Consolas" panose="020B0609020204030204" pitchFamily="49" charset="0"/>
              </a:rPr>
              <a:t> 5 </a:t>
            </a:r>
            <a:r>
              <a:rPr lang="en-US" altLang="ko-KR" sz="4000" dirty="0" smtClean="0"/>
              <a:t>÷ </a:t>
            </a:r>
            <a:r>
              <a:rPr lang="en-US" altLang="ko-KR" sz="4000" dirty="0" smtClean="0">
                <a:latin typeface="Consolas" panose="020B0609020204030204" pitchFamily="49" charset="0"/>
              </a:rPr>
              <a:t>2 - 10</a:t>
            </a:r>
          </a:p>
        </p:txBody>
      </p:sp>
    </p:spTree>
    <p:extLst>
      <p:ext uri="{BB962C8B-B14F-4D97-AF65-F5344CB8AC3E}">
        <p14:creationId xmlns:p14="http://schemas.microsoft.com/office/powerpoint/2010/main" val="41089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1882552" cy="4862512"/>
          </a:xfrm>
        </p:spPr>
        <p:txBody>
          <a:bodyPr/>
          <a:lstStyle/>
          <a:p>
            <a:r>
              <a:rPr lang="ko-KR" altLang="en-US" dirty="0" smtClean="0"/>
              <a:t>연산자 우선순위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383"/>
            <a:ext cx="6555081" cy="68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4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키보드로부터의 데이터 입력과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언어의 키워드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3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774700"/>
          </a:xfrm>
        </p:spPr>
        <p:txBody>
          <a:bodyPr/>
          <a:lstStyle/>
          <a:p>
            <a:r>
              <a:rPr lang="ko-KR" altLang="en-US" dirty="0" smtClean="0"/>
              <a:t>키보드를 이용해서 정수 입력을 받기 위한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338288"/>
          </a:xfrm>
        </p:spPr>
        <p:txBody>
          <a:bodyPr/>
          <a:lstStyle/>
          <a:p>
            <a:pPr>
              <a:spcBef>
                <a:spcPts val="272"/>
              </a:spcBef>
            </a:pP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함수에서의 </a:t>
            </a:r>
            <a:r>
              <a:rPr lang="en-US" altLang="ko-KR" dirty="0" smtClean="0"/>
              <a:t>%d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정수의 출력을 의미</a:t>
            </a:r>
            <a:endParaRPr lang="en-US" altLang="ko-KR" dirty="0" smtClean="0"/>
          </a:p>
          <a:p>
            <a:pPr>
              <a:spcBef>
                <a:spcPts val="272"/>
              </a:spcBef>
            </a:pPr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함수에서의 </a:t>
            </a:r>
            <a:r>
              <a:rPr lang="en-US" altLang="ko-KR" dirty="0" smtClean="0"/>
              <a:t>%d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정수의 입력을 의미함</a:t>
            </a:r>
            <a:endParaRPr lang="en-US" altLang="ko-KR" dirty="0" smtClean="0"/>
          </a:p>
          <a:p>
            <a:pPr>
              <a:spcBef>
                <a:spcPts val="272"/>
              </a:spcBef>
            </a:pPr>
            <a:r>
              <a:rPr lang="ko-KR" altLang="en-US" dirty="0" smtClean="0"/>
              <a:t>변수의 이름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붙는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는 나중에 설명함</a:t>
            </a:r>
            <a:r>
              <a:rPr lang="ko-KR" altLang="en-US" dirty="0"/>
              <a:t> </a:t>
            </a:r>
            <a:r>
              <a:rPr lang="en-US" altLang="ko-KR" dirty="0" smtClean="0"/>
              <a:t>(C</a:t>
            </a:r>
            <a:r>
              <a:rPr lang="ko-KR" altLang="en-US" dirty="0" smtClean="0"/>
              <a:t>언어의 기본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대해서는 붙여야 하는 걸로만 이해할 것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268413"/>
            <a:ext cx="3744416" cy="23083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…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150855" y="1200126"/>
            <a:ext cx="4842345" cy="23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749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77813"/>
            <a:ext cx="8568952" cy="774700"/>
          </a:xfrm>
        </p:spPr>
        <p:txBody>
          <a:bodyPr/>
          <a:lstStyle/>
          <a:p>
            <a:r>
              <a:rPr lang="ko-KR" altLang="en-US" dirty="0"/>
              <a:t>키보드를 이용해서 정수 입력을 받기 위한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23528" y="1260506"/>
            <a:ext cx="828092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result;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정수 </a:t>
            </a:r>
            <a:r>
              <a:rPr lang="en-US" altLang="ko-KR" dirty="0" smtClean="0">
                <a:latin typeface="Consolas" panose="020B0609020204030204" pitchFamily="49" charset="0"/>
              </a:rPr>
              <a:t>one: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&amp;num1);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정수 </a:t>
            </a:r>
            <a:r>
              <a:rPr lang="en-US" altLang="ko-KR" dirty="0" smtClean="0">
                <a:latin typeface="Consolas" panose="020B0609020204030204" pitchFamily="49" charset="0"/>
              </a:rPr>
              <a:t>two: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result = num1 +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+ %d = %d\n", num1, num2, result);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65780" y="1799320"/>
            <a:ext cx="3471301" cy="19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788024" y="1412776"/>
            <a:ext cx="13681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05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입력의 형태를 다양하게 지정 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80112" y="1268413"/>
            <a:ext cx="3240360" cy="4862512"/>
          </a:xfrm>
        </p:spPr>
        <p:txBody>
          <a:bodyPr/>
          <a:lstStyle/>
          <a:p>
            <a:r>
              <a:rPr lang="ko-KR" altLang="en-US" dirty="0" smtClean="0"/>
              <a:t>한 번의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호출을 통해서 둘 이상의 데이터를 원하는 방식으로 입력 받을 수 있음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51520" y="1153817"/>
            <a:ext cx="5112568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num2, num3;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 %d %d",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&amp;num1, &amp;num2, &amp;num3);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…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831473"/>
            <a:ext cx="5256584" cy="290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1809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0506"/>
            <a:ext cx="756084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result;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num2, num3;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세 개의 정수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 %d %d", &amp;num1, &amp;num2, &amp;num3);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result = num1 + num2 + num3;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+ %d + %d = %d\n",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num1, num2, num3, result);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530875" y="1484784"/>
            <a:ext cx="412087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572000" y="1126829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320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표준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397669"/>
          </a:xfrm>
        </p:spPr>
        <p:txBody>
          <a:bodyPr/>
          <a:lstStyle/>
          <a:p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문법을 구성하는 그 의미가 결정되어 있는 단어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4516" y="2204864"/>
            <a:ext cx="7714967" cy="41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273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03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9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</a:rPr>
              <a:t>덧셈 프로그램 구현에 필요한 </a:t>
            </a:r>
            <a:r>
              <a:rPr lang="en-US" altLang="ko-KR" dirty="0">
                <a:latin typeface="맑은 고딕" panose="020B0503020000020004" pitchFamily="50" charset="-127"/>
              </a:rPr>
              <a:t>+ </a:t>
            </a:r>
            <a:r>
              <a:rPr lang="ko-KR" altLang="en-US" dirty="0">
                <a:latin typeface="맑은 고딕" panose="020B0503020000020004" pitchFamily="50" charset="-127"/>
              </a:rPr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연산의 결과는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연산만 요구하였지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결과를 출력하기 위한 어떠한 코드도 삽입되지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출력되는 것이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연산의 결과를 저장해야 원하는 바를 추가로 진행할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연산결과 또는 값을 저장할 수 있도록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언어에서는 변수</a:t>
            </a:r>
            <a:r>
              <a:rPr lang="en-US" altLang="ko-KR" dirty="0" smtClean="0"/>
              <a:t>(variable)</a:t>
            </a:r>
            <a:r>
              <a:rPr lang="ko-KR" altLang="en-US" dirty="0" smtClean="0"/>
              <a:t>이라는 것을 제공함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2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이용한 데이터의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값을 저장할 수 있는 메모리 공간에 붙여진 이름</a:t>
            </a:r>
          </a:p>
          <a:p>
            <a:pPr lvl="1"/>
            <a:r>
              <a:rPr lang="ko-KR" altLang="en-US" dirty="0"/>
              <a:t>변수라는 것을 선언하면 메모리 공간이 할당되고 할당된 메모리 공간에 이름이 붙는다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변수의 </a:t>
            </a:r>
            <a:r>
              <a:rPr lang="ko-KR" altLang="en-US" dirty="0"/>
              <a:t>이름</a:t>
            </a:r>
          </a:p>
          <a:p>
            <a:pPr lvl="1"/>
            <a:r>
              <a:rPr lang="ko-KR" altLang="en-US" dirty="0"/>
              <a:t>변수의 이름을 통해서 할당된 메모리 공간에 접근이 가능하다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값을 저장할 수도 있고 저장된 값을 참조할 수도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46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이용한 데이터의 저장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62219"/>
            <a:ext cx="3816424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main(void)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20;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1196752"/>
            <a:ext cx="514806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en-US" altLang="ko-KR" sz="24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—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정수의 저장을 위한 메모리 공간 할당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en-US" altLang="ko-KR" sz="24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-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할당된 메모리 공간의 이름은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 </a:t>
            </a:r>
            <a:r>
              <a:rPr lang="en-US" altLang="ko-KR" sz="24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 위치한 메모리 공간에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20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 저장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("%d", </a:t>
            </a:r>
            <a:r>
              <a:rPr lang="en-US" altLang="ko-KR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num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저장된 값을 참조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사용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해서 출력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995936" y="1273968"/>
            <a:ext cx="381642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3995936" y="3682183"/>
            <a:ext cx="381642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20;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937419" y="5383020"/>
            <a:ext cx="381642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872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다양한 선언 및 초기화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268413"/>
            <a:ext cx="835292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main(void)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num2; // </a:t>
            </a:r>
            <a:r>
              <a:rPr lang="ko-KR" altLang="en-US" dirty="0" smtClean="0">
                <a:latin typeface="Consolas" panose="020B0609020204030204" pitchFamily="49" charset="0"/>
              </a:rPr>
              <a:t>변수 </a:t>
            </a:r>
            <a:r>
              <a:rPr lang="en-US" altLang="ko-KR" dirty="0" smtClean="0">
                <a:latin typeface="Consolas" panose="020B0609020204030204" pitchFamily="49" charset="0"/>
              </a:rPr>
              <a:t>num1, num2 </a:t>
            </a:r>
            <a:r>
              <a:rPr lang="ko-KR" altLang="en-US" dirty="0" smtClean="0">
                <a:latin typeface="Consolas" panose="020B0609020204030204" pitchFamily="49" charset="0"/>
              </a:rPr>
              <a:t>정의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30, num4 = 40; // </a:t>
            </a:r>
            <a:r>
              <a:rPr lang="ko-KR" altLang="en-US" dirty="0" smtClean="0">
                <a:latin typeface="Consolas" panose="020B0609020204030204" pitchFamily="49" charset="0"/>
              </a:rPr>
              <a:t>정의 및 초기화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("num1: %d, num2: %d\n", num1,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num1 = 10; // </a:t>
            </a:r>
            <a:r>
              <a:rPr lang="ko-KR" altLang="en-US" dirty="0">
                <a:latin typeface="Consolas" panose="020B0609020204030204" pitchFamily="49" charset="0"/>
              </a:rPr>
              <a:t>변수 </a:t>
            </a:r>
            <a:r>
              <a:rPr lang="en-US" altLang="ko-KR" dirty="0" smtClean="0">
                <a:latin typeface="Consolas" panose="020B0609020204030204" pitchFamily="49" charset="0"/>
              </a:rPr>
              <a:t>num1 </a:t>
            </a:r>
            <a:r>
              <a:rPr lang="ko-KR" altLang="en-US" dirty="0" smtClean="0">
                <a:latin typeface="Consolas" panose="020B0609020204030204" pitchFamily="49" charset="0"/>
              </a:rPr>
              <a:t>초기화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num2 = 20; // </a:t>
            </a:r>
            <a:r>
              <a:rPr lang="ko-KR" altLang="en-US" dirty="0" smtClean="0">
                <a:latin typeface="Consolas" panose="020B0609020204030204" pitchFamily="49" charset="0"/>
              </a:rPr>
              <a:t>변수 </a:t>
            </a:r>
            <a:r>
              <a:rPr lang="en-US" altLang="ko-KR" dirty="0" smtClean="0">
                <a:latin typeface="Consolas" panose="020B0609020204030204" pitchFamily="49" charset="0"/>
              </a:rPr>
              <a:t>num2 </a:t>
            </a:r>
            <a:r>
              <a:rPr lang="ko-KR" altLang="en-US" dirty="0" smtClean="0">
                <a:latin typeface="Consolas" panose="020B0609020204030204" pitchFamily="49" charset="0"/>
              </a:rPr>
              <a:t>초기화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</a:t>
            </a:r>
            <a:r>
              <a:rPr lang="en-US" altLang="ko-KR" dirty="0">
                <a:latin typeface="Consolas" panose="020B0609020204030204" pitchFamily="49" charset="0"/>
              </a:rPr>
              <a:t>: %d, num2: %d\n", num1, num2);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smtClean="0">
                <a:latin typeface="Consolas" panose="020B0609020204030204" pitchFamily="49" charset="0"/>
              </a:rPr>
              <a:t>num3: </a:t>
            </a:r>
            <a:r>
              <a:rPr lang="en-US" altLang="ko-KR" dirty="0">
                <a:latin typeface="Consolas" panose="020B0609020204030204" pitchFamily="49" charset="0"/>
              </a:rPr>
              <a:t>%d, </a:t>
            </a:r>
            <a:r>
              <a:rPr lang="en-US" altLang="ko-KR" dirty="0" smtClean="0">
                <a:latin typeface="Consolas" panose="020B0609020204030204" pitchFamily="49" charset="0"/>
              </a:rPr>
              <a:t>num4: </a:t>
            </a:r>
            <a:r>
              <a:rPr lang="en-US" altLang="ko-KR" dirty="0">
                <a:latin typeface="Consolas" panose="020B0609020204030204" pitchFamily="49" charset="0"/>
              </a:rPr>
              <a:t>%d\n", </a:t>
            </a:r>
            <a:r>
              <a:rPr lang="en-US" altLang="ko-KR" dirty="0" smtClean="0">
                <a:latin typeface="Consolas" panose="020B0609020204030204" pitchFamily="49" charset="0"/>
              </a:rPr>
              <a:t>num3, num4);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67944" y="5445224"/>
            <a:ext cx="4762872" cy="12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771800" y="5702297"/>
            <a:ext cx="1269693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29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</a:t>
            </a:r>
            <a:r>
              <a:rPr lang="en-US" altLang="ko-KR" dirty="0"/>
              <a:t> </a:t>
            </a:r>
            <a:r>
              <a:rPr lang="ko-KR" altLang="en-US" dirty="0"/>
              <a:t>다양한 선언 및 초기화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r>
              <a:rPr lang="ko-KR" altLang="en-US" dirty="0" smtClean="0"/>
              <a:t>변수를 정의만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콤마를 이용하여 둘 이상의 변수를 동시에 정의할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정의만 하면 값이 대입되기 전까지 쓰레기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 없는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채워짐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변수의 정의와 동시에 초기화 하는 것이 가능함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381642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num2;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11560" y="4005064"/>
            <a:ext cx="453650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30, num4 = 40;</a:t>
            </a:r>
          </a:p>
        </p:txBody>
      </p:sp>
    </p:spTree>
    <p:extLst>
      <p:ext uri="{BB962C8B-B14F-4D97-AF65-F5344CB8AC3E}">
        <p14:creationId xmlns:p14="http://schemas.microsoft.com/office/powerpoint/2010/main" val="406220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정의할 때 주의할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941167"/>
            <a:ext cx="8229600" cy="1728193"/>
          </a:xfrm>
        </p:spPr>
        <p:txBody>
          <a:bodyPr/>
          <a:lstStyle/>
          <a:p>
            <a:r>
              <a:rPr lang="ko-KR" altLang="en-US" dirty="0" smtClean="0"/>
              <a:t>과거의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(ANSI C)</a:t>
            </a:r>
            <a:r>
              <a:rPr lang="ko-KR" altLang="en-US" dirty="0" smtClean="0"/>
              <a:t>에서는 변수의 선언이 실행 코드 시작 전에 있어야 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지금도 그 표준을 따르는 컴파일러가 존재함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23033" y="1263536"/>
            <a:ext cx="2780815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main(void)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num1 =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num2 =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004048" y="1268413"/>
            <a:ext cx="2780815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main(void)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num1 =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num2;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num2 =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54993" y="4293096"/>
            <a:ext cx="1933583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가능한 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 선언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96136" y="4293096"/>
            <a:ext cx="215818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</a:t>
            </a:r>
            <a:r>
              <a:rPr lang="ko-KR" altLang="en-US" sz="240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불</a:t>
            </a:r>
            <a:r>
              <a:rPr lang="ko-KR" altLang="en-US" sz="240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가능한 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 선언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94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8083</TotalTime>
  <Words>2644</Words>
  <Application>Microsoft Office PowerPoint</Application>
  <PresentationFormat>화면 슬라이드 쇼(4:3)</PresentationFormat>
  <Paragraphs>439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58" baseType="lpstr"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4_원본</vt:lpstr>
      <vt:lpstr>원본</vt:lpstr>
      <vt:lpstr>1_원본</vt:lpstr>
      <vt:lpstr>PowerPoint 프레젠테이션</vt:lpstr>
      <vt:lpstr>Chapter 03-1. 연산을 위한 연산자와  값의 저장을 위한 변수</vt:lpstr>
      <vt:lpstr>덧셈 프로그램 구현에 필요한 + 연산자</vt:lpstr>
      <vt:lpstr>덧셈 프로그램 구현에 필요한 + 연산자</vt:lpstr>
      <vt:lpstr>변수를 이용한 데이터의 저장</vt:lpstr>
      <vt:lpstr>변수를 이용한 데이터의 저장</vt:lpstr>
      <vt:lpstr>변수의 다양한 선언 및 초기화 방법</vt:lpstr>
      <vt:lpstr>변수의 다양한 선언 및 초기화 방법</vt:lpstr>
      <vt:lpstr>변수 정의할 때 주의할 사항</vt:lpstr>
      <vt:lpstr>식별자(변수, 함수 이름 등)의 이름 규칙</vt:lpstr>
      <vt:lpstr>변수의 자료형 (Data Type)</vt:lpstr>
      <vt:lpstr>변수의 자료형 (Data Type)</vt:lpstr>
      <vt:lpstr>대입 연산자와 산술 연산자</vt:lpstr>
      <vt:lpstr>대입 연산자와 산술 연산자</vt:lpstr>
      <vt:lpstr>복합 대입 연산자</vt:lpstr>
      <vt:lpstr>복합 대입 연산자</vt:lpstr>
      <vt:lpstr>부호의 의미를 갖는 +연산자와 - 연산자</vt:lpstr>
      <vt:lpstr>부호의 의미를 갖는 +연산자와 - 연산자</vt:lpstr>
      <vt:lpstr>증가, 감소 연산자</vt:lpstr>
      <vt:lpstr>증가, 감소 연산자</vt:lpstr>
      <vt:lpstr>증가, 감소 연산자 추가 예제</vt:lpstr>
      <vt:lpstr>증가, 감소 연산자 추가 예제</vt:lpstr>
      <vt:lpstr>증가, 감소 연산자 추가 예제</vt:lpstr>
      <vt:lpstr>관계 연산자</vt:lpstr>
      <vt:lpstr>관계 연산자</vt:lpstr>
      <vt:lpstr>관계 연산자</vt:lpstr>
      <vt:lpstr>콤마 연산자</vt:lpstr>
      <vt:lpstr>콤마 연산자</vt:lpstr>
      <vt:lpstr>콤마 연산자</vt:lpstr>
      <vt:lpstr>연산자의 우선순위와 결합방향</vt:lpstr>
      <vt:lpstr>연산자 우선순위</vt:lpstr>
      <vt:lpstr>Chapter 03-3. 키보드로부터의 데이터 입력과 C언어의 키워드</vt:lpstr>
      <vt:lpstr>키보드를 이용해서 정수 입력을 받기 위한 함수</vt:lpstr>
      <vt:lpstr>키보드를 이용해서 정수 입력을 받기 위한 함수</vt:lpstr>
      <vt:lpstr>입력의 형태를 다양하게 지정 가능</vt:lpstr>
      <vt:lpstr>PowerPoint 프레젠테이션</vt:lpstr>
      <vt:lpstr>C언어의 표준 키워드</vt:lpstr>
      <vt:lpstr>PowerPoint 프레젠테이션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1927</cp:revision>
  <dcterms:created xsi:type="dcterms:W3CDTF">2001-05-01T19:45:44Z</dcterms:created>
  <dcterms:modified xsi:type="dcterms:W3CDTF">2018-09-27T01:27:31Z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