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11" r:id="rId2"/>
    <p:sldMasterId id="2147483923" r:id="rId3"/>
    <p:sldMasterId id="2147483935" r:id="rId4"/>
  </p:sldMasterIdLst>
  <p:notesMasterIdLst>
    <p:notesMasterId r:id="rId29"/>
  </p:notesMasterIdLst>
  <p:sldIdLst>
    <p:sldId id="323" r:id="rId5"/>
    <p:sldId id="464" r:id="rId6"/>
    <p:sldId id="403" r:id="rId7"/>
    <p:sldId id="460" r:id="rId8"/>
    <p:sldId id="461" r:id="rId9"/>
    <p:sldId id="462" r:id="rId10"/>
    <p:sldId id="463" r:id="rId11"/>
    <p:sldId id="466" r:id="rId12"/>
    <p:sldId id="467" r:id="rId13"/>
    <p:sldId id="468" r:id="rId14"/>
    <p:sldId id="469" r:id="rId15"/>
    <p:sldId id="445" r:id="rId16"/>
    <p:sldId id="480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6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7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689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4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1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6566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3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6489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20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09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0733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2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47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5414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9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67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98287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30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3468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5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43317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7558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65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86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645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6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91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5842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54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20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295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0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#04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음의 정수 표현방식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1268413"/>
            <a:ext cx="4546848" cy="4862512"/>
          </a:xfrm>
        </p:spPr>
        <p:txBody>
          <a:bodyPr/>
          <a:lstStyle/>
          <a:p>
            <a:r>
              <a:rPr lang="ko-KR" altLang="en-US" dirty="0" smtClean="0"/>
              <a:t>음의 정수를 표현하는 방식은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보수를 취함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ko-KR" altLang="en-US" dirty="0"/>
              <a:t>전</a:t>
            </a:r>
            <a:r>
              <a:rPr lang="ko-KR" altLang="en-US" dirty="0" smtClean="0"/>
              <a:t>환한 후에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더함</a:t>
            </a:r>
            <a:endParaRPr lang="ko-KR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3979937" cy="252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032" y="3933056"/>
            <a:ext cx="705328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51520" y="6274940"/>
            <a:ext cx="8279841" cy="3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2</a:t>
            </a:r>
            <a:r>
              <a:rPr lang="ko-KR" altLang="en-US" kern="0" dirty="0" smtClean="0"/>
              <a:t>의 보수 표현법이 음수를 표현하는데 맞는지 확인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542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4934173"/>
          </a:xfrm>
        </p:spPr>
        <p:txBody>
          <a:bodyPr/>
          <a:lstStyle/>
          <a:p>
            <a:r>
              <a:rPr lang="ko-KR" altLang="en-US" dirty="0" smtClean="0"/>
              <a:t>일반적으로 대부분의 프로그래밍 언어들은 </a:t>
            </a:r>
            <a:r>
              <a:rPr lang="en-US" altLang="ko-KR" dirty="0" smtClean="0"/>
              <a:t>IEEE</a:t>
            </a:r>
            <a:r>
              <a:rPr lang="ko-KR" altLang="en-US" dirty="0" smtClean="0"/>
              <a:t>에서 정한 표준 방식을 따름</a:t>
            </a:r>
            <a:endParaRPr lang="en-US" altLang="ko-KR" dirty="0" smtClean="0"/>
          </a:p>
          <a:p>
            <a:r>
              <a:rPr lang="ko-KR" altLang="en-US" dirty="0" smtClean="0"/>
              <a:t>실수 표현방식에서는 정밀도를 포기하고 표현할 수 있는 값의 범위를 넓힘</a:t>
            </a:r>
            <a:endParaRPr lang="en-US" altLang="ko-KR" dirty="0" smtClean="0"/>
          </a:p>
          <a:p>
            <a:r>
              <a:rPr lang="ko-KR" altLang="en-US" dirty="0" smtClean="0"/>
              <a:t>따라서 컴퓨터는 완벽하게 정밀한 실수를 표현 못함</a:t>
            </a:r>
            <a:endParaRPr lang="en-US" altLang="ko-KR" dirty="0" smtClean="0"/>
          </a:p>
          <a:p>
            <a:r>
              <a:rPr lang="en-US" altLang="ko-KR" dirty="0" smtClean="0"/>
              <a:t>IEEE</a:t>
            </a:r>
            <a:r>
              <a:rPr lang="ko-KR" altLang="en-US" dirty="0" smtClean="0"/>
              <a:t>에서는 아래 식으로 실수를 표현</a:t>
            </a:r>
            <a:endParaRPr lang="en-US" altLang="ko-KR" dirty="0" smtClean="0"/>
          </a:p>
          <a:p>
            <a:endParaRPr lang="en-US" altLang="ko-KR" dirty="0"/>
          </a:p>
          <a:p>
            <a:pPr>
              <a:spcBef>
                <a:spcPts val="1472"/>
              </a:spcBef>
            </a:pPr>
            <a:r>
              <a:rPr lang="ko-KR" altLang="en-US" dirty="0" smtClean="0"/>
              <a:t>단정밀도</a:t>
            </a:r>
            <a:r>
              <a:rPr lang="en-US" altLang="ko-KR" dirty="0" smtClean="0"/>
              <a:t>(single-precision)</a:t>
            </a:r>
          </a:p>
          <a:p>
            <a:pPr lvl="1"/>
            <a:r>
              <a:rPr lang="en-US" altLang="ko-KR" dirty="0" err="1" smtClean="0"/>
              <a:t>exp</a:t>
            </a:r>
            <a:r>
              <a:rPr lang="en-US" altLang="ko-KR" dirty="0"/>
              <a:t> </a:t>
            </a:r>
            <a:r>
              <a:rPr lang="en-US" altLang="ko-KR" dirty="0" smtClean="0"/>
              <a:t>– 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frac</a:t>
            </a:r>
            <a:r>
              <a:rPr lang="en-US" altLang="ko-KR" dirty="0" smtClean="0"/>
              <a:t> – 23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r>
              <a:rPr lang="ko-KR" altLang="en-US" dirty="0" smtClean="0"/>
              <a:t>배정밀도</a:t>
            </a:r>
            <a:r>
              <a:rPr lang="en-US" altLang="ko-KR" dirty="0" smtClean="0"/>
              <a:t>(double-precision)</a:t>
            </a:r>
          </a:p>
          <a:p>
            <a:pPr lvl="1"/>
            <a:r>
              <a:rPr lang="en-US" altLang="ko-KR" dirty="0" err="1" smtClean="0"/>
              <a:t>exp</a:t>
            </a:r>
            <a:r>
              <a:rPr lang="en-US" altLang="ko-KR" dirty="0" smtClean="0"/>
              <a:t> – 11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frac</a:t>
            </a:r>
            <a:r>
              <a:rPr lang="en-US" altLang="ko-KR" dirty="0" smtClean="0"/>
              <a:t> – 52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08296"/>
              </p:ext>
            </p:extLst>
          </p:nvPr>
        </p:nvGraphicFramePr>
        <p:xfrm>
          <a:off x="453489" y="4005064"/>
          <a:ext cx="3902487" cy="78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수식" r:id="rId3" imgW="1269720" imgH="253800" progId="Equation.3">
                  <p:embed/>
                </p:oleObj>
              </mc:Choice>
              <mc:Fallback>
                <p:oleObj name="수식" r:id="rId3" imgW="12697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489" y="4005064"/>
                        <a:ext cx="3902487" cy="780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97353"/>
              </p:ext>
            </p:extLst>
          </p:nvPr>
        </p:nvGraphicFramePr>
        <p:xfrm>
          <a:off x="4499992" y="4005064"/>
          <a:ext cx="4536225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94"/>
                <a:gridCol w="360256"/>
                <a:gridCol w="504025"/>
                <a:gridCol w="504025"/>
                <a:gridCol w="504025"/>
                <a:gridCol w="504025"/>
                <a:gridCol w="504025"/>
                <a:gridCol w="504025"/>
                <a:gridCol w="50402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…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…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sign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frac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75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표현의 오차 확인하기</a:t>
            </a:r>
            <a:endParaRPr lang="ko-KR" altLang="en-US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79512" y="2780928"/>
            <a:ext cx="8784976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i;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float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0.0;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for(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100;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+= 0.1; // </a:t>
            </a:r>
            <a:r>
              <a:rPr lang="ko-KR" altLang="en-US" dirty="0" smtClean="0">
                <a:latin typeface="Consolas" panose="020B0609020204030204" pitchFamily="49" charset="0"/>
              </a:rPr>
              <a:t>이 연산을 </a:t>
            </a:r>
            <a:r>
              <a:rPr lang="en-US" altLang="ko-KR" dirty="0" smtClean="0">
                <a:latin typeface="Consolas" panose="020B0609020204030204" pitchFamily="49" charset="0"/>
              </a:rPr>
              <a:t>100</a:t>
            </a:r>
            <a:r>
              <a:rPr lang="ko-KR" altLang="en-US" dirty="0" smtClean="0">
                <a:latin typeface="Consolas" panose="020B0609020204030204" pitchFamily="49" charset="0"/>
              </a:rPr>
              <a:t>회 진행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("0.1</a:t>
            </a:r>
            <a:r>
              <a:rPr lang="ko-KR" altLang="en-US" dirty="0" smtClean="0">
                <a:latin typeface="Consolas" panose="020B0609020204030204" pitchFamily="49" charset="0"/>
              </a:rPr>
              <a:t>을 </a:t>
            </a:r>
            <a:r>
              <a:rPr lang="en-US" altLang="ko-KR" dirty="0" smtClean="0">
                <a:latin typeface="Consolas" panose="020B0609020204030204" pitchFamily="49" charset="0"/>
              </a:rPr>
              <a:t>100</a:t>
            </a:r>
            <a:r>
              <a:rPr lang="ko-KR" altLang="en-US" dirty="0" smtClean="0">
                <a:latin typeface="Consolas" panose="020B0609020204030204" pitchFamily="49" charset="0"/>
              </a:rPr>
              <a:t>번 더한 결과</a:t>
            </a:r>
            <a:r>
              <a:rPr lang="en-US" altLang="ko-KR" dirty="0" smtClean="0">
                <a:latin typeface="Consolas" panose="020B0609020204030204" pitchFamily="49" charset="0"/>
              </a:rPr>
              <a:t>: %f\n",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실수의 표현 </a:t>
            </a:r>
            <a:r>
              <a:rPr lang="ko-KR" altLang="en-US" dirty="0" err="1" smtClean="0"/>
              <a:t>방법때문에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오차없이</a:t>
            </a:r>
            <a:r>
              <a:rPr lang="ko-KR" altLang="en-US" dirty="0" smtClean="0"/>
              <a:t> 모든 실수를 완벽하게 표현할 수 있는 컴퓨팅 환경은 없음</a:t>
            </a:r>
            <a:endParaRPr lang="en-US" altLang="ko-KR" dirty="0" smtClean="0"/>
          </a:p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표현때문에</a:t>
            </a:r>
            <a:r>
              <a:rPr lang="ko-KR" altLang="en-US" dirty="0" smtClean="0"/>
              <a:t> 발생하는 오차 발생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115280" y="6119759"/>
            <a:ext cx="4862150" cy="48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771800" y="6119759"/>
            <a:ext cx="13434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비트 연산자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648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비트 이동 연산자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174908"/>
              </p:ext>
            </p:extLst>
          </p:nvPr>
        </p:nvGraphicFramePr>
        <p:xfrm>
          <a:off x="179511" y="1268413"/>
          <a:ext cx="885698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/>
                <a:gridCol w="6304257"/>
                <a:gridCol w="13285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연산자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기능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&amp;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비트단위로 </a:t>
                      </a:r>
                      <a:r>
                        <a:rPr lang="en-US" altLang="ko-KR" sz="2400" dirty="0" smtClean="0"/>
                        <a:t>AND</a:t>
                      </a:r>
                      <a:r>
                        <a:rPr lang="ko-KR" altLang="en-US" sz="2400" dirty="0" smtClean="0"/>
                        <a:t>연산을 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num1 &amp; num2;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|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비트단위로 </a:t>
                      </a:r>
                      <a:r>
                        <a:rPr lang="en-US" altLang="ko-KR" sz="2400" dirty="0" smtClean="0"/>
                        <a:t>OR</a:t>
                      </a:r>
                      <a:r>
                        <a:rPr lang="ko-KR" altLang="en-US" sz="2400" dirty="0" smtClean="0"/>
                        <a:t>연산을 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en-US" altLang="ko-KR" sz="2400" baseline="0" dirty="0" smtClean="0"/>
                        <a:t> num1 | num2;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^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비트단위로 </a:t>
                      </a:r>
                      <a:r>
                        <a:rPr lang="en-US" altLang="ko-KR" sz="2400" dirty="0" smtClean="0"/>
                        <a:t>XOR </a:t>
                      </a:r>
                      <a:r>
                        <a:rPr lang="ko-KR" altLang="en-US" sz="2400" dirty="0" smtClean="0"/>
                        <a:t>연산을 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en-US" altLang="ko-KR" sz="2400" baseline="0" dirty="0" smtClean="0"/>
                        <a:t> num1 ^ num2;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~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단항</a:t>
                      </a:r>
                      <a:r>
                        <a:rPr lang="ko-KR" altLang="en-US" sz="2400" dirty="0" smtClean="0"/>
                        <a:t> 연산자로서 </a:t>
                      </a:r>
                      <a:r>
                        <a:rPr lang="ko-KR" altLang="en-US" sz="2400" dirty="0" err="1" smtClean="0"/>
                        <a:t>피연산자의</a:t>
                      </a:r>
                      <a:r>
                        <a:rPr lang="ko-KR" altLang="en-US" sz="2400" dirty="0" smtClean="0"/>
                        <a:t> 모든 </a:t>
                      </a:r>
                      <a:r>
                        <a:rPr lang="ko-KR" altLang="en-US" sz="2400" dirty="0" err="1" smtClean="0"/>
                        <a:t>비트를</a:t>
                      </a:r>
                      <a:r>
                        <a:rPr lang="ko-KR" altLang="en-US" sz="2400" dirty="0" smtClean="0"/>
                        <a:t> 반전시킴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~</a:t>
                      </a:r>
                      <a:r>
                        <a:rPr lang="en-US" altLang="ko-KR" sz="2400" dirty="0" err="1" smtClean="0"/>
                        <a:t>num</a:t>
                      </a:r>
                      <a:r>
                        <a:rPr lang="en-US" altLang="ko-KR" sz="2400" dirty="0" smtClean="0"/>
                        <a:t> /* </a:t>
                      </a:r>
                      <a:r>
                        <a:rPr lang="en-US" altLang="ko-KR" sz="2400" dirty="0" err="1" smtClean="0"/>
                        <a:t>num</a:t>
                      </a:r>
                      <a:r>
                        <a:rPr lang="ko-KR" altLang="en-US" sz="2400" dirty="0" smtClean="0"/>
                        <a:t>은 </a:t>
                      </a:r>
                      <a:r>
                        <a:rPr lang="ko-KR" altLang="en-US" sz="2400" dirty="0" err="1" smtClean="0"/>
                        <a:t>변화없음</a:t>
                      </a:r>
                      <a:r>
                        <a:rPr lang="en-US" altLang="ko-KR" sz="2400" dirty="0" smtClean="0"/>
                        <a:t>. </a:t>
                      </a:r>
                      <a:r>
                        <a:rPr lang="ko-KR" altLang="en-US" sz="2400" dirty="0" smtClean="0"/>
                        <a:t>반전 결과만 반환함 </a:t>
                      </a:r>
                      <a:r>
                        <a:rPr lang="en-US" altLang="ko-KR" sz="2400" dirty="0" smtClean="0"/>
                        <a:t>*/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 bwMode="auto">
          <a:xfrm flipH="1">
            <a:off x="7966720" y="2132856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H="1">
            <a:off x="7966720" y="2996952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7966720" y="3861048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966720" y="4869160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4815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비트 이동 연산자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50815"/>
              </p:ext>
            </p:extLst>
          </p:nvPr>
        </p:nvGraphicFramePr>
        <p:xfrm>
          <a:off x="179511" y="1268413"/>
          <a:ext cx="8856985" cy="2845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/>
                <a:gridCol w="6304257"/>
                <a:gridCol w="13285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연산자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기능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  <a:tr h="1199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&lt;&lt;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피연산자의</a:t>
                      </a:r>
                      <a:r>
                        <a:rPr lang="ko-KR" altLang="en-US" sz="2400" dirty="0" smtClean="0"/>
                        <a:t> 비트 열을 왼쪽으로 이동시킴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dirty="0" err="1" smtClean="0"/>
                        <a:t>num</a:t>
                      </a:r>
                      <a:r>
                        <a:rPr lang="en-US" altLang="ko-KR" sz="2400" dirty="0" smtClean="0"/>
                        <a:t> &lt;&lt; 2; </a:t>
                      </a:r>
                      <a:r>
                        <a:rPr lang="en-US" altLang="ko-KR" sz="2400" dirty="0" err="1" smtClean="0"/>
                        <a:t>num</a:t>
                      </a:r>
                      <a:r>
                        <a:rPr lang="ko-KR" altLang="en-US" sz="2400" dirty="0" smtClean="0"/>
                        <a:t>은 </a:t>
                      </a:r>
                      <a:r>
                        <a:rPr lang="ko-KR" altLang="en-US" sz="2400" dirty="0" err="1" smtClean="0"/>
                        <a:t>변화없음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왼쪽으로 두 칸 이동 결과만 반환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&gt;&gt;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피연산자의</a:t>
                      </a:r>
                      <a:r>
                        <a:rPr lang="ko-KR" altLang="en-US" sz="2400" dirty="0" smtClean="0"/>
                        <a:t> 비트 열을 오른쪽으로 이동시킴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예</a:t>
                      </a:r>
                      <a:r>
                        <a:rPr lang="en-US" altLang="ko-KR" sz="2400" dirty="0" smtClean="0"/>
                        <a:t>) </a:t>
                      </a:r>
                      <a:r>
                        <a:rPr lang="en-US" altLang="ko-KR" sz="2400" dirty="0" err="1" smtClean="0"/>
                        <a:t>num</a:t>
                      </a:r>
                      <a:r>
                        <a:rPr lang="en-US" altLang="ko-KR" sz="2400" dirty="0" smtClean="0"/>
                        <a:t> &gt;&gt; 2; </a:t>
                      </a:r>
                      <a:r>
                        <a:rPr lang="en-US" altLang="ko-KR" sz="2400" dirty="0" err="1" smtClean="0"/>
                        <a:t>num</a:t>
                      </a:r>
                      <a:r>
                        <a:rPr lang="ko-KR" altLang="en-US" sz="2400" dirty="0" smtClean="0"/>
                        <a:t>은 </a:t>
                      </a:r>
                      <a:r>
                        <a:rPr lang="ko-KR" altLang="en-US" sz="2400" dirty="0" err="1" smtClean="0"/>
                        <a:t>변화없음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오른쪽으로 두 칸 이동 결과만 반환</a:t>
                      </a: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 flipH="1">
            <a:off x="7966720" y="3429000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7966720" y="2276872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02740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단위 </a:t>
            </a:r>
            <a:r>
              <a:rPr lang="en-US" altLang="ko-KR" dirty="0" smtClean="0"/>
              <a:t>AND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38243"/>
              </p:ext>
            </p:extLst>
          </p:nvPr>
        </p:nvGraphicFramePr>
        <p:xfrm>
          <a:off x="251520" y="4830308"/>
          <a:ext cx="144016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48"/>
                <a:gridCol w="432048"/>
                <a:gridCol w="5760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4397"/>
            <a:ext cx="7920880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15; /* 0~0 0~0 0~0 00001111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20; /* 0~0 0~0 0~0 00010100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num1 &amp;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("AND </a:t>
            </a:r>
            <a:r>
              <a:rPr lang="ko-KR" altLang="en-US" dirty="0" smtClean="0">
                <a:latin typeface="Consolas" panose="020B0609020204030204" pitchFamily="49" charset="0"/>
              </a:rPr>
              <a:t>연산의 결과</a:t>
            </a:r>
            <a:r>
              <a:rPr lang="en-US" altLang="ko-KR" dirty="0" smtClean="0">
                <a:latin typeface="Consolas" panose="020B0609020204030204" pitchFamily="49" charset="0"/>
              </a:rPr>
              <a:t>: %d\n", num3);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607163"/>
            <a:ext cx="7102921" cy="188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0257" y="3623420"/>
            <a:ext cx="3067823" cy="48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019004" y="3653520"/>
            <a:ext cx="14401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05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단위 </a:t>
            </a:r>
            <a:r>
              <a:rPr lang="en-US" altLang="ko-KR" dirty="0" smtClean="0"/>
              <a:t>OR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13472"/>
              </p:ext>
            </p:extLst>
          </p:nvPr>
        </p:nvGraphicFramePr>
        <p:xfrm>
          <a:off x="251520" y="4830308"/>
          <a:ext cx="144016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48"/>
                <a:gridCol w="432048"/>
                <a:gridCol w="5760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4397"/>
            <a:ext cx="7920880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15; /* 0~0 0~0 0~0 00001111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20; /* 0~0 0~0 0~0 00010100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num1 |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("OR </a:t>
            </a:r>
            <a:r>
              <a:rPr lang="ko-KR" altLang="en-US" dirty="0" smtClean="0">
                <a:latin typeface="Consolas" panose="020B0609020204030204" pitchFamily="49" charset="0"/>
              </a:rPr>
              <a:t>연산의 결과</a:t>
            </a:r>
            <a:r>
              <a:rPr lang="en-US" altLang="ko-KR" dirty="0" smtClean="0">
                <a:latin typeface="Consolas" panose="020B0609020204030204" pitchFamily="49" charset="0"/>
              </a:rPr>
              <a:t>: %d\n", num3);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19004" y="3653520"/>
            <a:ext cx="14401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653520"/>
            <a:ext cx="269876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6993880" cy="183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328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^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단위 </a:t>
            </a:r>
            <a:r>
              <a:rPr lang="en-US" altLang="ko-KR" dirty="0" smtClean="0"/>
              <a:t>XOR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286993"/>
              </p:ext>
            </p:extLst>
          </p:nvPr>
        </p:nvGraphicFramePr>
        <p:xfrm>
          <a:off x="251520" y="4830308"/>
          <a:ext cx="144016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48"/>
                <a:gridCol w="432048"/>
                <a:gridCol w="5760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4397"/>
            <a:ext cx="7920880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15; /* 0~0 0~0 0~0 00001111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20; /* 0~0 0~0 0~0 00010100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num1 ^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("XOR </a:t>
            </a:r>
            <a:r>
              <a:rPr lang="ko-KR" altLang="en-US" dirty="0" smtClean="0">
                <a:latin typeface="Consolas" panose="020B0609020204030204" pitchFamily="49" charset="0"/>
              </a:rPr>
              <a:t>연산의 결과</a:t>
            </a:r>
            <a:r>
              <a:rPr lang="en-US" altLang="ko-KR" dirty="0" smtClean="0">
                <a:latin typeface="Consolas" panose="020B0609020204030204" pitchFamily="49" charset="0"/>
              </a:rPr>
              <a:t>: %d\n", num3);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19004" y="3653520"/>
            <a:ext cx="14401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30031" y="4557135"/>
            <a:ext cx="7125016" cy="193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653520"/>
            <a:ext cx="3238476" cy="56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8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~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333527"/>
              </p:ext>
            </p:extLst>
          </p:nvPr>
        </p:nvGraphicFramePr>
        <p:xfrm>
          <a:off x="251520" y="4830308"/>
          <a:ext cx="86409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4397"/>
            <a:ext cx="792088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15; /* 0~0 0~0 0~0 00001111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~num1;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("NOT </a:t>
            </a:r>
            <a:r>
              <a:rPr lang="ko-KR" altLang="en-US" dirty="0" smtClean="0">
                <a:latin typeface="Consolas" panose="020B0609020204030204" pitchFamily="49" charset="0"/>
              </a:rPr>
              <a:t>연산의 결과</a:t>
            </a:r>
            <a:r>
              <a:rPr lang="en-US" altLang="ko-KR" dirty="0" smtClean="0">
                <a:latin typeface="Consolas" panose="020B0609020204030204" pitchFamily="49" charset="0"/>
              </a:rPr>
              <a:t>: %d\n", num2);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19004" y="3653520"/>
            <a:ext cx="14401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625164"/>
            <a:ext cx="2844632" cy="48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318704" y="4730651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~ </a:t>
            </a:r>
            <a:r>
              <a:rPr lang="ko-KR" alt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연산 전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00000000 00000000 00000000 00001111</a:t>
            </a:r>
          </a:p>
          <a:p>
            <a:endParaRPr lang="en-US" altLang="ko-KR" sz="24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~ </a:t>
            </a:r>
            <a:r>
              <a:rPr lang="ko-KR" alt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연산 후 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11111111 11111111 11111111 11110000</a:t>
            </a:r>
            <a:endParaRPr lang="ko-KR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59632" y="4730650"/>
            <a:ext cx="7704856" cy="1200329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컴퓨터가 데이터를 표현하는 방식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412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 smtClean="0"/>
              <a:t>비트 왼쪽 이동</a:t>
            </a:r>
            <a:r>
              <a:rPr lang="en-US" altLang="ko-KR" dirty="0" smtClean="0"/>
              <a:t>(Shift)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513"/>
            <a:ext cx="8928992" cy="5078412"/>
          </a:xfrm>
        </p:spPr>
        <p:txBody>
          <a:bodyPr/>
          <a:lstStyle/>
          <a:p>
            <a:r>
              <a:rPr lang="en-US" altLang="ko-KR" dirty="0" smtClean="0"/>
              <a:t>num1 &lt;&lt; num2</a:t>
            </a:r>
          </a:p>
          <a:p>
            <a:pPr lvl="1"/>
            <a:r>
              <a:rPr lang="en-US" altLang="ko-KR" dirty="0" smtClean="0"/>
              <a:t>num1</a:t>
            </a:r>
            <a:r>
              <a:rPr lang="ko-KR" altLang="en-US" dirty="0" smtClean="0"/>
              <a:t>의 비트 열을 </a:t>
            </a:r>
            <a:r>
              <a:rPr lang="en-US" altLang="ko-KR" dirty="0" smtClean="0"/>
              <a:t>num2</a:t>
            </a:r>
            <a:r>
              <a:rPr lang="ko-KR" altLang="en-US" dirty="0" smtClean="0"/>
              <a:t>칸씩 왼쪽으로 이동시킨 결과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 &lt;&lt; 2  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비트열을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칸씩 왼쪽으로 이동시킴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2466759"/>
            <a:ext cx="8352928" cy="3933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15; /* 0~0 0~0 0~0 00001111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result1 =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&lt;&lt; 1;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result2 =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&lt;&lt; 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result3 =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&lt;&lt; 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</a:t>
            </a:r>
            <a:r>
              <a:rPr lang="ko-KR" altLang="en-US" dirty="0" smtClean="0">
                <a:latin typeface="Consolas" panose="020B0609020204030204" pitchFamily="49" charset="0"/>
              </a:rPr>
              <a:t>칸 이동</a:t>
            </a:r>
            <a:r>
              <a:rPr lang="en-US" altLang="ko-KR" dirty="0" smtClean="0">
                <a:latin typeface="Consolas" panose="020B0609020204030204" pitchFamily="49" charset="0"/>
              </a:rPr>
              <a:t>: %d\n 2</a:t>
            </a:r>
            <a:r>
              <a:rPr lang="ko-KR" altLang="en-US" dirty="0">
                <a:latin typeface="Consolas" panose="020B0609020204030204" pitchFamily="49" charset="0"/>
              </a:rPr>
              <a:t>칸 </a:t>
            </a:r>
            <a:r>
              <a:rPr lang="ko-KR" altLang="en-US" dirty="0" smtClean="0">
                <a:latin typeface="Consolas" panose="020B0609020204030204" pitchFamily="49" charset="0"/>
              </a:rPr>
              <a:t>이동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en-US" altLang="ko-KR" dirty="0">
                <a:latin typeface="Consolas" panose="020B0609020204030204" pitchFamily="49" charset="0"/>
              </a:rPr>
              <a:t>%</a:t>
            </a:r>
            <a:r>
              <a:rPr lang="en-US" altLang="ko-KR" dirty="0" smtClean="0">
                <a:latin typeface="Consolas" panose="020B0609020204030204" pitchFamily="49" charset="0"/>
              </a:rPr>
              <a:t>d\n 3</a:t>
            </a:r>
            <a:r>
              <a:rPr lang="ko-KR" altLang="en-US" dirty="0">
                <a:latin typeface="Consolas" panose="020B0609020204030204" pitchFamily="49" charset="0"/>
              </a:rPr>
              <a:t>칸 </a:t>
            </a:r>
            <a:r>
              <a:rPr lang="ko-KR" altLang="en-US" dirty="0" smtClean="0">
                <a:latin typeface="Consolas" panose="020B0609020204030204" pitchFamily="49" charset="0"/>
              </a:rPr>
              <a:t>이동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latin typeface="Consolas" panose="020B0609020204030204" pitchFamily="49" charset="0"/>
              </a:rPr>
              <a:t>%d\n</a:t>
            </a:r>
            <a:r>
              <a:rPr lang="en-US" altLang="ko-KR" dirty="0" smtClean="0">
                <a:latin typeface="Consolas" panose="020B0609020204030204" pitchFamily="49" charset="0"/>
              </a:rPr>
              <a:t>", result1, result2, result3);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84168" y="5369192"/>
            <a:ext cx="2909900" cy="130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788024" y="5804962"/>
            <a:ext cx="12665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59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비트 왼쪽 이동</a:t>
            </a:r>
            <a:r>
              <a:rPr lang="en-US" altLang="ko-KR" dirty="0"/>
              <a:t>(Shift)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068961"/>
            <a:ext cx="8229600" cy="3061964"/>
          </a:xfrm>
        </p:spPr>
        <p:txBody>
          <a:bodyPr/>
          <a:lstStyle/>
          <a:p>
            <a:r>
              <a:rPr lang="ko-KR" altLang="en-US" dirty="0" smtClean="0"/>
              <a:t>왼쪽으로 이동하면서 생기는 오른쪽 빈 자리는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</a:t>
            </a:r>
            <a:endParaRPr lang="en-US" altLang="ko-KR" dirty="0" smtClean="0"/>
          </a:p>
          <a:p>
            <a:r>
              <a:rPr lang="ko-KR" altLang="en-US" dirty="0" smtClean="0"/>
              <a:t>왼쪽으로 한 칸씩 이동할 때마다 정수 값은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배씩 증가</a:t>
            </a:r>
            <a:endParaRPr lang="en-US" altLang="ko-KR" dirty="0" smtClean="0"/>
          </a:p>
          <a:p>
            <a:r>
              <a:rPr lang="ko-KR" altLang="en-US" dirty="0" smtClean="0"/>
              <a:t>오른쪽으로 한 칸씩 이동할 때마다 정수 값은 절반으로 </a:t>
            </a:r>
            <a:r>
              <a:rPr lang="ko-KR" altLang="en-US" dirty="0" err="1" smtClean="0"/>
              <a:t>줄어듬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242626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00000000 00000000 00000000 000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11110  // 30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00000000 00000000 00000000 00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111100  // 60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00000000 00000000 00000000 0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1111000  // 120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266144"/>
            <a:ext cx="7749139" cy="1730807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8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&gt;&gt;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비트 </a:t>
            </a:r>
            <a:r>
              <a:rPr lang="ko-KR" altLang="en-US" dirty="0" smtClean="0"/>
              <a:t>오른쪽 </a:t>
            </a:r>
            <a:r>
              <a:rPr lang="ko-KR" altLang="en-US" dirty="0"/>
              <a:t>이동</a:t>
            </a:r>
            <a:r>
              <a:rPr lang="en-US" altLang="ko-KR" dirty="0"/>
              <a:t>(Shift)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468967"/>
            <a:ext cx="8229600" cy="2661958"/>
          </a:xfrm>
        </p:spPr>
        <p:txBody>
          <a:bodyPr/>
          <a:lstStyle/>
          <a:p>
            <a:r>
              <a:rPr lang="ko-KR" altLang="en-US" dirty="0" smtClean="0"/>
              <a:t>양수의 경우에는 오른쪽으로 비트 이동 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문제없음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음수의 경우에는 오른쪽으로 비트 이동 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채우거나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채움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결과가 달라짐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호환성이 요구되는 경우에는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연산자의 사용에 주의를 기울여야 함</a:t>
            </a:r>
            <a:endParaRPr lang="ko-KR" altLang="en-US" dirty="0"/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2231740" y="1925386"/>
            <a:ext cx="360040" cy="288032"/>
          </a:xfrm>
          <a:prstGeom prst="strip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27784" y="188349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CPU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에 따라서 달라지는 연산의 결과</a:t>
            </a:r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57200" y="1244397"/>
            <a:ext cx="843528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11111111 11111111 11111111 11110000 // -16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57200" y="2356682"/>
            <a:ext cx="843528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00111111 11111111 11111111 11111100 // 0</a:t>
            </a:r>
            <a:r>
              <a:rPr lang="ko-KR" altLang="en-US" dirty="0" smtClean="0">
                <a:latin typeface="Consolas" panose="020B0609020204030204" pitchFamily="49" charset="0"/>
              </a:rPr>
              <a:t>으로 채움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57200" y="2844494"/>
            <a:ext cx="843528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11111111 11111111 11111111 11111100 // </a:t>
            </a:r>
            <a:r>
              <a:rPr lang="en-US" altLang="ko-KR" smtClean="0">
                <a:latin typeface="Consolas" panose="020B0609020204030204" pitchFamily="49" charset="0"/>
              </a:rPr>
              <a:t>1</a:t>
            </a:r>
            <a:r>
              <a:rPr lang="ko-KR" altLang="en-US" dirty="0" smtClean="0">
                <a:latin typeface="Consolas" panose="020B0609020204030204" pitchFamily="49" charset="0"/>
              </a:rPr>
              <a:t>로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채움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368121"/>
            <a:ext cx="442392" cy="938037"/>
          </a:xfrm>
          <a:prstGeom prst="roundRect">
            <a:avLst>
              <a:gd name="adj" fmla="val 5374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3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비트 오른쪽 이동</a:t>
            </a:r>
            <a:r>
              <a:rPr lang="en-US" altLang="ko-KR" dirty="0"/>
              <a:t>(Shift)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65912" y="1268413"/>
            <a:ext cx="8352928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-16; /* 1~1 1~1 1~1 11110000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("2</a:t>
            </a:r>
            <a:r>
              <a:rPr lang="ko-KR" altLang="en-US" dirty="0" smtClean="0">
                <a:latin typeface="Consolas" panose="020B0609020204030204" pitchFamily="49" charset="0"/>
              </a:rPr>
              <a:t>칸 오른쪽으로 이동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&gt;&gt; 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("3</a:t>
            </a:r>
            <a:r>
              <a:rPr lang="ko-KR" altLang="en-US" dirty="0" smtClean="0">
                <a:latin typeface="Consolas" panose="020B0609020204030204" pitchFamily="49" charset="0"/>
              </a:rPr>
              <a:t>칸 </a:t>
            </a:r>
            <a:r>
              <a:rPr lang="ko-KR" altLang="en-US" dirty="0">
                <a:latin typeface="Consolas" panose="020B0609020204030204" pitchFamily="49" charset="0"/>
              </a:rPr>
              <a:t>오른쪽으로 이동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 &gt;&gt; </a:t>
            </a:r>
            <a:r>
              <a:rPr lang="en-US" altLang="ko-KR" dirty="0" smtClean="0">
                <a:latin typeface="Consolas" panose="020B0609020204030204" pitchFamily="49" charset="0"/>
              </a:rPr>
              <a:t>3);   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499992" y="4195097"/>
            <a:ext cx="3753440" cy="85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58660" y="4406970"/>
            <a:ext cx="12665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22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04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</a:rPr>
              <a:t>진수란 무엇인가</a:t>
            </a:r>
            <a:r>
              <a:rPr lang="en-US" altLang="ko-KR" dirty="0" smtClean="0">
                <a:latin typeface="맑은 고딕" panose="020B0503020000020004" pitchFamily="50" charset="-127"/>
              </a:rPr>
              <a:t>? 10</a:t>
            </a:r>
            <a:r>
              <a:rPr lang="ko-KR" altLang="en-US" dirty="0" smtClean="0">
                <a:latin typeface="맑은 고딕" panose="020B0503020000020004" pitchFamily="50" charset="-127"/>
              </a:rPr>
              <a:t>진수</a:t>
            </a:r>
            <a:r>
              <a:rPr lang="en-US" altLang="ko-KR" dirty="0" smtClean="0">
                <a:latin typeface="맑은 고딕" panose="020B0503020000020004" pitchFamily="50" charset="-127"/>
              </a:rPr>
              <a:t>, 16</a:t>
            </a:r>
            <a:r>
              <a:rPr lang="ko-KR" altLang="en-US" dirty="0" smtClean="0">
                <a:latin typeface="맑은 고딕" panose="020B0503020000020004" pitchFamily="50" charset="-127"/>
              </a:rPr>
              <a:t>진수란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</a:rPr>
              <a:t>무엇인가</a:t>
            </a:r>
            <a:r>
              <a:rPr lang="en-US" altLang="ko-KR" dirty="0" smtClean="0">
                <a:latin typeface="맑은 고딕" panose="020B0503020000020004" pitchFamily="50" charset="-127"/>
              </a:rPr>
              <a:t>?</a:t>
            </a:r>
            <a:endParaRPr dirty="0" smtClean="0">
              <a:latin typeface="맑은 고딕" panose="020B0503020000020004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두 개의 기호를 이용해서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표현하는 방식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열 개의 기호를 이용해서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표현하는 방식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N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기호를 이용해서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표현하는 방식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5597251" cy="161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</a:rPr>
              <a:t>진수란 무엇인가</a:t>
            </a:r>
            <a:r>
              <a:rPr lang="en-US" altLang="ko-KR" dirty="0" smtClean="0">
                <a:latin typeface="맑은 고딕" panose="020B0503020000020004" pitchFamily="50" charset="-127"/>
              </a:rPr>
              <a:t>? 10</a:t>
            </a:r>
            <a:r>
              <a:rPr lang="ko-KR" altLang="en-US" dirty="0" smtClean="0">
                <a:latin typeface="맑은 고딕" panose="020B0503020000020004" pitchFamily="50" charset="-127"/>
              </a:rPr>
              <a:t>진수</a:t>
            </a:r>
            <a:r>
              <a:rPr lang="en-US" altLang="ko-KR" dirty="0" smtClean="0">
                <a:latin typeface="맑은 고딕" panose="020B0503020000020004" pitchFamily="50" charset="-127"/>
              </a:rPr>
              <a:t>, 16</a:t>
            </a:r>
            <a:r>
              <a:rPr lang="ko-KR" altLang="en-US" dirty="0" smtClean="0">
                <a:latin typeface="맑은 고딕" panose="020B0503020000020004" pitchFamily="50" charset="-127"/>
              </a:rPr>
              <a:t>진수란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</a:rPr>
              <a:t>무엇인가</a:t>
            </a:r>
            <a:r>
              <a:rPr lang="en-US" altLang="ko-KR" dirty="0" smtClean="0">
                <a:latin typeface="맑은 고딕" panose="020B0503020000020004" pitchFamily="50" charset="-127"/>
              </a:rPr>
              <a:t>?</a:t>
            </a:r>
            <a:endParaRPr dirty="0" smtClean="0">
              <a:latin typeface="맑은 고딕" panose="020B0503020000020004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9190" y="2852936"/>
            <a:ext cx="508438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932039" y="2844139"/>
            <a:ext cx="4040365" cy="278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4936" y="1277210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sz="2800" kern="0" dirty="0" smtClean="0"/>
              <a:t>16</a:t>
            </a:r>
            <a:r>
              <a:rPr lang="ko-KR" altLang="en-US" sz="2800" kern="0" dirty="0" smtClean="0"/>
              <a:t>진수</a:t>
            </a:r>
            <a:endParaRPr lang="en-US" altLang="ko-KR" sz="2800" kern="0" dirty="0" smtClean="0"/>
          </a:p>
          <a:p>
            <a:pPr lvl="1">
              <a:defRPr/>
            </a:pPr>
            <a:r>
              <a:rPr lang="en-US" altLang="ko-KR" sz="2400" kern="0" dirty="0" smtClean="0"/>
              <a:t>0~9, a, b, c, d, e, f</a:t>
            </a:r>
            <a:r>
              <a:rPr lang="ko-KR" altLang="en-US" sz="2400" kern="0" dirty="0" smtClean="0"/>
              <a:t>를 이용해서 데이터를 표현함</a:t>
            </a:r>
            <a:endParaRPr lang="en-US" altLang="ko-KR" sz="2400" kern="0" dirty="0" smtClean="0"/>
          </a:p>
          <a:p>
            <a:pPr>
              <a:defRPr/>
            </a:pPr>
            <a:endParaRPr lang="ko-KR" altLang="en-US" kern="0" dirty="0" smtClean="0"/>
          </a:p>
          <a:p>
            <a:pPr>
              <a:defRPr/>
            </a:pPr>
            <a:endParaRPr lang="ko-KR" altLang="en-US" kern="0" dirty="0" smtClean="0"/>
          </a:p>
          <a:p>
            <a:pPr>
              <a:defRPr/>
            </a:pPr>
            <a:endParaRPr lang="ko-KR" altLang="en-US" kern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57167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774700"/>
          </a:xfrm>
        </p:spPr>
        <p:txBody>
          <a:bodyPr/>
          <a:lstStyle/>
          <a:p>
            <a:r>
              <a:rPr lang="ko-KR" altLang="en-US" dirty="0" smtClean="0"/>
              <a:t>데이터의 표현단위인 비트</a:t>
            </a:r>
            <a:r>
              <a:rPr lang="en-US" altLang="ko-KR" dirty="0" smtClean="0"/>
              <a:t>(Bit)</a:t>
            </a:r>
            <a:r>
              <a:rPr lang="ko-KR" altLang="en-US" dirty="0" smtClean="0"/>
              <a:t>와 바이트</a:t>
            </a:r>
            <a:r>
              <a:rPr lang="en-US" altLang="ko-KR" dirty="0" smtClean="0"/>
              <a:t>(Byte)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컴퓨터의 메모리 주소 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바이트당 한 개의 주소가 할당되어 있음</a:t>
            </a:r>
            <a:endParaRPr lang="en-US" altLang="ko-KR" dirty="0" smtClean="0"/>
          </a:p>
          <a:p>
            <a:r>
              <a:rPr lang="ko-KR" altLang="en-US" dirty="0" smtClean="0"/>
              <a:t>바이트는 컴퓨터에 있어서 상당히 의미가 있는 단위임</a:t>
            </a:r>
            <a:endParaRPr lang="ko-KR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31640" y="3162851"/>
            <a:ext cx="6832569" cy="368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315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774700"/>
          </a:xfrm>
        </p:spPr>
        <p:txBody>
          <a:bodyPr/>
          <a:lstStyle/>
          <a:p>
            <a:r>
              <a:rPr lang="ko-KR" altLang="en-US" dirty="0"/>
              <a:t>데이터의 표현단위인 비트</a:t>
            </a:r>
            <a:r>
              <a:rPr lang="en-US" altLang="ko-KR" dirty="0"/>
              <a:t>(Bit)</a:t>
            </a:r>
            <a:r>
              <a:rPr lang="ko-KR" altLang="en-US" dirty="0"/>
              <a:t>와 바이트</a:t>
            </a:r>
            <a:r>
              <a:rPr lang="en-US" altLang="ko-KR" dirty="0"/>
              <a:t>(Byte)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아래의 의미 있는 정보를 이용하면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쉽게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변환 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5575" y="2276871"/>
            <a:ext cx="5552231" cy="284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11560" y="2204864"/>
            <a:ext cx="5977350" cy="302433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1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진수를 이용한 데이터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784976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10; // </a:t>
            </a:r>
            <a:r>
              <a:rPr lang="ko-KR" altLang="en-US" dirty="0" smtClean="0">
                <a:latin typeface="Consolas" panose="020B0609020204030204" pitchFamily="49" charset="0"/>
              </a:rPr>
              <a:t>특별한 선언이 없으면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진수로 표현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0xA;// 0x</a:t>
            </a:r>
            <a:r>
              <a:rPr lang="ko-KR" altLang="en-US" dirty="0" smtClean="0">
                <a:latin typeface="Consolas" panose="020B0609020204030204" pitchFamily="49" charset="0"/>
              </a:rPr>
              <a:t>로 시작하면 </a:t>
            </a:r>
            <a:r>
              <a:rPr lang="en-US" altLang="ko-KR" dirty="0" smtClean="0">
                <a:latin typeface="Consolas" panose="020B0609020204030204" pitchFamily="49" charset="0"/>
              </a:rPr>
              <a:t>16</a:t>
            </a:r>
            <a:r>
              <a:rPr lang="ko-KR" altLang="en-US" dirty="0" smtClean="0">
                <a:latin typeface="Consolas" panose="020B0609020204030204" pitchFamily="49" charset="0"/>
              </a:rPr>
              <a:t>진수로 인식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trike="sngStrike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trike="sngStrike" dirty="0" smtClean="0">
                <a:latin typeface="Consolas" panose="020B0609020204030204" pitchFamily="49" charset="0"/>
              </a:rPr>
              <a:t> num3 = 012; // 0</a:t>
            </a:r>
            <a:r>
              <a:rPr lang="ko-KR" altLang="en-US" strike="sngStrike" dirty="0" smtClean="0">
                <a:latin typeface="Consolas" panose="020B0609020204030204" pitchFamily="49" charset="0"/>
              </a:rPr>
              <a:t>으로 시작하면 </a:t>
            </a:r>
            <a:r>
              <a:rPr lang="en-US" altLang="ko-KR" strike="sngStrike" dirty="0" smtClean="0">
                <a:latin typeface="Consolas" panose="020B0609020204030204" pitchFamily="49" charset="0"/>
              </a:rPr>
              <a:t>8</a:t>
            </a:r>
            <a:r>
              <a:rPr lang="ko-KR" altLang="en-US" strike="sngStrike" dirty="0" smtClean="0">
                <a:latin typeface="Consolas" panose="020B0609020204030204" pitchFamily="49" charset="0"/>
              </a:rPr>
              <a:t>진수로 인식</a:t>
            </a:r>
            <a:endParaRPr lang="en-US" altLang="ko-KR" strike="sngStrike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79512" y="2708920"/>
            <a:ext cx="8784976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0xA7, num2 = 0x43;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("0xA7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진수 값</a:t>
            </a:r>
            <a:r>
              <a:rPr lang="en-US" altLang="ko-KR" dirty="0" smtClean="0">
                <a:latin typeface="Consolas" panose="020B0609020204030204" pitchFamily="49" charset="0"/>
              </a:rPr>
              <a:t>: %d\n", num1);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("0x43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진수 값</a:t>
            </a:r>
            <a:r>
              <a:rPr lang="en-US" altLang="ko-KR" dirty="0" smtClean="0">
                <a:latin typeface="Consolas" panose="020B0609020204030204" pitchFamily="49" charset="0"/>
              </a:rPr>
              <a:t>: %d\n", num2);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- %d = %d\n", num1, num2, num1-num2);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8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정수와 실수의 표현방식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339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표현방식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8273" y="1268413"/>
            <a:ext cx="5048223" cy="2304603"/>
          </a:xfrm>
        </p:spPr>
        <p:txBody>
          <a:bodyPr/>
          <a:lstStyle/>
          <a:p>
            <a:r>
              <a:rPr lang="ko-KR" altLang="en-US" dirty="0" smtClean="0"/>
              <a:t>가장 왼쪽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MSB(Most Significant Bit)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r>
              <a:rPr lang="en-US" altLang="ko-KR" dirty="0" smtClean="0"/>
              <a:t>signed </a:t>
            </a:r>
            <a:r>
              <a:rPr lang="ko-KR" altLang="en-US" dirty="0" err="1" smtClean="0"/>
              <a:t>자료형에서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MSB</a:t>
            </a:r>
            <a:r>
              <a:rPr lang="ko-KR" altLang="en-US" dirty="0" smtClean="0"/>
              <a:t>는 부호를 나타냄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MSB</a:t>
            </a:r>
            <a:r>
              <a:rPr lang="ko-KR" altLang="en-US" dirty="0" smtClean="0"/>
              <a:t>를 제외한 나머지 비트는 크기를 나타내는데 사용됨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7505" y="1223547"/>
            <a:ext cx="3880768" cy="191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7428" y="4887400"/>
            <a:ext cx="5613403" cy="18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07504" y="4149080"/>
            <a:ext cx="8445624" cy="71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정수를 표현할 때에는 바이트가 늘어나면 그만큼 넓은 </a:t>
            </a:r>
            <a:r>
              <a:rPr lang="ko-KR" altLang="en-US" kern="0" dirty="0" err="1" smtClean="0"/>
              <a:t>범위이</a:t>
            </a:r>
            <a:r>
              <a:rPr lang="ko-KR" altLang="en-US" kern="0" dirty="0" smtClean="0"/>
              <a:t> 정수를 표현할 수 있음 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예</a:t>
            </a:r>
            <a:r>
              <a:rPr lang="en-US" altLang="ko-KR" kern="0" dirty="0" smtClean="0"/>
              <a:t>: char, short, </a:t>
            </a:r>
            <a:r>
              <a:rPr lang="en-US" altLang="ko-KR" kern="0" dirty="0" err="1" smtClean="0"/>
              <a:t>int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등</a:t>
            </a:r>
            <a:r>
              <a:rPr lang="en-US" altLang="ko-KR" kern="0" dirty="0" smtClean="0"/>
              <a:t>)</a:t>
            </a:r>
            <a:endParaRPr lang="ko-KR" altLang="en-US" kern="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601367" y="5016401"/>
            <a:ext cx="3096344" cy="12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0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>
                <a:solidFill>
                  <a:srgbClr val="FF0000"/>
                </a:solidFill>
              </a:rPr>
              <a:t>단순히 부호 비트만 바꾸어서 정수를 표현하면 안됨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32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7085</TotalTime>
  <Words>1230</Words>
  <Application>Microsoft Office PowerPoint</Application>
  <PresentationFormat>화면 슬라이드 쇼(4:3)</PresentationFormat>
  <Paragraphs>236</Paragraphs>
  <Slides>24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5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2_원본</vt:lpstr>
      <vt:lpstr>1_원본</vt:lpstr>
      <vt:lpstr>원본</vt:lpstr>
      <vt:lpstr>수식</vt:lpstr>
      <vt:lpstr>PowerPoint 프레젠테이션</vt:lpstr>
      <vt:lpstr>Chapter 04-1. 컴퓨터가 데이터를 표현하는 방식</vt:lpstr>
      <vt:lpstr>2진수란 무엇인가? 10진수, 16진수란 무엇인가?</vt:lpstr>
      <vt:lpstr>2진수란 무엇인가? 10진수, 16진수란 무엇인가?</vt:lpstr>
      <vt:lpstr>데이터의 표현단위인 비트(Bit)와 바이트(Byte)</vt:lpstr>
      <vt:lpstr>데이터의 표현단위인 비트(Bit)와 바이트(Byte)</vt:lpstr>
      <vt:lpstr>16진수를 이용한 데이터 표현</vt:lpstr>
      <vt:lpstr>Chapter 04-2. 정수와 실수의 표현방식</vt:lpstr>
      <vt:lpstr>정수의 표현방식</vt:lpstr>
      <vt:lpstr>음의 정수 표현방식</vt:lpstr>
      <vt:lpstr>실수 표현방식</vt:lpstr>
      <vt:lpstr>실수 표현의 오차 확인하기</vt:lpstr>
      <vt:lpstr>Chapter 04-3. 비트 연산자</vt:lpstr>
      <vt:lpstr>비트 연산자 (비트 이동 연산자 포함)</vt:lpstr>
      <vt:lpstr>비트 연산자 (비트 이동 연산자 포함)</vt:lpstr>
      <vt:lpstr>&amp; 연산자: 비트 단위 AND</vt:lpstr>
      <vt:lpstr>| 연산자: 비트 단위 OR</vt:lpstr>
      <vt:lpstr>^ 연산자: 비트 단위 XOR</vt:lpstr>
      <vt:lpstr>~ 연산자</vt:lpstr>
      <vt:lpstr>&lt;&lt; 연산자: 비트 왼쪽 이동(Shift)</vt:lpstr>
      <vt:lpstr>&lt;&lt; 연산자: 비트 왼쪽 이동(Shift)</vt:lpstr>
      <vt:lpstr>&gt;&gt; 연산자: 비트 오른쪽 이동(Shift)</vt:lpstr>
      <vt:lpstr>&gt;&gt; 연산자: 비트 오른쪽 이동(Shift)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1730</cp:revision>
  <dcterms:created xsi:type="dcterms:W3CDTF">2001-05-01T19:45:44Z</dcterms:created>
  <dcterms:modified xsi:type="dcterms:W3CDTF">2018-09-01T13:37:39Z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