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7" r:id="rId2"/>
    <p:sldMasterId id="2147483959" r:id="rId3"/>
    <p:sldMasterId id="2147483971" r:id="rId4"/>
    <p:sldMasterId id="2147483983" r:id="rId5"/>
  </p:sldMasterIdLst>
  <p:notesMasterIdLst>
    <p:notesMasterId r:id="rId40"/>
  </p:notesMasterIdLst>
  <p:sldIdLst>
    <p:sldId id="323" r:id="rId6"/>
    <p:sldId id="481" r:id="rId7"/>
    <p:sldId id="403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7" r:id="rId19"/>
    <p:sldId id="492" r:id="rId20"/>
    <p:sldId id="493" r:id="rId21"/>
    <p:sldId id="494" r:id="rId22"/>
    <p:sldId id="495" r:id="rId23"/>
    <p:sldId id="511" r:id="rId24"/>
    <p:sldId id="496" r:id="rId25"/>
    <p:sldId id="498" r:id="rId26"/>
    <p:sldId id="499" r:id="rId27"/>
    <p:sldId id="500" r:id="rId28"/>
    <p:sldId id="501" r:id="rId29"/>
    <p:sldId id="502" r:id="rId30"/>
    <p:sldId id="510" r:id="rId31"/>
    <p:sldId id="503" r:id="rId32"/>
    <p:sldId id="504" r:id="rId33"/>
    <p:sldId id="505" r:id="rId34"/>
    <p:sldId id="506" r:id="rId35"/>
    <p:sldId id="507" r:id="rId36"/>
    <p:sldId id="508" r:id="rId37"/>
    <p:sldId id="509" r:id="rId38"/>
    <p:sldId id="465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105" d="100"/>
          <a:sy n="105" d="100"/>
        </p:scale>
        <p:origin x="10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4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0939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5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49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9559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1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02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46660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34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69794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27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8060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3866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5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01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9202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69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763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405170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584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51638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27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893702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679111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808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54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334686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18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682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939022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658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1292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8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75253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08783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254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59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67483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01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545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4382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2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928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536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2585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038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1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4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C </a:t>
              </a:r>
              <a:r>
                <a:rPr kumimoji="0" lang="ko-KR" altLang="en-US" sz="4400" b="1" dirty="0">
                  <a:solidFill>
                    <a:schemeClr val="tx2"/>
                  </a:solidFill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Note #06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196752"/>
            <a:ext cx="8424936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result1 = num1 +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result2 = num3 + num4;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 result1 &amp; result2: %d, %d\n",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(result1),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(result2));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107504" y="277813"/>
            <a:ext cx="903649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en-US" altLang="zh-TW" sz="3200" baseline="0">
                <a:solidFill>
                  <a:schemeClr val="tx2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kern="0" smtClean="0"/>
              <a:t>정수의 표현 및 처리를 위한 일반적 자료형 선택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646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실수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선택 기준은 정밀도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실수의 표현 범위는 </a:t>
            </a:r>
            <a:r>
              <a:rPr lang="en-US" altLang="ko-KR" dirty="0" smtClean="0"/>
              <a:t>float, double </a:t>
            </a:r>
            <a:r>
              <a:rPr lang="ko-KR" altLang="en-US" dirty="0" smtClean="0"/>
              <a:t>둘 다 충분히 넓음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바이트 크기의 </a:t>
            </a:r>
            <a:r>
              <a:rPr lang="en-US" altLang="ko-KR" dirty="0" smtClean="0"/>
              <a:t>double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보다 더 정밀하게 실수 표현 가능</a:t>
            </a:r>
            <a:endParaRPr lang="en-US" altLang="ko-KR" dirty="0" smtClean="0"/>
          </a:p>
          <a:p>
            <a:r>
              <a:rPr lang="ko-KR" altLang="en-US" dirty="0" smtClean="0"/>
              <a:t>일반적인 선택은 </a:t>
            </a:r>
            <a:r>
              <a:rPr lang="en-US" altLang="ko-KR" dirty="0" smtClean="0"/>
              <a:t>double</a:t>
            </a:r>
          </a:p>
          <a:p>
            <a:pPr lvl="1"/>
            <a:r>
              <a:rPr lang="ko-KR" altLang="en-US" dirty="0" smtClean="0"/>
              <a:t>컴퓨팅 환경의 발전으로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형 데이터의 표현 및 연산이 덜 부담스러움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float </a:t>
            </a:r>
            <a:r>
              <a:rPr lang="ko-KR" altLang="en-US" dirty="0" smtClean="0"/>
              <a:t>형 데이터의 정밀도는 부족한 경우가 많음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107504" y="277813"/>
            <a:ext cx="903649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en-US" altLang="zh-TW" sz="3200" baseline="0">
                <a:solidFill>
                  <a:schemeClr val="tx2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kern="0" dirty="0"/>
              <a:t>실</a:t>
            </a:r>
            <a:r>
              <a:rPr lang="ko-KR" altLang="en-US" kern="0" dirty="0" smtClean="0"/>
              <a:t>수의 표현 및 처리를 위한 일반적 </a:t>
            </a:r>
            <a:r>
              <a:rPr lang="ko-KR" altLang="en-US" kern="0" dirty="0" err="1" smtClean="0"/>
              <a:t>자료형</a:t>
            </a:r>
            <a:r>
              <a:rPr lang="ko-KR" altLang="en-US" kern="0" dirty="0" smtClean="0"/>
              <a:t> 선택</a:t>
            </a:r>
            <a:endParaRPr lang="ko-KR" altLang="en-US" kern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54498" y="4869160"/>
            <a:ext cx="8332302" cy="154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131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107504" y="277813"/>
            <a:ext cx="903649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en-US" altLang="zh-TW" sz="3200" baseline="0">
                <a:solidFill>
                  <a:schemeClr val="tx2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kern="0" dirty="0"/>
              <a:t>실</a:t>
            </a:r>
            <a:r>
              <a:rPr lang="ko-KR" altLang="en-US" kern="0" dirty="0" smtClean="0"/>
              <a:t>수의 표현 및 처리를 위한 일반적 </a:t>
            </a:r>
            <a:r>
              <a:rPr lang="ko-KR" altLang="en-US" kern="0" dirty="0" err="1" smtClean="0"/>
              <a:t>자료형</a:t>
            </a:r>
            <a:r>
              <a:rPr lang="ko-KR" altLang="en-US" kern="0" dirty="0" smtClean="0"/>
              <a:t> 선택</a:t>
            </a:r>
            <a:endParaRPr lang="ko-KR" altLang="en-US" kern="0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7504" y="1196752"/>
            <a:ext cx="6336704" cy="400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double rad;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double area;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원의 반지름 입력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("%lf", &amp;rad);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area = rad * rad * 3.1415;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원의 넓이</a:t>
            </a:r>
            <a:r>
              <a:rPr lang="en-US" altLang="ko-KR" dirty="0" smtClean="0">
                <a:latin typeface="Consolas" panose="020B0609020204030204" pitchFamily="49" charset="0"/>
              </a:rPr>
              <a:t>: %lf\n", area);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7696" y="1556792"/>
            <a:ext cx="273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CC6600"/>
                </a:solidFill>
                <a:latin typeface="+mn-ea"/>
              </a:rPr>
              <a:t>double</a:t>
            </a:r>
            <a:r>
              <a:rPr lang="ko-KR" altLang="en-US" sz="2400" b="1" dirty="0" smtClean="0">
                <a:solidFill>
                  <a:srgbClr val="CC6600"/>
                </a:solidFill>
                <a:latin typeface="+mn-ea"/>
              </a:rPr>
              <a:t>형 변수의 출력 서식문자 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%lf</a:t>
            </a:r>
            <a:endParaRPr lang="en-US" altLang="ko-KR" sz="2400" b="1" dirty="0" smtClean="0">
              <a:solidFill>
                <a:srgbClr val="CC66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CC6600"/>
                </a:solidFill>
                <a:latin typeface="+mn-ea"/>
              </a:rPr>
              <a:t>double</a:t>
            </a:r>
            <a:r>
              <a:rPr lang="ko-KR" altLang="en-US" sz="2400" b="1" dirty="0" smtClean="0">
                <a:solidFill>
                  <a:srgbClr val="CC6600"/>
                </a:solidFill>
                <a:latin typeface="+mn-ea"/>
              </a:rPr>
              <a:t>형 변수의 입력 서식문자 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%lf  </a:t>
            </a:r>
            <a:r>
              <a:rPr lang="en-US" altLang="ko-KR" sz="2400" b="1" dirty="0" smtClean="0">
                <a:solidFill>
                  <a:srgbClr val="CC6600"/>
                </a:solidFill>
                <a:latin typeface="+mn-ea"/>
              </a:rPr>
              <a:t>	</a:t>
            </a: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932040" y="5460632"/>
            <a:ext cx="4175260" cy="113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446125" y="5622848"/>
            <a:ext cx="15121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80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unsigned</a:t>
            </a:r>
            <a:r>
              <a:rPr lang="ko-KR" altLang="en-US" dirty="0" smtClean="0"/>
              <a:t>를 붙여서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양의 정수만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8336" y="5301208"/>
            <a:ext cx="8867328" cy="1128385"/>
          </a:xfrm>
        </p:spPr>
        <p:txBody>
          <a:bodyPr/>
          <a:lstStyle/>
          <a:p>
            <a:r>
              <a:rPr lang="ko-KR" altLang="en-US" dirty="0" smtClean="0"/>
              <a:t>정수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이름 앞에는 </a:t>
            </a:r>
            <a:r>
              <a:rPr lang="en-US" altLang="ko-KR" dirty="0" smtClean="0"/>
              <a:t>unsigned</a:t>
            </a:r>
            <a:r>
              <a:rPr lang="ko-KR" altLang="en-US" dirty="0" smtClean="0"/>
              <a:t>를 붙일 수 있음</a:t>
            </a:r>
            <a:endParaRPr lang="en-US" altLang="ko-KR" dirty="0" smtClean="0"/>
          </a:p>
          <a:p>
            <a:r>
              <a:rPr lang="en-US" altLang="ko-KR" dirty="0" smtClean="0"/>
              <a:t>unsigned</a:t>
            </a:r>
            <a:r>
              <a:rPr lang="ko-KR" altLang="en-US" dirty="0" smtClean="0"/>
              <a:t>가 붙으면 </a:t>
            </a:r>
            <a:r>
              <a:rPr lang="en-US" altLang="ko-KR" dirty="0" smtClean="0"/>
              <a:t>MSB</a:t>
            </a:r>
            <a:r>
              <a:rPr lang="ko-KR" altLang="en-US" dirty="0" smtClean="0"/>
              <a:t>도 데이터의 크기를 표현</a:t>
            </a:r>
            <a:endParaRPr lang="en-US" altLang="ko-KR" dirty="0" smtClean="0"/>
          </a:p>
          <a:p>
            <a:r>
              <a:rPr lang="ko-KR" altLang="en-US" dirty="0" smtClean="0"/>
              <a:t>표현하는 값의 범위가 양의 정수로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배 늘어남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15702" y="1168206"/>
            <a:ext cx="7556698" cy="419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11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05-2.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문자의 표현방식과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문자를 위한 자료형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496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579296" cy="774700"/>
          </a:xfrm>
        </p:spPr>
        <p:txBody>
          <a:bodyPr/>
          <a:lstStyle/>
          <a:p>
            <a:r>
              <a:rPr lang="ko-KR" altLang="en-US" dirty="0" smtClean="0"/>
              <a:t>문자의 표현을 위한 약속</a:t>
            </a:r>
            <a:r>
              <a:rPr lang="en-US" altLang="ko-KR" dirty="0" smtClean="0"/>
              <a:t>! </a:t>
            </a:r>
            <a:r>
              <a:rPr lang="ko-KR" altLang="en-US" dirty="0" smtClean="0"/>
              <a:t>아스키</a:t>
            </a:r>
            <a:r>
              <a:rPr lang="en-US" altLang="ko-KR" dirty="0" smtClean="0"/>
              <a:t>(ASCII)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0" y="1268413"/>
            <a:ext cx="4834880" cy="2232595"/>
          </a:xfrm>
        </p:spPr>
        <p:txBody>
          <a:bodyPr/>
          <a:lstStyle/>
          <a:p>
            <a:r>
              <a:rPr lang="ko-KR" altLang="en-US" dirty="0" smtClean="0"/>
              <a:t>미국 표준 협회</a:t>
            </a:r>
            <a:r>
              <a:rPr lang="en-US" altLang="ko-KR" dirty="0" smtClean="0"/>
              <a:t>(ANSI)</a:t>
            </a:r>
            <a:r>
              <a:rPr lang="ko-KR" altLang="en-US" dirty="0" smtClean="0"/>
              <a:t>에서 제정된 </a:t>
            </a:r>
            <a:r>
              <a:rPr lang="en-US" altLang="ko-KR" dirty="0" smtClean="0"/>
              <a:t>'</a:t>
            </a:r>
            <a:r>
              <a:rPr lang="ko-KR" altLang="en-US" dirty="0" smtClean="0"/>
              <a:t>아스키</a:t>
            </a:r>
            <a:r>
              <a:rPr lang="en-US" altLang="ko-KR" dirty="0" smtClean="0"/>
              <a:t>(ASCII: American Standard Code for Information Interchange)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'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07275"/>
              </p:ext>
            </p:extLst>
          </p:nvPr>
        </p:nvGraphicFramePr>
        <p:xfrm>
          <a:off x="179512" y="1268413"/>
          <a:ext cx="3024336" cy="214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512168"/>
              </a:tblGrid>
              <a:tr h="620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아스키 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아스키 코드 값</a:t>
                      </a:r>
                      <a:endParaRPr lang="ko-KR" altLang="en-US" dirty="0"/>
                    </a:p>
                  </a:txBody>
                  <a:tcPr/>
                </a:tc>
              </a:tr>
              <a:tr h="3548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/>
                </a:tc>
              </a:tr>
              <a:tr h="3548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66</a:t>
                      </a:r>
                      <a:endParaRPr lang="ko-KR" altLang="en-US" dirty="0"/>
                    </a:p>
                  </a:txBody>
                  <a:tcPr/>
                </a:tc>
              </a:tr>
              <a:tr h="3548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67</a:t>
                      </a:r>
                      <a:endParaRPr lang="ko-KR" altLang="en-US" dirty="0"/>
                    </a:p>
                  </a:txBody>
                  <a:tcPr/>
                </a:tc>
              </a:tr>
              <a:tr h="40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~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3627873"/>
            <a:ext cx="8363272" cy="223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컴퓨터는 문자를 표현 및 저장 못함</a:t>
            </a:r>
            <a:r>
              <a:rPr lang="en-US" altLang="ko-KR" kern="0" dirty="0" smtClean="0"/>
              <a:t>. </a:t>
            </a:r>
            <a:r>
              <a:rPr lang="ko-KR" altLang="en-US" kern="0" dirty="0" smtClean="0"/>
              <a:t>따라서 문자 표현을 목적으로 각 문자에 고유한 숫자를 지정</a:t>
            </a:r>
            <a:endParaRPr lang="en-US" altLang="ko-KR" kern="0" dirty="0" smtClean="0"/>
          </a:p>
          <a:p>
            <a:r>
              <a:rPr lang="ko-KR" altLang="en-US" kern="0" dirty="0" smtClean="0"/>
              <a:t>인간이 입력하는 문자는 해당 문자의 숫자로 변환되어 컴퓨터에 저장 및 인식되고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컴퓨터에 저장된 숫자는 문자로 변환되어 인간의 눈에 보이게 됨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14500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573015"/>
            <a:ext cx="8229600" cy="2557909"/>
          </a:xfrm>
        </p:spPr>
        <p:txBody>
          <a:bodyPr/>
          <a:lstStyle/>
          <a:p>
            <a:r>
              <a:rPr lang="ko-KR" altLang="en-US" dirty="0" smtClean="0"/>
              <a:t>컴파일 할 때 각 문자는 해당 아스키 코드 값으로 변환</a:t>
            </a:r>
            <a:endParaRPr lang="en-US" altLang="ko-KR" dirty="0" smtClean="0"/>
          </a:p>
          <a:p>
            <a:r>
              <a:rPr lang="ko-KR" altLang="en-US" dirty="0" smtClean="0"/>
              <a:t>따라서 실제 컴퓨터에게 전달되는 데이터는 문자가 아닌 숫자임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프로그램 상에서 문자는 작은 따옴표로 묶어서 표현함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413"/>
            <a:ext cx="3240360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char ch1 = 'A';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char ch2 = 'C';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716016" y="1268413"/>
            <a:ext cx="3240360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char ch1 = 65;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char ch2 = 67;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줄무늬가 있는 오른쪽 화살표 6"/>
          <p:cNvSpPr/>
          <p:nvPr/>
        </p:nvSpPr>
        <p:spPr>
          <a:xfrm>
            <a:off x="3923928" y="2276872"/>
            <a:ext cx="584118" cy="467294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79512" y="277813"/>
            <a:ext cx="857929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en-US" altLang="zh-TW" sz="3200" baseline="0">
                <a:solidFill>
                  <a:schemeClr val="tx2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kern="0" smtClean="0"/>
              <a:t>문자의 표현을 위한 약속</a:t>
            </a:r>
            <a:r>
              <a:rPr lang="en-US" altLang="ko-KR" kern="0" smtClean="0"/>
              <a:t>! </a:t>
            </a:r>
            <a:r>
              <a:rPr lang="ko-KR" altLang="en-US" kern="0" smtClean="0"/>
              <a:t>아스키</a:t>
            </a:r>
            <a:r>
              <a:rPr lang="en-US" altLang="ko-KR" kern="0" smtClean="0"/>
              <a:t>(ASCII) </a:t>
            </a:r>
            <a:r>
              <a:rPr lang="ko-KR" altLang="en-US" kern="0" smtClean="0"/>
              <a:t>코드 </a:t>
            </a:r>
            <a:r>
              <a:rPr lang="en-US" altLang="ko-KR" kern="0" smtClean="0"/>
              <a:t>!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2534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문자는 이렇게 표현되는 거구나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413"/>
            <a:ext cx="5915000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char ch1 = 'A', ch2 = 65;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char ch2 = 'Z', ch4 = 90;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("%c %d\n", ch1, ch1);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("%c %d\n", ch2, ch2);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("%c %d\n", ch3, ch3);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("%c %d\n", </a:t>
            </a:r>
            <a:r>
              <a:rPr lang="en-US" altLang="ko-KR" dirty="0" smtClean="0">
                <a:latin typeface="Consolas" panose="020B0609020204030204" pitchFamily="49" charset="0"/>
              </a:rPr>
              <a:t>ch4, ch4);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623966" y="2718594"/>
            <a:ext cx="1116386" cy="188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544431" y="2259944"/>
            <a:ext cx="15121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21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문자는 이렇게 표현되는 거구나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문자를</a:t>
            </a:r>
            <a:r>
              <a:rPr lang="en-US" altLang="ko-KR" dirty="0" smtClean="0"/>
              <a:t> char</a:t>
            </a:r>
            <a:r>
              <a:rPr lang="ko-KR" altLang="en-US" dirty="0" smtClean="0"/>
              <a:t>형 변수에 저장하는 이유</a:t>
            </a:r>
            <a:endParaRPr lang="en-US" altLang="ko-KR" dirty="0" smtClean="0"/>
          </a:p>
          <a:p>
            <a:r>
              <a:rPr lang="ko-KR" altLang="en-US" dirty="0" smtClean="0"/>
              <a:t>모든 아스키 코드 문자는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바이트로도 충분히 표현 가능</a:t>
            </a:r>
            <a:endParaRPr lang="en-US" altLang="ko-KR" dirty="0" smtClean="0"/>
          </a:p>
          <a:p>
            <a:r>
              <a:rPr lang="ko-KR" altLang="en-US" dirty="0" smtClean="0"/>
              <a:t>문자는 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뺄셈과 같은 연산을 동반하지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단지 표현에만 사용됨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 크기인 </a:t>
            </a:r>
            <a:r>
              <a:rPr lang="en-US" altLang="ko-KR" dirty="0" smtClean="0"/>
              <a:t>char</a:t>
            </a:r>
            <a:r>
              <a:rPr lang="ko-KR" altLang="en-US" dirty="0" smtClean="0"/>
              <a:t>형 변수가 문자를 저장하기 위한 최적의 장소가 됨</a:t>
            </a:r>
            <a:endParaRPr lang="en-US" altLang="ko-KR" dirty="0" smtClean="0"/>
          </a:p>
          <a:p>
            <a:r>
              <a:rPr lang="ko-KR" altLang="en-US" dirty="0" smtClean="0"/>
              <a:t>문자는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변수에도 저장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44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05-3.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상수에 대한 이해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863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05-1. C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언어가 제공하는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기본 자료형의 이해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429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이름 없는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3140967"/>
            <a:ext cx="8291264" cy="2989957"/>
          </a:xfrm>
        </p:spPr>
        <p:txBody>
          <a:bodyPr/>
          <a:lstStyle/>
          <a:p>
            <a:r>
              <a:rPr lang="ko-KR" altLang="en-US" dirty="0" smtClean="0"/>
              <a:t>연산을 위해서는 </a:t>
            </a:r>
            <a:r>
              <a:rPr lang="en-US" altLang="ko-KR" dirty="0" smtClean="0"/>
              <a:t>30, 40</a:t>
            </a:r>
            <a:r>
              <a:rPr lang="ko-KR" altLang="en-US" dirty="0" smtClean="0"/>
              <a:t>과 같이 프로그램에 표현되는 숫자도 메모리 공간에 저장되어야 함</a:t>
            </a:r>
            <a:endParaRPr lang="en-US" altLang="ko-KR" dirty="0" smtClean="0"/>
          </a:p>
          <a:p>
            <a:r>
              <a:rPr lang="ko-KR" altLang="en-US" dirty="0" smtClean="0"/>
              <a:t>이렇게 저장되는 값은 이름이 존재하지 않으므로 변경이 불가능한 상수임</a:t>
            </a:r>
            <a:endParaRPr lang="en-US" altLang="ko-KR" dirty="0" smtClean="0"/>
          </a:p>
          <a:p>
            <a:r>
              <a:rPr lang="ko-KR" altLang="en-US" dirty="0" smtClean="0"/>
              <a:t>이러한 상수를 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(Literal)</a:t>
            </a:r>
            <a:r>
              <a:rPr lang="ko-KR" altLang="en-US" dirty="0" smtClean="0"/>
              <a:t> 상수라고 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413"/>
            <a:ext cx="4114800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30 + 40;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754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 없는 </a:t>
            </a:r>
            <a:r>
              <a:rPr lang="ko-KR" altLang="en-US" dirty="0" err="1"/>
              <a:t>리터럴</a:t>
            </a:r>
            <a:r>
              <a:rPr lang="ko-KR" altLang="en-US" dirty="0"/>
              <a:t> 상수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645023"/>
            <a:ext cx="8229600" cy="2485901"/>
          </a:xfrm>
        </p:spPr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정수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이 메모리 공간에 상수의 형태로 저장됨</a:t>
            </a:r>
            <a:endParaRPr lang="en-US" altLang="ko-KR" dirty="0" smtClean="0"/>
          </a:p>
          <a:p>
            <a:r>
              <a:rPr lang="ko-KR" altLang="en-US" dirty="0" smtClean="0"/>
              <a:t>단계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두 상수를 기반으로 덧셈이 진행됨</a:t>
            </a:r>
            <a:endParaRPr lang="en-US" altLang="ko-KR" dirty="0" smtClean="0"/>
          </a:p>
          <a:p>
            <a:r>
              <a:rPr lang="ko-KR" altLang="en-US" dirty="0" smtClean="0"/>
              <a:t>단계 </a:t>
            </a:r>
            <a:r>
              <a:rPr lang="en-US" altLang="ko-KR" dirty="0" smtClean="0"/>
              <a:t>3: </a:t>
            </a:r>
            <a:r>
              <a:rPr lang="ko-KR" altLang="en-US" dirty="0" smtClean="0"/>
              <a:t>덧셈의 결과로 얻어진 정수 </a:t>
            </a:r>
            <a:r>
              <a:rPr lang="en-US" altLang="ko-KR" dirty="0" smtClean="0"/>
              <a:t>70</a:t>
            </a:r>
            <a:r>
              <a:rPr lang="ko-KR" altLang="en-US" dirty="0" smtClean="0"/>
              <a:t>이 변수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저장됨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490" y="1340768"/>
            <a:ext cx="4716339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78619" y="1628800"/>
            <a:ext cx="3381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메모리 공간에 저장이 되어야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CPU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의 연산대상이 된다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62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상수의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869159"/>
            <a:ext cx="8229600" cy="1261765"/>
          </a:xfrm>
        </p:spPr>
        <p:txBody>
          <a:bodyPr/>
          <a:lstStyle/>
          <a:p>
            <a:r>
              <a:rPr lang="ko-KR" altLang="en-US" dirty="0" smtClean="0"/>
              <a:t>정수는 기본적으로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형으로 표현됨</a:t>
            </a:r>
            <a:endParaRPr lang="en-US" altLang="ko-KR" dirty="0" smtClean="0"/>
          </a:p>
          <a:p>
            <a:r>
              <a:rPr lang="ko-KR" altLang="en-US" dirty="0" smtClean="0"/>
              <a:t>실수는 기본적으로 </a:t>
            </a:r>
            <a:r>
              <a:rPr lang="en-US" altLang="ko-KR" dirty="0" smtClean="0"/>
              <a:t>double</a:t>
            </a:r>
            <a:r>
              <a:rPr lang="ko-KR" altLang="en-US" dirty="0" smtClean="0"/>
              <a:t>형으로 표현됨</a:t>
            </a:r>
            <a:endParaRPr lang="en-US" altLang="ko-KR" dirty="0" smtClean="0"/>
          </a:p>
          <a:p>
            <a:r>
              <a:rPr lang="ko-KR" altLang="en-US" dirty="0" smtClean="0"/>
              <a:t>문자는 기본적으로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형으로 표현됨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413"/>
            <a:ext cx="8291264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("literal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size: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(7));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("literal double size: %d\n",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(7.14));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("literal char size: %d\n",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('A'));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2660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접미사를 이용한 다양한 상수의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502871"/>
            <a:ext cx="8229600" cy="2628054"/>
          </a:xfrm>
        </p:spPr>
        <p:txBody>
          <a:bodyPr/>
          <a:lstStyle/>
          <a:p>
            <a:r>
              <a:rPr lang="ko-KR" altLang="en-US" dirty="0" smtClean="0"/>
              <a:t>실수는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형 상수로 인식되어 데이터 손실에 대한 경고 메시지 발생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68413"/>
            <a:ext cx="8712968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float num1 = 5.789; /* </a:t>
            </a:r>
            <a:r>
              <a:rPr lang="ko-KR" altLang="en-US" dirty="0" smtClean="0">
                <a:latin typeface="Consolas" panose="020B0609020204030204" pitchFamily="49" charset="0"/>
              </a:rPr>
              <a:t>경고 메시지 발생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float num2 = 3.24 + 5.12; /* </a:t>
            </a:r>
            <a:r>
              <a:rPr lang="ko-KR" altLang="en-US" dirty="0" smtClean="0">
                <a:latin typeface="Consolas" panose="020B0609020204030204" pitchFamily="49" charset="0"/>
              </a:rPr>
              <a:t>경고 메시지 발생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5516" y="4437112"/>
            <a:ext cx="8928484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float num1 = 5.789f; /* </a:t>
            </a:r>
            <a:r>
              <a:rPr lang="ko-KR" altLang="en-US" dirty="0" smtClean="0">
                <a:latin typeface="Consolas" panose="020B0609020204030204" pitchFamily="49" charset="0"/>
              </a:rPr>
              <a:t>경고 메시지 발생 </a:t>
            </a:r>
            <a:r>
              <a:rPr lang="ko-KR" altLang="en-US" dirty="0" err="1" smtClean="0">
                <a:latin typeface="Consolas" panose="020B0609020204030204" pitchFamily="49" charset="0"/>
              </a:rPr>
              <a:t>안함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float num2 = 3.24F + 5.12F; /*</a:t>
            </a:r>
            <a:r>
              <a:rPr lang="ko-KR" altLang="en-US" dirty="0" smtClean="0">
                <a:latin typeface="Consolas" panose="020B0609020204030204" pitchFamily="49" charset="0"/>
              </a:rPr>
              <a:t>대문자 </a:t>
            </a:r>
            <a:r>
              <a:rPr lang="en-US" altLang="ko-KR" dirty="0" smtClean="0">
                <a:latin typeface="Consolas" panose="020B0609020204030204" pitchFamily="49" charset="0"/>
              </a:rPr>
              <a:t>F </a:t>
            </a:r>
            <a:r>
              <a:rPr lang="ko-KR" altLang="en-US" dirty="0" smtClean="0">
                <a:latin typeface="Consolas" panose="020B0609020204030204" pitchFamily="49" charset="0"/>
              </a:rPr>
              <a:t>사용 가능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987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접미사를 이용한 다양한 상수의 표현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379736"/>
              </p:ext>
            </p:extLst>
          </p:nvPr>
        </p:nvGraphicFramePr>
        <p:xfrm>
          <a:off x="468645" y="1700808"/>
          <a:ext cx="8229600" cy="29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/>
                <a:gridCol w="2232248"/>
                <a:gridCol w="46908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접미사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자료형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unsigned </a:t>
                      </a:r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unsigned n = 1025U;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 n = 2467L;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unsigned 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unsigned long n = 3456UL;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 </a:t>
                      </a:r>
                      <a:r>
                        <a:rPr lang="en-US" altLang="ko-KR" dirty="0" err="1" smtClean="0"/>
                        <a:t>long</a:t>
                      </a:r>
                      <a:r>
                        <a:rPr lang="en-US" altLang="ko-KR" dirty="0" smtClean="0"/>
                        <a:t> n = 5768LL;</a:t>
                      </a:r>
                      <a:endParaRPr lang="ko-KR" altLang="en-US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unsigned long </a:t>
                      </a:r>
                      <a:r>
                        <a:rPr lang="en-US" altLang="ko-KR" dirty="0" err="1" smtClean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unsigned long </a:t>
                      </a:r>
                      <a:r>
                        <a:rPr lang="en-US" altLang="ko-KR" dirty="0" err="1" smtClean="0"/>
                        <a:t>long</a:t>
                      </a:r>
                      <a:r>
                        <a:rPr lang="en-US" altLang="ko-KR" dirty="0" smtClean="0"/>
                        <a:t> n = 8978ULL;</a:t>
                      </a:r>
                      <a:endParaRPr lang="ko-KR" altLang="en-US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 f = 3.15F</a:t>
                      </a:r>
                      <a:endParaRPr lang="ko-KR" altLang="en-US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 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 double f = 5.789L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854584"/>
              </p:ext>
            </p:extLst>
          </p:nvPr>
        </p:nvGraphicFramePr>
        <p:xfrm>
          <a:off x="473436" y="5517232"/>
          <a:ext cx="8229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/>
                <a:gridCol w="2232248"/>
                <a:gridCol w="4690864"/>
              </a:tblGrid>
              <a:tr h="19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접미사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자료형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예</a:t>
                      </a:r>
                      <a:endParaRPr lang="ko-KR" altLang="en-US" dirty="0"/>
                    </a:p>
                  </a:txBody>
                  <a:tcPr/>
                </a:tc>
              </a:tr>
              <a:tr h="251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 f = 3.15F</a:t>
                      </a:r>
                      <a:endParaRPr lang="ko-KR" altLang="en-US" dirty="0"/>
                    </a:p>
                  </a:txBody>
                  <a:tcPr/>
                </a:tc>
              </a:tr>
              <a:tr h="198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 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 double f = 5.789L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7200" y="4935729"/>
            <a:ext cx="8229600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err="1" smtClean="0"/>
              <a:t>실수형</a:t>
            </a:r>
            <a:r>
              <a:rPr lang="ko-KR" altLang="en-US" kern="0" dirty="0" smtClean="0"/>
              <a:t> 상수의 표현을 위한 접미사</a:t>
            </a:r>
            <a:endParaRPr lang="ko-KR" altLang="en-US" kern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57200" y="1228989"/>
            <a:ext cx="8229600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정수형 상수의 표현을 위한 접미사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094693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7813"/>
            <a:ext cx="9144000" cy="774700"/>
          </a:xfrm>
        </p:spPr>
        <p:txBody>
          <a:bodyPr/>
          <a:lstStyle/>
          <a:p>
            <a:r>
              <a:rPr lang="ko-KR" altLang="en-US" dirty="0" smtClean="0"/>
              <a:t>이름을 지니는 </a:t>
            </a:r>
            <a:r>
              <a:rPr lang="ko-KR" altLang="en-US" dirty="0" err="1" smtClean="0"/>
              <a:t>심볼릭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(Symbolic)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5913735"/>
            <a:ext cx="8712968" cy="827633"/>
          </a:xfrm>
        </p:spPr>
        <p:txBody>
          <a:bodyPr/>
          <a:lstStyle/>
          <a:p>
            <a:r>
              <a:rPr lang="ko-KR" altLang="en-US" dirty="0" smtClean="0"/>
              <a:t>상수의 이름은 모두 대문자로 표시하고 둘 이상의 단어를 사용할 때에는 </a:t>
            </a:r>
            <a:r>
              <a:rPr lang="en-US" altLang="ko-KR" dirty="0" smtClean="0"/>
              <a:t>'_'</a:t>
            </a:r>
            <a:r>
              <a:rPr lang="ko-KR" altLang="en-US" dirty="0" smtClean="0"/>
              <a:t>를 이용해 구분 </a:t>
            </a:r>
            <a:r>
              <a:rPr lang="en-US" altLang="ko-KR" dirty="0" smtClean="0"/>
              <a:t>(MY_AGE)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413"/>
            <a:ext cx="8507288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MAX = 100; /* MAX </a:t>
            </a:r>
            <a:r>
              <a:rPr lang="ko-KR" altLang="en-US" dirty="0" smtClean="0">
                <a:latin typeface="Consolas" panose="020B0609020204030204" pitchFamily="49" charset="0"/>
              </a:rPr>
              <a:t>값 변경 불가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double PI = 3.1415; /* PI </a:t>
            </a:r>
            <a:r>
              <a:rPr lang="ko-KR" altLang="en-US" dirty="0" smtClean="0">
                <a:latin typeface="Consolas" panose="020B0609020204030204" pitchFamily="49" charset="0"/>
              </a:rPr>
              <a:t>값 변경 불가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57200" y="3679278"/>
            <a:ext cx="8507288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MAX; /* </a:t>
            </a:r>
            <a:r>
              <a:rPr lang="ko-KR" altLang="en-US" dirty="0" smtClean="0">
                <a:latin typeface="Consolas" panose="020B0609020204030204" pitchFamily="49" charset="0"/>
              </a:rPr>
              <a:t>쓰레기 값으로 초기화 됨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MAX = 100; /* </a:t>
            </a:r>
            <a:r>
              <a:rPr lang="ko-KR" altLang="en-US" dirty="0" smtClean="0">
                <a:latin typeface="Consolas" panose="020B0609020204030204" pitchFamily="49" charset="0"/>
              </a:rPr>
              <a:t>값 변경 불가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  <a:r>
              <a:rPr lang="ko-KR" altLang="en-US" dirty="0" smtClean="0">
                <a:latin typeface="Consolas" panose="020B0609020204030204" pitchFamily="49" charset="0"/>
              </a:rPr>
              <a:t>컴파일 에러 발생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0411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05-4.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자료형의 변환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144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연산의 과정에서 발생하는 자동 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268413"/>
            <a:ext cx="8471284" cy="4862512"/>
          </a:xfrm>
        </p:spPr>
        <p:txBody>
          <a:bodyPr/>
          <a:lstStyle/>
          <a:p>
            <a:r>
              <a:rPr lang="ko-KR" altLang="en-US" dirty="0" smtClean="0"/>
              <a:t>대입 연산자의 왼편을 기준으로 형 변환 발생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바이트 변수 </a:t>
            </a:r>
            <a:r>
              <a:rPr lang="en-US" altLang="ko-KR" dirty="0" smtClean="0"/>
              <a:t>num3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 데이터 중 상위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바이트가 손실되어 변수 </a:t>
            </a:r>
            <a:r>
              <a:rPr lang="en-US" altLang="ko-KR" dirty="0" err="1" smtClean="0"/>
              <a:t>ch</a:t>
            </a:r>
            <a:r>
              <a:rPr lang="ko-KR" altLang="en-US" dirty="0" smtClean="0"/>
              <a:t>에 저장됨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15516" y="1844824"/>
            <a:ext cx="8712968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double num1 = 245; /*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double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자동 형 변환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*/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num2 = 3.1415; /* double 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자동 형 변환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*/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5516" y="3326098"/>
            <a:ext cx="8712968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num3 = 129;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char </a:t>
            </a:r>
            <a:r>
              <a:rPr lang="en-US" altLang="ko-KR" dirty="0" err="1" smtClean="0">
                <a:latin typeface="Consolas" panose="020B0609020204030204" pitchFamily="49" charset="0"/>
              </a:rPr>
              <a:t>ch</a:t>
            </a:r>
            <a:r>
              <a:rPr lang="en-US" altLang="ko-KR" dirty="0" smtClean="0">
                <a:latin typeface="Consolas" panose="020B0609020204030204" pitchFamily="49" charset="0"/>
              </a:rPr>
              <a:t> = num3; /*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char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자동 형 변환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*/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42" y="5301207"/>
            <a:ext cx="5949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accent4"/>
                </a:solidFill>
                <a:latin typeface="+mn-ea"/>
              </a:rPr>
              <a:t>00000000 00000000 00000000 10000001</a:t>
            </a:r>
            <a:endParaRPr lang="ko-KR" altLang="en-US" sz="24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2240" y="5301208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accent4"/>
                </a:solidFill>
                <a:latin typeface="+mn-ea"/>
              </a:rPr>
              <a:t>10000001</a:t>
            </a:r>
            <a:endParaRPr lang="ko-KR" altLang="en-US" sz="24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8" name="줄무늬가 있는 오른쪽 화살표 7"/>
          <p:cNvSpPr/>
          <p:nvPr/>
        </p:nvSpPr>
        <p:spPr>
          <a:xfrm>
            <a:off x="6382544" y="5383560"/>
            <a:ext cx="277688" cy="277688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23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형 변환의 방식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 변환의 방식에 대한 유형별 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정수를 실수로 형 변환</a:t>
            </a:r>
            <a:r>
              <a:rPr lang="en-US" altLang="ko-KR" dirty="0" smtClean="0"/>
              <a:t>	</a:t>
            </a:r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5.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5.0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오차 발생 가능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실수를 정수로 형 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소수점 이하의 값이 소멸됨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큰 정수를 작은 정수로 형 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작은 정수의 크기에 맞춰 상위 바이트 소멸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930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형 변환의 방식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413"/>
            <a:ext cx="8507288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double num1 = 245;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 = 3.1415;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num3 = 129;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ch</a:t>
            </a:r>
            <a:r>
              <a:rPr lang="en-US" altLang="ko-KR" dirty="0" smtClean="0">
                <a:latin typeface="Consolas" panose="020B0609020204030204" pitchFamily="49" charset="0"/>
              </a:rPr>
              <a:t> = num3;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정수 </a:t>
            </a:r>
            <a:r>
              <a:rPr lang="en-US" altLang="ko-KR" dirty="0" smtClean="0">
                <a:latin typeface="Consolas" panose="020B0609020204030204" pitchFamily="49" charset="0"/>
              </a:rPr>
              <a:t>245</a:t>
            </a:r>
            <a:r>
              <a:rPr lang="ko-KR" altLang="en-US" dirty="0" smtClean="0">
                <a:latin typeface="Consolas" panose="020B0609020204030204" pitchFamily="49" charset="0"/>
              </a:rPr>
              <a:t>를 실수로</a:t>
            </a:r>
            <a:r>
              <a:rPr lang="en-US" altLang="ko-KR" dirty="0" smtClean="0">
                <a:latin typeface="Consolas" panose="020B0609020204030204" pitchFamily="49" charset="0"/>
              </a:rPr>
              <a:t>: %f\n", num1);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실수 </a:t>
            </a:r>
            <a:r>
              <a:rPr lang="en-US" altLang="ko-KR" dirty="0" smtClean="0">
                <a:latin typeface="Consolas" panose="020B0609020204030204" pitchFamily="49" charset="0"/>
              </a:rPr>
              <a:t>3.1415</a:t>
            </a:r>
            <a:r>
              <a:rPr lang="ko-KR" altLang="en-US" dirty="0" smtClean="0">
                <a:latin typeface="Consolas" panose="020B0609020204030204" pitchFamily="49" charset="0"/>
              </a:rPr>
              <a:t>를 정수로</a:t>
            </a:r>
            <a:r>
              <a:rPr lang="en-US" altLang="ko-KR" dirty="0" smtClean="0">
                <a:latin typeface="Consolas" panose="020B0609020204030204" pitchFamily="49" charset="0"/>
              </a:rPr>
              <a:t>: %d\n", 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큰 정수 </a:t>
            </a:r>
            <a:r>
              <a:rPr lang="en-US" altLang="ko-KR" dirty="0" smtClean="0">
                <a:latin typeface="Consolas" panose="020B0609020204030204" pitchFamily="49" charset="0"/>
              </a:rPr>
              <a:t>129</a:t>
            </a:r>
            <a:r>
              <a:rPr lang="ko-KR" altLang="en-US" dirty="0" smtClean="0">
                <a:latin typeface="Consolas" panose="020B0609020204030204" pitchFamily="49" charset="0"/>
              </a:rPr>
              <a:t>를 작은 정수로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ch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932040" y="5570993"/>
            <a:ext cx="3954090" cy="111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419872" y="5747945"/>
            <a:ext cx="15121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38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anose="020B0503020000020004" pitchFamily="50" charset="-127"/>
              </a:rPr>
              <a:t>자료형은</a:t>
            </a:r>
            <a:r>
              <a:rPr lang="ko-KR" altLang="en-US" dirty="0" smtClean="0">
                <a:latin typeface="맑은 고딕" panose="020B0503020000020004" pitchFamily="50" charset="-127"/>
              </a:rPr>
              <a:t> 데이터를 표현하는 방법</a:t>
            </a:r>
            <a:endParaRPr dirty="0" smtClean="0">
              <a:latin typeface="맑은 고딕" panose="020B0503020000020004" pitchFamily="50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6840760" cy="316869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실수를 저장할 것이냐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정수를 저장할 것이냐</a:t>
            </a:r>
            <a:r>
              <a:rPr lang="en-US" altLang="ko-KR" dirty="0" smtClean="0"/>
              <a:t>?</a:t>
            </a:r>
          </a:p>
          <a:p>
            <a:pPr lvl="1">
              <a:defRPr/>
            </a:pPr>
            <a:r>
              <a:rPr lang="ko-KR" altLang="en-US" dirty="0" smtClean="0"/>
              <a:t>값을 저장하는 방식이 실수냐 정수냐에 따라 다르기 때문에 용도를 결정해야 함</a:t>
            </a:r>
            <a:endParaRPr lang="en-US" altLang="ko-KR" dirty="0"/>
          </a:p>
          <a:p>
            <a:pPr>
              <a:defRPr/>
            </a:pPr>
            <a:r>
              <a:rPr lang="ko-KR" altLang="en-US" dirty="0" smtClean="0"/>
              <a:t>얼마나 큰 수를 저장할 것이냐</a:t>
            </a:r>
            <a:r>
              <a:rPr lang="en-US" altLang="ko-KR" dirty="0" smtClean="0"/>
              <a:t>?</a:t>
            </a:r>
          </a:p>
          <a:p>
            <a:pPr lvl="1">
              <a:defRPr/>
            </a:pPr>
            <a:r>
              <a:rPr lang="ko-KR" altLang="en-US" dirty="0" smtClean="0"/>
              <a:t>큰 수를 표현하기 위해서는 많은 수의 바이트가 필요함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020272" y="1484784"/>
            <a:ext cx="2211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이름 이외에 메모리 공간의 할당에 있어서 필요한 두 가지 정보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79512" y="5157192"/>
            <a:ext cx="6840760" cy="14127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3300"/>
                </a:solidFill>
                <a:latin typeface="휴먼편지체" pitchFamily="18" charset="-127"/>
                <a:ea typeface="휴먼편지체" pitchFamily="18" charset="-127"/>
              </a:rPr>
              <a:t>"</a:t>
            </a:r>
            <a:r>
              <a:rPr lang="ko-KR" altLang="en-US" dirty="0">
                <a:solidFill>
                  <a:srgbClr val="003300"/>
                </a:solidFill>
                <a:latin typeface="휴먼편지체" pitchFamily="18" charset="-127"/>
                <a:ea typeface="휴먼편지체" pitchFamily="18" charset="-127"/>
              </a:rPr>
              <a:t>아</a:t>
            </a:r>
            <a:r>
              <a:rPr lang="en-US" altLang="ko-KR" dirty="0">
                <a:solidFill>
                  <a:srgbClr val="003300"/>
                </a:solidFill>
                <a:latin typeface="휴먼편지체" pitchFamily="18" charset="-127"/>
                <a:ea typeface="휴먼편지체" pitchFamily="18" charset="-127"/>
              </a:rPr>
              <a:t>! </a:t>
            </a:r>
            <a:r>
              <a:rPr lang="ko-KR" altLang="en-US" dirty="0">
                <a:solidFill>
                  <a:srgbClr val="003300"/>
                </a:solidFill>
                <a:latin typeface="휴먼편지체" pitchFamily="18" charset="-127"/>
                <a:ea typeface="휴먼편지체" pitchFamily="18" charset="-127"/>
              </a:rPr>
              <a:t>제가 </a:t>
            </a:r>
            <a:r>
              <a:rPr lang="ko-KR" altLang="en-US" dirty="0">
                <a:solidFill>
                  <a:schemeClr val="tx2"/>
                </a:solidFill>
                <a:latin typeface="휴먼편지체" pitchFamily="18" charset="-127"/>
                <a:ea typeface="휴먼편지체" pitchFamily="18" charset="-127"/>
              </a:rPr>
              <a:t>정수</a:t>
            </a:r>
            <a:r>
              <a:rPr lang="ko-KR" altLang="en-US" dirty="0">
                <a:latin typeface="휴먼편지체" pitchFamily="18" charset="-127"/>
                <a:ea typeface="휴먼편지체" pitchFamily="18" charset="-127"/>
              </a:rPr>
              <a:t>를</a:t>
            </a:r>
            <a:r>
              <a:rPr lang="ko-KR" altLang="en-US" dirty="0">
                <a:solidFill>
                  <a:srgbClr val="003300"/>
                </a:solidFill>
                <a:latin typeface="휴먼편지체" pitchFamily="18" charset="-127"/>
                <a:ea typeface="휴먼편지체" pitchFamily="18" charset="-127"/>
              </a:rPr>
              <a:t> 저장할건데요</a:t>
            </a:r>
            <a:r>
              <a:rPr lang="en-US" altLang="ko-KR" dirty="0">
                <a:solidFill>
                  <a:srgbClr val="0033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dirty="0">
                <a:solidFill>
                  <a:srgbClr val="003300"/>
                </a:solidFill>
                <a:latin typeface="휴먼편지체" pitchFamily="18" charset="-127"/>
                <a:ea typeface="휴먼편지체" pitchFamily="18" charset="-127"/>
              </a:rPr>
              <a:t>크기는 </a:t>
            </a:r>
            <a:r>
              <a:rPr lang="en-US" altLang="ko-KR" dirty="0">
                <a:solidFill>
                  <a:schemeClr val="tx2"/>
                </a:solidFill>
                <a:latin typeface="휴먼편지체" pitchFamily="18" charset="-127"/>
                <a:ea typeface="휴먼편지체" pitchFamily="18" charset="-127"/>
              </a:rPr>
              <a:t>4</a:t>
            </a:r>
            <a:r>
              <a:rPr lang="ko-KR" altLang="en-US" dirty="0">
                <a:solidFill>
                  <a:schemeClr val="tx2"/>
                </a:solidFill>
                <a:latin typeface="휴먼편지체" pitchFamily="18" charset="-127"/>
                <a:ea typeface="휴먼편지체" pitchFamily="18" charset="-127"/>
              </a:rPr>
              <a:t>바이트</a:t>
            </a:r>
            <a:r>
              <a:rPr lang="ko-KR" altLang="en-US" dirty="0">
                <a:solidFill>
                  <a:srgbClr val="003300"/>
                </a:solidFill>
                <a:latin typeface="휴먼편지체" pitchFamily="18" charset="-127"/>
                <a:ea typeface="휴먼편지체" pitchFamily="18" charset="-127"/>
              </a:rPr>
              <a:t>로 하려고 합니다</a:t>
            </a:r>
            <a:r>
              <a:rPr lang="en-US" altLang="ko-KR" dirty="0">
                <a:solidFill>
                  <a:srgbClr val="0033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dirty="0">
                <a:solidFill>
                  <a:srgbClr val="003300"/>
                </a:solidFill>
                <a:latin typeface="휴먼편지체" pitchFamily="18" charset="-127"/>
                <a:ea typeface="휴먼편지체" pitchFamily="18" charset="-127"/>
              </a:rPr>
              <a:t>그 정도면 충분할거에요</a:t>
            </a:r>
            <a:r>
              <a:rPr lang="en-US" altLang="ko-KR" dirty="0">
                <a:solidFill>
                  <a:srgbClr val="0033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dirty="0">
                <a:solidFill>
                  <a:srgbClr val="003300"/>
                </a:solidFill>
                <a:latin typeface="휴먼편지체" pitchFamily="18" charset="-127"/>
                <a:ea typeface="휴먼편지체" pitchFamily="18" charset="-127"/>
              </a:rPr>
              <a:t>그리고 변수의 이름은 </a:t>
            </a:r>
            <a:r>
              <a:rPr lang="en-US" altLang="ko-KR" dirty="0" err="1">
                <a:solidFill>
                  <a:schemeClr val="tx2"/>
                </a:solidFill>
                <a:latin typeface="휴먼편지체" pitchFamily="18" charset="-127"/>
                <a:ea typeface="휴먼편지체" pitchFamily="18" charset="-127"/>
              </a:rPr>
              <a:t>num</a:t>
            </a:r>
            <a:r>
              <a:rPr lang="ko-KR" altLang="en-US" dirty="0">
                <a:solidFill>
                  <a:srgbClr val="003300"/>
                </a:solidFill>
                <a:latin typeface="휴먼편지체" pitchFamily="18" charset="-127"/>
                <a:ea typeface="휴먼편지체" pitchFamily="18" charset="-127"/>
              </a:rPr>
              <a:t>으로 할게요</a:t>
            </a:r>
            <a:r>
              <a:rPr lang="en-US" altLang="ko-KR" dirty="0">
                <a:solidFill>
                  <a:srgbClr val="003300"/>
                </a:solidFill>
                <a:latin typeface="휴먼편지체" pitchFamily="18" charset="-127"/>
                <a:ea typeface="휴먼편지체" pitchFamily="18" charset="-127"/>
              </a:rPr>
              <a:t>.."</a:t>
            </a:r>
            <a:endParaRPr lang="ko-KR" altLang="en-US" kern="0" dirty="0" smtClean="0"/>
          </a:p>
        </p:txBody>
      </p:sp>
      <p:sp>
        <p:nvSpPr>
          <p:cNvPr id="3" name="아래쪽 화살표 2"/>
          <p:cNvSpPr/>
          <p:nvPr/>
        </p:nvSpPr>
        <p:spPr bwMode="auto">
          <a:xfrm>
            <a:off x="3419872" y="4581128"/>
            <a:ext cx="360040" cy="360040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5642" y="4548925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요청의 예</a:t>
            </a:r>
            <a:endParaRPr lang="ko-KR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7438559" y="5838630"/>
            <a:ext cx="137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num</a:t>
            </a:r>
            <a:r>
              <a:rPr lang="en-US" altLang="ko-KR" sz="2400" dirty="0" smtClean="0">
                <a:solidFill>
                  <a:srgbClr val="FF00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정수의 승격에 의한 자동 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처리하기에 가장 적합한 크기의 정수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정의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연산의 속도가 다른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연산속도에 비해 동일하거나 더 빠름</a:t>
            </a:r>
            <a:endParaRPr lang="en-US" altLang="ko-KR" dirty="0" smtClean="0"/>
          </a:p>
          <a:p>
            <a:r>
              <a:rPr lang="ko-KR" altLang="en-US" dirty="0" smtClean="0"/>
              <a:t>따라서 다음과 같은 방식의 형 변환 발생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3645024"/>
            <a:ext cx="8712968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short num1 = 15, num2 = 25;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/* num1</a:t>
            </a:r>
            <a:r>
              <a:rPr lang="ko-KR" altLang="en-US" dirty="0" smtClean="0">
                <a:latin typeface="Consolas" panose="020B0609020204030204" pitchFamily="49" charset="0"/>
              </a:rPr>
              <a:t>과 </a:t>
            </a:r>
            <a:r>
              <a:rPr lang="en-US" altLang="ko-KR" dirty="0" smtClean="0">
                <a:latin typeface="Consolas" panose="020B0609020204030204" pitchFamily="49" charset="0"/>
              </a:rPr>
              <a:t>num2</a:t>
            </a:r>
            <a:r>
              <a:rPr lang="ko-KR" altLang="en-US" dirty="0" smtClean="0">
                <a:latin typeface="Consolas" panose="020B0609020204030204" pitchFamily="49" charset="0"/>
              </a:rPr>
              <a:t>가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ko-KR" altLang="en-US" dirty="0" smtClean="0">
                <a:latin typeface="Consolas" panose="020B0609020204030204" pitchFamily="49" charset="0"/>
              </a:rPr>
              <a:t>형으로 형 변환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/* </a:t>
            </a:r>
            <a:r>
              <a:rPr lang="ko-KR" altLang="en-US" dirty="0" smtClean="0">
                <a:latin typeface="Consolas" panose="020B0609020204030204" pitchFamily="49" charset="0"/>
              </a:rPr>
              <a:t>정수의 승격</a:t>
            </a:r>
            <a:r>
              <a:rPr lang="en-US" altLang="ko-KR" dirty="0" smtClean="0">
                <a:latin typeface="Consolas" panose="020B0609020204030204" pitchFamily="49" charset="0"/>
              </a:rPr>
              <a:t>(Integral Promotion)</a:t>
            </a:r>
            <a:r>
              <a:rPr lang="ko-KR" altLang="en-US" dirty="0" smtClean="0">
                <a:latin typeface="Consolas" panose="020B0609020204030204" pitchFamily="49" charset="0"/>
              </a:rPr>
              <a:t>이라고 함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short num3 = num1 + num2;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399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피연산자의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불일치로 발생하는 자동 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90156"/>
          </a:xfrm>
        </p:spPr>
        <p:txBody>
          <a:bodyPr/>
          <a:lstStyle/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일치해야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일치하지 않으면 일치시키기 위해 자동으로 형 변환 발생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87591" y="2401433"/>
            <a:ext cx="3916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accent4"/>
                </a:solidFill>
                <a:latin typeface="+mn-ea"/>
              </a:rPr>
              <a:t>double num1 = 5.15 + 19;</a:t>
            </a:r>
            <a:endParaRPr lang="ko-KR" altLang="en-US" sz="24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2267580"/>
            <a:ext cx="4179720" cy="729372"/>
          </a:xfrm>
          <a:prstGeom prst="roundRect">
            <a:avLst>
              <a:gd name="adj" fmla="val 2626"/>
            </a:avLst>
          </a:prstGeom>
          <a:noFill/>
          <a:ln w="158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927" y="2420888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CC6600"/>
                </a:solidFill>
                <a:latin typeface="+mn-ea"/>
              </a:rPr>
              <a:t>실수형으로</a:t>
            </a:r>
            <a:r>
              <a:rPr lang="ko-KR" altLang="en-US" sz="2000" b="1" dirty="0">
                <a:solidFill>
                  <a:srgbClr val="CC6600"/>
                </a:solidFill>
                <a:latin typeface="+mn-ea"/>
              </a:rPr>
              <a:t> 바뀜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3212976"/>
            <a:ext cx="6264696" cy="936104"/>
          </a:xfrm>
          <a:prstGeom prst="roundRect">
            <a:avLst>
              <a:gd name="adj" fmla="val 2626"/>
            </a:avLst>
          </a:prstGeom>
          <a:noFill/>
          <a:ln w="158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56992"/>
            <a:ext cx="535840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670576" y="3317374"/>
            <a:ext cx="2293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CC6600"/>
                </a:solidFill>
                <a:latin typeface="+mn-ea"/>
              </a:rPr>
              <a:t>산술연산에서의 </a:t>
            </a:r>
            <a:endParaRPr lang="en-US" altLang="ko-KR" sz="2000" b="1" dirty="0" smtClean="0">
              <a:solidFill>
                <a:srgbClr val="CC6600"/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rgbClr val="CC6600"/>
                </a:solidFill>
                <a:latin typeface="+mn-ea"/>
              </a:rPr>
              <a:t>자동 형 변환 규칙</a:t>
            </a:r>
            <a:r>
              <a:rPr lang="en-US" altLang="ko-KR" sz="2000" b="1" dirty="0" smtClean="0">
                <a:solidFill>
                  <a:srgbClr val="CC6600"/>
                </a:solidFill>
                <a:latin typeface="+mn-ea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4200929"/>
            <a:ext cx="8082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바이트 크기가 큰 자료형이 우선시 된다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정수형보다 실수형을 우선시 한다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이는 데이터의 손실을 최소화 하기 위한 기준이다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8278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명시적 형 변환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강제로 형 변환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7211144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3, num2 = 4;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double </a:t>
            </a:r>
            <a:r>
              <a:rPr lang="en-US" altLang="ko-KR" dirty="0" err="1" smtClean="0">
                <a:latin typeface="Consolas" panose="020B0609020204030204" pitchFamily="49" charset="0"/>
              </a:rPr>
              <a:t>divResult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divResult</a:t>
            </a:r>
            <a:r>
              <a:rPr lang="en-US" altLang="ko-KR" dirty="0" smtClean="0">
                <a:latin typeface="Consolas" panose="020B0609020204030204" pitchFamily="49" charset="0"/>
              </a:rPr>
              <a:t> = num1 /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나눗셈 결과</a:t>
            </a:r>
            <a:r>
              <a:rPr lang="en-US" altLang="ko-KR" dirty="0" smtClean="0">
                <a:latin typeface="Consolas" panose="020B0609020204030204" pitchFamily="49" charset="0"/>
              </a:rPr>
              <a:t>: %f\n", </a:t>
            </a:r>
            <a:r>
              <a:rPr lang="en-US" altLang="ko-KR" dirty="0" err="1" smtClean="0">
                <a:latin typeface="Consolas" panose="020B0609020204030204" pitchFamily="49" charset="0"/>
              </a:rPr>
              <a:t>divResult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1340768"/>
            <a:ext cx="3888432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CC6600"/>
                </a:solidFill>
                <a:latin typeface="+mn-ea"/>
              </a:rPr>
              <a:t>num1</a:t>
            </a:r>
            <a:r>
              <a:rPr lang="ko-KR" altLang="en-US" sz="2400" b="1" dirty="0" smtClean="0">
                <a:solidFill>
                  <a:srgbClr val="CC6600"/>
                </a:solidFill>
                <a:latin typeface="+mn-ea"/>
              </a:rPr>
              <a:t>과 </a:t>
            </a:r>
            <a:r>
              <a:rPr lang="en-US" altLang="ko-KR" sz="2400" b="1" dirty="0" smtClean="0">
                <a:solidFill>
                  <a:srgbClr val="CC6600"/>
                </a:solidFill>
                <a:latin typeface="+mn-ea"/>
              </a:rPr>
              <a:t>num2</a:t>
            </a:r>
            <a:r>
              <a:rPr lang="ko-KR" altLang="en-US" sz="2400" b="1" dirty="0" smtClean="0">
                <a:solidFill>
                  <a:srgbClr val="CC6600"/>
                </a:solidFill>
                <a:latin typeface="+mn-ea"/>
              </a:rPr>
              <a:t>가 정수이기 때문에 몫만 반환이 되는 </a:t>
            </a:r>
            <a:endParaRPr lang="en-US" altLang="ko-KR" sz="2400" b="1" dirty="0" smtClean="0">
              <a:solidFill>
                <a:srgbClr val="CC66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CC6600"/>
                </a:solidFill>
                <a:latin typeface="+mn-ea"/>
              </a:rPr>
              <a:t>정수형 나눗셈이 진행</a:t>
            </a:r>
            <a:endParaRPr lang="en-US" altLang="ko-KR" sz="2400" b="1" dirty="0" smtClean="0">
              <a:solidFill>
                <a:srgbClr val="CC6600"/>
              </a:solidFill>
              <a:latin typeface="+mn-ea"/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279665" y="3789040"/>
            <a:ext cx="368482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923928" y="3850077"/>
            <a:ext cx="15121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0070" y="4509120"/>
            <a:ext cx="5138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divResult = (double) num1 / num2;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4509120"/>
            <a:ext cx="5146026" cy="504056"/>
          </a:xfrm>
          <a:prstGeom prst="roundRect">
            <a:avLst>
              <a:gd name="adj" fmla="val 2626"/>
            </a:avLst>
          </a:prstGeom>
          <a:noFill/>
          <a:ln w="158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1896" y="4293096"/>
            <a:ext cx="324036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(type)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type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형으로의 형 변환을 의미한다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5193594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num1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double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형으로 명시적 형 변환 그리고 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num1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num2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연산 과정에서의 산술적 자동 형 변환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! 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그 결과 실수형 나눗셈이 진행되어 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divResult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에는 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0.75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가 저장된다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91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 형 변환</a:t>
            </a:r>
            <a:r>
              <a:rPr lang="en-US" altLang="ko-KR" dirty="0"/>
              <a:t>: </a:t>
            </a:r>
            <a:r>
              <a:rPr lang="ko-KR" altLang="en-US" dirty="0"/>
              <a:t>강제로 형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680" y="4077072"/>
            <a:ext cx="8481120" cy="2053853"/>
          </a:xfrm>
        </p:spPr>
        <p:txBody>
          <a:bodyPr/>
          <a:lstStyle/>
          <a:p>
            <a:r>
              <a:rPr lang="ko-KR" altLang="en-US" dirty="0" smtClean="0"/>
              <a:t>자동 형 변환이 발생하는 위치에 명시적 형 변환 표시를 해서 형 변환이 발생함을 알리는 것이 좋음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05680" y="1268413"/>
            <a:ext cx="3240360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3;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double num2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= 2.5 * num1;  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139952" y="1268413"/>
            <a:ext cx="4427984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num1 = 3;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double num2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= 2.5 * </a:t>
            </a:r>
            <a:r>
              <a:rPr lang="en-US" altLang="ko-KR" dirty="0" smtClean="0">
                <a:latin typeface="Consolas" panose="020B0609020204030204" pitchFamily="49" charset="0"/>
              </a:rPr>
              <a:t>(double)num1</a:t>
            </a:r>
            <a:r>
              <a:rPr lang="en-US" altLang="ko-KR" dirty="0">
                <a:latin typeface="Consolas" panose="020B0609020204030204" pitchFamily="49" charset="0"/>
              </a:rPr>
              <a:t>;  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줄무늬가 있는 오른쪽 화살표 5"/>
          <p:cNvSpPr/>
          <p:nvPr/>
        </p:nvSpPr>
        <p:spPr>
          <a:xfrm>
            <a:off x="3491880" y="2276872"/>
            <a:ext cx="584118" cy="467294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83560" y="3429000"/>
            <a:ext cx="33843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추천하는 코드 작성 스타일</a:t>
            </a:r>
            <a:endParaRPr lang="ko-KR" altLang="en-US" sz="2400" dirty="0">
              <a:solidFill>
                <a:srgbClr val="CC66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904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05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맑은 고딕" panose="020B0503020000020004" pitchFamily="50" charset="-127"/>
              </a:rPr>
              <a:t>자료형은</a:t>
            </a:r>
            <a:r>
              <a:rPr lang="ko-KR" altLang="en-US" dirty="0">
                <a:latin typeface="맑은 고딕" panose="020B0503020000020004" pitchFamily="50" charset="-127"/>
              </a:rPr>
              <a:t> 데이터를 표현하는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수는 데이터 표현 방법의 수를 의미함</a:t>
            </a:r>
            <a:endParaRPr lang="en-US" altLang="ko-KR" dirty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언어가 제공하는 기본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수가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개라면</a:t>
            </a:r>
            <a:r>
              <a:rPr lang="en-US" altLang="ko-KR" dirty="0" smtClean="0"/>
              <a:t>, C</a:t>
            </a:r>
            <a:r>
              <a:rPr lang="ko-KR" altLang="en-US" dirty="0" smtClean="0"/>
              <a:t>언어가 제공하는 기본적인 데이터 표현방식의 수는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개라는 뜻이 됨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821191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629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맑은 고딕" panose="020B0503020000020004" pitchFamily="50" charset="-127"/>
              </a:rPr>
              <a:t>자료형은</a:t>
            </a:r>
            <a:r>
              <a:rPr lang="ko-KR" altLang="en-US" dirty="0">
                <a:latin typeface="맑은 고딕" panose="020B0503020000020004" pitchFamily="50" charset="-127"/>
              </a:rPr>
              <a:t> 데이터를 표현하는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컴파일러에 따라서 약간의 차이를 보임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 표준에서는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별 상대적 크기를 표준화 할 뿐 구체적인 크기까지는 언급하지 않음</a:t>
            </a:r>
            <a:endParaRPr lang="en-US" altLang="ko-KR" dirty="0" smtClean="0"/>
          </a:p>
          <a:p>
            <a:r>
              <a:rPr lang="ko-KR" altLang="en-US" dirty="0" smtClean="0"/>
              <a:t>크게 정수형과 </a:t>
            </a:r>
            <a:r>
              <a:rPr lang="ko-KR" altLang="en-US" dirty="0" err="1" smtClean="0"/>
              <a:t>실수형으로</a:t>
            </a:r>
            <a:r>
              <a:rPr lang="ko-KR" altLang="en-US" dirty="0" smtClean="0"/>
              <a:t> 나눔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표현하는 방식이 달라지므로</a:t>
            </a:r>
            <a:endParaRPr lang="en-US" altLang="ko-KR" dirty="0" smtClean="0"/>
          </a:p>
          <a:p>
            <a:r>
              <a:rPr lang="ko-KR" altLang="en-US" dirty="0" smtClean="0"/>
              <a:t>정수형에도 </a:t>
            </a:r>
            <a:r>
              <a:rPr lang="ko-KR" altLang="en-US" dirty="0" err="1" smtClean="0"/>
              <a:t>실수형에도</a:t>
            </a:r>
            <a:r>
              <a:rPr lang="ko-KR" altLang="en-US" dirty="0" smtClean="0"/>
              <a:t> 두 개 이상의 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표현하고자 하는 값의 크기에 따라서 적절히 선택할 수 있도록 다수의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68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err="1" smtClean="0"/>
              <a:t>sizeof</a:t>
            </a:r>
            <a:r>
              <a:rPr lang="ko-KR" altLang="en-US" dirty="0" smtClean="0"/>
              <a:t>를 이용한 바이트 크기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sizeof</a:t>
            </a:r>
            <a:r>
              <a:rPr lang="ko-KR" altLang="en-US" dirty="0" smtClean="0"/>
              <a:t>연산자의 </a:t>
            </a:r>
            <a:r>
              <a:rPr lang="ko-KR" altLang="en-US" dirty="0" err="1" smtClean="0"/>
              <a:t>피연산자로는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이름 등이 올 수 있음</a:t>
            </a:r>
            <a:endParaRPr lang="en-US" altLang="ko-KR" dirty="0" smtClean="0"/>
          </a:p>
          <a:p>
            <a:r>
              <a:rPr lang="ko-KR" altLang="en-US" dirty="0" smtClean="0"/>
              <a:t>소괄호는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와 같은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이름에만 필수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모든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대상으로 소괄호를 감싸주는 것이 일반적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79512" y="2780928"/>
            <a:ext cx="8784976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ch</a:t>
            </a:r>
            <a:r>
              <a:rPr lang="en-US" altLang="ko-KR" dirty="0" smtClean="0">
                <a:latin typeface="Consolas" panose="020B0609020204030204" pitchFamily="49" charset="0"/>
              </a:rPr>
              <a:t> = 9;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inum</a:t>
            </a:r>
            <a:r>
              <a:rPr lang="en-US" altLang="ko-KR" dirty="0" smtClean="0">
                <a:latin typeface="Consolas" panose="020B0609020204030204" pitchFamily="49" charset="0"/>
              </a:rPr>
              <a:t> = 1052;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double </a:t>
            </a:r>
            <a:r>
              <a:rPr lang="en-US" altLang="ko-KR" dirty="0" err="1" smtClean="0">
                <a:latin typeface="Consolas" panose="020B0609020204030204" pitchFamily="49" charset="0"/>
              </a:rPr>
              <a:t>dnum</a:t>
            </a:r>
            <a:r>
              <a:rPr lang="en-US" altLang="ko-KR" dirty="0" smtClean="0">
                <a:latin typeface="Consolas" panose="020B0609020204030204" pitchFamily="49" charset="0"/>
              </a:rPr>
              <a:t> = 3.1415;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변수 </a:t>
            </a:r>
            <a:r>
              <a:rPr lang="en-US" altLang="ko-KR" dirty="0" err="1" smtClean="0">
                <a:latin typeface="Consolas" panose="020B0609020204030204" pitchFamily="49" charset="0"/>
              </a:rPr>
              <a:t>ch</a:t>
            </a:r>
            <a:r>
              <a:rPr lang="ko-KR" altLang="en-US" dirty="0" smtClean="0">
                <a:latin typeface="Consolas" panose="020B0609020204030204" pitchFamily="49" charset="0"/>
              </a:rPr>
              <a:t>의 크기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ch</a:t>
            </a:r>
            <a:r>
              <a:rPr lang="en-US" altLang="ko-KR" dirty="0" smtClean="0"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변수 </a:t>
            </a:r>
            <a:r>
              <a:rPr lang="en-US" altLang="ko-KR" dirty="0" err="1" smtClean="0">
                <a:latin typeface="Consolas" panose="020B0609020204030204" pitchFamily="49" charset="0"/>
              </a:rPr>
              <a:t>inum</a:t>
            </a:r>
            <a:r>
              <a:rPr lang="ko-KR" altLang="en-US" dirty="0" smtClean="0">
                <a:latin typeface="Consolas" panose="020B0609020204030204" pitchFamily="49" charset="0"/>
              </a:rPr>
              <a:t>의 크기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inum</a:t>
            </a:r>
            <a:r>
              <a:rPr lang="en-US" altLang="ko-KR" dirty="0" smtClean="0"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변수 </a:t>
            </a:r>
            <a:r>
              <a:rPr lang="en-US" altLang="ko-KR" dirty="0" err="1" smtClean="0">
                <a:latin typeface="Consolas" panose="020B0609020204030204" pitchFamily="49" charset="0"/>
              </a:rPr>
              <a:t>dnum</a:t>
            </a:r>
            <a:r>
              <a:rPr lang="ko-KR" altLang="en-US" dirty="0" smtClean="0">
                <a:latin typeface="Consolas" panose="020B0609020204030204" pitchFamily="49" charset="0"/>
              </a:rPr>
              <a:t>의 크기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dnum</a:t>
            </a:r>
            <a:r>
              <a:rPr lang="en-US" altLang="ko-KR" dirty="0" smtClean="0"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err="1" smtClean="0"/>
              <a:t>sizeof</a:t>
            </a:r>
            <a:r>
              <a:rPr lang="ko-KR" altLang="en-US" dirty="0" smtClean="0"/>
              <a:t>를 이용한 바이트 크기 확인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51520" y="1196752"/>
            <a:ext cx="8784976" cy="437658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("char</a:t>
            </a:r>
            <a:r>
              <a:rPr lang="ko-KR" altLang="en-US" dirty="0" smtClean="0">
                <a:latin typeface="Consolas" panose="020B0609020204030204" pitchFamily="49" charset="0"/>
              </a:rPr>
              <a:t>의 크기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(char));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ko-KR" altLang="en-US" dirty="0" smtClean="0">
                <a:latin typeface="Consolas" panose="020B0609020204030204" pitchFamily="49" charset="0"/>
              </a:rPr>
              <a:t>의 </a:t>
            </a:r>
            <a:r>
              <a:rPr lang="ko-KR" altLang="en-US" dirty="0">
                <a:latin typeface="Consolas" panose="020B0609020204030204" pitchFamily="49" charset="0"/>
              </a:rPr>
              <a:t>크기</a:t>
            </a:r>
            <a:r>
              <a:rPr lang="en-US" altLang="ko-KR" dirty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("long</a:t>
            </a:r>
            <a:r>
              <a:rPr lang="ko-KR" altLang="en-US" dirty="0" smtClean="0">
                <a:latin typeface="Consolas" panose="020B0609020204030204" pitchFamily="49" charset="0"/>
              </a:rPr>
              <a:t>의 </a:t>
            </a:r>
            <a:r>
              <a:rPr lang="ko-KR" altLang="en-US" dirty="0">
                <a:latin typeface="Consolas" panose="020B0609020204030204" pitchFamily="49" charset="0"/>
              </a:rPr>
              <a:t>크기</a:t>
            </a:r>
            <a:r>
              <a:rPr lang="en-US" altLang="ko-KR" dirty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(long));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smtClean="0">
                <a:latin typeface="Consolas" panose="020B0609020204030204" pitchFamily="49" charset="0"/>
              </a:rPr>
              <a:t>long </a:t>
            </a:r>
            <a:r>
              <a:rPr lang="en-US" altLang="ko-KR" dirty="0" err="1" smtClean="0">
                <a:latin typeface="Consolas" panose="020B0609020204030204" pitchFamily="49" charset="0"/>
              </a:rPr>
              <a:t>long</a:t>
            </a:r>
            <a:r>
              <a:rPr lang="ko-KR" altLang="en-US" dirty="0" smtClean="0">
                <a:latin typeface="Consolas" panose="020B0609020204030204" pitchFamily="49" charset="0"/>
              </a:rPr>
              <a:t>의 </a:t>
            </a:r>
            <a:r>
              <a:rPr lang="ko-KR" altLang="en-US" dirty="0">
                <a:latin typeface="Consolas" panose="020B0609020204030204" pitchFamily="49" charset="0"/>
              </a:rPr>
              <a:t>크기</a:t>
            </a:r>
            <a:r>
              <a:rPr lang="en-US" altLang="ko-KR" dirty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(long long));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("float</a:t>
            </a:r>
            <a:r>
              <a:rPr lang="ko-KR" altLang="en-US" dirty="0" smtClean="0">
                <a:latin typeface="Consolas" panose="020B0609020204030204" pitchFamily="49" charset="0"/>
              </a:rPr>
              <a:t>의 </a:t>
            </a:r>
            <a:r>
              <a:rPr lang="ko-KR" altLang="en-US" dirty="0">
                <a:latin typeface="Consolas" panose="020B0609020204030204" pitchFamily="49" charset="0"/>
              </a:rPr>
              <a:t>크기</a:t>
            </a:r>
            <a:r>
              <a:rPr lang="en-US" altLang="ko-KR" dirty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(float));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("double</a:t>
            </a:r>
            <a:r>
              <a:rPr lang="ko-KR" altLang="en-US" dirty="0" smtClean="0">
                <a:latin typeface="Consolas" panose="020B0609020204030204" pitchFamily="49" charset="0"/>
              </a:rPr>
              <a:t>의 </a:t>
            </a:r>
            <a:r>
              <a:rPr lang="ko-KR" altLang="en-US" dirty="0">
                <a:latin typeface="Consolas" panose="020B0609020204030204" pitchFamily="49" charset="0"/>
              </a:rPr>
              <a:t>크기</a:t>
            </a:r>
            <a:r>
              <a:rPr lang="en-US" altLang="ko-KR" dirty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(double));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364088" y="4198870"/>
            <a:ext cx="2592288" cy="264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923928" y="4725144"/>
            <a:ext cx="15121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29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7813"/>
            <a:ext cx="9036496" cy="774700"/>
          </a:xfrm>
        </p:spPr>
        <p:txBody>
          <a:bodyPr/>
          <a:lstStyle/>
          <a:p>
            <a:r>
              <a:rPr lang="ko-KR" altLang="en-US" dirty="0" smtClean="0"/>
              <a:t>정수의 표현 및 처리를 위한 일반적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579296" cy="4862512"/>
          </a:xfrm>
        </p:spPr>
        <p:txBody>
          <a:bodyPr/>
          <a:lstStyle/>
          <a:p>
            <a:r>
              <a:rPr lang="ko-KR" altLang="en-US" dirty="0" smtClean="0"/>
              <a:t>일반적 선택은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가 연산하기에 가장 적합한 데이터의 크기가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형으로 정해짐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가장 연산이 빠른 걸로 생각하면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연산이 동반이 되면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형으로 형 변환 되어서 연산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연산을 동반하는 변수의 정의를 위해서는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정의하는 것이 바람직함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속도가 중요하다면 </a:t>
            </a:r>
            <a:r>
              <a:rPr lang="en-US" altLang="ko-KR" dirty="0" err="1" smtClean="0"/>
              <a:t>int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char</a:t>
            </a:r>
            <a:r>
              <a:rPr lang="ko-KR" altLang="en-US" dirty="0" smtClean="0"/>
              <a:t>형 또는 </a:t>
            </a:r>
            <a:r>
              <a:rPr lang="en-US" altLang="ko-KR" dirty="0" smtClean="0"/>
              <a:t>short</a:t>
            </a:r>
            <a:r>
              <a:rPr lang="ko-KR" altLang="en-US" dirty="0" smtClean="0"/>
              <a:t>형은 불필요한가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연산을 수반하지 않으면서 많은 수의 데이터를 저장해야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그 데이터의 크기가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short</a:t>
            </a:r>
            <a:r>
              <a:rPr lang="ko-KR" altLang="en-US" dirty="0" smtClean="0"/>
              <a:t>로 충분히 표현 가능하다면</a:t>
            </a:r>
            <a:r>
              <a:rPr lang="en-US" altLang="ko-KR" dirty="0" smtClean="0"/>
              <a:t>, char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short </a:t>
            </a:r>
            <a:r>
              <a:rPr lang="ko-KR" altLang="en-US" dirty="0" smtClean="0"/>
              <a:t>사용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메모리를 최소한으로 사용하려 한다면 </a:t>
            </a:r>
            <a:r>
              <a:rPr lang="en-US" altLang="ko-KR" dirty="0" smtClean="0">
                <a:sym typeface="Wingdings" panose="05000000000000000000" pitchFamily="2" charset="2"/>
              </a:rPr>
              <a:t>char </a:t>
            </a:r>
            <a:r>
              <a:rPr lang="ko-KR" altLang="en-US" dirty="0" smtClean="0">
                <a:sym typeface="Wingdings" panose="05000000000000000000" pitchFamily="2" charset="2"/>
              </a:rPr>
              <a:t>또는 </a:t>
            </a:r>
            <a:r>
              <a:rPr lang="en-US" altLang="ko-KR" dirty="0" smtClean="0">
                <a:sym typeface="Wingdings" panose="05000000000000000000" pitchFamily="2" charset="2"/>
              </a:rPr>
              <a:t>short </a:t>
            </a:r>
            <a:r>
              <a:rPr lang="ko-KR" altLang="en-US" dirty="0" smtClean="0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73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196752"/>
            <a:ext cx="8424936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char num1 = 1, num2 = 2, result1 =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short num3 = 300, num4 = 400, result2 =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("size of num1 &amp; num2: %d, %d\n",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(num1),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(num2));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("size of </a:t>
            </a:r>
            <a:r>
              <a:rPr lang="en-US" altLang="ko-KR" dirty="0" smtClean="0">
                <a:latin typeface="Consolas" panose="020B0609020204030204" pitchFamily="49" charset="0"/>
              </a:rPr>
              <a:t>num3 </a:t>
            </a:r>
            <a:r>
              <a:rPr lang="en-US" altLang="ko-KR" dirty="0">
                <a:latin typeface="Consolas" panose="020B0609020204030204" pitchFamily="49" charset="0"/>
              </a:rPr>
              <a:t>&amp; </a:t>
            </a:r>
            <a:r>
              <a:rPr lang="en-US" altLang="ko-KR" dirty="0" smtClean="0">
                <a:latin typeface="Consolas" panose="020B0609020204030204" pitchFamily="49" charset="0"/>
              </a:rPr>
              <a:t>num4: </a:t>
            </a:r>
            <a:r>
              <a:rPr lang="en-US" altLang="ko-KR" dirty="0">
                <a:latin typeface="Consolas" panose="020B0609020204030204" pitchFamily="49" charset="0"/>
              </a:rPr>
              <a:t>%d, %d\n",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(num3),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(num4));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 char add: %d\n",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(num1 + num2));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 short add: %d\n",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(num3 + num4));   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107504" y="277813"/>
            <a:ext cx="903649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en-US" altLang="zh-TW" sz="3200" baseline="0">
                <a:solidFill>
                  <a:schemeClr val="tx2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  <a:cs typeface="Times New Roman" pitchFamily="18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kern="0" dirty="0" smtClean="0"/>
              <a:t>정수의 표현 및 처리를 위한 일반적 </a:t>
            </a:r>
            <a:r>
              <a:rPr lang="ko-KR" altLang="en-US" kern="0" dirty="0" err="1" smtClean="0"/>
              <a:t>자료형</a:t>
            </a:r>
            <a:r>
              <a:rPr lang="ko-KR" altLang="en-US" kern="0" dirty="0" smtClean="0"/>
              <a:t> 선택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20633991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7425</TotalTime>
  <Words>2062</Words>
  <Application>Microsoft Office PowerPoint</Application>
  <PresentationFormat>화면 슬라이드 쇼(4:3)</PresentationFormat>
  <Paragraphs>332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34</vt:i4>
      </vt:variant>
    </vt:vector>
  </HeadingPairs>
  <TitlesOfParts>
    <vt:vector size="55" baseType="lpstr">
      <vt:lpstr>Gill Sans MT</vt:lpstr>
      <vt:lpstr>MingLiU</vt:lpstr>
      <vt:lpstr>新細明體</vt:lpstr>
      <vt:lpstr>굴림</vt:lpstr>
      <vt:lpstr>돋움</vt:lpstr>
      <vt:lpstr>맑은 고딕</vt:lpstr>
      <vt:lpstr>바탕</vt:lpstr>
      <vt:lpstr>휴먼매직체</vt:lpstr>
      <vt:lpstr>휴먼편지체</vt:lpstr>
      <vt:lpstr>Book Antiqua</vt:lpstr>
      <vt:lpstr>Bookman Old Style</vt:lpstr>
      <vt:lpstr>Consolas</vt:lpstr>
      <vt:lpstr>Garamond</vt:lpstr>
      <vt:lpstr>Times New Roman</vt:lpstr>
      <vt:lpstr>Wingdings</vt:lpstr>
      <vt:lpstr>Wingdings 3</vt:lpstr>
      <vt:lpstr>Level</vt:lpstr>
      <vt:lpstr>2_원본</vt:lpstr>
      <vt:lpstr>원본</vt:lpstr>
      <vt:lpstr>1_원본</vt:lpstr>
      <vt:lpstr>3_원본</vt:lpstr>
      <vt:lpstr>PowerPoint 프레젠테이션</vt:lpstr>
      <vt:lpstr>Chapter 05-1. C언어가 제공하는  기본 자료형의 이해</vt:lpstr>
      <vt:lpstr>자료형은 데이터를 표현하는 방법</vt:lpstr>
      <vt:lpstr>자료형은 데이터를 표현하는 방법</vt:lpstr>
      <vt:lpstr>자료형은 데이터를 표현하는 방법</vt:lpstr>
      <vt:lpstr>연산자 sizeof를 이용한 바이트 크기 확인</vt:lpstr>
      <vt:lpstr>연산자 sizeof를 이용한 바이트 크기 확인</vt:lpstr>
      <vt:lpstr>정수의 표현 및 처리를 위한 일반적 자료형 선택</vt:lpstr>
      <vt:lpstr>PowerPoint 프레젠테이션</vt:lpstr>
      <vt:lpstr>PowerPoint 프레젠테이션</vt:lpstr>
      <vt:lpstr>PowerPoint 프레젠테이션</vt:lpstr>
      <vt:lpstr>PowerPoint 프레젠테이션</vt:lpstr>
      <vt:lpstr>unsigned를 붙여서 0과 양의 정수만 표현</vt:lpstr>
      <vt:lpstr>Chapter 05-2. 문자의 표현방식과  문자를 위한 자료형</vt:lpstr>
      <vt:lpstr>문자의 표현을 위한 약속! 아스키(ASCII) 코드 !</vt:lpstr>
      <vt:lpstr>PowerPoint 프레젠테이션</vt:lpstr>
      <vt:lpstr>문자는 이렇게 표현되는 거구나!</vt:lpstr>
      <vt:lpstr>문자는 이렇게 표현되는 거구나!</vt:lpstr>
      <vt:lpstr>Chapter 05-3. 상수에 대한 이해</vt:lpstr>
      <vt:lpstr>이름 없는 리터럴 상수</vt:lpstr>
      <vt:lpstr>이름 없는 리터럴 상수</vt:lpstr>
      <vt:lpstr>리터럴 상수의 자료형</vt:lpstr>
      <vt:lpstr> 접미사를 이용한 다양한 상수의 표현</vt:lpstr>
      <vt:lpstr> 접미사를 이용한 다양한 상수의 표현</vt:lpstr>
      <vt:lpstr>이름을 지니는 심볼릭 (Symbolic) 상수: const 상수</vt:lpstr>
      <vt:lpstr>Chapter 05-4. 자료형의 변환</vt:lpstr>
      <vt:lpstr>대입 연산의 과정에서 발생하는 자동 형 변환</vt:lpstr>
      <vt:lpstr>자동 형 변환의 방식 정리</vt:lpstr>
      <vt:lpstr>자동 형 변환의 방식 정리</vt:lpstr>
      <vt:lpstr>정수의 승격에 의한 자동 형 변환</vt:lpstr>
      <vt:lpstr>피연산자의 자료형 불일치로 발생하는 자동 형 변환</vt:lpstr>
      <vt:lpstr>명시적 형 변환: 강제로 형 변환</vt:lpstr>
      <vt:lpstr>명시적 형 변환: 강제로 형 변환</vt:lpstr>
      <vt:lpstr>PowerPoint 프레젠테이션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1883</cp:revision>
  <dcterms:created xsi:type="dcterms:W3CDTF">2001-05-01T19:45:44Z</dcterms:created>
  <dcterms:modified xsi:type="dcterms:W3CDTF">2018-09-01T12:47:21Z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