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95" r:id="rId2"/>
  </p:sldMasterIdLst>
  <p:notesMasterIdLst>
    <p:notesMasterId r:id="rId27"/>
  </p:notesMasterIdLst>
  <p:sldIdLst>
    <p:sldId id="323" r:id="rId3"/>
    <p:sldId id="520" r:id="rId4"/>
    <p:sldId id="485" r:id="rId5"/>
    <p:sldId id="512" r:id="rId6"/>
    <p:sldId id="513" r:id="rId7"/>
    <p:sldId id="514" r:id="rId8"/>
    <p:sldId id="515" r:id="rId9"/>
    <p:sldId id="516" r:id="rId10"/>
    <p:sldId id="532" r:id="rId11"/>
    <p:sldId id="517" r:id="rId12"/>
    <p:sldId id="518" r:id="rId13"/>
    <p:sldId id="519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46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 autoAdjust="0"/>
    <p:restoredTop sz="90929"/>
  </p:normalViewPr>
  <p:slideViewPr>
    <p:cSldViewPr>
      <p:cViewPr varScale="1">
        <p:scale>
          <a:sx n="107" d="100"/>
          <a:sy n="107" d="100"/>
        </p:scale>
        <p:origin x="9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2018-09-13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6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2018-09-13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8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2018-09-13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1354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2018-09-13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3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2018-09-13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14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2018-09-13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203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2018-09-13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38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2018-09-13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1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2018-09-13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4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2018-09-13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1344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2018-09-13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357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2018-09-13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#06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출력을 위한 서식문자들</a:t>
            </a:r>
            <a:r>
              <a:rPr lang="en-US" altLang="ko-KR" dirty="0" smtClean="0"/>
              <a:t>: %f, %e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196752"/>
            <a:ext cx="8640960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("%f\n", 0.1234);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("%e\n", 0.1234); // e </a:t>
            </a:r>
            <a:r>
              <a:rPr lang="ko-KR" altLang="en-US" dirty="0" smtClean="0">
                <a:latin typeface="Consolas" panose="020B0609020204030204" pitchFamily="49" charset="0"/>
              </a:rPr>
              <a:t>표기법 기반의 출력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("%f\n", 0.12345678);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("%e\n", 0.12345678); // e </a:t>
            </a:r>
            <a:r>
              <a:rPr lang="ko-KR" altLang="en-US" dirty="0" smtClean="0">
                <a:latin typeface="Consolas" panose="020B0609020204030204" pitchFamily="49" charset="0"/>
              </a:rPr>
              <a:t>표기법 출력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420" y="4028369"/>
            <a:ext cx="3096344" cy="223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7504" y="4574038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23742" y="4007757"/>
            <a:ext cx="37566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C00000"/>
                </a:solidFill>
                <a:latin typeface="+mn-ea"/>
              </a:rPr>
              <a:t>컴퓨터는 지수를 표현할 수 없으므로 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e </a:t>
            </a:r>
            <a:r>
              <a:rPr lang="ko-KR" altLang="en-US" sz="2400" b="1" dirty="0" smtClean="0">
                <a:solidFill>
                  <a:srgbClr val="C00000"/>
                </a:solidFill>
                <a:latin typeface="+mn-ea"/>
              </a:rPr>
              <a:t>표기법으로 지수를 대신 표현한다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.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24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 출력을 위한 서식문자들</a:t>
            </a:r>
            <a:r>
              <a:rPr lang="en-US" altLang="ko-KR" dirty="0"/>
              <a:t>: %f, %e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1844824"/>
            <a:ext cx="3493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0.00000000000000000001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3852" y="2780928"/>
            <a:ext cx="1459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1.0 </a:t>
            </a: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</a:t>
            </a:r>
            <a:r>
              <a:rPr lang="en-US" altLang="ko-KR" sz="2400" dirty="0" smtClean="0">
                <a:solidFill>
                  <a:schemeClr val="tx1"/>
                </a:solidFill>
              </a:rPr>
              <a:t> 10</a:t>
            </a:r>
            <a:r>
              <a:rPr lang="en-US" altLang="ko-KR" sz="2400" baseline="30000" dirty="0" smtClean="0">
                <a:solidFill>
                  <a:schemeClr val="tx1"/>
                </a:solidFill>
              </a:rPr>
              <a:t>-20</a:t>
            </a:r>
            <a:endParaRPr lang="ko-KR" altLang="en-US" sz="2400" baseline="30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852" y="3717032"/>
            <a:ext cx="14237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1.0 </a:t>
            </a:r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</a:t>
            </a:r>
            <a:r>
              <a:rPr lang="en-US" altLang="ko-KR" sz="2400" dirty="0" smtClean="0">
                <a:solidFill>
                  <a:schemeClr val="tx1"/>
                </a:solidFill>
              </a:rPr>
              <a:t> e-20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2906" y="2778025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</a:rPr>
              <a:t>지수 표기법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2273" y="3711226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e</a:t>
            </a:r>
            <a:r>
              <a:rPr lang="ko-KR" altLang="en-US" sz="2400" dirty="0" smtClean="0">
                <a:solidFill>
                  <a:srgbClr val="C00000"/>
                </a:solidFill>
              </a:rPr>
              <a:t> 표기법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42473" y="2778025"/>
            <a:ext cx="45159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1.2 </a:t>
            </a: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</a:t>
            </a:r>
            <a:r>
              <a:rPr lang="en-US" altLang="ko-KR" sz="2400" dirty="0" smtClean="0">
                <a:solidFill>
                  <a:schemeClr val="tx1"/>
                </a:solidFill>
              </a:rPr>
              <a:t> 10</a:t>
            </a:r>
            <a:r>
              <a:rPr lang="en-US" altLang="ko-KR" sz="2400" baseline="30000" dirty="0" smtClean="0">
                <a:solidFill>
                  <a:schemeClr val="tx1"/>
                </a:solidFill>
              </a:rPr>
              <a:t>+12</a:t>
            </a:r>
            <a:r>
              <a:rPr lang="en-US" altLang="ko-KR" sz="2400" dirty="0" smtClean="0">
                <a:solidFill>
                  <a:schemeClr val="tx1"/>
                </a:solidFill>
              </a:rPr>
              <a:t>,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1.15 </a:t>
            </a: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r>
              <a:rPr lang="en-US" altLang="ko-KR" sz="2400" baseline="30000" dirty="0" smtClean="0">
                <a:solidFill>
                  <a:schemeClr val="tx1"/>
                </a:solidFill>
              </a:rPr>
              <a:t>-12</a:t>
            </a:r>
            <a:r>
              <a:rPr lang="en-US" altLang="ko-KR" sz="2400" dirty="0" smtClean="0">
                <a:solidFill>
                  <a:schemeClr val="tx1"/>
                </a:solidFill>
              </a:rPr>
              <a:t>, 1.7 </a:t>
            </a: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x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r>
              <a:rPr lang="en-US" altLang="ko-KR" sz="2400" baseline="30000" dirty="0" smtClean="0">
                <a:solidFill>
                  <a:schemeClr val="tx1"/>
                </a:solidFill>
              </a:rPr>
              <a:t>-15</a:t>
            </a:r>
            <a:endParaRPr lang="ko-KR" altLang="en-US" sz="2400" baseline="30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38454" y="3711226"/>
            <a:ext cx="35108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1.2e+12, 1.15e-12, 1.7e-15</a:t>
            </a:r>
            <a:endParaRPr lang="ko-KR" altLang="en-US" sz="2400" baseline="30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 bwMode="auto">
          <a:xfrm>
            <a:off x="899592" y="2306489"/>
            <a:ext cx="0" cy="4715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>
            <a:off x="894309" y="3239690"/>
            <a:ext cx="0" cy="4715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>
            <a:off x="5652120" y="3239690"/>
            <a:ext cx="0" cy="4715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092280" y="2277343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</a:rPr>
              <a:t>지수 표기법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71577" y="3711225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e</a:t>
            </a:r>
            <a:r>
              <a:rPr lang="ko-KR" altLang="en-US" sz="2400" dirty="0" smtClean="0">
                <a:solidFill>
                  <a:srgbClr val="C00000"/>
                </a:solidFill>
              </a:rPr>
              <a:t> 표기법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%g</a:t>
            </a:r>
            <a:r>
              <a:rPr lang="ko-KR" altLang="en-US" dirty="0" smtClean="0"/>
              <a:t>의 실수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5647200"/>
            <a:ext cx="8712968" cy="950151"/>
          </a:xfrm>
        </p:spPr>
        <p:txBody>
          <a:bodyPr/>
          <a:lstStyle/>
          <a:p>
            <a:r>
              <a:rPr lang="en-US" altLang="ko-KR" dirty="0" smtClean="0"/>
              <a:t>%g</a:t>
            </a:r>
            <a:r>
              <a:rPr lang="ko-KR" altLang="en-US" dirty="0" smtClean="0"/>
              <a:t>는 실수 형태에 따라서 </a:t>
            </a:r>
            <a:r>
              <a:rPr lang="en-US" altLang="ko-KR" dirty="0" smtClean="0"/>
              <a:t>%f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%e </a:t>
            </a:r>
            <a:r>
              <a:rPr lang="ko-KR" altLang="en-US" dirty="0" smtClean="0"/>
              <a:t>사이에서 적절한 형태의 출력을 진행 </a:t>
            </a:r>
            <a:r>
              <a:rPr lang="en-US" altLang="ko-KR" dirty="0" smtClean="0"/>
              <a:t>(%G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</a:t>
            </a:r>
            <a:r>
              <a:rPr lang="ko-KR" altLang="en-US" dirty="0" smtClean="0"/>
              <a:t>를 대문자로 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51520" y="1196752"/>
            <a:ext cx="7272808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double d1 = 1.23e-3; /* 0.00123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double d2 = 1.23e-4; /* 0.000123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double d3 = 1.23e-5; /* 0.0000123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double d4 = 1.23e-6; /* 0.00000123 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("%g\n", d1) /* %f </a:t>
            </a:r>
            <a:r>
              <a:rPr lang="ko-KR" altLang="en-US" dirty="0" smtClean="0">
                <a:latin typeface="Consolas" panose="020B0609020204030204" pitchFamily="49" charset="0"/>
              </a:rPr>
              <a:t>스타일 출력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("%g\n", </a:t>
            </a:r>
            <a:r>
              <a:rPr lang="en-US" altLang="ko-KR" dirty="0" smtClean="0">
                <a:latin typeface="Consolas" panose="020B0609020204030204" pitchFamily="49" charset="0"/>
              </a:rPr>
              <a:t>d2) </a:t>
            </a:r>
            <a:r>
              <a:rPr lang="en-US" altLang="ko-KR" dirty="0">
                <a:latin typeface="Consolas" panose="020B0609020204030204" pitchFamily="49" charset="0"/>
              </a:rPr>
              <a:t>/* %f </a:t>
            </a:r>
            <a:r>
              <a:rPr lang="ko-KR" altLang="en-US" dirty="0">
                <a:latin typeface="Consolas" panose="020B0609020204030204" pitchFamily="49" charset="0"/>
              </a:rPr>
              <a:t>스타일 출력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("%g\n", </a:t>
            </a:r>
            <a:r>
              <a:rPr lang="en-US" altLang="ko-KR" dirty="0" smtClean="0">
                <a:latin typeface="Consolas" panose="020B0609020204030204" pitchFamily="49" charset="0"/>
              </a:rPr>
              <a:t>d3) </a:t>
            </a:r>
            <a:r>
              <a:rPr lang="en-US" altLang="ko-KR" dirty="0">
                <a:latin typeface="Consolas" panose="020B0609020204030204" pitchFamily="49" charset="0"/>
              </a:rPr>
              <a:t>/* </a:t>
            </a:r>
            <a:r>
              <a:rPr lang="en-US" altLang="ko-KR" dirty="0" smtClean="0">
                <a:latin typeface="Consolas" panose="020B0609020204030204" pitchFamily="49" charset="0"/>
              </a:rPr>
              <a:t>%e </a:t>
            </a:r>
            <a:r>
              <a:rPr lang="ko-KR" altLang="en-US" dirty="0">
                <a:latin typeface="Consolas" panose="020B0609020204030204" pitchFamily="49" charset="0"/>
              </a:rPr>
              <a:t>스타일 출력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("%g\n", </a:t>
            </a:r>
            <a:r>
              <a:rPr lang="en-US" altLang="ko-KR" dirty="0" smtClean="0">
                <a:latin typeface="Consolas" panose="020B0609020204030204" pitchFamily="49" charset="0"/>
              </a:rPr>
              <a:t>d4) </a:t>
            </a:r>
            <a:r>
              <a:rPr lang="en-US" altLang="ko-KR" dirty="0">
                <a:latin typeface="Consolas" panose="020B0609020204030204" pitchFamily="49" charset="0"/>
              </a:rPr>
              <a:t>/* </a:t>
            </a:r>
            <a:r>
              <a:rPr lang="en-US" altLang="ko-KR" dirty="0" smtClean="0">
                <a:latin typeface="Consolas" panose="020B0609020204030204" pitchFamily="49" charset="0"/>
              </a:rPr>
              <a:t>%e </a:t>
            </a:r>
            <a:r>
              <a:rPr lang="ko-KR" altLang="en-US" dirty="0">
                <a:latin typeface="Consolas" panose="020B0609020204030204" pitchFamily="49" charset="0"/>
              </a:rPr>
              <a:t>스타일 출력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5487" y="1234703"/>
            <a:ext cx="202290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553319" y="1191592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%s</a:t>
            </a:r>
            <a:r>
              <a:rPr lang="ko-KR" altLang="en-US" smtClean="0"/>
              <a:t>의 문자열 </a:t>
            </a:r>
            <a:r>
              <a:rPr lang="ko-KR" altLang="en-US" dirty="0"/>
              <a:t>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360" y="3192877"/>
            <a:ext cx="8332440" cy="2938047"/>
          </a:xfrm>
        </p:spPr>
        <p:txBody>
          <a:bodyPr/>
          <a:lstStyle/>
          <a:p>
            <a:r>
              <a:rPr lang="en-US" altLang="ko-KR" dirty="0" smtClean="0"/>
              <a:t>%s</a:t>
            </a:r>
            <a:r>
              <a:rPr lang="ko-KR" altLang="en-US" dirty="0" smtClean="0"/>
              <a:t>의 문자열 출력과 관련해서는 배열과 포인터 공부 후에 완벽히 이해하자</a:t>
            </a:r>
            <a:endParaRPr lang="en-US" altLang="ko-KR" dirty="0" smtClean="0"/>
          </a:p>
          <a:p>
            <a:r>
              <a:rPr lang="ko-KR" altLang="en-US" dirty="0" smtClean="0"/>
              <a:t>일단은 </a:t>
            </a:r>
            <a:r>
              <a:rPr lang="en-US" altLang="ko-KR" dirty="0" smtClean="0"/>
              <a:t>%s</a:t>
            </a:r>
            <a:r>
              <a:rPr lang="ko-KR" altLang="en-US" dirty="0" smtClean="0"/>
              <a:t>의 사용법을 예제 기반으로 이해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360" y="1268413"/>
            <a:ext cx="8435280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("%s, %s, %s\n", "AAA", "BBB", "CCC");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679" y="2365776"/>
            <a:ext cx="3669801" cy="69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815916" y="2498981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 폭을 지정하여 정돈된 출력 보이기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174" y="1340768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CC6600"/>
                </a:solidFill>
                <a:latin typeface="+mn-ea"/>
              </a:rPr>
              <a:t>%8d </a:t>
            </a:r>
          </a:p>
          <a:p>
            <a:r>
              <a:rPr lang="en-US" altLang="ko-KR" sz="2400" dirty="0" smtClean="0">
                <a:solidFill>
                  <a:srgbClr val="987206"/>
                </a:solidFill>
                <a:latin typeface="+mn-ea"/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 폭을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칸 확보하고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오른쪽 정렬해서 출력을 진행한다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CC6600"/>
                </a:solidFill>
                <a:latin typeface="+mn-ea"/>
              </a:rPr>
              <a:t>%-8d </a:t>
            </a:r>
          </a:p>
          <a:p>
            <a:r>
              <a:rPr lang="en-US" altLang="ko-KR" sz="2400" dirty="0" smtClean="0">
                <a:solidFill>
                  <a:srgbClr val="987206"/>
                </a:solidFill>
                <a:latin typeface="+mn-ea"/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 폭을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칸 확보하고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왼쪽 정렬해서 출력을 진행한다</a:t>
            </a:r>
            <a:r>
              <a:rPr lang="en-US" altLang="ko-KR" sz="2400" dirty="0" smtClean="0">
                <a:solidFill>
                  <a:srgbClr val="987206"/>
                </a:solidFill>
                <a:latin typeface="+mn-ea"/>
              </a:rPr>
              <a:t>.</a:t>
            </a:r>
            <a:endParaRPr lang="ko-KR" altLang="en-US" sz="2400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14475"/>
            <a:ext cx="8704461" cy="1970509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필드 폭을 지정하여 정돈된 출력 보이기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268760"/>
            <a:ext cx="9108504" cy="30469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("%-8s %14s %5s\n","</a:t>
            </a:r>
            <a:r>
              <a:rPr lang="ko-KR" altLang="en-US" dirty="0" smtClean="0">
                <a:latin typeface="Consolas" panose="020B0609020204030204" pitchFamily="49" charset="0"/>
              </a:rPr>
              <a:t>이 </a:t>
            </a:r>
            <a:r>
              <a:rPr lang="ko-KR" altLang="en-US" dirty="0" err="1" smtClean="0">
                <a:latin typeface="Consolas" panose="020B0609020204030204" pitchFamily="49" charset="0"/>
              </a:rPr>
              <a:t>름</a:t>
            </a:r>
            <a:r>
              <a:rPr lang="en-US" altLang="ko-KR" dirty="0" smtClean="0">
                <a:latin typeface="Consolas" panose="020B0609020204030204" pitchFamily="49" charset="0"/>
              </a:rPr>
              <a:t>","</a:t>
            </a:r>
            <a:r>
              <a:rPr lang="ko-KR" altLang="en-US" dirty="0" smtClean="0">
                <a:latin typeface="Consolas" panose="020B0609020204030204" pitchFamily="49" charset="0"/>
              </a:rPr>
              <a:t>전공학과</a:t>
            </a:r>
            <a:r>
              <a:rPr lang="en-US" altLang="ko-KR" dirty="0" smtClean="0">
                <a:latin typeface="Consolas" panose="020B0609020204030204" pitchFamily="49" charset="0"/>
              </a:rPr>
              <a:t>","</a:t>
            </a:r>
            <a:r>
              <a:rPr lang="ko-KR" altLang="en-US" dirty="0" smtClean="0">
                <a:latin typeface="Consolas" panose="020B0609020204030204" pitchFamily="49" charset="0"/>
              </a:rPr>
              <a:t>학년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en-US" altLang="ko-KR" dirty="0">
                <a:latin typeface="Consolas" panose="020B0609020204030204" pitchFamily="49" charset="0"/>
              </a:rPr>
              <a:t>%-8s %14s %5s\n</a:t>
            </a:r>
            <a:r>
              <a:rPr lang="en-US" altLang="ko-KR" dirty="0" smtClean="0">
                <a:latin typeface="Consolas" panose="020B0609020204030204" pitchFamily="49" charset="0"/>
              </a:rPr>
              <a:t>","</a:t>
            </a:r>
            <a:r>
              <a:rPr lang="ko-KR" altLang="en-US" dirty="0" smtClean="0">
                <a:latin typeface="Consolas" panose="020B0609020204030204" pitchFamily="49" charset="0"/>
              </a:rPr>
              <a:t>김동수</a:t>
            </a:r>
            <a:r>
              <a:rPr lang="en-US" altLang="ko-KR" dirty="0" smtClean="0">
                <a:latin typeface="Consolas" panose="020B0609020204030204" pitchFamily="49" charset="0"/>
              </a:rPr>
              <a:t>","</a:t>
            </a:r>
            <a:r>
              <a:rPr lang="ko-KR" altLang="en-US" dirty="0" smtClean="0">
                <a:latin typeface="Consolas" panose="020B0609020204030204" pitchFamily="49" charset="0"/>
              </a:rPr>
              <a:t>전자공학</a:t>
            </a:r>
            <a:r>
              <a:rPr lang="en-US" altLang="ko-KR" dirty="0" smtClean="0">
                <a:latin typeface="Consolas" panose="020B0609020204030204" pitchFamily="49" charset="0"/>
              </a:rPr>
              <a:t>",3);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("%-8s %14s %5s\n</a:t>
            </a:r>
            <a:r>
              <a:rPr lang="en-US" altLang="ko-KR" dirty="0" smtClean="0">
                <a:latin typeface="Consolas" panose="020B0609020204030204" pitchFamily="49" charset="0"/>
              </a:rPr>
              <a:t>","</a:t>
            </a:r>
            <a:r>
              <a:rPr lang="ko-KR" altLang="en-US" dirty="0" err="1" smtClean="0">
                <a:latin typeface="Consolas" panose="020B0609020204030204" pitchFamily="49" charset="0"/>
              </a:rPr>
              <a:t>이을수</a:t>
            </a:r>
            <a:r>
              <a:rPr lang="en-US" altLang="ko-KR" dirty="0" smtClean="0">
                <a:latin typeface="Consolas" panose="020B0609020204030204" pitchFamily="49" charset="0"/>
              </a:rPr>
              <a:t>","</a:t>
            </a:r>
            <a:r>
              <a:rPr lang="ko-KR" altLang="en-US" dirty="0" smtClean="0">
                <a:latin typeface="Consolas" panose="020B0609020204030204" pitchFamily="49" charset="0"/>
              </a:rPr>
              <a:t>컴퓨터공학</a:t>
            </a:r>
            <a:r>
              <a:rPr lang="en-US" altLang="ko-KR" dirty="0">
                <a:latin typeface="Consolas" panose="020B0609020204030204" pitchFamily="49" charset="0"/>
              </a:rPr>
              <a:t>", 3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("%-8s %14s %5s\n</a:t>
            </a:r>
            <a:r>
              <a:rPr lang="en-US" altLang="ko-KR" dirty="0" smtClean="0">
                <a:latin typeface="Consolas" panose="020B0609020204030204" pitchFamily="49" charset="0"/>
              </a:rPr>
              <a:t>","</a:t>
            </a:r>
            <a:r>
              <a:rPr lang="ko-KR" altLang="en-US" dirty="0" smtClean="0">
                <a:latin typeface="Consolas" panose="020B0609020204030204" pitchFamily="49" charset="0"/>
              </a:rPr>
              <a:t>한선영</a:t>
            </a:r>
            <a:r>
              <a:rPr lang="en-US" altLang="ko-KR" dirty="0" smtClean="0">
                <a:latin typeface="Consolas" panose="020B0609020204030204" pitchFamily="49" charset="0"/>
              </a:rPr>
              <a:t>","</a:t>
            </a:r>
            <a:r>
              <a:rPr lang="ko-KR" altLang="en-US" dirty="0" smtClean="0">
                <a:latin typeface="Consolas" panose="020B0609020204030204" pitchFamily="49" charset="0"/>
              </a:rPr>
              <a:t>미술교육학</a:t>
            </a:r>
            <a:r>
              <a:rPr lang="en-US" altLang="ko-KR" dirty="0" smtClean="0">
                <a:latin typeface="Consolas" panose="020B0609020204030204" pitchFamily="49" charset="0"/>
              </a:rPr>
              <a:t>",4);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9644" y="4338849"/>
            <a:ext cx="4455756" cy="179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957199" y="5024423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90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필드 폭을 지정하여 정돈된 출력 보이기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457201" y="1268413"/>
            <a:ext cx="822960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서식문자 사이에 들어가는 숫자는 필드의 폭을 의미</a:t>
            </a:r>
            <a:endParaRPr lang="en-US" altLang="ko-KR" sz="2400" dirty="0" smtClean="0"/>
          </a:p>
          <a:p>
            <a:r>
              <a:rPr lang="ko-KR" altLang="en-US" sz="2400" dirty="0" smtClean="0"/>
              <a:t>기본 오른쪽 정렬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따라서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는 왼쪽 정렬을 의미하는 용도로 사용됨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488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 기반의 입력형태 정의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268760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입력의 형식</a:t>
            </a:r>
            <a:r>
              <a:rPr lang="ko-KR" altLang="en-US" sz="2400" dirty="0" smtClean="0">
                <a:solidFill>
                  <a:srgbClr val="987206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	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어떻게 받아들일 거니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입력의 장소 </a:t>
            </a:r>
            <a:r>
              <a:rPr lang="en-US" altLang="ko-KR" sz="2400" dirty="0" smtClean="0">
                <a:latin typeface="+mn-ea"/>
              </a:rPr>
              <a:t>	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어디에 저장할까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1268759"/>
            <a:ext cx="5184576" cy="1200329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92080" y="1342509"/>
            <a:ext cx="3851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데이터를 입력 받는 </a:t>
            </a:r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scanf 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함수에게 전달해야 할 두 가지 정보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2689920"/>
            <a:ext cx="5184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%d </a:t>
            </a:r>
            <a:r>
              <a:rPr lang="en-US" altLang="ko-KR" sz="2400" dirty="0" smtClean="0">
                <a:latin typeface="+mn-ea"/>
              </a:rPr>
              <a:t>   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진수 정수의 형태로 데이터를 입력 받는다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%o </a:t>
            </a:r>
            <a:r>
              <a:rPr lang="en-US" altLang="ko-KR" sz="2400" dirty="0" smtClean="0">
                <a:latin typeface="+mn-ea"/>
              </a:rPr>
              <a:t>   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8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진수 양의 정수의 형태로 데이터를 입력 받는다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%x</a:t>
            </a:r>
            <a:r>
              <a:rPr lang="en-US" altLang="ko-KR" sz="2400" dirty="0" smtClean="0">
                <a:latin typeface="+mn-ea"/>
              </a:rPr>
              <a:t>    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16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진수 양의 정수의 형태로 데이터를 입력 받는다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96" y="2564904"/>
            <a:ext cx="5184576" cy="2592288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92080" y="2996952"/>
            <a:ext cx="3851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서식문자의 의미는 출력을 입력으로만 변경하면 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printf 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함수와 유사하다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640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기반의 입력형태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78904" y="1279823"/>
            <a:ext cx="7488832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num1, num2, num3;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세 개의 정수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 %o %x", &amp;num1, &amp;num2, &amp;num3);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입력된 정수 </a:t>
            </a:r>
            <a:r>
              <a:rPr lang="en-US" altLang="ko-KR" dirty="0" smtClean="0">
                <a:latin typeface="Consolas" panose="020B0609020204030204" pitchFamily="49" charset="0"/>
              </a:rPr>
              <a:t>10</a:t>
            </a:r>
            <a:r>
              <a:rPr lang="ko-KR" altLang="en-US" dirty="0" smtClean="0">
                <a:latin typeface="Consolas" panose="020B0609020204030204" pitchFamily="49" charset="0"/>
              </a:rPr>
              <a:t>진수 출력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%d %d\n", num1, num2, num3);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1720" y="5090583"/>
            <a:ext cx="6386480" cy="107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08376" y="5273086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94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</a:t>
            </a:r>
            <a:r>
              <a:rPr lang="ko-KR" altLang="en-US" dirty="0" smtClean="0"/>
              <a:t>수 </a:t>
            </a:r>
            <a:r>
              <a:rPr lang="ko-KR" altLang="en-US" dirty="0"/>
              <a:t>기반의 입력형태 정의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1661052"/>
            <a:ext cx="83164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printf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함수에서는 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서식문자 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%f, %e 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그리고 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%g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의미가 각각 달랐다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그러나 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scanf 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함수에서는 ‘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float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형 데이터를 입력 받겠다’는 동일한 의미를 담고 있다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.</a:t>
            </a:r>
            <a:endParaRPr lang="ko-KR" altLang="en-US" sz="24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628800"/>
            <a:ext cx="8147248" cy="1601912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9552" y="1084765"/>
            <a:ext cx="838842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float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형 데이터의 삽입을 위한 서식문자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2088" y="4158787"/>
            <a:ext cx="7380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%lf     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double		%f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에 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l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이 추가된 형태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%Lf     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long double	%f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에 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L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이 추가된 형태</a:t>
            </a:r>
            <a:endParaRPr lang="ko-KR" altLang="en-US" sz="2400" b="1" dirty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4158787"/>
            <a:ext cx="8388424" cy="1237202"/>
          </a:xfrm>
          <a:prstGeom prst="rect">
            <a:avLst/>
          </a:prstGeom>
          <a:noFill/>
          <a:ln w="19050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3475582"/>
            <a:ext cx="831641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double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형 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long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double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형 데이터의 삽입을 위한 서식문자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4945" y="5537342"/>
            <a:ext cx="8515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float, double, long double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의 데이터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출력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   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%f, %f, %Lf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float, double, long double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의 데이터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</a:t>
            </a: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   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%f, %lf, %Lf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210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06-1. printf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 이야기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357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 기반의 입력형태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79823"/>
            <a:ext cx="8640960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float num1;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double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long double num3;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실수 입력</a:t>
            </a:r>
            <a:r>
              <a:rPr lang="en-US" altLang="ko-KR" dirty="0" smtClean="0">
                <a:latin typeface="Consolas" panose="020B0609020204030204" pitchFamily="49" charset="0"/>
              </a:rPr>
              <a:t>1(e </a:t>
            </a:r>
            <a:r>
              <a:rPr lang="ko-KR" altLang="en-US" dirty="0" smtClean="0">
                <a:latin typeface="Consolas" panose="020B0609020204030204" pitchFamily="49" charset="0"/>
              </a:rPr>
              <a:t>표기법</a:t>
            </a:r>
            <a:r>
              <a:rPr lang="en-US" altLang="ko-KR" dirty="0" smtClean="0">
                <a:latin typeface="Consolas" panose="020B0609020204030204" pitchFamily="49" charset="0"/>
              </a:rPr>
              <a:t>):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("%f", &amp;num1);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입력된 실수 </a:t>
            </a:r>
            <a:r>
              <a:rPr lang="en-US" altLang="ko-KR" dirty="0" smtClean="0">
                <a:latin typeface="Consolas" panose="020B0609020204030204" pitchFamily="49" charset="0"/>
              </a:rPr>
              <a:t>%f\n", num1);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실수 입력 </a:t>
            </a:r>
            <a:r>
              <a:rPr lang="en-US" altLang="ko-KR" dirty="0" smtClean="0">
                <a:latin typeface="Consolas" panose="020B0609020204030204" pitchFamily="49" charset="0"/>
              </a:rPr>
              <a:t>2(e </a:t>
            </a:r>
            <a:r>
              <a:rPr lang="ko-KR" altLang="en-US" dirty="0" smtClean="0">
                <a:latin typeface="Consolas" panose="020B0609020204030204" pitchFamily="49" charset="0"/>
              </a:rPr>
              <a:t>표기법</a:t>
            </a:r>
            <a:r>
              <a:rPr lang="en-US" altLang="ko-KR" dirty="0" smtClean="0">
                <a:latin typeface="Consolas" panose="020B0609020204030204" pitchFamily="49" charset="0"/>
              </a:rPr>
              <a:t>):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("%lf", &amp;num2);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입력된 실수 </a:t>
            </a:r>
            <a:r>
              <a:rPr lang="en-US" altLang="ko-KR" dirty="0" smtClean="0">
                <a:latin typeface="Consolas" panose="020B0609020204030204" pitchFamily="49" charset="0"/>
              </a:rPr>
              <a:t>%f\n", 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3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 기반의 입력형태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734430"/>
            <a:ext cx="8229600" cy="1054590"/>
          </a:xfrm>
        </p:spPr>
        <p:txBody>
          <a:bodyPr/>
          <a:lstStyle/>
          <a:p>
            <a:r>
              <a:rPr lang="ko-KR" altLang="en-US" dirty="0" smtClean="0"/>
              <a:t>실수의 입력과정에서 </a:t>
            </a:r>
            <a:r>
              <a:rPr lang="en-US" altLang="ko-KR" dirty="0" smtClean="0"/>
              <a:t>e</a:t>
            </a:r>
            <a:r>
              <a:rPr lang="ko-KR" altLang="en-US" dirty="0" smtClean="0"/>
              <a:t>표기법 사용 가능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79823"/>
            <a:ext cx="6480720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실수 입력 </a:t>
            </a:r>
            <a:r>
              <a:rPr lang="en-US" altLang="ko-KR" dirty="0" smtClean="0">
                <a:latin typeface="Consolas" panose="020B0609020204030204" pitchFamily="49" charset="0"/>
              </a:rPr>
              <a:t>3(e </a:t>
            </a:r>
            <a:r>
              <a:rPr lang="ko-KR" altLang="en-US" dirty="0" smtClean="0">
                <a:latin typeface="Consolas" panose="020B0609020204030204" pitchFamily="49" charset="0"/>
              </a:rPr>
              <a:t>표기법</a:t>
            </a:r>
            <a:r>
              <a:rPr lang="en-US" altLang="ko-KR" dirty="0" smtClean="0">
                <a:latin typeface="Consolas" panose="020B0609020204030204" pitchFamily="49" charset="0"/>
              </a:rPr>
              <a:t>):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("%Lf", &amp;num3);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입력된 실수 </a:t>
            </a:r>
            <a:r>
              <a:rPr lang="en-US" altLang="ko-KR" dirty="0" smtClean="0">
                <a:latin typeface="Consolas" panose="020B0609020204030204" pitchFamily="49" charset="0"/>
              </a:rPr>
              <a:t>%Lf\n", num3);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829464"/>
            <a:ext cx="5403811" cy="271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411760" y="4058409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67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서식 문자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90031"/>
              </p:ext>
            </p:extLst>
          </p:nvPr>
        </p:nvGraphicFramePr>
        <p:xfrm>
          <a:off x="0" y="1196752"/>
          <a:ext cx="91440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48"/>
                <a:gridCol w="2628800"/>
                <a:gridCol w="51115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서식문자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출력 대상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err="1" smtClean="0"/>
                        <a:t>자료형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출력 형태</a:t>
                      </a:r>
                      <a:endParaRPr lang="ko-KR" alt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/>
                        <a:t>%</a:t>
                      </a:r>
                      <a:r>
                        <a:rPr lang="en-US" altLang="ko-KR" sz="2400" b="0" dirty="0" err="1" smtClean="0"/>
                        <a:t>i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err="1" smtClean="0"/>
                        <a:t>int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/>
                        <a:t>부호 있는 </a:t>
                      </a:r>
                      <a:r>
                        <a:rPr lang="en-US" altLang="ko-KR" sz="2400" b="0" dirty="0" smtClean="0"/>
                        <a:t>10</a:t>
                      </a:r>
                      <a:r>
                        <a:rPr lang="ko-KR" altLang="en-US" sz="2400" b="0" dirty="0" smtClean="0"/>
                        <a:t>진수 </a:t>
                      </a:r>
                      <a:r>
                        <a:rPr lang="ko-KR" altLang="en-US" sz="2400" b="0" dirty="0" smtClean="0"/>
                        <a:t>정수</a:t>
                      </a:r>
                      <a:r>
                        <a:rPr lang="en-US" altLang="ko-KR" sz="2400" b="0" dirty="0" smtClean="0"/>
                        <a:t>, 0</a:t>
                      </a:r>
                      <a:r>
                        <a:rPr lang="ko-KR" altLang="en-US" sz="2400" b="0" dirty="0" smtClean="0"/>
                        <a:t>으로 시작하면 </a:t>
                      </a:r>
                      <a:r>
                        <a:rPr lang="en-US" altLang="ko-KR" sz="2400" b="0" dirty="0" smtClean="0"/>
                        <a:t>8</a:t>
                      </a:r>
                      <a:r>
                        <a:rPr lang="ko-KR" altLang="en-US" sz="2400" b="0" dirty="0" smtClean="0"/>
                        <a:t>진수</a:t>
                      </a:r>
                      <a:r>
                        <a:rPr lang="en-US" altLang="ko-KR" sz="2400" b="0" dirty="0" smtClean="0"/>
                        <a:t>, 0x</a:t>
                      </a:r>
                      <a:r>
                        <a:rPr lang="ko-KR" altLang="en-US" sz="2400" b="0" dirty="0" smtClean="0"/>
                        <a:t>로 시작하면 </a:t>
                      </a:r>
                      <a:r>
                        <a:rPr lang="en-US" altLang="ko-KR" sz="2400" b="0" dirty="0" smtClean="0"/>
                        <a:t>16</a:t>
                      </a:r>
                      <a:r>
                        <a:rPr lang="ko-KR" altLang="en-US" sz="2400" b="0" dirty="0" smtClean="0"/>
                        <a:t>진수</a:t>
                      </a:r>
                      <a:endParaRPr lang="ko-KR" altLang="en-US" sz="2400" b="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%d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/>
                        <a:t>int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부호 있는 </a:t>
                      </a:r>
                      <a:r>
                        <a:rPr lang="en-US" altLang="ko-KR" sz="2400" b="1" dirty="0" smtClean="0"/>
                        <a:t>10</a:t>
                      </a:r>
                      <a:r>
                        <a:rPr lang="ko-KR" altLang="en-US" sz="2400" b="1" dirty="0" smtClean="0"/>
                        <a:t>진수 정수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%u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unsigned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양의 </a:t>
                      </a:r>
                      <a:r>
                        <a:rPr lang="en-US" altLang="ko-KR" sz="2400" dirty="0" smtClean="0"/>
                        <a:t>10</a:t>
                      </a:r>
                      <a:r>
                        <a:rPr lang="ko-KR" altLang="en-US" sz="2400" dirty="0" smtClean="0"/>
                        <a:t>진수 정수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%u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unsigned </a:t>
                      </a:r>
                      <a:r>
                        <a:rPr lang="en-US" altLang="ko-KR" sz="2400" b="1" dirty="0" err="1" smtClean="0"/>
                        <a:t>int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/>
                        <a:t>부호 없는 </a:t>
                      </a:r>
                      <a:r>
                        <a:rPr lang="en-US" altLang="ko-KR" sz="2400" b="1" dirty="0" smtClean="0"/>
                        <a:t>10</a:t>
                      </a:r>
                      <a:r>
                        <a:rPr lang="ko-KR" altLang="en-US" sz="2400" b="1" dirty="0" smtClean="0"/>
                        <a:t>진수 정수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</a:t>
                      </a:r>
                      <a:r>
                        <a:rPr lang="en-US" altLang="ko-KR" sz="2400" dirty="0" smtClean="0"/>
                        <a:t>o, %x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 err="1" smtClean="0"/>
                        <a:t>int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8</a:t>
                      </a:r>
                      <a:r>
                        <a:rPr lang="ko-KR" altLang="en-US" sz="2400" dirty="0" smtClean="0"/>
                        <a:t>진수 </a:t>
                      </a:r>
                      <a:r>
                        <a:rPr lang="ko-KR" altLang="en-US" sz="2400" dirty="0" smtClean="0"/>
                        <a:t>정수</a:t>
                      </a:r>
                      <a:r>
                        <a:rPr lang="en-US" altLang="ko-KR" sz="2400" dirty="0" smtClean="0"/>
                        <a:t>, 16</a:t>
                      </a:r>
                      <a:r>
                        <a:rPr lang="ko-KR" altLang="en-US" sz="2400" dirty="0" smtClean="0"/>
                        <a:t>진수 정수</a:t>
                      </a:r>
                      <a:endParaRPr lang="ko-KR" alt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</a:t>
                      </a:r>
                      <a:r>
                        <a:rPr lang="en-US" altLang="ko-KR" sz="2400" b="1" dirty="0" smtClean="0"/>
                        <a:t>f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float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10</a:t>
                      </a:r>
                      <a:r>
                        <a:rPr lang="ko-KR" altLang="en-US" sz="2400" b="1" dirty="0" smtClean="0"/>
                        <a:t>진수 방식의 부동소수점 실수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</a:t>
                      </a:r>
                      <a:r>
                        <a:rPr lang="en-US" altLang="ko-KR" sz="2400" b="1" dirty="0" smtClean="0"/>
                        <a:t>lf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double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10</a:t>
                      </a:r>
                      <a:r>
                        <a:rPr lang="ko-KR" altLang="en-US" sz="2400" b="1" dirty="0" smtClean="0"/>
                        <a:t>진수 방식의 부동소수점 실수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118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%c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char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값에 대응하는 문자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%s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char*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문자열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void*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포인터의 주소 값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5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서식 문자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314299"/>
              </p:ext>
            </p:extLst>
          </p:nvPr>
        </p:nvGraphicFramePr>
        <p:xfrm>
          <a:off x="35496" y="1268760"/>
          <a:ext cx="9144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48"/>
                <a:gridCol w="2628800"/>
                <a:gridCol w="51115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서식문자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출력 대상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err="1" smtClean="0"/>
                        <a:t>자료형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출력 형태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</a:t>
                      </a:r>
                      <a:r>
                        <a:rPr lang="en-US" altLang="ko-KR" sz="2400" dirty="0" err="1" smtClean="0"/>
                        <a:t>lld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long </a:t>
                      </a:r>
                      <a:r>
                        <a:rPr lang="en-US" altLang="ko-KR" sz="2400" dirty="0" err="1" smtClean="0"/>
                        <a:t>long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부호 있는 </a:t>
                      </a:r>
                      <a:r>
                        <a:rPr lang="en-US" altLang="ko-KR" sz="2400" dirty="0" smtClean="0"/>
                        <a:t>10</a:t>
                      </a:r>
                      <a:r>
                        <a:rPr lang="ko-KR" altLang="en-US" sz="2400" dirty="0" smtClean="0"/>
                        <a:t>진수 정수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</a:t>
                      </a:r>
                      <a:r>
                        <a:rPr lang="en-US" altLang="ko-KR" sz="2400" dirty="0" smtClean="0"/>
                        <a:t>o, %x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aseline="0" dirty="0" err="1" smtClean="0"/>
                        <a:t>int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8</a:t>
                      </a:r>
                      <a:r>
                        <a:rPr lang="ko-KR" altLang="en-US" sz="2400" dirty="0" smtClean="0"/>
                        <a:t>진수 </a:t>
                      </a:r>
                      <a:r>
                        <a:rPr lang="ko-KR" altLang="en-US" sz="2400" dirty="0" smtClean="0"/>
                        <a:t>정수</a:t>
                      </a:r>
                      <a:r>
                        <a:rPr lang="en-US" altLang="ko-KR" sz="2400" dirty="0" smtClean="0"/>
                        <a:t>, 16</a:t>
                      </a:r>
                      <a:r>
                        <a:rPr lang="ko-KR" altLang="en-US" sz="2400" dirty="0" smtClean="0"/>
                        <a:t>진수 정수</a:t>
                      </a:r>
                      <a:endParaRPr lang="ko-KR" altLang="en-US" sz="2400" dirty="0"/>
                    </a:p>
                  </a:txBody>
                  <a:tcPr/>
                </a:tc>
              </a:tr>
              <a:tr h="303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%Lf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long double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</a:t>
                      </a:r>
                      <a:r>
                        <a:rPr lang="ko-KR" altLang="en-US" sz="2400" dirty="0" smtClean="0"/>
                        <a:t>진수 방식의 부동소수점 실수</a:t>
                      </a:r>
                      <a:endParaRPr lang="ko-KR" altLang="en-US" sz="2400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</a:t>
                      </a:r>
                      <a:r>
                        <a:rPr lang="en-US" altLang="ko-KR" sz="2400" dirty="0" smtClean="0"/>
                        <a:t>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float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</a:t>
                      </a:r>
                      <a:r>
                        <a:rPr lang="ko-KR" altLang="en-US" sz="2400" dirty="0" smtClean="0"/>
                        <a:t>또는 </a:t>
                      </a:r>
                      <a:r>
                        <a:rPr lang="en-US" altLang="ko-KR" sz="2400" dirty="0" smtClean="0"/>
                        <a:t>E </a:t>
                      </a:r>
                      <a:r>
                        <a:rPr lang="ko-KR" altLang="en-US" sz="2400" dirty="0" smtClean="0"/>
                        <a:t>방식의 부동소수점 실수</a:t>
                      </a:r>
                      <a:endParaRPr lang="ko-KR" altLang="en-US" sz="24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</a:t>
                      </a:r>
                      <a:r>
                        <a:rPr lang="en-US" altLang="ko-KR" sz="2400" dirty="0" smtClean="0"/>
                        <a:t>g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float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값에 따라 </a:t>
                      </a:r>
                      <a:r>
                        <a:rPr lang="en-US" altLang="ko-KR" sz="2400" dirty="0" smtClean="0"/>
                        <a:t>%f</a:t>
                      </a:r>
                      <a:r>
                        <a:rPr lang="ko-KR" altLang="en-US" sz="2400" dirty="0" smtClean="0"/>
                        <a:t>와 </a:t>
                      </a:r>
                      <a:r>
                        <a:rPr lang="en-US" altLang="ko-KR" sz="2400" dirty="0" smtClean="0"/>
                        <a:t>%e </a:t>
                      </a:r>
                      <a:r>
                        <a:rPr lang="ko-KR" altLang="en-US" sz="2400" dirty="0" smtClean="0"/>
                        <a:t>사이에서 선택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06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함수와 특수문자</a:t>
            </a:r>
            <a:r>
              <a:rPr lang="en-US" altLang="ko-KR" dirty="0" smtClean="0"/>
              <a:t>(Escape Sequence)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51520" y="1196752"/>
            <a:ext cx="5904656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("I like programming\n");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("I love puppy!\n");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("I am so happy\n");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43970" y="3252539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663239"/>
            <a:ext cx="2954357" cy="117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51519" y="4018647"/>
            <a:ext cx="8570981" cy="223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 smtClean="0"/>
              <a:t>printf</a:t>
            </a:r>
            <a:r>
              <a:rPr lang="ko-KR" altLang="en-US" kern="0" dirty="0"/>
              <a:t> </a:t>
            </a:r>
            <a:r>
              <a:rPr lang="ko-KR" altLang="en-US" kern="0" dirty="0" smtClean="0"/>
              <a:t>함수는 첫 번째 인자로 전달된 문자열을 출력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9102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함수와 특수문자</a:t>
            </a:r>
            <a:r>
              <a:rPr lang="en-US" altLang="ko-KR" dirty="0"/>
              <a:t>(Escape Sequence)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593415"/>
            <a:ext cx="8229600" cy="1114737"/>
          </a:xfrm>
        </p:spPr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큰 따옴표를 넣고 싶으면 </a:t>
            </a:r>
            <a:r>
              <a:rPr lang="en-US" altLang="ko-KR" dirty="0" smtClean="0"/>
              <a:t>\" </a:t>
            </a:r>
            <a:r>
              <a:rPr lang="ko-KR" altLang="en-US" dirty="0" smtClean="0"/>
              <a:t>형태로 표시해줄 것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68413"/>
            <a:ext cx="6192688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앞집 강아지가 말했다</a:t>
            </a:r>
            <a:r>
              <a:rPr lang="en-US" altLang="ko-KR" dirty="0" smtClean="0">
                <a:latin typeface="Consolas" panose="020B0609020204030204" pitchFamily="49" charset="0"/>
              </a:rPr>
              <a:t>. "</a:t>
            </a:r>
            <a:r>
              <a:rPr lang="ko-KR" altLang="en-US" dirty="0" smtClean="0">
                <a:latin typeface="Consolas" panose="020B0609020204030204" pitchFamily="49" charset="0"/>
              </a:rPr>
              <a:t>멍</a:t>
            </a:r>
            <a:r>
              <a:rPr lang="en-US" altLang="ko-KR" dirty="0" smtClean="0">
                <a:latin typeface="Consolas" panose="020B0609020204030204" pitchFamily="49" charset="0"/>
              </a:rPr>
              <a:t>~! </a:t>
            </a:r>
            <a:r>
              <a:rPr lang="ko-KR" altLang="en-US" dirty="0" smtClean="0">
                <a:latin typeface="Consolas" panose="020B0609020204030204" pitchFamily="49" charset="0"/>
              </a:rPr>
              <a:t>멍</a:t>
            </a:r>
            <a:r>
              <a:rPr lang="en-US" altLang="ko-KR" dirty="0" smtClean="0">
                <a:latin typeface="Consolas" panose="020B0609020204030204" pitchFamily="49" charset="0"/>
              </a:rPr>
              <a:t>~!" </a:t>
            </a:r>
            <a:r>
              <a:rPr lang="ko-KR" altLang="en-US" dirty="0" smtClean="0">
                <a:latin typeface="Consolas" panose="020B0609020204030204" pitchFamily="49" charset="0"/>
              </a:rPr>
              <a:t>정말 귀엽다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8356" y="1453078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잘못된 호출</a:t>
            </a:r>
            <a:endParaRPr lang="ko-KR" altLang="en-US" sz="2400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251520" y="2708920"/>
            <a:ext cx="6192688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latin typeface="Consolas" panose="020B0609020204030204" pitchFamily="49" charset="0"/>
              </a:rPr>
              <a:t>앞집 강아지가 말했다</a:t>
            </a:r>
            <a:r>
              <a:rPr lang="en-US" altLang="ko-KR" dirty="0" smtClean="0">
                <a:latin typeface="Consolas" panose="020B0609020204030204" pitchFamily="49" charset="0"/>
              </a:rPr>
              <a:t>. 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문자열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ko-KR" altLang="en-US" dirty="0" smtClean="0">
                <a:latin typeface="Consolas" panose="020B0609020204030204" pitchFamily="49" charset="0"/>
              </a:rPr>
              <a:t>멍</a:t>
            </a:r>
            <a:r>
              <a:rPr lang="en-US" altLang="ko-KR" dirty="0" smtClean="0">
                <a:latin typeface="Consolas" panose="020B0609020204030204" pitchFamily="49" charset="0"/>
              </a:rPr>
              <a:t>~! </a:t>
            </a:r>
            <a:r>
              <a:rPr lang="ko-KR" altLang="en-US" dirty="0" smtClean="0">
                <a:latin typeface="Consolas" panose="020B0609020204030204" pitchFamily="49" charset="0"/>
              </a:rPr>
              <a:t>멍</a:t>
            </a:r>
            <a:r>
              <a:rPr lang="en-US" altLang="ko-KR" dirty="0" smtClean="0">
                <a:latin typeface="Consolas" panose="020B0609020204030204" pitchFamily="49" charset="0"/>
              </a:rPr>
              <a:t>~!        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모르는 것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" </a:t>
            </a:r>
            <a:r>
              <a:rPr lang="ko-KR" altLang="en-US" dirty="0" smtClean="0">
                <a:latin typeface="Consolas" panose="020B0609020204030204" pitchFamily="49" charset="0"/>
              </a:rPr>
              <a:t>정말 귀엽다</a:t>
            </a:r>
            <a:r>
              <a:rPr lang="en-US" altLang="ko-KR" dirty="0" smtClean="0">
                <a:latin typeface="Consolas" panose="020B0609020204030204" pitchFamily="49" charset="0"/>
              </a:rPr>
              <a:t>"    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문자열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51520" y="4653136"/>
            <a:ext cx="6192688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앞집 강아지가 말했다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en-US" altLang="ko-KR" dirty="0" smtClean="0">
                <a:latin typeface="Consolas" panose="020B0609020204030204" pitchFamily="49" charset="0"/>
              </a:rPr>
              <a:t>\"</a:t>
            </a:r>
            <a:r>
              <a:rPr lang="ko-KR" altLang="en-US" dirty="0">
                <a:latin typeface="Consolas" panose="020B0609020204030204" pitchFamily="49" charset="0"/>
              </a:rPr>
              <a:t>멍</a:t>
            </a:r>
            <a:r>
              <a:rPr lang="en-US" altLang="ko-KR" dirty="0">
                <a:latin typeface="Consolas" panose="020B0609020204030204" pitchFamily="49" charset="0"/>
              </a:rPr>
              <a:t>~! </a:t>
            </a:r>
            <a:r>
              <a:rPr lang="ko-KR" altLang="en-US" dirty="0">
                <a:latin typeface="Consolas" panose="020B0609020204030204" pitchFamily="49" charset="0"/>
              </a:rPr>
              <a:t>멍</a:t>
            </a:r>
            <a:r>
              <a:rPr lang="en-US" altLang="ko-KR" dirty="0" smtClean="0">
                <a:latin typeface="Consolas" panose="020B0609020204030204" pitchFamily="49" charset="0"/>
              </a:rPr>
              <a:t>~!\" </a:t>
            </a:r>
            <a:r>
              <a:rPr lang="ko-KR" altLang="en-US" dirty="0">
                <a:latin typeface="Consolas" panose="020B0609020204030204" pitchFamily="49" charset="0"/>
              </a:rPr>
              <a:t>정말 귀엽다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5593" y="4837801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제대로 호출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38355" y="3152117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컴파일러의 오해</a:t>
            </a:r>
            <a:endParaRPr lang="ko-KR" altLang="en-US" sz="2400" dirty="0"/>
          </a:p>
        </p:txBody>
      </p:sp>
      <p:sp>
        <p:nvSpPr>
          <p:cNvPr id="10" name="아래쪽 화살표 9"/>
          <p:cNvSpPr/>
          <p:nvPr/>
        </p:nvSpPr>
        <p:spPr bwMode="auto">
          <a:xfrm>
            <a:off x="3131840" y="2204864"/>
            <a:ext cx="432048" cy="46549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1" name="아래쪽 화살표 10"/>
          <p:cNvSpPr/>
          <p:nvPr/>
        </p:nvSpPr>
        <p:spPr bwMode="auto">
          <a:xfrm>
            <a:off x="3131840" y="4077072"/>
            <a:ext cx="432048" cy="46549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03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39387"/>
          </a:xfrm>
        </p:spPr>
        <p:txBody>
          <a:bodyPr/>
          <a:lstStyle/>
          <a:p>
            <a:r>
              <a:rPr lang="en-US" altLang="ko-KR" dirty="0" smtClean="0"/>
              <a:t>Escape Sequence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7092280" y="1196752"/>
            <a:ext cx="173022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Book Antiqua" pitchFamily="18" charset="0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\f</a:t>
            </a:r>
            <a:r>
              <a:rPr lang="ko-KR" altLang="en-US" kern="0" dirty="0" smtClean="0"/>
              <a:t>와 </a:t>
            </a:r>
            <a:r>
              <a:rPr lang="en-US" altLang="ko-KR" kern="0" dirty="0" smtClean="0"/>
              <a:t>\v</a:t>
            </a:r>
            <a:r>
              <a:rPr lang="ko-KR" altLang="en-US" kern="0" dirty="0" smtClean="0"/>
              <a:t>는 프린터 출력을 위해 정의된 것이므로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모니터 출력에 사용하면 이상한 문자 출력</a:t>
            </a:r>
            <a:endParaRPr lang="en-US" altLang="ko-KR" kern="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76725"/>
              </p:ext>
            </p:extLst>
          </p:nvPr>
        </p:nvGraphicFramePr>
        <p:xfrm>
          <a:off x="155848" y="1254968"/>
          <a:ext cx="700844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503"/>
                <a:gridCol w="400093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Escape </a:t>
                      </a:r>
                      <a:r>
                        <a:rPr lang="en-US" altLang="ko-KR" sz="2400" dirty="0" err="1" smtClean="0"/>
                        <a:t>Squence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의미하는 바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\a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경고음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\b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백스페이스</a:t>
                      </a:r>
                      <a:r>
                        <a:rPr lang="en-US" altLang="ko-KR" sz="2400" dirty="0" smtClean="0"/>
                        <a:t>(backspace)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\f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폼 </a:t>
                      </a:r>
                      <a:r>
                        <a:rPr lang="ko-KR" altLang="en-US" sz="2400" dirty="0" err="1" smtClean="0"/>
                        <a:t>피드</a:t>
                      </a:r>
                      <a:r>
                        <a:rPr lang="en-US" altLang="ko-KR" sz="2400" dirty="0" smtClean="0"/>
                        <a:t>(form</a:t>
                      </a:r>
                      <a:r>
                        <a:rPr lang="en-US" altLang="ko-KR" sz="2400" baseline="0" dirty="0" smtClean="0"/>
                        <a:t> feed)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\n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개행</a:t>
                      </a:r>
                      <a:r>
                        <a:rPr lang="en-US" altLang="ko-KR" sz="2400" dirty="0" smtClean="0"/>
                        <a:t>(new line)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\r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캐리지</a:t>
                      </a:r>
                      <a:r>
                        <a:rPr lang="ko-KR" altLang="en-US" sz="2400" dirty="0" smtClean="0"/>
                        <a:t> 리턴</a:t>
                      </a:r>
                      <a:r>
                        <a:rPr lang="en-US" altLang="ko-KR" sz="2400" dirty="0" smtClean="0"/>
                        <a:t>(carriage return)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\t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수평 탭</a:t>
                      </a:r>
                      <a:endParaRPr lang="ko-KR" alt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\v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수직 탭</a:t>
                      </a:r>
                      <a:endParaRPr lang="ko-KR" altLang="en-US" sz="2400" dirty="0"/>
                    </a:p>
                  </a:txBody>
                  <a:tcPr/>
                </a:tc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\'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작은</a:t>
                      </a:r>
                      <a:r>
                        <a:rPr lang="en-US" altLang="ko-KR" sz="2400" dirty="0" smtClean="0"/>
                        <a:t> </a:t>
                      </a:r>
                      <a:r>
                        <a:rPr lang="ko-KR" altLang="en-US" sz="2400" dirty="0" smtClean="0"/>
                        <a:t>따옴표 출력</a:t>
                      </a:r>
                      <a:endParaRPr lang="ko-KR" altLang="en-US" sz="2400" dirty="0"/>
                    </a:p>
                  </a:txBody>
                  <a:tcPr/>
                </a:tc>
              </a:tr>
              <a:tr h="217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\"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큰 따옴표 출력</a:t>
                      </a:r>
                      <a:endParaRPr lang="ko-KR" altLang="en-US" sz="2400" dirty="0"/>
                    </a:p>
                  </a:txBody>
                  <a:tcPr/>
                </a:tc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\?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물음표 출력</a:t>
                      </a:r>
                      <a:endParaRPr lang="ko-KR" alt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\\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역슬래쉬</a:t>
                      </a:r>
                      <a:r>
                        <a:rPr lang="ko-KR" altLang="en-US" sz="2400" dirty="0" smtClean="0"/>
                        <a:t> 출력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0" y="3127176"/>
            <a:ext cx="7380312" cy="13681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0" y="5311837"/>
            <a:ext cx="738031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456" y="6309320"/>
            <a:ext cx="738031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89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함수의 서식지정과 서식문자들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4509120"/>
            <a:ext cx="8640960" cy="1621805"/>
          </a:xfrm>
        </p:spPr>
        <p:txBody>
          <a:bodyPr/>
          <a:lstStyle/>
          <a:p>
            <a:r>
              <a:rPr lang="ko-KR" altLang="en-US" dirty="0" smtClean="0"/>
              <a:t>서식 문자를 이용해서 출력할 문자열의 형태를 조합 가능</a:t>
            </a:r>
            <a:endParaRPr lang="en-US" altLang="ko-KR" dirty="0" smtClean="0"/>
          </a:p>
          <a:p>
            <a:r>
              <a:rPr lang="ko-KR" altLang="en-US" dirty="0" smtClean="0"/>
              <a:t>즉 출력의 서식을 지정할 수 있음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196752"/>
            <a:ext cx="8640960" cy="260379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myAge</a:t>
            </a:r>
            <a:r>
              <a:rPr lang="en-US" altLang="ko-KR" dirty="0" smtClean="0">
                <a:latin typeface="Consolas" panose="020B0609020204030204" pitchFamily="49" charset="0"/>
              </a:rPr>
              <a:t> = 12;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제 나이는 </a:t>
            </a:r>
            <a:r>
              <a:rPr lang="en-US" altLang="ko-KR" dirty="0" smtClean="0">
                <a:latin typeface="Consolas" panose="020B0609020204030204" pitchFamily="49" charset="0"/>
              </a:rPr>
              <a:t>10</a:t>
            </a:r>
            <a:r>
              <a:rPr lang="ko-KR" altLang="en-US" dirty="0" smtClean="0">
                <a:latin typeface="Consolas" panose="020B0609020204030204" pitchFamily="49" charset="0"/>
              </a:rPr>
              <a:t>진수로 </a:t>
            </a:r>
            <a:r>
              <a:rPr lang="en-US" altLang="ko-KR" dirty="0" smtClean="0">
                <a:latin typeface="Consolas" panose="020B0609020204030204" pitchFamily="49" charset="0"/>
              </a:rPr>
              <a:t>%d</a:t>
            </a:r>
            <a:r>
              <a:rPr lang="ko-KR" altLang="en-US" dirty="0" smtClean="0">
                <a:latin typeface="Consolas" panose="020B0609020204030204" pitchFamily="49" charset="0"/>
              </a:rPr>
              <a:t>살</a:t>
            </a:r>
            <a:r>
              <a:rPr lang="en-US" altLang="ko-KR" dirty="0" smtClean="0">
                <a:latin typeface="Consolas" panose="020B0609020204030204" pitchFamily="49" charset="0"/>
              </a:rPr>
              <a:t>, 16</a:t>
            </a:r>
            <a:r>
              <a:rPr lang="ko-KR" altLang="en-US" dirty="0" smtClean="0">
                <a:latin typeface="Consolas" panose="020B0609020204030204" pitchFamily="49" charset="0"/>
              </a:rPr>
              <a:t>진수로 </a:t>
            </a:r>
            <a:r>
              <a:rPr lang="en-US" altLang="ko-KR" dirty="0" smtClean="0">
                <a:latin typeface="Consolas" panose="020B0609020204030204" pitchFamily="49" charset="0"/>
              </a:rPr>
              <a:t>%X </a:t>
            </a:r>
            <a:r>
              <a:rPr lang="ko-KR" altLang="en-US" dirty="0" smtClean="0">
                <a:latin typeface="Consolas" panose="020B0609020204030204" pitchFamily="49" charset="0"/>
              </a:rPr>
              <a:t>살입니다</a:t>
            </a:r>
            <a:r>
              <a:rPr lang="en-US" altLang="ko-KR" dirty="0" smtClean="0">
                <a:latin typeface="Consolas" panose="020B0609020204030204" pitchFamily="49" charset="0"/>
              </a:rPr>
              <a:t>.\n", </a:t>
            </a:r>
            <a:r>
              <a:rPr lang="en-US" altLang="ko-KR" dirty="0" err="1" smtClean="0">
                <a:latin typeface="Consolas" panose="020B0609020204030204" pitchFamily="49" charset="0"/>
              </a:rPr>
              <a:t>myAge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myAge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3444" y="3650886"/>
            <a:ext cx="7299960" cy="58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60421" y="3800542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ko-KR" altLang="en-US" dirty="0" smtClean="0"/>
              <a:t>함수의 서식지정과 서식문자들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4018648"/>
            <a:ext cx="8640960" cy="2112278"/>
          </a:xfrm>
        </p:spPr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을 삽입하면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 앞에</a:t>
            </a:r>
            <a:r>
              <a:rPr lang="en-US" altLang="ko-KR" dirty="0"/>
              <a:t> </a:t>
            </a:r>
            <a:r>
              <a:rPr lang="en-US" altLang="ko-KR" dirty="0" smtClean="0"/>
              <a:t>0, 16</a:t>
            </a:r>
            <a:r>
              <a:rPr lang="ko-KR" altLang="en-US" dirty="0" smtClean="0"/>
              <a:t>진수 앞에 </a:t>
            </a:r>
            <a:r>
              <a:rPr lang="en-US" altLang="ko-KR" dirty="0" smtClean="0"/>
              <a:t>0x</a:t>
            </a:r>
            <a:r>
              <a:rPr lang="ko-KR" altLang="en-US" dirty="0" smtClean="0"/>
              <a:t>가 삽입된다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196752"/>
            <a:ext cx="5976664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7, num2 = 13;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("%o %#o\n", num1, num1);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("%x %#x\n", num2, 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53777" y="1546406"/>
            <a:ext cx="15121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309" y="2060848"/>
            <a:ext cx="2434709" cy="152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19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서식문자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89004"/>
              </p:ext>
            </p:extLst>
          </p:nvPr>
        </p:nvGraphicFramePr>
        <p:xfrm>
          <a:off x="3158" y="1196752"/>
          <a:ext cx="9144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48"/>
                <a:gridCol w="2736304"/>
                <a:gridCol w="50040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서식문자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출력 대상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err="1" smtClean="0"/>
                        <a:t>자료형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출력 형태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%d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char, short, </a:t>
                      </a:r>
                      <a:r>
                        <a:rPr lang="en-US" altLang="ko-KR" sz="2400" b="1" dirty="0" err="1" smtClean="0"/>
                        <a:t>int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부호 있는 </a:t>
                      </a:r>
                      <a:r>
                        <a:rPr lang="en-US" altLang="ko-KR" sz="2400" b="1" dirty="0" smtClean="0"/>
                        <a:t>10</a:t>
                      </a:r>
                      <a:r>
                        <a:rPr lang="ko-KR" altLang="en-US" sz="2400" b="1" dirty="0" smtClean="0"/>
                        <a:t>진수 정수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</a:t>
                      </a:r>
                      <a:r>
                        <a:rPr lang="en-US" altLang="ko-KR" sz="2400" dirty="0" err="1" smtClean="0"/>
                        <a:t>ld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long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부호 있는 </a:t>
                      </a:r>
                      <a:r>
                        <a:rPr lang="en-US" altLang="ko-KR" sz="2400" dirty="0" smtClean="0"/>
                        <a:t>10</a:t>
                      </a:r>
                      <a:r>
                        <a:rPr lang="ko-KR" altLang="en-US" sz="2400" dirty="0" smtClean="0"/>
                        <a:t>진수 정수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%u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unsigned </a:t>
                      </a:r>
                      <a:r>
                        <a:rPr lang="en-US" altLang="ko-KR" sz="2400" b="1" dirty="0" err="1" smtClean="0"/>
                        <a:t>int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/>
                        <a:t>부호 없는 </a:t>
                      </a:r>
                      <a:r>
                        <a:rPr lang="en-US" altLang="ko-KR" sz="2400" b="1" dirty="0" smtClean="0"/>
                        <a:t>10</a:t>
                      </a:r>
                      <a:r>
                        <a:rPr lang="ko-KR" altLang="en-US" sz="2400" b="1" dirty="0" smtClean="0"/>
                        <a:t>진수 정수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unsigned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en-US" altLang="ko-KR" sz="2400" baseline="0" dirty="0" err="1" smtClean="0"/>
                        <a:t>int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부호 없는 </a:t>
                      </a:r>
                      <a:r>
                        <a:rPr lang="en-US" altLang="ko-KR" sz="2400" dirty="0" smtClean="0"/>
                        <a:t>8</a:t>
                      </a:r>
                      <a:r>
                        <a:rPr lang="ko-KR" altLang="en-US" sz="2400" dirty="0" smtClean="0"/>
                        <a:t>진수 정수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%x, %X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unsigned </a:t>
                      </a:r>
                      <a:r>
                        <a:rPr lang="en-US" altLang="ko-KR" sz="2400" dirty="0" err="1" smtClean="0"/>
                        <a:t>int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부호 없는 </a:t>
                      </a:r>
                      <a:r>
                        <a:rPr lang="en-US" altLang="ko-KR" sz="2400" dirty="0" smtClean="0"/>
                        <a:t>16</a:t>
                      </a:r>
                      <a:r>
                        <a:rPr lang="ko-KR" altLang="en-US" sz="2400" dirty="0" smtClean="0"/>
                        <a:t>진수 정수</a:t>
                      </a:r>
                      <a:endParaRPr lang="ko-KR" alt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%f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float, double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10</a:t>
                      </a:r>
                      <a:r>
                        <a:rPr lang="ko-KR" altLang="en-US" sz="2400" b="1" dirty="0" smtClean="0"/>
                        <a:t>진수 방식의 부동소수점 실수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%lf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double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10</a:t>
                      </a:r>
                      <a:r>
                        <a:rPr lang="ko-KR" altLang="en-US" sz="2400" b="1" dirty="0" smtClean="0"/>
                        <a:t>진수 방식의 부동소수점 실수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118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%c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char, short, </a:t>
                      </a:r>
                      <a:r>
                        <a:rPr lang="en-US" altLang="ko-KR" sz="2400" b="1" dirty="0" err="1" smtClean="0"/>
                        <a:t>int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값에 대응하는 문자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%s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char*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/>
                        <a:t>문자열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void*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포인터의 주소 값</a:t>
                      </a:r>
                      <a:endParaRPr lang="ko-KR" altLang="en-US" sz="2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%%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% </a:t>
                      </a:r>
                      <a:r>
                        <a:rPr lang="ko-KR" altLang="en-US" sz="2400" b="1" dirty="0" smtClean="0"/>
                        <a:t>문자 한 개만 출력</a:t>
                      </a:r>
                      <a:endParaRPr lang="ko-KR" alt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7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서식문자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505208"/>
              </p:ext>
            </p:extLst>
          </p:nvPr>
        </p:nvGraphicFramePr>
        <p:xfrm>
          <a:off x="0" y="1268760"/>
          <a:ext cx="9144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48"/>
                <a:gridCol w="2736304"/>
                <a:gridCol w="50040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서식문자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출력 대상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err="1" smtClean="0"/>
                        <a:t>자료형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출력 형태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</a:t>
                      </a:r>
                      <a:r>
                        <a:rPr lang="en-US" altLang="ko-KR" sz="2400" dirty="0" err="1" smtClean="0"/>
                        <a:t>lld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long </a:t>
                      </a:r>
                      <a:r>
                        <a:rPr lang="en-US" altLang="ko-KR" sz="2400" dirty="0" err="1" smtClean="0"/>
                        <a:t>long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부호 있는 </a:t>
                      </a:r>
                      <a:r>
                        <a:rPr lang="en-US" altLang="ko-KR" sz="2400" dirty="0" smtClean="0"/>
                        <a:t>10</a:t>
                      </a:r>
                      <a:r>
                        <a:rPr lang="ko-KR" altLang="en-US" sz="2400" dirty="0" smtClean="0"/>
                        <a:t>진수 정수</a:t>
                      </a:r>
                    </a:p>
                  </a:txBody>
                  <a:tcPr/>
                </a:tc>
              </a:tr>
              <a:tr h="303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%Lf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long double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10</a:t>
                      </a:r>
                      <a:r>
                        <a:rPr lang="ko-KR" altLang="en-US" sz="2400" dirty="0" smtClean="0"/>
                        <a:t>진수 방식의 부동소수점 실수</a:t>
                      </a:r>
                      <a:endParaRPr lang="ko-KR" altLang="en-US" sz="2400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%e, %E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float, double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</a:t>
                      </a:r>
                      <a:r>
                        <a:rPr lang="ko-KR" altLang="en-US" sz="2400" dirty="0" smtClean="0"/>
                        <a:t>또는 </a:t>
                      </a:r>
                      <a:r>
                        <a:rPr lang="en-US" altLang="ko-KR" sz="2400" dirty="0" smtClean="0"/>
                        <a:t>E </a:t>
                      </a:r>
                      <a:r>
                        <a:rPr lang="ko-KR" altLang="en-US" sz="2400" dirty="0" smtClean="0"/>
                        <a:t>방식의 부동소수점 실수</a:t>
                      </a:r>
                      <a:endParaRPr lang="ko-KR" altLang="en-US" sz="24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%g, %G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float, double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값에 따라 </a:t>
                      </a:r>
                      <a:r>
                        <a:rPr lang="en-US" altLang="ko-KR" sz="2400" dirty="0" smtClean="0"/>
                        <a:t>%f</a:t>
                      </a:r>
                      <a:r>
                        <a:rPr lang="ko-KR" altLang="en-US" sz="2400" dirty="0" smtClean="0"/>
                        <a:t>와 </a:t>
                      </a:r>
                      <a:r>
                        <a:rPr lang="en-US" altLang="ko-KR" sz="2400" dirty="0" smtClean="0"/>
                        <a:t>%e </a:t>
                      </a:r>
                      <a:r>
                        <a:rPr lang="ko-KR" altLang="en-US" sz="2400" dirty="0" smtClean="0"/>
                        <a:t>사이에서 선택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7731</TotalTime>
  <Words>1435</Words>
  <Application>Microsoft Office PowerPoint</Application>
  <PresentationFormat>화면 슬라이드 쇼(4:3)</PresentationFormat>
  <Paragraphs>286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43" baseType="lpstr">
      <vt:lpstr>Arial Unicode MS</vt:lpstr>
      <vt:lpstr>Gill Sans MT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휴먼편지체</vt:lpstr>
      <vt:lpstr>Book Antiqua</vt:lpstr>
      <vt:lpstr>Bookman Old Style</vt:lpstr>
      <vt:lpstr>Consolas</vt:lpstr>
      <vt:lpstr>Garamond</vt:lpstr>
      <vt:lpstr>Times New Roman</vt:lpstr>
      <vt:lpstr>Wingdings</vt:lpstr>
      <vt:lpstr>Wingdings 3</vt:lpstr>
      <vt:lpstr>Level</vt:lpstr>
      <vt:lpstr>2_원본</vt:lpstr>
      <vt:lpstr>PowerPoint 프레젠테이션</vt:lpstr>
      <vt:lpstr>Chapter 06-1. printf 함수 이야기</vt:lpstr>
      <vt:lpstr>printf함수와 특수문자(Escape Sequence)</vt:lpstr>
      <vt:lpstr>printf함수와 특수문자(Escape Sequence)</vt:lpstr>
      <vt:lpstr>Escape Sequence</vt:lpstr>
      <vt:lpstr>printf함수의 서식지정과 서식문자들</vt:lpstr>
      <vt:lpstr>printf함수의 서식지정과 서식문자들</vt:lpstr>
      <vt:lpstr>printf 서식문자</vt:lpstr>
      <vt:lpstr>printf 서식문자</vt:lpstr>
      <vt:lpstr>실수 출력을 위한 서식문자들: %f, %e</vt:lpstr>
      <vt:lpstr>실수 출력을 위한 서식문자들: %f, %e</vt:lpstr>
      <vt:lpstr>%g의 실수 출력</vt:lpstr>
      <vt:lpstr>%s의 문자열 출력</vt:lpstr>
      <vt:lpstr>필드 폭을 지정하여 정돈된 출력 보이기</vt:lpstr>
      <vt:lpstr>필드 폭을 지정하여 정돈된 출력 보이기</vt:lpstr>
      <vt:lpstr>필드 폭을 지정하여 정돈된 출력 보이기</vt:lpstr>
      <vt:lpstr>정수 기반의 입력형태 정의</vt:lpstr>
      <vt:lpstr>정수 기반의 입력형태 정의</vt:lpstr>
      <vt:lpstr>실수 기반의 입력형태 정의</vt:lpstr>
      <vt:lpstr>실수 기반의 입력형태 정의</vt:lpstr>
      <vt:lpstr>실수 기반의 입력형태 정의</vt:lpstr>
      <vt:lpstr>scanf 서식 문자</vt:lpstr>
      <vt:lpstr>scanf 서식 문자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2038</cp:revision>
  <dcterms:created xsi:type="dcterms:W3CDTF">2001-05-01T19:45:44Z</dcterms:created>
  <dcterms:modified xsi:type="dcterms:W3CDTF">2018-09-13T00:31:30Z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