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35" r:id="rId2"/>
    <p:sldMasterId id="2147483947" r:id="rId3"/>
    <p:sldMasterId id="2147483959" r:id="rId4"/>
  </p:sldMasterIdLst>
  <p:notesMasterIdLst>
    <p:notesMasterId r:id="rId37"/>
  </p:notesMasterIdLst>
  <p:sldIdLst>
    <p:sldId id="323" r:id="rId5"/>
    <p:sldId id="467" r:id="rId6"/>
    <p:sldId id="403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45" r:id="rId23"/>
    <p:sldId id="483" r:id="rId24"/>
    <p:sldId id="484" r:id="rId25"/>
    <p:sldId id="486" r:id="rId26"/>
    <p:sldId id="485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65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5" d="100"/>
          <a:sy n="105" d="100"/>
        </p:scale>
        <p:origin x="10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6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8132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79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9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8384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57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438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3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408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5832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0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2956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1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91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36030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91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1571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31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63061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0972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36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4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080333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7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64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0278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0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881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283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12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12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3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#08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ko-KR" altLang="en-US" dirty="0"/>
              <a:t>문을 이용한 흐름의 분기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7488832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정수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0)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보다 작다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else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보다 작지 않다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5445224"/>
            <a:ext cx="5149482" cy="121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55776" y="5029717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31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if…else if…else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3" y="1340767"/>
            <a:ext cx="5431461" cy="432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83568" y="5556948"/>
            <a:ext cx="3591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 smtClean="0">
                <a:solidFill>
                  <a:srgbClr val="987206"/>
                </a:solidFill>
                <a:latin typeface="맑은 고딕" panose="020B0503020000020004" pitchFamily="50" charset="-127"/>
              </a:rPr>
              <a:t>if...else if...else</a:t>
            </a:r>
            <a:r>
              <a:rPr lang="ko-KR" altLang="en-US" sz="2400" b="1" dirty="0" smtClean="0">
                <a:solidFill>
                  <a:srgbClr val="987206"/>
                </a:solidFill>
                <a:latin typeface="맑은 고딕" panose="020B0503020000020004" pitchFamily="50" charset="-127"/>
              </a:rPr>
              <a:t>문의 구성</a:t>
            </a:r>
            <a:endParaRPr lang="en-US" altLang="ko-KR" sz="2400" b="1" dirty="0" smtClean="0">
              <a:solidFill>
                <a:srgbClr val="987206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397113"/>
            <a:ext cx="3387192" cy="42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679216" y="5620371"/>
            <a:ext cx="31478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문의 흐름</a:t>
            </a:r>
            <a:endParaRPr lang="en-US" altLang="ko-KR" sz="20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91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if…else if…else</a:t>
            </a:r>
            <a:r>
              <a:rPr lang="ko-KR" altLang="en-US" dirty="0" smtClean="0"/>
              <a:t>문의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8507288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opt;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num1,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result;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("1. </a:t>
            </a:r>
            <a:r>
              <a:rPr lang="ko-KR" altLang="en-US" dirty="0" smtClean="0">
                <a:latin typeface="Consolas" panose="020B0609020204030204" pitchFamily="49" charset="0"/>
              </a:rPr>
              <a:t>덧셈 </a:t>
            </a:r>
            <a:r>
              <a:rPr lang="en-US" altLang="ko-KR" dirty="0" smtClean="0">
                <a:latin typeface="Consolas" panose="020B0609020204030204" pitchFamily="49" charset="0"/>
              </a:rPr>
              <a:t>2. </a:t>
            </a:r>
            <a:r>
              <a:rPr lang="ko-KR" altLang="en-US" dirty="0" smtClean="0">
                <a:latin typeface="Consolas" panose="020B0609020204030204" pitchFamily="49" charset="0"/>
              </a:rPr>
              <a:t>뺄셈 </a:t>
            </a:r>
            <a:r>
              <a:rPr lang="en-US" altLang="ko-KR" dirty="0" smtClean="0">
                <a:latin typeface="Consolas" panose="020B0609020204030204" pitchFamily="49" charset="0"/>
              </a:rPr>
              <a:t>3. </a:t>
            </a:r>
            <a:r>
              <a:rPr lang="ko-KR" altLang="en-US" dirty="0" smtClean="0">
                <a:latin typeface="Consolas" panose="020B0609020204030204" pitchFamily="49" charset="0"/>
              </a:rPr>
              <a:t>곱셈 </a:t>
            </a:r>
            <a:r>
              <a:rPr lang="en-US" altLang="ko-KR" dirty="0" smtClean="0">
                <a:latin typeface="Consolas" panose="020B0609020204030204" pitchFamily="49" charset="0"/>
              </a:rPr>
              <a:t>4. </a:t>
            </a:r>
            <a:r>
              <a:rPr lang="ko-KR" altLang="en-US" dirty="0" smtClean="0">
                <a:latin typeface="Consolas" panose="020B0609020204030204" pitchFamily="49" charset="0"/>
              </a:rPr>
              <a:t>나눗셈</a:t>
            </a:r>
            <a:r>
              <a:rPr lang="en-US" altLang="ko-KR" dirty="0" smtClean="0">
                <a:latin typeface="Consolas" panose="020B0609020204030204" pitchFamily="49" charset="0"/>
              </a:rPr>
              <a:t>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latin typeface="Consolas" panose="020B0609020204030204" pitchFamily="49" charset="0"/>
              </a:rPr>
              <a:t>?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&amp;opt);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두 개의 실수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("%lf %lf", &amp;num1, &amp;num2);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(opt == 1)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result = num1 + num2;</a:t>
            </a:r>
          </a:p>
        </p:txBody>
      </p:sp>
    </p:spTree>
    <p:extLst>
      <p:ext uri="{BB962C8B-B14F-4D97-AF65-F5344CB8AC3E}">
        <p14:creationId xmlns:p14="http://schemas.microsoft.com/office/powerpoint/2010/main" val="118232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if…else if…else</a:t>
            </a:r>
            <a:r>
              <a:rPr lang="ko-KR" altLang="en-US" dirty="0" smtClean="0"/>
              <a:t>문의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554461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(opt == 1)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result = num1 +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else if (opt == 2)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result = num1 –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else if (opt == 3)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result = num1 *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else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result = num1 /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결과</a:t>
            </a:r>
            <a:r>
              <a:rPr lang="en-US" altLang="ko-KR" dirty="0" smtClean="0">
                <a:latin typeface="Consolas" panose="020B0609020204030204" pitchFamily="49" charset="0"/>
              </a:rPr>
              <a:t>: %f\n", result);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22962" y="4221088"/>
            <a:ext cx="3096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합리적으로 완성된 사칙연산 계산기 프로그램</a:t>
            </a:r>
            <a:endParaRPr lang="en-US" altLang="ko-KR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02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if…else if…else</a:t>
            </a:r>
            <a:r>
              <a:rPr lang="ko-KR" altLang="en-US" dirty="0" smtClean="0"/>
              <a:t>의 진실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633670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0)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보다 작다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else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&gt; 0)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보다 크다</a:t>
            </a:r>
            <a:r>
              <a:rPr lang="en-US" altLang="ko-KR" dirty="0" smtClean="0">
                <a:latin typeface="Consolas" panose="020B0609020204030204" pitchFamily="49" charset="0"/>
              </a:rPr>
              <a:t>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else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이다</a:t>
            </a:r>
            <a:r>
              <a:rPr lang="en-US" altLang="ko-KR" dirty="0" smtClean="0">
                <a:latin typeface="Consolas" panose="020B0609020204030204" pitchFamily="49" charset="0"/>
              </a:rPr>
              <a:t>\n");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302423" y="3235469"/>
            <a:ext cx="3917085" cy="311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907704" y="4791147"/>
            <a:ext cx="3508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else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에 하나의 </a:t>
            </a:r>
            <a:r>
              <a:rPr lang="en-US" altLang="ko-KR" sz="2400" b="1" dirty="0" err="1">
                <a:solidFill>
                  <a:srgbClr val="FF0000"/>
                </a:solidFill>
                <a:latin typeface="+mn-ea"/>
              </a:rPr>
              <a:t>if~else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문이 속한 상황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톱니 모양의 오른쪽 화살표 7"/>
          <p:cNvSpPr/>
          <p:nvPr/>
        </p:nvSpPr>
        <p:spPr>
          <a:xfrm rot="1452394">
            <a:off x="6630270" y="2637462"/>
            <a:ext cx="1169606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1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if…else if…else</a:t>
            </a:r>
            <a:r>
              <a:rPr lang="ko-KR" altLang="en-US" dirty="0"/>
              <a:t>의 진실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86966" y="1274118"/>
            <a:ext cx="6336704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0)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보다 작다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else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&gt; 0)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보다 크다</a:t>
            </a:r>
            <a:r>
              <a:rPr lang="en-US" altLang="ko-KR" dirty="0" smtClean="0">
                <a:latin typeface="Consolas" panose="020B0609020204030204" pitchFamily="49" charset="0"/>
              </a:rPr>
              <a:t>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else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이다</a:t>
            </a:r>
            <a:r>
              <a:rPr lang="en-US" altLang="ko-KR" dirty="0" smtClean="0">
                <a:latin typeface="Consolas" panose="020B0609020204030204" pitchFamily="49" charset="0"/>
              </a:rPr>
              <a:t>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8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77813"/>
            <a:ext cx="8640960" cy="774700"/>
          </a:xfrm>
        </p:spPr>
        <p:txBody>
          <a:bodyPr/>
          <a:lstStyle/>
          <a:p>
            <a:r>
              <a:rPr lang="ko-KR" altLang="en-US" dirty="0" smtClean="0"/>
              <a:t>조건 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피 연산자가 세 개인 </a:t>
            </a:r>
            <a:r>
              <a:rPr lang="en-US" altLang="ko-KR" dirty="0" smtClean="0"/>
              <a:t>'</a:t>
            </a:r>
            <a:r>
              <a:rPr lang="ko-KR" altLang="en-US" dirty="0" smtClean="0"/>
              <a:t>삼 항 연산자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86966" y="1274118"/>
            <a:ext cx="6336704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(num1 &gt; num2) ? (num1) : (num2);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조건</a:t>
            </a:r>
            <a:r>
              <a:rPr lang="en-US" altLang="ko-KR" dirty="0" smtClean="0">
                <a:latin typeface="Consolas" panose="020B0609020204030204" pitchFamily="49" charset="0"/>
              </a:rPr>
              <a:t>) ? data1 : data2;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11552" y="1614499"/>
            <a:ext cx="4032448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조건이 참이면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data1 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반환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거짓이면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data2 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반환</a:t>
            </a:r>
            <a:endParaRPr lang="en-US" altLang="ko-KR" sz="2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52140" y="2853016"/>
            <a:ext cx="7576244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num3 = (num1 &gt; num2) ? num1 : num2;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num3 = num1;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num3 = num2;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55318" y="3577520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num1 &gt; num2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가 참이면</a:t>
            </a:r>
            <a:endParaRPr lang="en-US" altLang="ko-KR" sz="2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num1 &gt; num2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가 거짓이면</a:t>
            </a:r>
            <a:endParaRPr lang="en-US" altLang="ko-KR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76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640960" cy="774700"/>
          </a:xfrm>
        </p:spPr>
        <p:txBody>
          <a:bodyPr/>
          <a:lstStyle/>
          <a:p>
            <a:r>
              <a:rPr lang="ko-KR" altLang="en-US" dirty="0"/>
              <a:t>조건 연산자</a:t>
            </a:r>
            <a:r>
              <a:rPr lang="en-US" altLang="ko-KR" dirty="0"/>
              <a:t>: </a:t>
            </a:r>
            <a:r>
              <a:rPr lang="ko-KR" altLang="en-US" dirty="0"/>
              <a:t>피 연산자가 세 개인 </a:t>
            </a:r>
            <a:r>
              <a:rPr lang="en-US" altLang="ko-KR" dirty="0"/>
              <a:t>'</a:t>
            </a:r>
            <a:r>
              <a:rPr lang="ko-KR" altLang="en-US" dirty="0"/>
              <a:t>삼 항 연산자</a:t>
            </a:r>
            <a:r>
              <a:rPr lang="en-US" altLang="ko-KR" dirty="0"/>
              <a:t>'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198983" y="1568451"/>
            <a:ext cx="22015118" cy="1300777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6203032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, abs;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정수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abs =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&gt; 0 ?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: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* (-1);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절댓값</a:t>
            </a:r>
            <a:r>
              <a:rPr lang="en-US" altLang="ko-KR" dirty="0" smtClean="0">
                <a:latin typeface="Consolas" panose="020B0609020204030204" pitchFamily="49" charset="0"/>
              </a:rPr>
              <a:t>:d\n", abs);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23928" y="5048366"/>
            <a:ext cx="4025913" cy="160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732239" y="4717947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01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반복문의 생략과 탈출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</a:t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continue &amp; break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092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break! </a:t>
            </a:r>
            <a:r>
              <a:rPr lang="ko-KR" altLang="en-US" dirty="0" smtClean="0"/>
              <a:t>이제 그만 빠져나가자</a:t>
            </a:r>
            <a:endParaRPr lang="ko-KR" altLang="en-US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43508" y="1268413"/>
            <a:ext cx="5256584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sum = 0,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while (1)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sum +=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(sum &gt; 5000)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break; /* </a:t>
            </a:r>
            <a:r>
              <a:rPr lang="ko-KR" altLang="en-US" dirty="0" err="1" smtClean="0">
                <a:latin typeface="Consolas" panose="020B0609020204030204" pitchFamily="49" charset="0"/>
              </a:rPr>
              <a:t>반복문</a:t>
            </a:r>
            <a:r>
              <a:rPr lang="ko-KR" altLang="en-US" dirty="0" smtClean="0">
                <a:latin typeface="Consolas" panose="020B0609020204030204" pitchFamily="49" charset="0"/>
              </a:rPr>
              <a:t> 탈출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("sum: %d\n", sum);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400092" y="1268413"/>
            <a:ext cx="3286708" cy="486251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break</a:t>
            </a:r>
            <a:r>
              <a:rPr lang="ko-KR" altLang="en-US" dirty="0" smtClean="0">
                <a:solidFill>
                  <a:srgbClr val="FF0000"/>
                </a:solidFill>
              </a:rPr>
              <a:t>문은 자신을 감싸는 </a:t>
            </a:r>
            <a:r>
              <a:rPr lang="ko-KR" altLang="en-US" dirty="0" err="1" smtClean="0">
                <a:solidFill>
                  <a:srgbClr val="FF0000"/>
                </a:solidFill>
              </a:rPr>
              <a:t>반복문</a:t>
            </a:r>
            <a:r>
              <a:rPr lang="ko-KR" altLang="en-US" dirty="0" smtClean="0">
                <a:solidFill>
                  <a:srgbClr val="FF0000"/>
                </a:solidFill>
              </a:rPr>
              <a:t> 하나를 빠져나감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if</a:t>
            </a:r>
            <a:r>
              <a:rPr lang="ko-KR" altLang="en-US" dirty="0" smtClean="0">
                <a:solidFill>
                  <a:srgbClr val="FF0000"/>
                </a:solidFill>
              </a:rPr>
              <a:t>문과 함께 사용되어서 특정 조건이 만족될 때 </a:t>
            </a:r>
            <a:r>
              <a:rPr lang="ko-KR" altLang="en-US" dirty="0" err="1" smtClean="0">
                <a:solidFill>
                  <a:srgbClr val="FF0000"/>
                </a:solidFill>
              </a:rPr>
              <a:t>반복문을</a:t>
            </a:r>
            <a:r>
              <a:rPr lang="ko-KR" altLang="en-US" dirty="0" smtClean="0">
                <a:solidFill>
                  <a:srgbClr val="FF0000"/>
                </a:solidFill>
              </a:rPr>
              <a:t> 빠져나가는 용도로 주로 사용됨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6520" y="4762283"/>
            <a:ext cx="13434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91371" y="5146461"/>
            <a:ext cx="2880320" cy="140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7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조건적 실행과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흐름의 분기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778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774700"/>
          </a:xfrm>
        </p:spPr>
        <p:txBody>
          <a:bodyPr/>
          <a:lstStyle/>
          <a:p>
            <a:r>
              <a:rPr lang="en-US" altLang="ko-KR" dirty="0" smtClean="0"/>
              <a:t>continue! </a:t>
            </a:r>
            <a:r>
              <a:rPr lang="ko-KR" altLang="en-US" dirty="0" smtClean="0"/>
              <a:t>나머지 생략하고 반복조건 확인하러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413"/>
            <a:ext cx="5976664" cy="380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259632" y="5020434"/>
            <a:ext cx="85295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continue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문은 반복문을 빠져나가지 않는다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!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다만 반복조건을 확인하러 올라갈 뿐이다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그리고 반복조건이 여전히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참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’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이라면 반복영역을 처음부터 실행하게 된다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17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268413"/>
            <a:ext cx="7452828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("Start!");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1;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20;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% 2 == 0) ||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% 3 == 0)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continue;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("end!\n");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833045"/>
            <a:ext cx="6455792" cy="65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36232" y="6163646"/>
            <a:ext cx="13434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4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08-3. switch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문에 의한 선택적 실행과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goto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54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문의 구성과 기본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58094"/>
            <a:ext cx="4392488" cy="542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119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문의 구성과 기본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412"/>
            <a:ext cx="8229600" cy="558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1245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 관련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268413"/>
            <a:ext cx="644471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("1</a:t>
            </a:r>
            <a:r>
              <a:rPr lang="ko-KR" altLang="en-US" dirty="0" smtClean="0">
                <a:latin typeface="Consolas" panose="020B0609020204030204" pitchFamily="49" charset="0"/>
              </a:rPr>
              <a:t>이상 </a:t>
            </a:r>
            <a:r>
              <a:rPr lang="en-US" altLang="ko-KR" dirty="0" smtClean="0">
                <a:latin typeface="Consolas" panose="020B0609020204030204" pitchFamily="49" charset="0"/>
              </a:rPr>
              <a:t>5</a:t>
            </a:r>
            <a:r>
              <a:rPr lang="ko-KR" altLang="en-US" dirty="0" smtClean="0">
                <a:latin typeface="Consolas" panose="020B0609020204030204" pitchFamily="49" charset="0"/>
              </a:rPr>
              <a:t>이하의 정수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switch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case 1: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("1</a:t>
            </a:r>
            <a:r>
              <a:rPr lang="ko-KR" altLang="en-US" dirty="0" smtClean="0">
                <a:latin typeface="Consolas" panose="020B0609020204030204" pitchFamily="49" charset="0"/>
              </a:rPr>
              <a:t>은 </a:t>
            </a:r>
            <a:r>
              <a:rPr lang="en-US" altLang="ko-KR" dirty="0" smtClean="0">
                <a:latin typeface="Consolas" panose="020B0609020204030204" pitchFamily="49" charset="0"/>
              </a:rPr>
              <a:t>ONE\n");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break;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case 2: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("2</a:t>
            </a:r>
            <a:r>
              <a:rPr lang="ko-KR" altLang="en-US" dirty="0" smtClean="0">
                <a:latin typeface="Consolas" panose="020B0609020204030204" pitchFamily="49" charset="0"/>
              </a:rPr>
              <a:t>는 </a:t>
            </a:r>
            <a:r>
              <a:rPr lang="en-US" altLang="ko-KR" dirty="0" smtClean="0">
                <a:latin typeface="Consolas" panose="020B0609020204030204" pitchFamily="49" charset="0"/>
              </a:rPr>
              <a:t>TWO\n");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break;</a:t>
            </a:r>
          </a:p>
        </p:txBody>
      </p:sp>
    </p:spTree>
    <p:extLst>
      <p:ext uri="{BB962C8B-B14F-4D97-AF65-F5344CB8AC3E}">
        <p14:creationId xmlns:p14="http://schemas.microsoft.com/office/powerpoint/2010/main" val="97219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문 관련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588048"/>
            <a:ext cx="5904656" cy="622324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3: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("3</a:t>
            </a:r>
            <a:r>
              <a:rPr lang="ko-KR" altLang="en-US" dirty="0" smtClean="0">
                <a:latin typeface="Consolas" panose="020B0609020204030204" pitchFamily="49" charset="0"/>
              </a:rPr>
              <a:t>은 </a:t>
            </a:r>
            <a:r>
              <a:rPr lang="en-US" altLang="ko-KR" dirty="0" smtClean="0">
                <a:latin typeface="Consolas" panose="020B0609020204030204" pitchFamily="49" charset="0"/>
              </a:rPr>
              <a:t>THREE\n");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break;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4: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("4</a:t>
            </a:r>
            <a:r>
              <a:rPr lang="ko-KR" altLang="en-US" dirty="0" smtClean="0">
                <a:latin typeface="Consolas" panose="020B0609020204030204" pitchFamily="49" charset="0"/>
              </a:rPr>
              <a:t>는 </a:t>
            </a:r>
            <a:r>
              <a:rPr lang="en-US" altLang="ko-KR" dirty="0" smtClean="0">
                <a:latin typeface="Consolas" panose="020B0609020204030204" pitchFamily="49" charset="0"/>
              </a:rPr>
              <a:t>FOUR\n");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break;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5: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("5</a:t>
            </a:r>
            <a:r>
              <a:rPr lang="ko-KR" altLang="en-US" dirty="0" smtClean="0">
                <a:latin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</a:rPr>
              <a:t>FIVE\n");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break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default: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("I don't know!\n");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364088" y="1988840"/>
            <a:ext cx="3706086" cy="74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078008" y="1558626"/>
            <a:ext cx="1878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 </a:t>
            </a:r>
            <a:r>
              <a:rPr lang="en-US" altLang="ko-KR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9222" y="3399034"/>
            <a:ext cx="3700952" cy="6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119349" y="2969322"/>
            <a:ext cx="1878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 </a:t>
            </a:r>
            <a:r>
              <a:rPr lang="en-US" altLang="ko-KR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77947" y="5331168"/>
            <a:ext cx="1878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 </a:t>
            </a:r>
            <a:r>
              <a:rPr lang="en-US" altLang="ko-KR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1720" y="5759796"/>
            <a:ext cx="3769962" cy="76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9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문을 생략한 형태의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268413"/>
            <a:ext cx="6444716" cy="622324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sel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("M </a:t>
            </a:r>
            <a:r>
              <a:rPr lang="ko-KR" altLang="en-US" dirty="0" smtClean="0">
                <a:latin typeface="Consolas" panose="020B0609020204030204" pitchFamily="49" charset="0"/>
              </a:rPr>
              <a:t>오전</a:t>
            </a:r>
            <a:r>
              <a:rPr lang="en-US" altLang="ko-KR" dirty="0" smtClean="0">
                <a:latin typeface="Consolas" panose="020B0609020204030204" pitchFamily="49" charset="0"/>
              </a:rPr>
              <a:t>, A </a:t>
            </a:r>
            <a:r>
              <a:rPr lang="ko-KR" altLang="en-US" dirty="0" smtClean="0">
                <a:latin typeface="Consolas" panose="020B0609020204030204" pitchFamily="49" charset="0"/>
              </a:rPr>
              <a:t>오후</a:t>
            </a:r>
            <a:r>
              <a:rPr lang="en-US" altLang="ko-KR" dirty="0" smtClean="0">
                <a:latin typeface="Consolas" panose="020B0609020204030204" pitchFamily="49" charset="0"/>
              </a:rPr>
              <a:t>, E </a:t>
            </a:r>
            <a:r>
              <a:rPr lang="ko-KR" altLang="en-US" dirty="0" smtClean="0">
                <a:latin typeface="Consolas" panose="020B0609020204030204" pitchFamily="49" charset="0"/>
              </a:rPr>
              <a:t>저녁</a:t>
            </a:r>
            <a:r>
              <a:rPr lang="en-US" altLang="ko-KR" dirty="0" smtClean="0">
                <a:latin typeface="Consolas" panose="020B0609020204030204" pitchFamily="49" charset="0"/>
              </a:rPr>
              <a:t>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("%c",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sel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switch (</a:t>
            </a:r>
            <a:r>
              <a:rPr lang="en-US" altLang="ko-KR" dirty="0" err="1" smtClean="0">
                <a:latin typeface="Consolas" panose="020B0609020204030204" pitchFamily="49" charset="0"/>
              </a:rPr>
              <a:t>sel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case 'M':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case 'm':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("Morning\n");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break;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'A':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'a':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("Afternoon\n");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break;</a:t>
            </a:r>
          </a:p>
        </p:txBody>
      </p:sp>
    </p:spTree>
    <p:extLst>
      <p:ext uri="{BB962C8B-B14F-4D97-AF65-F5344CB8AC3E}">
        <p14:creationId xmlns:p14="http://schemas.microsoft.com/office/powerpoint/2010/main" val="345083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문을 생략한 형태의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268413"/>
            <a:ext cx="6876764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'A':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'a':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("Afternoon\n");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case 'E':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'e':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("Evening\n");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break; /* </a:t>
            </a:r>
            <a:r>
              <a:rPr lang="ko-KR" altLang="en-US" dirty="0" smtClean="0">
                <a:latin typeface="Consolas" panose="020B0609020204030204" pitchFamily="49" charset="0"/>
              </a:rPr>
              <a:t>사실 불필요한 </a:t>
            </a:r>
            <a:r>
              <a:rPr lang="en-US" altLang="ko-KR" dirty="0" smtClean="0">
                <a:latin typeface="Consolas" panose="020B0609020204030204" pitchFamily="49" charset="0"/>
              </a:rPr>
              <a:t>break</a:t>
            </a:r>
            <a:r>
              <a:rPr lang="ko-KR" altLang="en-US" dirty="0" smtClean="0">
                <a:latin typeface="Consolas" panose="020B0609020204030204" pitchFamily="49" charset="0"/>
              </a:rPr>
              <a:t>문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67943" y="5142754"/>
            <a:ext cx="4015193" cy="138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189575" y="5534686"/>
            <a:ext cx="18783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48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문을 생략한 형태의 </a:t>
            </a:r>
            <a:r>
              <a:rPr lang="en-US" altLang="ko-KR" dirty="0"/>
              <a:t>switch</a:t>
            </a:r>
            <a:r>
              <a:rPr lang="ko-KR" altLang="en-US" dirty="0"/>
              <a:t>문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 예제 같은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두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레이블을 한 줄에 같이 표시하기도 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2060848"/>
            <a:ext cx="687676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'M': case 'm':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'A': case 'a':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case 'E': case 'e':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…</a:t>
            </a:r>
          </a:p>
        </p:txBody>
      </p:sp>
    </p:spTree>
    <p:extLst>
      <p:ext uri="{BB962C8B-B14F-4D97-AF65-F5344CB8AC3E}">
        <p14:creationId xmlns:p14="http://schemas.microsoft.com/office/powerpoint/2010/main" val="22601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흐름의 분기가 필요한 이유</a:t>
            </a:r>
            <a:endParaRPr dirty="0" smtClean="0">
              <a:latin typeface="맑은 고딕" panose="020B0503020000020004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343" y="1268760"/>
            <a:ext cx="54578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117231" y="1340768"/>
            <a:ext cx="2847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분기하지 못하면 프로그램 사용자는 사칙연산 중 하나를 선택하지 못한다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5671797"/>
            <a:ext cx="814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프로그램을 구현하다 보면 상황에 따라서 선택적으로 실행해야 하는 영역도 존재하기 마련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vs. if…else if…else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87624" y="1272062"/>
            <a:ext cx="6408713" cy="457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57200" y="5729037"/>
            <a:ext cx="813690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if...else if...else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보다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문을 선호한다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 switch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문이 더 간결해 보이기 때문이다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80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vs. if…else if…else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5576" y="1284225"/>
            <a:ext cx="7641896" cy="442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55576" y="5692992"/>
            <a:ext cx="7416824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모든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if...else if...else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문을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문으로 대체할 수 있는 것은 아니다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6483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08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문을 이용한 조건적 실행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6840760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if (num1 &gt; num2)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</a:t>
            </a:r>
            <a:r>
              <a:rPr lang="ko-KR" altLang="en-US" dirty="0" smtClean="0">
                <a:latin typeface="Consolas" panose="020B0609020204030204" pitchFamily="49" charset="0"/>
              </a:rPr>
              <a:t>이 </a:t>
            </a:r>
            <a:r>
              <a:rPr lang="en-US" altLang="ko-KR" dirty="0" smtClean="0">
                <a:latin typeface="Consolas" panose="020B0609020204030204" pitchFamily="49" charset="0"/>
              </a:rPr>
              <a:t>num2</a:t>
            </a:r>
            <a:r>
              <a:rPr lang="ko-KR" altLang="en-US" dirty="0" smtClean="0">
                <a:latin typeface="Consolas" panose="020B0609020204030204" pitchFamily="49" charset="0"/>
              </a:rPr>
              <a:t>보다 큽니다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&gt; %d\n", num1,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79512" y="3212976"/>
            <a:ext cx="6840760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if (num1 &gt; num2)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</a:t>
            </a:r>
            <a:r>
              <a:rPr lang="ko-KR" altLang="en-US" dirty="0" smtClean="0">
                <a:latin typeface="Consolas" panose="020B0609020204030204" pitchFamily="49" charset="0"/>
              </a:rPr>
              <a:t>이 </a:t>
            </a:r>
            <a:r>
              <a:rPr lang="en-US" altLang="ko-KR" dirty="0" smtClean="0">
                <a:latin typeface="Consolas" panose="020B0609020204030204" pitchFamily="49" charset="0"/>
              </a:rPr>
              <a:t>num2</a:t>
            </a:r>
            <a:r>
              <a:rPr lang="ko-KR" altLang="en-US" dirty="0" smtClean="0">
                <a:latin typeface="Consolas" panose="020B0609020204030204" pitchFamily="49" charset="0"/>
              </a:rPr>
              <a:t>보다 큽니다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59832" y="3122196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줄이면 중괄호 생략 가능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47864" y="1126485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num2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보다 크면 실행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06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문을 이용한 조건적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8856984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정수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0) /*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이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보다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작으면 아래의 문장 실행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보다 작다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&gt; 0) /*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이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보다 크면 아래의 문장 실행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보다 크다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== 0) /*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이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이면 아래의 문장 실행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 값은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이다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  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690" y="5311318"/>
            <a:ext cx="2146799" cy="63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690" y="5988335"/>
            <a:ext cx="1641642" cy="61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481814" y="5358735"/>
            <a:ext cx="161264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725" y="6041556"/>
            <a:ext cx="1597055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9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문을 이용한 조건적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192688" cy="546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98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문을 이용한 계산기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8280920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opt;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num1,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result;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("1. </a:t>
            </a:r>
            <a:r>
              <a:rPr lang="ko-KR" altLang="en-US" dirty="0" smtClean="0">
                <a:latin typeface="Consolas" panose="020B0609020204030204" pitchFamily="49" charset="0"/>
              </a:rPr>
              <a:t>덧셈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2. </a:t>
            </a:r>
            <a:r>
              <a:rPr lang="ko-KR" altLang="en-US" dirty="0" smtClean="0">
                <a:latin typeface="Consolas" panose="020B0609020204030204" pitchFamily="49" charset="0"/>
              </a:rPr>
              <a:t>뺄셈 </a:t>
            </a:r>
            <a:r>
              <a:rPr lang="en-US" altLang="ko-KR" dirty="0" smtClean="0">
                <a:latin typeface="Consolas" panose="020B0609020204030204" pitchFamily="49" charset="0"/>
              </a:rPr>
              <a:t>3. </a:t>
            </a:r>
            <a:r>
              <a:rPr lang="ko-KR" altLang="en-US" dirty="0" smtClean="0">
                <a:latin typeface="Consolas" panose="020B0609020204030204" pitchFamily="49" charset="0"/>
              </a:rPr>
              <a:t>곱셈 </a:t>
            </a:r>
            <a:r>
              <a:rPr lang="en-US" altLang="ko-KR" dirty="0" smtClean="0">
                <a:latin typeface="Consolas" panose="020B0609020204030204" pitchFamily="49" charset="0"/>
              </a:rPr>
              <a:t>4. </a:t>
            </a:r>
            <a:r>
              <a:rPr lang="ko-KR" altLang="en-US" dirty="0" smtClean="0">
                <a:latin typeface="Consolas" panose="020B0609020204030204" pitchFamily="49" charset="0"/>
              </a:rPr>
              <a:t>나눗셈</a:t>
            </a:r>
            <a:r>
              <a:rPr lang="en-US" altLang="ko-KR" dirty="0" smtClean="0">
                <a:latin typeface="Consolas" panose="020B0609020204030204" pitchFamily="49" charset="0"/>
              </a:rPr>
              <a:t>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latin typeface="Consolas" panose="020B0609020204030204" pitchFamily="49" charset="0"/>
              </a:rPr>
              <a:t>? 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&amp;opt);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두 개의 실수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("%lf %lf", &amp;num1, &amp;num2);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(opt == 1)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result = num1 + num2;</a:t>
            </a:r>
          </a:p>
        </p:txBody>
      </p:sp>
    </p:spTree>
    <p:extLst>
      <p:ext uri="{BB962C8B-B14F-4D97-AF65-F5344CB8AC3E}">
        <p14:creationId xmlns:p14="http://schemas.microsoft.com/office/powerpoint/2010/main" val="189983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문을 이용한 계산기 프로그램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5472608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(opt == 2)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result = num1 -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(opt == 3)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result = num1 *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(opt == 4)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result = num1 /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결과</a:t>
            </a:r>
            <a:r>
              <a:rPr lang="en-US" altLang="ko-KR" dirty="0" smtClean="0">
                <a:latin typeface="Consolas" panose="020B0609020204030204" pitchFamily="49" charset="0"/>
              </a:rPr>
              <a:t>: %f\n", result);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4601818" cy="167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195736" y="4656556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713784" y="1124744"/>
            <a:ext cx="30346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프로그램 구성상 사칙연산 중 하나만 실행이 된다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그럼에도 불구하고 프로그램 사용자가 덧셈연산을 선택할지라도 </a:t>
            </a:r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총 </a:t>
            </a:r>
            <a:r>
              <a:rPr lang="en-US" altLang="ko-KR" sz="2000" b="1" dirty="0" smtClean="0">
                <a:solidFill>
                  <a:srgbClr val="CC6600"/>
                </a:solidFill>
                <a:latin typeface="+mn-ea"/>
              </a:rPr>
              <a:t>4</a:t>
            </a:r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번의 조건검사</a:t>
            </a:r>
            <a:r>
              <a:rPr lang="en-US" altLang="ko-KR" sz="2000" b="1" dirty="0" smtClean="0">
                <a:solidFill>
                  <a:srgbClr val="CC6600"/>
                </a:solidFill>
                <a:latin typeface="+mn-ea"/>
              </a:rPr>
              <a:t>(if</a:t>
            </a:r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문을 통한</a:t>
            </a:r>
            <a:r>
              <a:rPr lang="en-US" altLang="ko-KR" sz="2000" b="1" dirty="0" smtClean="0">
                <a:solidFill>
                  <a:srgbClr val="CC6600"/>
                </a:solidFill>
                <a:latin typeface="+mn-ea"/>
              </a:rPr>
              <a:t>)</a:t>
            </a:r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를 진행한다는 불합리한 점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이 존재한다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이러한 불합리한 점의 해결에 사용되는 것이 </a:t>
            </a:r>
            <a:r>
              <a:rPr lang="en-US" altLang="ko-KR" sz="2000" b="1" dirty="0" smtClean="0">
                <a:solidFill>
                  <a:srgbClr val="CC6600"/>
                </a:solidFill>
                <a:latin typeface="+mn-ea"/>
              </a:rPr>
              <a:t>if~else</a:t>
            </a:r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문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이다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321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if~else</a:t>
            </a:r>
            <a:r>
              <a:rPr lang="ko-KR" altLang="en-US" dirty="0" smtClean="0"/>
              <a:t>문을 이용한 흐름의 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7488832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if (num1 &gt; num2)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/* if </a:t>
            </a:r>
            <a:r>
              <a:rPr lang="ko-KR" altLang="en-US" dirty="0" smtClean="0">
                <a:latin typeface="Consolas" panose="020B0609020204030204" pitchFamily="49" charset="0"/>
              </a:rPr>
              <a:t>블록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</a:t>
            </a:r>
            <a:r>
              <a:rPr lang="ko-KR" altLang="en-US" dirty="0" smtClean="0">
                <a:latin typeface="Consolas" panose="020B0609020204030204" pitchFamily="49" charset="0"/>
              </a:rPr>
              <a:t>이 </a:t>
            </a:r>
            <a:r>
              <a:rPr lang="en-US" altLang="ko-KR" dirty="0" smtClean="0">
                <a:latin typeface="Consolas" panose="020B0609020204030204" pitchFamily="49" charset="0"/>
              </a:rPr>
              <a:t>num2</a:t>
            </a:r>
            <a:r>
              <a:rPr lang="ko-KR" altLang="en-US" dirty="0" smtClean="0">
                <a:latin typeface="Consolas" panose="020B0609020204030204" pitchFamily="49" charset="0"/>
              </a:rPr>
              <a:t>보다 큽니다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&gt; %d\n", num1, num2);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else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/* else </a:t>
            </a:r>
            <a:r>
              <a:rPr lang="ko-KR" altLang="en-US" dirty="0" smtClean="0">
                <a:latin typeface="Consolas" panose="020B0609020204030204" pitchFamily="49" charset="0"/>
              </a:rPr>
              <a:t>블록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</a:t>
            </a:r>
            <a:r>
              <a:rPr lang="ko-KR" altLang="en-US" dirty="0" smtClean="0">
                <a:latin typeface="Consolas" panose="020B0609020204030204" pitchFamily="49" charset="0"/>
              </a:rPr>
              <a:t>이 </a:t>
            </a:r>
            <a:r>
              <a:rPr lang="en-US" altLang="ko-KR" dirty="0" smtClean="0">
                <a:latin typeface="Consolas" panose="020B0609020204030204" pitchFamily="49" charset="0"/>
              </a:rPr>
              <a:t>num2</a:t>
            </a:r>
            <a:r>
              <a:rPr lang="ko-KR" altLang="en-US" dirty="0" smtClean="0">
                <a:latin typeface="Consolas" panose="020B0609020204030204" pitchFamily="49" charset="0"/>
              </a:rPr>
              <a:t>보다 크지 않습니다</a:t>
            </a:r>
            <a:r>
              <a:rPr lang="en-US" altLang="ko-KR" dirty="0" smtClean="0">
                <a:latin typeface="Consolas" panose="020B0609020204030204" pitchFamily="49" charset="0"/>
              </a:rPr>
              <a:t>.\n");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&lt;= %d\n", num1,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7784" y="5784676"/>
            <a:ext cx="6516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if~else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문은 하나의 문장임에 주목하자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!</a:t>
            </a:r>
          </a:p>
          <a:p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따라서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if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와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 else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사이에 다른 문장이 삽입될 수 없다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4448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6990</TotalTime>
  <Words>1641</Words>
  <Application>Microsoft Office PowerPoint</Application>
  <PresentationFormat>화면 슬라이드 쇼(4:3)</PresentationFormat>
  <Paragraphs>272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32</vt:i4>
      </vt:variant>
    </vt:vector>
  </HeadingPairs>
  <TitlesOfParts>
    <vt:vector size="52" baseType="lpstr">
      <vt:lpstr>Gill Sans MT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원본</vt:lpstr>
      <vt:lpstr>2_원본</vt:lpstr>
      <vt:lpstr>1_원본</vt:lpstr>
      <vt:lpstr>PowerPoint 프레젠테이션</vt:lpstr>
      <vt:lpstr>Chapter 08-1. 조건적 실행과  흐름의 분기</vt:lpstr>
      <vt:lpstr>흐름의 분기가 필요한 이유</vt:lpstr>
      <vt:lpstr>if문을 이용한 조건적 실행</vt:lpstr>
      <vt:lpstr>if문을 이용한 조건적 실행</vt:lpstr>
      <vt:lpstr>if문을 이용한 조건적 실행</vt:lpstr>
      <vt:lpstr>if문을 이용한 계산기 프로그램</vt:lpstr>
      <vt:lpstr>if문을 이용한 계산기 프로그램</vt:lpstr>
      <vt:lpstr>if~else문을 이용한 흐름의 분기</vt:lpstr>
      <vt:lpstr>if~else문을 이용한 흐름의 분기</vt:lpstr>
      <vt:lpstr>if…else if…else의 구성</vt:lpstr>
      <vt:lpstr>if…else if…else문의 적용</vt:lpstr>
      <vt:lpstr>if…else if…else문의 적용</vt:lpstr>
      <vt:lpstr>if…else if…else의 진실</vt:lpstr>
      <vt:lpstr>if…else if…else의 진실</vt:lpstr>
      <vt:lpstr>조건 연산자: 피 연산자가 세 개인 '삼 항 연산자'</vt:lpstr>
      <vt:lpstr>조건 연산자: 피 연산자가 세 개인 '삼 항 연산자'</vt:lpstr>
      <vt:lpstr>Chapter 08-2. 반복문의 생략과 탈출: continue &amp; break</vt:lpstr>
      <vt:lpstr>break! 이제 그만 빠져나가자</vt:lpstr>
      <vt:lpstr>continue! 나머지 생략하고 반복조건 확인하러</vt:lpstr>
      <vt:lpstr>PowerPoint 프레젠테이션</vt:lpstr>
      <vt:lpstr>Chapter 08-3. switch문에 의한 선택적 실행과 goto문</vt:lpstr>
      <vt:lpstr>switch 문의 구성과 기본 기능</vt:lpstr>
      <vt:lpstr>switch 문의 구성과 기본 기능</vt:lpstr>
      <vt:lpstr>switch문 관련 예제</vt:lpstr>
      <vt:lpstr>switch문 관련 예제</vt:lpstr>
      <vt:lpstr>break문을 생략한 형태의 switch문 구성</vt:lpstr>
      <vt:lpstr>break문을 생략한 형태의 switch문 구성</vt:lpstr>
      <vt:lpstr>break문을 생략한 형태의 switch문 구성</vt:lpstr>
      <vt:lpstr>switch vs. if…else if…else</vt:lpstr>
      <vt:lpstr>switch vs. if…else if…else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1752</cp:revision>
  <dcterms:created xsi:type="dcterms:W3CDTF">2001-05-01T19:45:44Z</dcterms:created>
  <dcterms:modified xsi:type="dcterms:W3CDTF">2018-09-01T12:48:07Z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