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wdp" ContentType="image/vnd.ms-photo"/>
  <Override PartName="/ppt/embeddings/oleObject10.wdp" ContentType="image/vnd.ms-photo"/>
  <Override PartName="/ppt/embeddings/oleObject11.wdp" ContentType="image/vnd.ms-photo"/>
  <Override PartName="/ppt/embeddings/oleObject12.wdp" ContentType="image/vnd.ms-photo"/>
  <Override PartName="/ppt/embeddings/oleObject13.wdp" ContentType="image/vnd.ms-photo"/>
  <Override PartName="/ppt/embeddings/oleObject2.wdp" ContentType="image/vnd.ms-photo"/>
  <Override PartName="/ppt/embeddings/oleObject3.wdp" ContentType="image/vnd.ms-photo"/>
  <Override PartName="/ppt/embeddings/oleObject4.wdp" ContentType="image/vnd.ms-photo"/>
  <Override PartName="/ppt/embeddings/oleObject5" ContentType="image/vnd.ms-photo"/>
  <Override PartName="/ppt/embeddings/oleObject6" ContentType="image/vnd.ms-photo"/>
  <Override PartName="/ppt/embeddings/oleObject7" ContentType="image/vnd.ms-photo"/>
  <Override PartName="/ppt/embeddings/oleObject8" ContentType="image/vnd.ms-photo"/>
  <Override PartName="/ppt/embeddings/oleObject9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4024" r:id="rId1"/>
    <p:sldMasterId id="2147484025" r:id="rId2"/>
    <p:sldMasterId id="2147484026" r:id="rId3"/>
    <p:sldMasterId id="2147484027" r:id="rId4"/>
    <p:sldMasterId id="214748402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100" d="100"/>
          <a:sy n="100" d="100"/>
        </p:scale>
        <p:origin x="1044" y="10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presProps" Target="presProps.xml"  /><Relationship Id="rId49" Type="http://schemas.openxmlformats.org/officeDocument/2006/relationships/viewProps" Target="viewProps.xml"  /><Relationship Id="rId5" Type="http://schemas.openxmlformats.org/officeDocument/2006/relationships/slideMaster" Target="slideMasters/slideMaster5.xml"  /><Relationship Id="rId50" Type="http://schemas.openxmlformats.org/officeDocument/2006/relationships/theme" Target="theme/theme1.xml"  /><Relationship Id="rId51" Type="http://schemas.openxmlformats.org/officeDocument/2006/relationships/tableStyles" Target="tableStyles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9pPr>
          </a:lstStyle>
          <a:p>
            <a:pPr lvl="0">
              <a:defRPr/>
            </a:pPr>
            <a:fld id="{95E94E4E-1106-42D9-ADCE-A534490B8984}" type="slidenum">
              <a:rPr lang="en-US" altLang="zh-TW" sz="1200"/>
              <a:pPr lvl="0">
                <a:defRPr/>
              </a:pPr>
              <a:t>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6708B-AAE0-4A97-A7D4-E94C23A25000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5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8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6338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51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4767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62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31066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5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928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31696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43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41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704558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44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62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50010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27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2539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0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60208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4599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36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2777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540742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05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9505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258074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897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750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3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29196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55481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04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101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73264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7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38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6742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5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511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35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7416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91470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slideLayout" Target="../slideLayouts/slideLayout14.xml"  /><Relationship Id="rId11" Type="http://schemas.openxmlformats.org/officeDocument/2006/relationships/slideLayout" Target="../slideLayouts/slideLayout15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6.xml"  /><Relationship Id="rId3" Type="http://schemas.openxmlformats.org/officeDocument/2006/relationships/slideLayout" Target="../slideLayouts/slideLayout7.xml"  /><Relationship Id="rId4" Type="http://schemas.openxmlformats.org/officeDocument/2006/relationships/slideLayout" Target="../slideLayouts/slideLayout8.xml"  /><Relationship Id="rId5" Type="http://schemas.openxmlformats.org/officeDocument/2006/relationships/slideLayout" Target="../slideLayouts/slideLayout9.xml"  /><Relationship Id="rId6" Type="http://schemas.openxmlformats.org/officeDocument/2006/relationships/slideLayout" Target="../slideLayouts/slideLayout10.xml"  /><Relationship Id="rId7" Type="http://schemas.openxmlformats.org/officeDocument/2006/relationships/slideLayout" Target="../slideLayouts/slideLayout11.xml"  /><Relationship Id="rId8" Type="http://schemas.openxmlformats.org/officeDocument/2006/relationships/slideLayout" Target="../slideLayouts/slideLayout12.xml"  /><Relationship Id="rId9" Type="http://schemas.openxmlformats.org/officeDocument/2006/relationships/slideLayout" Target="../slideLayouts/slideLayout13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10" Type="http://schemas.openxmlformats.org/officeDocument/2006/relationships/slideLayout" Target="../slideLayouts/slideLayout25.xml"  /><Relationship Id="rId11" Type="http://schemas.openxmlformats.org/officeDocument/2006/relationships/slideLayout" Target="../slideLayouts/slideLayout26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17.xml"  /><Relationship Id="rId3" Type="http://schemas.openxmlformats.org/officeDocument/2006/relationships/slideLayout" Target="../slideLayouts/slideLayout18.xml"  /><Relationship Id="rId4" Type="http://schemas.openxmlformats.org/officeDocument/2006/relationships/slideLayout" Target="../slideLayouts/slideLayout19.xml"  /><Relationship Id="rId5" Type="http://schemas.openxmlformats.org/officeDocument/2006/relationships/slideLayout" Target="../slideLayouts/slideLayout20.xml"  /><Relationship Id="rId6" Type="http://schemas.openxmlformats.org/officeDocument/2006/relationships/slideLayout" Target="../slideLayouts/slideLayout21.xml"  /><Relationship Id="rId7" Type="http://schemas.openxmlformats.org/officeDocument/2006/relationships/slideLayout" Target="../slideLayouts/slideLayout22.xml"  /><Relationship Id="rId8" Type="http://schemas.openxmlformats.org/officeDocument/2006/relationships/slideLayout" Target="../slideLayouts/slideLayout23.xml"  /><Relationship Id="rId9" Type="http://schemas.openxmlformats.org/officeDocument/2006/relationships/slideLayout" Target="../slideLayouts/slideLayout24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7.xml"  /><Relationship Id="rId10" Type="http://schemas.openxmlformats.org/officeDocument/2006/relationships/slideLayout" Target="../slideLayouts/slideLayout36.xml"  /><Relationship Id="rId11" Type="http://schemas.openxmlformats.org/officeDocument/2006/relationships/slideLayout" Target="../slideLayouts/slideLayout37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28.xml"  /><Relationship Id="rId3" Type="http://schemas.openxmlformats.org/officeDocument/2006/relationships/slideLayout" Target="../slideLayouts/slideLayout29.xml"  /><Relationship Id="rId4" Type="http://schemas.openxmlformats.org/officeDocument/2006/relationships/slideLayout" Target="../slideLayouts/slideLayout30.xml"  /><Relationship Id="rId5" Type="http://schemas.openxmlformats.org/officeDocument/2006/relationships/slideLayout" Target="../slideLayouts/slideLayout31.xml"  /><Relationship Id="rId6" Type="http://schemas.openxmlformats.org/officeDocument/2006/relationships/slideLayout" Target="../slideLayouts/slideLayout32.xml"  /><Relationship Id="rId7" Type="http://schemas.openxmlformats.org/officeDocument/2006/relationships/slideLayout" Target="../slideLayouts/slideLayout33.xml"  /><Relationship Id="rId8" Type="http://schemas.openxmlformats.org/officeDocument/2006/relationships/slideLayout" Target="../slideLayouts/slideLayout34.xml"  /><Relationship Id="rId9" Type="http://schemas.openxmlformats.org/officeDocument/2006/relationships/slideLayout" Target="../slideLayouts/slideLayout3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8.xml"  /><Relationship Id="rId10" Type="http://schemas.openxmlformats.org/officeDocument/2006/relationships/slideLayout" Target="../slideLayouts/slideLayout47.xml"  /><Relationship Id="rId11" Type="http://schemas.openxmlformats.org/officeDocument/2006/relationships/slideLayout" Target="../slideLayouts/slideLayout48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39.xml"  /><Relationship Id="rId3" Type="http://schemas.openxmlformats.org/officeDocument/2006/relationships/slideLayout" Target="../slideLayouts/slideLayout40.xml"  /><Relationship Id="rId4" Type="http://schemas.openxmlformats.org/officeDocument/2006/relationships/slideLayout" Target="../slideLayouts/slideLayout41.xml"  /><Relationship Id="rId5" Type="http://schemas.openxmlformats.org/officeDocument/2006/relationships/slideLayout" Target="../slideLayouts/slideLayout42.xml"  /><Relationship Id="rId6" Type="http://schemas.openxmlformats.org/officeDocument/2006/relationships/slideLayout" Target="../slideLayouts/slideLayout43.xml"  /><Relationship Id="rId7" Type="http://schemas.openxmlformats.org/officeDocument/2006/relationships/slideLayout" Target="../slideLayouts/slideLayout44.xml"  /><Relationship Id="rId8" Type="http://schemas.openxmlformats.org/officeDocument/2006/relationships/slideLayout" Target="../slideLayouts/slideLayout45.xml"  /><Relationship Id="rId9" Type="http://schemas.openxmlformats.org/officeDocument/2006/relationships/slideLayout" Target="../slideLayouts/slideLayout46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4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0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6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9.png"  /><Relationship Id="rId4" Type="http://schemas.microsoft.com/office/2007/relationships/hdphoto" Target="../embeddings/oleObject3.wdp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microsoft.com/office/2007/relationships/hdphoto" Target="../embeddings/oleObject4.wdp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microsoft.com/office/2007/relationships/hdphoto" Target="../embeddings/oleObject5"  /><Relationship Id="rId4" Type="http://schemas.openxmlformats.org/officeDocument/2006/relationships/image" Target="../media/image23.png"  /><Relationship Id="rId5" Type="http://schemas.microsoft.com/office/2007/relationships/hdphoto" Target="../embeddings/oleObject6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microsoft.com/office/2007/relationships/hdphoto" Target="../embeddings/oleObject7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7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microsoft.com/office/2007/relationships/hdphoto" Target="../embeddings/oleObject8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microsoft.com/office/2007/relationships/hdphoto" Target="../embeddings/oleObject9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microsoft.com/office/2007/relationships/hdphoto" Target="../embeddings/oleObject10.wdp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8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microsoft.com/office/2007/relationships/hdphoto" Target="../embeddings/oleObject11.wdp"  /><Relationship Id="rId4" Type="http://schemas.openxmlformats.org/officeDocument/2006/relationships/image" Target="../media/image3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microsoft.com/office/2007/relationships/hdphoto" Target="../embeddings/oleObject12.wdp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microsoft.com/office/2007/relationships/hdphoto" Target="../embeddings/oleObject13.wdp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microsoft.com/office/2007/relationships/hdphoto" Target="../embeddings/oleObject1.wdp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png"  /><Relationship Id="rId3" Type="http://schemas.openxmlformats.org/officeDocument/2006/relationships/image" Target="../media/image43.em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microsoft.com/office/2007/relationships/hdphoto" Target="../embeddings/oleObject2.wdp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#09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유형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입력과 출력이 모두 없음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052736"/>
            <a:ext cx="8686800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HowTouseThisProg</a:t>
            </a:r>
            <a:r>
              <a:rPr lang="en-US" altLang="ko-KR" dirty="0" smtClean="0">
                <a:latin typeface="Consolas" panose="020B0609020204030204" pitchFamily="49" charset="0"/>
              </a:rPr>
              <a:t>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두 개의 정수를 입력하면 덧셈 결과 출력</a:t>
            </a:r>
            <a:r>
              <a:rPr lang="en-US" altLang="ko-KR" dirty="0" smtClean="0">
                <a:latin typeface="Consolas" panose="020B0609020204030204" pitchFamily="49" charset="0"/>
              </a:rPr>
              <a:t>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자</a:t>
            </a:r>
            <a:r>
              <a:rPr lang="en-US" altLang="ko-KR" dirty="0" smtClean="0">
                <a:latin typeface="Consolas" panose="020B0609020204030204" pitchFamily="49" charset="0"/>
              </a:rPr>
              <a:t>! </a:t>
            </a:r>
            <a:r>
              <a:rPr lang="ko-KR" altLang="en-US" dirty="0" smtClean="0">
                <a:latin typeface="Consolas" panose="020B0609020204030204" pitchFamily="49" charset="0"/>
              </a:rPr>
              <a:t>그럼 두 개의 정수를 입력하세요</a:t>
            </a:r>
            <a:r>
              <a:rPr lang="en-US" altLang="ko-KR" dirty="0" smtClean="0">
                <a:latin typeface="Consolas" panose="020B0609020204030204" pitchFamily="49" charset="0"/>
              </a:rPr>
              <a:t>\n");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result, num1,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HowToUseThisProg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num1 = </a:t>
            </a:r>
            <a:r>
              <a:rPr lang="en-US" altLang="ko-KR" dirty="0" err="1" smtClean="0">
                <a:latin typeface="Consolas" panose="020B0609020204030204" pitchFamily="49" charset="0"/>
              </a:rPr>
              <a:t>ReadNum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num2 = </a:t>
            </a:r>
            <a:r>
              <a:rPr lang="en-US" altLang="ko-KR" dirty="0" err="1" smtClean="0">
                <a:latin typeface="Consolas" panose="020B0609020204030204" pitchFamily="49" charset="0"/>
              </a:rPr>
              <a:t>ReadNum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result = Add(num1, 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ShowAddResult</a:t>
            </a:r>
            <a:r>
              <a:rPr lang="en-US" altLang="ko-KR" dirty="0" smtClean="0">
                <a:latin typeface="Consolas" panose="020B0609020204030204" pitchFamily="49" charset="0"/>
              </a:rPr>
              <a:t>(result);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527" y="3936876"/>
            <a:ext cx="4090124" cy="107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724128" y="3508025"/>
            <a:ext cx="14693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값을 반환하지 않는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645023"/>
            <a:ext cx="8229600" cy="2485901"/>
          </a:xfrm>
        </p:spPr>
        <p:txBody>
          <a:bodyPr/>
          <a:lstStyle/>
          <a:p>
            <a:r>
              <a:rPr lang="en-US" altLang="ko-KR" dirty="0" smtClean="0"/>
              <a:t>return </a:t>
            </a:r>
            <a:r>
              <a:rPr lang="ko-KR" altLang="en-US" dirty="0" smtClean="0"/>
              <a:t>문에는 </a:t>
            </a:r>
            <a:r>
              <a:rPr lang="en-US" altLang="ko-KR" dirty="0" smtClean="0"/>
              <a:t>'</a:t>
            </a:r>
            <a:r>
              <a:rPr lang="ko-KR" altLang="en-US" dirty="0" smtClean="0"/>
              <a:t>값의 반환</a:t>
            </a:r>
            <a:r>
              <a:rPr lang="en-US" altLang="ko-KR" dirty="0" smtClean="0"/>
              <a:t>'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'</a:t>
            </a:r>
            <a:r>
              <a:rPr lang="ko-KR" altLang="en-US" dirty="0" smtClean="0"/>
              <a:t>함수의 탈출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이라는 두 가지 기능이 담겨 있음</a:t>
            </a:r>
            <a:endParaRPr lang="en-US" altLang="ko-KR" dirty="0" smtClean="0"/>
          </a:p>
          <a:p>
            <a:r>
              <a:rPr lang="ko-KR" altLang="en-US" dirty="0" smtClean="0"/>
              <a:t>위에서 보인 것처럼 값을 반환하지 않는 형태로</a:t>
            </a:r>
            <a:r>
              <a:rPr lang="en-US" altLang="ko-KR" dirty="0" smtClean="0"/>
              <a:t>, return </a:t>
            </a:r>
            <a:r>
              <a:rPr lang="ko-KR" altLang="en-US" dirty="0" smtClean="0"/>
              <a:t>문을 구성하여 단순히 함수의 실행을 종료시키는 용도로 사용할 수 있음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6275040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NoReturnType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 0)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; /* </a:t>
            </a:r>
            <a:r>
              <a:rPr lang="ko-KR" altLang="en-US" dirty="0" smtClean="0">
                <a:latin typeface="Consolas" panose="020B0609020204030204" pitchFamily="49" charset="0"/>
              </a:rPr>
              <a:t>값을 반환하지 않음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정의와 그에 따른 원형의 선언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23527" y="1268412"/>
            <a:ext cx="7344817" cy="405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5175039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987206"/>
                </a:solidFill>
                <a:latin typeface="+mn-ea"/>
              </a:rPr>
              <a:t>컴파일이 위에서 아래로 진행이 되기 때문에 함수의 배치순서는 중요하다</a:t>
            </a:r>
            <a:r>
              <a:rPr lang="en-US" altLang="ko-KR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b="1" dirty="0" smtClean="0">
                <a:solidFill>
                  <a:srgbClr val="987206"/>
                </a:solidFill>
                <a:latin typeface="+mn-ea"/>
              </a:rPr>
              <a:t>컴파일 되지 않은 함수는 호출이 불가능하다</a:t>
            </a:r>
            <a:r>
              <a:rPr lang="en-US" altLang="ko-KR" b="1" dirty="0" smtClean="0">
                <a:solidFill>
                  <a:srgbClr val="987206"/>
                </a:solidFill>
                <a:latin typeface="+mn-ea"/>
              </a:rPr>
              <a:t>.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4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정의와 그에 따른 원형의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이후에 등장하는 함수에 대한 정보를 컴파일러에게 제공해서 이후에 등장하는 함수를 호출하는 문장이 </a:t>
            </a:r>
            <a:r>
              <a:rPr lang="ko-KR" altLang="en-US" dirty="0" err="1" smtClean="0"/>
              <a:t>컴파일될</a:t>
            </a:r>
            <a:r>
              <a:rPr lang="ko-KR" altLang="en-US" dirty="0" smtClean="0"/>
              <a:t> 수 있도록 함</a:t>
            </a:r>
            <a:endParaRPr lang="en-US" altLang="ko-KR" dirty="0" smtClean="0"/>
          </a:p>
          <a:p>
            <a:r>
              <a:rPr lang="ko-KR" altLang="en-US" dirty="0" smtClean="0"/>
              <a:t>이렇게 제공되는 함수의 정보를 가리켜 </a:t>
            </a:r>
            <a:r>
              <a:rPr lang="en-US" altLang="ko-KR" dirty="0" smtClean="0"/>
              <a:t>"</a:t>
            </a:r>
            <a:r>
              <a:rPr lang="ko-KR" altLang="en-US" dirty="0" smtClean="0"/>
              <a:t>함수의 선언</a:t>
            </a:r>
            <a:r>
              <a:rPr lang="en-US" altLang="ko-KR" dirty="0" smtClean="0"/>
              <a:t>" 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r>
              <a:rPr lang="ko-KR" altLang="en-US" dirty="0" smtClean="0"/>
              <a:t>함수의 선언은 보통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함수이름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인자의 종류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ko-KR" altLang="en-US" dirty="0" smtClean="0"/>
              <a:t>형태로 구성됨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4653136"/>
            <a:ext cx="8352928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Increment(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n); /* </a:t>
            </a:r>
            <a:r>
              <a:rPr lang="ko-KR" altLang="en-US" dirty="0" smtClean="0">
                <a:latin typeface="Consolas" panose="020B0609020204030204" pitchFamily="49" charset="0"/>
              </a:rPr>
              <a:t>함수의 선언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/* </a:t>
            </a:r>
            <a:r>
              <a:rPr lang="ko-KR" altLang="en-US" dirty="0">
                <a:latin typeface="Consolas" panose="020B0609020204030204" pitchFamily="49" charset="0"/>
              </a:rPr>
              <a:t>위와 동일한 함수 </a:t>
            </a:r>
            <a:r>
              <a:rPr lang="ko-KR" altLang="en-US" dirty="0" smtClean="0">
                <a:latin typeface="Consolas" panose="020B0609020204030204" pitchFamily="49" charset="0"/>
              </a:rPr>
              <a:t>선언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  <a:r>
              <a:rPr lang="ko-KR" altLang="en-US" dirty="0" smtClean="0">
                <a:latin typeface="Consolas" panose="020B0609020204030204" pitchFamily="49" charset="0"/>
              </a:rPr>
              <a:t>매개변수 이름 생략 가능 </a:t>
            </a:r>
            <a:r>
              <a:rPr lang="en-US" altLang="ko-KR" dirty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Increment(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5281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종류의 함수 정의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268413"/>
            <a:ext cx="8856984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("3</a:t>
            </a:r>
            <a:r>
              <a:rPr lang="ko-KR" altLang="en-US" dirty="0" smtClean="0">
                <a:latin typeface="Consolas" panose="020B0609020204030204" pitchFamily="49" charset="0"/>
              </a:rPr>
              <a:t>과 </a:t>
            </a:r>
            <a:r>
              <a:rPr lang="en-US" altLang="ko-KR" dirty="0" smtClean="0">
                <a:latin typeface="Consolas" panose="020B0609020204030204" pitchFamily="49" charset="0"/>
              </a:rPr>
              <a:t>4</a:t>
            </a:r>
            <a:r>
              <a:rPr lang="ko-KR" altLang="en-US" dirty="0" smtClean="0">
                <a:latin typeface="Consolas" panose="020B0609020204030204" pitchFamily="49" charset="0"/>
              </a:rPr>
              <a:t>중에서 큰 수는 </a:t>
            </a:r>
            <a:r>
              <a:rPr lang="en-US" altLang="ko-KR" dirty="0" smtClean="0">
                <a:latin typeface="Consolas" panose="020B0609020204030204" pitchFamily="49" charset="0"/>
              </a:rPr>
              <a:t>%d\n", Compare(3, 4));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("7</a:t>
            </a:r>
            <a:r>
              <a:rPr lang="ko-KR" altLang="en-US" dirty="0" smtClean="0">
                <a:latin typeface="Consolas" panose="020B0609020204030204" pitchFamily="49" charset="0"/>
              </a:rPr>
              <a:t>과 </a:t>
            </a:r>
            <a:r>
              <a:rPr lang="en-US" altLang="ko-KR" dirty="0" smtClean="0">
                <a:latin typeface="Consolas" panose="020B0609020204030204" pitchFamily="49" charset="0"/>
              </a:rPr>
              <a:t>2</a:t>
            </a:r>
            <a:r>
              <a:rPr lang="ko-KR" altLang="en-US" dirty="0" smtClean="0">
                <a:latin typeface="Consolas" panose="020B0609020204030204" pitchFamily="49" charset="0"/>
              </a:rPr>
              <a:t>중에서 큰 수는 </a:t>
            </a:r>
            <a:r>
              <a:rPr lang="en-US" altLang="ko-KR" dirty="0" smtClean="0">
                <a:latin typeface="Consolas" panose="020B0609020204030204" pitchFamily="49" charset="0"/>
              </a:rPr>
              <a:t>%d\n", Compare(7, 2));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Compare(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(num1 &gt; num2)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num1;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else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5816" y="4797152"/>
            <a:ext cx="51845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중간에도 얼마든지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return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문이 올 수 있다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355330" y="5441680"/>
            <a:ext cx="4488316" cy="103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915816" y="5979164"/>
            <a:ext cx="14693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0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종류의 함수 정의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507288" cy="4862512"/>
          </a:xfrm>
        </p:spPr>
        <p:txBody>
          <a:bodyPr/>
          <a:lstStyle/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("3</a:t>
            </a:r>
            <a:r>
              <a:rPr lang="ko-KR" altLang="en-US" dirty="0">
                <a:latin typeface="Consolas" panose="020B0609020204030204" pitchFamily="49" charset="0"/>
              </a:rPr>
              <a:t>과 </a:t>
            </a:r>
            <a:r>
              <a:rPr lang="en-US" altLang="ko-KR" dirty="0">
                <a:latin typeface="Consolas" panose="020B0609020204030204" pitchFamily="49" charset="0"/>
              </a:rPr>
              <a:t>4</a:t>
            </a:r>
            <a:r>
              <a:rPr lang="ko-KR" altLang="en-US" dirty="0">
                <a:latin typeface="Consolas" panose="020B0609020204030204" pitchFamily="49" charset="0"/>
              </a:rPr>
              <a:t>중에서 큰 수는 </a:t>
            </a:r>
            <a:r>
              <a:rPr lang="en-US" altLang="ko-KR" dirty="0">
                <a:latin typeface="Consolas" panose="020B0609020204030204" pitchFamily="49" charset="0"/>
              </a:rPr>
              <a:t>%d\n", Compare(3, 4));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("7</a:t>
            </a:r>
            <a:r>
              <a:rPr lang="ko-KR" altLang="en-US" dirty="0">
                <a:latin typeface="Consolas" panose="020B0609020204030204" pitchFamily="49" charset="0"/>
              </a:rPr>
              <a:t>과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Consolas" panose="020B0609020204030204" pitchFamily="49" charset="0"/>
              </a:rPr>
              <a:t>중에서 큰 수는 </a:t>
            </a:r>
            <a:r>
              <a:rPr lang="en-US" altLang="ko-KR" dirty="0">
                <a:latin typeface="Consolas" panose="020B0609020204030204" pitchFamily="49" charset="0"/>
              </a:rPr>
              <a:t>%d\n", Compare(7, 2</a:t>
            </a:r>
            <a:r>
              <a:rPr lang="en-US" altLang="ko-KR" dirty="0" smtClean="0"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"3</a:t>
            </a:r>
            <a:r>
              <a:rPr lang="ko-KR" altLang="en-US" dirty="0">
                <a:latin typeface="Consolas" panose="020B0609020204030204" pitchFamily="49" charset="0"/>
              </a:rPr>
              <a:t>과 </a:t>
            </a:r>
            <a:r>
              <a:rPr lang="en-US" altLang="ko-KR" dirty="0">
                <a:latin typeface="Consolas" panose="020B0609020204030204" pitchFamily="49" charset="0"/>
              </a:rPr>
              <a:t>4</a:t>
            </a:r>
            <a:r>
              <a:rPr lang="ko-KR" altLang="en-US" dirty="0">
                <a:latin typeface="Consolas" panose="020B0609020204030204" pitchFamily="49" charset="0"/>
              </a:rPr>
              <a:t>중에서 큰 수는 </a:t>
            </a:r>
            <a:r>
              <a:rPr lang="en-US" altLang="ko-KR" dirty="0">
                <a:latin typeface="Consolas" panose="020B0609020204030204" pitchFamily="49" charset="0"/>
              </a:rPr>
              <a:t>%d\n", </a:t>
            </a:r>
            <a:r>
              <a:rPr lang="en-US" altLang="ko-KR" dirty="0" smtClean="0">
                <a:latin typeface="Consolas" panose="020B0609020204030204" pitchFamily="49" charset="0"/>
              </a:rPr>
              <a:t>4);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("7</a:t>
            </a:r>
            <a:r>
              <a:rPr lang="ko-KR" altLang="en-US" dirty="0">
                <a:latin typeface="Consolas" panose="020B0609020204030204" pitchFamily="49" charset="0"/>
              </a:rPr>
              <a:t>과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Consolas" panose="020B0609020204030204" pitchFamily="49" charset="0"/>
              </a:rPr>
              <a:t>중에서 큰 수는 </a:t>
            </a:r>
            <a:r>
              <a:rPr lang="en-US" altLang="ko-KR" dirty="0">
                <a:latin typeface="Consolas" panose="020B0609020204030204" pitchFamily="49" charset="0"/>
              </a:rPr>
              <a:t>%d\n", </a:t>
            </a:r>
            <a:r>
              <a:rPr lang="en-US" altLang="ko-KR" dirty="0" smtClean="0">
                <a:latin typeface="Consolas" panose="020B0609020204030204" pitchFamily="49" charset="0"/>
              </a:rPr>
              <a:t>7);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51712" y="2132856"/>
            <a:ext cx="2592288" cy="1617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위의 두 문장은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Compare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함수호출 이후 왼쪽과 같이 된다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4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종류의 함수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268413"/>
            <a:ext cx="8856984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/* </a:t>
            </a:r>
            <a:r>
              <a:rPr lang="ko-KR" altLang="en-US" dirty="0">
                <a:latin typeface="Consolas" panose="020B0609020204030204" pitchFamily="49" charset="0"/>
              </a:rPr>
              <a:t>절댓값이 큰 정수 반환 </a:t>
            </a:r>
            <a:r>
              <a:rPr lang="en-US" altLang="ko-KR" dirty="0">
                <a:latin typeface="Consolas" panose="020B0609020204030204" pitchFamily="49" charset="0"/>
              </a:rPr>
              <a:t>*/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AbsCompare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n1,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n2); 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GetAbsValue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n); /* n</a:t>
            </a:r>
            <a:r>
              <a:rPr lang="ko-KR" altLang="en-US" dirty="0" smtClean="0">
                <a:latin typeface="Consolas" panose="020B0609020204030204" pitchFamily="49" charset="0"/>
              </a:rPr>
              <a:t>의 절댓값을 반환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num1,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두 개의 정수 입력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 %d", &amp;num1, &amp;num2);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</a:t>
            </a:r>
            <a:r>
              <a:rPr lang="ko-KR" altLang="en-US" dirty="0" smtClean="0">
                <a:latin typeface="Consolas" panose="020B0609020204030204" pitchFamily="49" charset="0"/>
              </a:rPr>
              <a:t>와 </a:t>
            </a:r>
            <a:r>
              <a:rPr lang="en-US" altLang="ko-KR" dirty="0" smtClean="0">
                <a:latin typeface="Consolas" panose="020B0609020204030204" pitchFamily="49" charset="0"/>
              </a:rPr>
              <a:t>%d</a:t>
            </a:r>
            <a:r>
              <a:rPr lang="ko-KR" altLang="en-US" dirty="0" smtClean="0">
                <a:latin typeface="Consolas" panose="020B0609020204030204" pitchFamily="49" charset="0"/>
              </a:rPr>
              <a:t>중 절댓값이 큰 정수</a:t>
            </a:r>
            <a:r>
              <a:rPr lang="en-US" altLang="ko-KR" dirty="0" smtClean="0">
                <a:latin typeface="Consolas" panose="020B0609020204030204" pitchFamily="49" charset="0"/>
              </a:rPr>
              <a:t>: %d\n",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num1, num2, </a:t>
            </a:r>
            <a:r>
              <a:rPr lang="en-US" altLang="ko-KR" dirty="0" err="1" smtClean="0">
                <a:latin typeface="Consolas" panose="020B0609020204030204" pitchFamily="49" charset="0"/>
              </a:rPr>
              <a:t>AbsCompare</a:t>
            </a:r>
            <a:r>
              <a:rPr lang="en-US" altLang="ko-KR" dirty="0" smtClean="0">
                <a:latin typeface="Consolas" panose="020B0609020204030204" pitchFamily="49" charset="0"/>
              </a:rPr>
              <a:t>(num1, num2));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종류의 함수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268413"/>
            <a:ext cx="8856984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AbsCompare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n1,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n2)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</a:t>
            </a:r>
            <a:r>
              <a:rPr lang="en-US" altLang="ko-KR" dirty="0" err="1" smtClean="0">
                <a:latin typeface="Consolas" panose="020B0609020204030204" pitchFamily="49" charset="0"/>
              </a:rPr>
              <a:t>GetAbsValue</a:t>
            </a:r>
            <a:r>
              <a:rPr lang="en-US" altLang="ko-KR" dirty="0" smtClean="0">
                <a:latin typeface="Consolas" panose="020B0609020204030204" pitchFamily="49" charset="0"/>
              </a:rPr>
              <a:t>(n1) &gt; </a:t>
            </a:r>
            <a:r>
              <a:rPr lang="en-US" altLang="ko-KR" dirty="0" err="1" smtClean="0">
                <a:latin typeface="Consolas" panose="020B0609020204030204" pitchFamily="49" charset="0"/>
              </a:rPr>
              <a:t>GetAbsValue</a:t>
            </a:r>
            <a:r>
              <a:rPr lang="en-US" altLang="ko-KR" dirty="0" smtClean="0">
                <a:latin typeface="Consolas" panose="020B0609020204030204" pitchFamily="49" charset="0"/>
              </a:rPr>
              <a:t>(n2))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n1;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else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n2;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GetAbsValue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(n &lt; 0)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n * (-1);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else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n;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4125" y="5524850"/>
            <a:ext cx="434901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69714" y="5736474"/>
            <a:ext cx="14693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0702" y="2132856"/>
            <a:ext cx="40497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C00000"/>
                </a:solidFill>
                <a:latin typeface="+mn-ea"/>
              </a:rPr>
              <a:t>이 예제에서 보이듯이 </a:t>
            </a:r>
            <a:r>
              <a:rPr lang="ko-KR" altLang="en-US" sz="2400" b="1" dirty="0" err="1" smtClean="0">
                <a:solidFill>
                  <a:srgbClr val="C00000"/>
                </a:solidFill>
                <a:latin typeface="+mn-ea"/>
              </a:rPr>
              <a:t>반환값이</a:t>
            </a:r>
            <a:r>
              <a:rPr lang="ko-KR" altLang="en-US" sz="2400" b="1" dirty="0" smtClean="0">
                <a:solidFill>
                  <a:srgbClr val="C00000"/>
                </a:solidFill>
                <a:latin typeface="+mn-ea"/>
              </a:rPr>
              <a:t> 있는 함수의 호출 문장은 </a:t>
            </a:r>
            <a:r>
              <a:rPr lang="ko-KR" altLang="en-US" sz="2400" b="1" dirty="0" err="1" smtClean="0">
                <a:solidFill>
                  <a:srgbClr val="C00000"/>
                </a:solidFill>
                <a:latin typeface="+mn-ea"/>
              </a:rPr>
              <a:t>표현식에서</a:t>
            </a:r>
            <a:r>
              <a:rPr lang="ko-KR" altLang="en-US" sz="2400" b="1" dirty="0" smtClean="0">
                <a:solidFill>
                  <a:srgbClr val="C00000"/>
                </a:solidFill>
                <a:latin typeface="+mn-ea"/>
              </a:rPr>
              <a:t> 사용 가능하다</a:t>
            </a:r>
            <a:endParaRPr lang="en-US" altLang="ko-KR" sz="2400" b="1" dirty="0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7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09-2.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변수의 존재기간과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접근범위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1: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지역변수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408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내에서만 존재 및 접근 가능한 지역변수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435280" cy="4862512"/>
          </a:xfrm>
        </p:spPr>
        <p:txBody>
          <a:bodyPr/>
          <a:lstStyle/>
          <a:p>
            <a:r>
              <a:rPr lang="ko-KR" altLang="en-US" dirty="0" smtClean="0"/>
              <a:t>함수 내에서 정의되는 변수를 지역변수</a:t>
            </a:r>
            <a:r>
              <a:rPr lang="en-US" altLang="ko-KR" dirty="0" smtClean="0"/>
              <a:t>(Local variable)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r>
              <a:rPr lang="ko-KR" altLang="en-US" dirty="0" smtClean="0"/>
              <a:t>지역변수는 정의된 이후로부터 함수 내에서만 접근이 가능함</a:t>
            </a:r>
            <a:endParaRPr lang="en-US" altLang="ko-KR" dirty="0" smtClean="0"/>
          </a:p>
          <a:p>
            <a:r>
              <a:rPr lang="ko-KR" altLang="en-US" dirty="0" smtClean="0"/>
              <a:t>한 지역</a:t>
            </a:r>
            <a:r>
              <a:rPr lang="en-US" altLang="ko-KR" dirty="0" smtClean="0"/>
              <a:t>(</a:t>
            </a:r>
            <a:r>
              <a:rPr lang="ko-KR" altLang="en-US" strike="sngStrike" dirty="0" smtClean="0"/>
              <a:t>함수</a:t>
            </a:r>
            <a:r>
              <a:rPr lang="ko-KR" altLang="en-US" dirty="0" smtClean="0"/>
              <a:t> 블록 영역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내에 동일한 이름의 변수 정의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지역에 동일한 이름의 변수 정의 가능</a:t>
            </a:r>
            <a:endParaRPr lang="en-US" altLang="ko-KR" dirty="0" smtClean="0"/>
          </a:p>
          <a:p>
            <a:r>
              <a:rPr lang="ko-KR" altLang="en-US" dirty="0" smtClean="0"/>
              <a:t>해당 지역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 영역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빠져나가면 지역변수는 소멸됨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함수가 호출될 때마다 새롭게 할당됨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54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09-1.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함수를 정의하고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선언하기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752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내에서만 존재 및 접근 가능한 지역변수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052736"/>
            <a:ext cx="8856984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SimpleFuncOne</a:t>
            </a:r>
            <a:r>
              <a:rPr lang="en-US" altLang="ko-KR" dirty="0" smtClean="0">
                <a:latin typeface="Consolas" panose="020B0609020204030204" pitchFamily="49" charset="0"/>
              </a:rPr>
              <a:t>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10; /* </a:t>
            </a:r>
            <a:r>
              <a:rPr lang="ko-KR" altLang="en-US" dirty="0" smtClean="0">
                <a:latin typeface="Consolas" panose="020B0609020204030204" pitchFamily="49" charset="0"/>
              </a:rPr>
              <a:t>이후부터 이 함수의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유효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SimpleFuncOne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 /* </a:t>
            </a:r>
            <a:r>
              <a:rPr lang="ko-KR" altLang="en-US" dirty="0" smtClean="0">
                <a:latin typeface="Consolas" panose="020B0609020204030204" pitchFamily="49" charset="0"/>
              </a:rPr>
              <a:t>이 함수의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ko-KR" altLang="en-US" dirty="0" smtClean="0">
                <a:latin typeface="Consolas" panose="020B0609020204030204" pitchFamily="49" charset="0"/>
              </a:rPr>
              <a:t>이 유효한 마지막 문장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SimpleFuncTwo</a:t>
            </a:r>
            <a:r>
              <a:rPr lang="en-US" altLang="ko-KR" dirty="0" smtClean="0">
                <a:latin typeface="Consolas" panose="020B0609020204030204" pitchFamily="49" charset="0"/>
              </a:rPr>
              <a:t>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20; /* </a:t>
            </a:r>
            <a:r>
              <a:rPr lang="ko-KR" altLang="en-US" dirty="0" smtClean="0">
                <a:latin typeface="Consolas" panose="020B0609020204030204" pitchFamily="49" charset="0"/>
              </a:rPr>
              <a:t>이후부터 </a:t>
            </a:r>
            <a:r>
              <a:rPr lang="en-US" altLang="ko-KR" dirty="0" smtClean="0">
                <a:latin typeface="Consolas" panose="020B0609020204030204" pitchFamily="49" charset="0"/>
              </a:rPr>
              <a:t>num1 </a:t>
            </a:r>
            <a:r>
              <a:rPr lang="ko-KR" altLang="en-US" dirty="0" smtClean="0">
                <a:latin typeface="Consolas" panose="020B0609020204030204" pitchFamily="49" charset="0"/>
              </a:rPr>
              <a:t>유효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30; /* </a:t>
            </a:r>
            <a:r>
              <a:rPr lang="ko-KR" altLang="en-US" dirty="0" smtClean="0">
                <a:latin typeface="Consolas" panose="020B0609020204030204" pitchFamily="49" charset="0"/>
              </a:rPr>
              <a:t>이후부터 </a:t>
            </a:r>
            <a:r>
              <a:rPr lang="en-US" altLang="ko-KR" dirty="0" smtClean="0">
                <a:latin typeface="Consolas" panose="020B0609020204030204" pitchFamily="49" charset="0"/>
              </a:rPr>
              <a:t>num2 </a:t>
            </a:r>
            <a:r>
              <a:rPr lang="ko-KR" altLang="en-US" dirty="0" smtClean="0">
                <a:latin typeface="Consolas" panose="020B0609020204030204" pitchFamily="49" charset="0"/>
              </a:rPr>
              <a:t>유효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num1++; num2++;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("num1 &amp; num2: %d %d\n", num1, 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 /* num1, num2 </a:t>
            </a:r>
            <a:r>
              <a:rPr lang="ko-KR" altLang="en-US" dirty="0" smtClean="0">
                <a:latin typeface="Consolas" panose="020B0609020204030204" pitchFamily="49" charset="0"/>
              </a:rPr>
              <a:t>유효한 마지막 문장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8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공간의 할당과 소멸 관찰하기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23528" y="1185112"/>
            <a:ext cx="5184576" cy="378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23528" y="4959035"/>
            <a:ext cx="5184576" cy="187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86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내에서만 존재 및 접근 가능한 지역변수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268413"/>
            <a:ext cx="8856984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17; /* </a:t>
            </a:r>
            <a:r>
              <a:rPr lang="ko-KR" altLang="en-US" dirty="0" smtClean="0">
                <a:latin typeface="Consolas" panose="020B0609020204030204" pitchFamily="49" charset="0"/>
              </a:rPr>
              <a:t>이후부터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유효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SimpleFuncOne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SimpleFuncTwo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("main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 /* main</a:t>
            </a:r>
            <a:r>
              <a:rPr lang="ko-KR" altLang="en-US" dirty="0" smtClean="0">
                <a:latin typeface="Consolas" panose="020B0609020204030204" pitchFamily="49" charset="0"/>
              </a:rPr>
              <a:t>의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ko-KR" altLang="en-US" dirty="0" smtClean="0">
                <a:latin typeface="Consolas" panose="020B0609020204030204" pitchFamily="49" charset="0"/>
              </a:rPr>
              <a:t>이 유효한 마지막 문장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5675" y="4605167"/>
            <a:ext cx="4105016" cy="15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028355" y="4911066"/>
            <a:ext cx="14693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형태의 지역변수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0072" y="1268413"/>
            <a:ext cx="3672408" cy="4862512"/>
          </a:xfrm>
        </p:spPr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중괄호 내에 정의된 변수도 지역변수</a:t>
            </a:r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문의 중괄호를 빠져나가면 소멸됨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9512" y="1243344"/>
            <a:ext cx="4961378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3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형태의 지역변수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지역변수는 외부에 정의된 동일한 이름의 변수를 가림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700808"/>
            <a:ext cx="8856984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1;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== 1)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7;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+= 10;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("if</a:t>
            </a:r>
            <a:r>
              <a:rPr lang="ko-KR" altLang="en-US" dirty="0" smtClean="0">
                <a:latin typeface="Consolas" panose="020B0609020204030204" pitchFamily="49" charset="0"/>
              </a:rPr>
              <a:t>문 내 지역변수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("main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함수 내 지역변수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75856" y="3242901"/>
            <a:ext cx="42844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if</a:t>
            </a:r>
            <a:r>
              <a:rPr lang="ko-KR" altLang="en-US" sz="24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문 내에 선언된 변수 </a:t>
            </a:r>
            <a:r>
              <a:rPr lang="en-US" altLang="ko-KR" sz="24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num</a:t>
            </a:r>
            <a:r>
              <a:rPr lang="ko-KR" altLang="en-US" sz="24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sz="24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main </a:t>
            </a:r>
            <a:r>
              <a:rPr lang="ko-KR" altLang="en-US" sz="24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함수의 변수 </a:t>
            </a:r>
            <a:r>
              <a:rPr lang="en-US" altLang="ko-KR" sz="24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num</a:t>
            </a:r>
            <a:r>
              <a:rPr lang="ko-KR" altLang="en-US" sz="24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을 가린다</a:t>
            </a:r>
            <a:r>
              <a:rPr lang="en-US" altLang="ko-KR" sz="24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endParaRPr lang="ko-KR" altLang="en-US" sz="2400" dirty="0">
              <a:solidFill>
                <a:srgbClr val="CC66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8061" y="1916832"/>
            <a:ext cx="4742431" cy="100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811784" y="1989165"/>
            <a:ext cx="14693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1182" y="5422960"/>
            <a:ext cx="4829102" cy="101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726199" y="5714092"/>
            <a:ext cx="16405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주석처리 후 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0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지역변수의 일종인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매개변수는 지역변수에 해당됨</a:t>
            </a:r>
            <a:endParaRPr lang="en-US" altLang="ko-KR" dirty="0" smtClean="0"/>
          </a:p>
          <a:p>
            <a:r>
              <a:rPr lang="ko-KR" altLang="en-US" dirty="0" smtClean="0"/>
              <a:t>매개변수도 정의된 함수 내에서만 접근 가능</a:t>
            </a:r>
            <a:endParaRPr lang="en-US" altLang="ko-KR" dirty="0" smtClean="0"/>
          </a:p>
          <a:p>
            <a:r>
              <a:rPr lang="ko-KR" altLang="en-US" dirty="0" smtClean="0"/>
              <a:t>정의된 함수가 종료되면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지역변수와 함께 매개변수도 소멸됨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12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09-3.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전역변수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static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변수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register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변수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958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전역변수의 이해와 정의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전역변수는 함수 외부에 정의됨</a:t>
            </a:r>
            <a:endParaRPr lang="en-US" altLang="ko-KR" dirty="0" smtClean="0"/>
          </a:p>
          <a:p>
            <a:r>
              <a:rPr lang="ko-KR" altLang="en-US" dirty="0" smtClean="0"/>
              <a:t>프로그램이 시작할 때 메모리 공간에 할당되고 종료 시까지 존재함</a:t>
            </a:r>
            <a:endParaRPr lang="en-US" altLang="ko-KR" dirty="0" smtClean="0"/>
          </a:p>
          <a:p>
            <a:r>
              <a:rPr lang="ko-KR" altLang="en-US" dirty="0" smtClean="0"/>
              <a:t>별도의 값으로 초기화하지 않으면 컴파일러에 의해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됨</a:t>
            </a:r>
            <a:endParaRPr lang="en-US" altLang="ko-KR" dirty="0" smtClean="0"/>
          </a:p>
          <a:p>
            <a:r>
              <a:rPr lang="ko-KR" altLang="en-US" dirty="0" smtClean="0"/>
              <a:t>프로그램 전체 영역 어디서든 접근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0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전역변수의 이해와 정의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033332"/>
            <a:ext cx="8856984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Add(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val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 /* </a:t>
            </a:r>
            <a:r>
              <a:rPr lang="ko-KR" altLang="en-US" dirty="0" smtClean="0">
                <a:latin typeface="Consolas" panose="020B0609020204030204" pitchFamily="49" charset="0"/>
              </a:rPr>
              <a:t>전역변수는 기본적으로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 smtClean="0">
                <a:latin typeface="Consolas" panose="020B0609020204030204" pitchFamily="49" charset="0"/>
              </a:rPr>
              <a:t>으로 초기화됨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Add(3);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: %d\n", 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++; /* </a:t>
            </a:r>
            <a:r>
              <a:rPr lang="ko-KR" altLang="en-US" dirty="0" smtClean="0">
                <a:latin typeface="Consolas" panose="020B0609020204030204" pitchFamily="49" charset="0"/>
              </a:rPr>
              <a:t>전역변수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ko-KR" altLang="en-US" dirty="0" smtClean="0">
                <a:latin typeface="Consolas" panose="020B0609020204030204" pitchFamily="49" charset="0"/>
              </a:rPr>
              <a:t>의 값 </a:t>
            </a:r>
            <a:r>
              <a:rPr lang="en-US" altLang="ko-KR" dirty="0" smtClean="0">
                <a:latin typeface="Consolas" panose="020B0609020204030204" pitchFamily="49" charset="0"/>
              </a:rPr>
              <a:t>1 </a:t>
            </a:r>
            <a:r>
              <a:rPr lang="ko-KR" altLang="en-US" dirty="0" smtClean="0">
                <a:latin typeface="Consolas" panose="020B0609020204030204" pitchFamily="49" charset="0"/>
              </a:rPr>
              <a:t>증가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: %d\n", 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);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Add(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val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+= </a:t>
            </a:r>
            <a:r>
              <a:rPr lang="en-US" altLang="ko-KR" dirty="0" err="1" smtClean="0">
                <a:latin typeface="Consolas" panose="020B0609020204030204" pitchFamily="49" charset="0"/>
              </a:rPr>
              <a:t>val</a:t>
            </a:r>
            <a:r>
              <a:rPr lang="en-US" altLang="ko-KR" dirty="0" smtClean="0">
                <a:latin typeface="Consolas" panose="020B0609020204030204" pitchFamily="49" charset="0"/>
              </a:rPr>
              <a:t>; /* </a:t>
            </a:r>
            <a:r>
              <a:rPr lang="ko-KR" altLang="en-US" dirty="0" smtClean="0">
                <a:latin typeface="Consolas" panose="020B0609020204030204" pitchFamily="49" charset="0"/>
              </a:rPr>
              <a:t>전역변수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ko-KR" altLang="en-US" dirty="0" smtClean="0">
                <a:latin typeface="Consolas" panose="020B0609020204030204" pitchFamily="49" charset="0"/>
              </a:rPr>
              <a:t>의 값을 </a:t>
            </a:r>
            <a:r>
              <a:rPr lang="en-US" altLang="ko-KR" dirty="0" err="1" smtClean="0">
                <a:latin typeface="Consolas" panose="020B0609020204030204" pitchFamily="49" charset="0"/>
              </a:rPr>
              <a:t>val</a:t>
            </a:r>
            <a:r>
              <a:rPr lang="ko-KR" altLang="en-US" dirty="0" smtClean="0">
                <a:latin typeface="Consolas" panose="020B0609020204030204" pitchFamily="49" charset="0"/>
              </a:rPr>
              <a:t>만큼 증가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588224" y="2276872"/>
            <a:ext cx="209111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220072" y="2270649"/>
            <a:ext cx="14693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0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전역변수의 이해와 정의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033332"/>
            <a:ext cx="8856984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Add(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val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1; 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5; 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: %d\n", Add(3) + 9);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num</a:t>
            </a:r>
            <a:r>
              <a:rPr lang="en-US" altLang="ko-KR" dirty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+ 9); 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Add(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val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/*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smtClean="0">
                <a:latin typeface="Consolas" panose="020B0609020204030204" pitchFamily="49" charset="0"/>
              </a:rPr>
              <a:t>0;*/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+= </a:t>
            </a:r>
            <a:r>
              <a:rPr lang="en-US" altLang="ko-KR" dirty="0" err="1" smtClean="0">
                <a:latin typeface="Consolas" panose="020B0609020204030204" pitchFamily="49" charset="0"/>
              </a:rPr>
              <a:t>val</a:t>
            </a:r>
            <a:r>
              <a:rPr lang="en-US" altLang="ko-KR" dirty="0" smtClean="0">
                <a:latin typeface="Consolas" panose="020B0609020204030204" pitchFamily="49" charset="0"/>
              </a:rPr>
              <a:t>; /* </a:t>
            </a:r>
            <a:r>
              <a:rPr lang="ko-KR" altLang="en-US" dirty="0" smtClean="0">
                <a:latin typeface="Consolas" panose="020B0609020204030204" pitchFamily="49" charset="0"/>
              </a:rPr>
              <a:t>전역변수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ko-KR" altLang="en-US" dirty="0" smtClean="0">
                <a:latin typeface="Consolas" panose="020B0609020204030204" pitchFamily="49" charset="0"/>
              </a:rPr>
              <a:t>의 값을 </a:t>
            </a:r>
            <a:r>
              <a:rPr lang="en-US" altLang="ko-KR" dirty="0" err="1" smtClean="0">
                <a:latin typeface="Consolas" panose="020B0609020204030204" pitchFamily="49" charset="0"/>
              </a:rPr>
              <a:t>val</a:t>
            </a:r>
            <a:r>
              <a:rPr lang="ko-KR" altLang="en-US" dirty="0" smtClean="0">
                <a:latin typeface="Consolas" panose="020B0609020204030204" pitchFamily="49" charset="0"/>
              </a:rPr>
              <a:t>만큼 증가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436096" y="4365104"/>
            <a:ext cx="2160240" cy="92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067944" y="4398266"/>
            <a:ext cx="14693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6216" y="1247099"/>
            <a:ext cx="23042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rgbClr val="C00000"/>
                </a:solidFill>
                <a:latin typeface="+mn-ea"/>
              </a:rPr>
              <a:t>지역변수의 이름이 </a:t>
            </a:r>
            <a:endParaRPr lang="en-US" altLang="ko-KR" sz="24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rgbClr val="C00000"/>
                </a:solidFill>
                <a:latin typeface="+mn-ea"/>
              </a:rPr>
              <a:t>전역변수의 이름을 가린다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.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68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만드는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3717032"/>
            <a:ext cx="8784976" cy="234188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main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함수를 포함하여 함수의 크기는 작을수록 좋다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무조건 작다고 좋은 것은 아니지만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불필요하게 큰 함수가 만들어지지 않도록 주의해야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하나의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함수는 하나의 일만 담당하도록 디자인 되어야 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물론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하나의 일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이라는 것은 매우 주관적인 기준이다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그러나 이러한 주관적 기준 역시 프로그래밍에 대한 경험이 쌓이면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매우 명확한 기준이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됨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-28105" y="1628800"/>
            <a:ext cx="3780420" cy="86409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106" y="1700808"/>
            <a:ext cx="377190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743796" y="1124521"/>
            <a:ext cx="54002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다수의 작은 단위 함수를 만들어서 프로그램을 작성하면 큰 문제를 작게 쪼개서 해결하는 효과를 얻을 수 있다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그러나 함수를 만드는 이유 및 이점은 이보다 훨씬 다양하다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코드의 재사용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중복되는 코드를 함수로 처리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92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전역변수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많이 써도 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445" y="4527714"/>
            <a:ext cx="8229600" cy="1693813"/>
          </a:xfrm>
        </p:spPr>
        <p:txBody>
          <a:bodyPr/>
          <a:lstStyle/>
          <a:p>
            <a:r>
              <a:rPr lang="ko-KR" altLang="en-US" dirty="0" smtClean="0"/>
              <a:t>전역변수</a:t>
            </a:r>
            <a:r>
              <a:rPr lang="en-US" altLang="ko-KR" dirty="0" smtClean="0"/>
              <a:t>! </a:t>
            </a:r>
            <a:r>
              <a:rPr lang="ko-KR" altLang="en-US" dirty="0"/>
              <a:t>많이 쓰면 좋지 않다</a:t>
            </a:r>
            <a:r>
              <a:rPr lang="en-US" altLang="ko-KR" dirty="0"/>
              <a:t>. </a:t>
            </a:r>
            <a:r>
              <a:rPr lang="ko-KR" altLang="en-US" dirty="0"/>
              <a:t>전역변수의 변경은 전체 프로그램의 변경으로 이어질 수 있으며 전역변수에 의존적인 코드는 프로그램 전체 영역에서 찾아야 한다</a:t>
            </a:r>
            <a:r>
              <a:rPr lang="en-US" altLang="ko-KR" dirty="0"/>
              <a:t>. </a:t>
            </a:r>
            <a:r>
              <a:rPr lang="ko-KR" altLang="en-US" dirty="0"/>
              <a:t>어디서든 접근이 가능한 변수이므로</a:t>
            </a:r>
            <a:r>
              <a:rPr lang="en-US" altLang="ko-KR" dirty="0"/>
              <a:t>...</a:t>
            </a:r>
          </a:p>
          <a:p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413"/>
            <a:ext cx="48006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482420" y="1700808"/>
            <a:ext cx="2883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737C22"/>
                </a:solidFill>
                <a:latin typeface="+mn-ea"/>
              </a:rPr>
              <a:t>G0~G9</a:t>
            </a:r>
            <a:r>
              <a:rPr lang="ko-KR" altLang="en-US" sz="2400" b="1" dirty="0" smtClean="0">
                <a:solidFill>
                  <a:srgbClr val="737C22"/>
                </a:solidFill>
                <a:latin typeface="+mn-ea"/>
              </a:rPr>
              <a:t>의 전역변수와 함수와의 접근관계의 예시</a:t>
            </a:r>
            <a:endParaRPr lang="ko-KR" altLang="en-US" sz="2400" b="1" dirty="0">
              <a:solidFill>
                <a:srgbClr val="737C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18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508" y="1033332"/>
            <a:ext cx="8856984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SimpleFunc</a:t>
            </a:r>
            <a:r>
              <a:rPr lang="en-US" altLang="ko-KR" dirty="0" smtClean="0">
                <a:latin typeface="Consolas" panose="020B0609020204030204" pitchFamily="49" charset="0"/>
              </a:rPr>
              <a:t>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static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0; /* </a:t>
            </a:r>
            <a:r>
              <a:rPr lang="ko-KR" altLang="en-US" dirty="0" smtClean="0">
                <a:latin typeface="Consolas" panose="020B0609020204030204" pitchFamily="49" charset="0"/>
              </a:rPr>
              <a:t>초기화하지 않으면 </a:t>
            </a:r>
            <a:r>
              <a:rPr lang="en-US" altLang="ko-KR" dirty="0" smtClean="0">
                <a:latin typeface="Consolas" panose="020B0609020204030204" pitchFamily="49" charset="0"/>
              </a:rPr>
              <a:t>0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0; /* </a:t>
            </a:r>
            <a:r>
              <a:rPr lang="ko-KR" altLang="en-US" dirty="0" smtClean="0">
                <a:latin typeface="Consolas" panose="020B0609020204030204" pitchFamily="49" charset="0"/>
              </a:rPr>
              <a:t>초기화하지 않으면 쓰레기 값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num1++; num2++;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("static: %d, local: %d\n", num1, num2);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3;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SimpleFunc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724128" y="5826279"/>
            <a:ext cx="2861332" cy="98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390038" y="5964415"/>
            <a:ext cx="14693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25345" y="3182855"/>
            <a:ext cx="44584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선언된 함수 내에서만 접근이 가능하다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지역변수 특성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딱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회 초기화되고 프로그램 종료 시까지 </a:t>
            </a:r>
            <a:endParaRPr lang="en-US" altLang="ko-KR" sz="24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메모리 공간에 존재한다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(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전역변수 특성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666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변수는 좀 써도 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전역변수가 필요한 이유 중 하나는 다음과 같다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정의된 변수가 함수를 빠져나가도 계속해서 메모리 공간에 존재할 필요가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값을 유지할 필요가 있다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함수를 빠져나가도 계속해서 메모리 공간에 존재해야 하는 변수를 정의하는 방법은 다음 두 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</a:t>
            </a:r>
            <a:r>
              <a:rPr lang="en-US" altLang="ko-KR" dirty="0" smtClean="0"/>
              <a:t>, static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변수는 접근의 범위가 전역변수보다 훨씬 좁기 때문에 안정적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문제를 만들 소지가 전역변수에 비해 적음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변수를 사용하여 전역변수의 선언을 최소화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89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보다 빠르게</a:t>
            </a:r>
            <a:r>
              <a:rPr lang="en-US" altLang="ko-KR" dirty="0" smtClean="0"/>
              <a:t>! register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059673"/>
            <a:ext cx="8229600" cy="3071252"/>
          </a:xfrm>
        </p:spPr>
        <p:txBody>
          <a:bodyPr/>
          <a:lstStyle/>
          <a:p>
            <a:r>
              <a:rPr lang="en-US" altLang="ko-KR" dirty="0" smtClean="0"/>
              <a:t>register</a:t>
            </a:r>
            <a:r>
              <a:rPr lang="ko-KR" altLang="en-US" dirty="0" smtClean="0"/>
              <a:t>는 힌트를 제공하는 키워드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컴파일러는 이를 무시하기도 함</a:t>
            </a:r>
            <a:endParaRPr lang="en-US" altLang="ko-KR" dirty="0" smtClean="0"/>
          </a:p>
          <a:p>
            <a:r>
              <a:rPr lang="ko-KR" altLang="en-US" dirty="0" smtClean="0"/>
              <a:t>레지스터는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내부에 존재하는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때문에 가장 빠르게 동작하는 메모리 장치</a:t>
            </a:r>
            <a:endParaRPr lang="en-US" altLang="ko-KR" dirty="0" smtClean="0"/>
          </a:p>
          <a:p>
            <a:r>
              <a:rPr lang="en-US" altLang="ko-KR" dirty="0" smtClean="0"/>
              <a:t>register </a:t>
            </a:r>
            <a:r>
              <a:rPr lang="ko-KR" altLang="en-US" dirty="0" smtClean="0"/>
              <a:t>변수 선언의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ko-KR" altLang="en-US" dirty="0" smtClean="0"/>
              <a:t>이 변수는 내가 빈번히 사용하거든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접근이 가장 빠른 레지스터에 저장하는 것이 성능향상에 도움될 거야</a:t>
            </a:r>
            <a:r>
              <a:rPr lang="en-US" altLang="ko-KR" dirty="0" smtClean="0"/>
              <a:t>"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4140460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SoSimple</a:t>
            </a:r>
            <a:r>
              <a:rPr lang="en-US" altLang="ko-KR" dirty="0" smtClean="0">
                <a:latin typeface="Consolas" panose="020B0609020204030204" pitchFamily="49" charset="0"/>
              </a:rPr>
              <a:t>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register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3;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9377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09-4.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재귀함수에 대한 이해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297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재귀함수의 기본적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83568" y="1268413"/>
            <a:ext cx="6275040" cy="538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7557" y="3962848"/>
            <a:ext cx="4409243" cy="151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4277556" y="3911587"/>
            <a:ext cx="4409243" cy="1563303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79912" y="5459698"/>
            <a:ext cx="4906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rgbClr val="C00000"/>
                </a:solidFill>
                <a:latin typeface="+mn-ea"/>
              </a:rPr>
              <a:t>자기자신을 재호출하는 형태로 정의된 함수를 가리켜 재귀함수라고 함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784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탈출조건이 존재하는 재귀함수의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6840760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Recursive(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if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&lt;= 0) /* </a:t>
            </a:r>
            <a:r>
              <a:rPr lang="ko-KR" altLang="en-US" dirty="0" smtClean="0">
                <a:latin typeface="Consolas" panose="020B0609020204030204" pitchFamily="49" charset="0"/>
              </a:rPr>
              <a:t>재귀 탈출 조건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("Recursive call!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Recursive(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– 1);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Recursive(3);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676649" y="4725144"/>
            <a:ext cx="3650543" cy="143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427984" y="4296516"/>
            <a:ext cx="14693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823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탈출조건이 존재하는 재귀함수의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51520" y="1268412"/>
            <a:ext cx="8711205" cy="540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2432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함수의 디자인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484784"/>
            <a:ext cx="4032448" cy="183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564904"/>
            <a:ext cx="2880320" cy="65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줄무늬가 있는 오른쪽 화살표 6"/>
          <p:cNvSpPr/>
          <p:nvPr/>
        </p:nvSpPr>
        <p:spPr>
          <a:xfrm>
            <a:off x="4795910" y="2788814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27576" y="2492896"/>
            <a:ext cx="3132856" cy="864096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 rot="8420991">
            <a:off x="4717466" y="3574466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528542"/>
            <a:ext cx="28860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5565229"/>
            <a:ext cx="13811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899592" y="4168502"/>
            <a:ext cx="330286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 x f(n-1) . . . .  n&gt;=1 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대한 코드 구현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5205189"/>
            <a:ext cx="23042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f(n)=1 </a:t>
            </a:r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대한 코드 구현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4077072"/>
            <a:ext cx="3744416" cy="2160240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4788024" y="4797152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4671789"/>
            <a:ext cx="28956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5292080" y="4581128"/>
            <a:ext cx="3132856" cy="1296144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92080" y="2060848"/>
            <a:ext cx="237626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팩토리얼에 대한 수학적 표현</a:t>
            </a:r>
            <a:endParaRPr lang="ko-KR" altLang="en-US" sz="1300" b="1" dirty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9990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96"/>
            <a:ext cx="8229600" cy="774700"/>
          </a:xfrm>
        </p:spPr>
        <p:txBody>
          <a:bodyPr/>
          <a:lstStyle/>
          <a:p>
            <a:r>
              <a:rPr lang="ko-KR" altLang="en-US" dirty="0" err="1" smtClean="0"/>
              <a:t>팩토리얼</a:t>
            </a:r>
            <a:r>
              <a:rPr lang="ko-KR" altLang="en-US" dirty="0" smtClean="0"/>
              <a:t> 함수의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638950"/>
            <a:ext cx="6840760" cy="622324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factorial(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(n == 0)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else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n * factorial(n – 1);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("1! = %d\n", factorial(1));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("2! = %d\n", factorial(2));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("3! </a:t>
            </a:r>
            <a:r>
              <a:rPr lang="en-US" altLang="ko-KR" dirty="0">
                <a:latin typeface="Consolas" panose="020B0609020204030204" pitchFamily="49" charset="0"/>
              </a:rPr>
              <a:t>= %d\n", </a:t>
            </a:r>
            <a:r>
              <a:rPr lang="en-US" altLang="ko-KR" dirty="0" smtClean="0">
                <a:latin typeface="Consolas" panose="020B0609020204030204" pitchFamily="49" charset="0"/>
              </a:rPr>
              <a:t>factorial(3));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("4! </a:t>
            </a:r>
            <a:r>
              <a:rPr lang="en-US" altLang="ko-KR" dirty="0">
                <a:latin typeface="Consolas" panose="020B0609020204030204" pitchFamily="49" charset="0"/>
              </a:rPr>
              <a:t>= %d\n", </a:t>
            </a:r>
            <a:r>
              <a:rPr lang="en-US" altLang="ko-KR" dirty="0" smtClean="0">
                <a:latin typeface="Consolas" panose="020B0609020204030204" pitchFamily="49" charset="0"/>
              </a:rPr>
              <a:t>factorial(4));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("9! = %d\n", factorial(9));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354" y="4514713"/>
            <a:ext cx="2188903" cy="198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057846" y="4086085"/>
            <a:ext cx="14693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11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생김새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4474840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ko-KR" altLang="en-US" dirty="0" smtClean="0">
                <a:latin typeface="Consolas" panose="020B0609020204030204" pitchFamily="49" charset="0"/>
              </a:rPr>
              <a:t>반환형태 함수이름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</a:rPr>
              <a:t>입력형태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ko-KR" altLang="en-US" dirty="0" smtClean="0">
                <a:latin typeface="Consolas" panose="020B0609020204030204" pitchFamily="49" charset="0"/>
              </a:rPr>
              <a:t>    함수의 몸체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57200" y="3310450"/>
            <a:ext cx="6275040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num1, num2;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num1 =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("12345\n");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num2 =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("I love my home\n");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%d\n", num1, 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137894" y="5331311"/>
            <a:ext cx="2785963" cy="135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732240" y="4902683"/>
            <a:ext cx="142447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1453614"/>
            <a:ext cx="3672408" cy="280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printf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함수도 사실상 값을 반환한다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다만 반환값이 필요 없어서 반환되는 값을 저장하지 않았을 뿐이다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printf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함수는 출력된 문자열의 길이를 반환한다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2000" dirty="0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36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언어가 재귀적 함수호출을 지원한다는 것은 그만큼 표현할 수 있는 범위가 넓다는 것을 의미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언어의 재귀함수를 이용하면 재귀적으로 작성된 식을 그대로 코드로 옮길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935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09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입력과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반환하면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반환된 값이 함수의 </a:t>
            </a:r>
            <a:r>
              <a:rPr lang="ko-KR" altLang="en-US" dirty="0" err="1" smtClean="0"/>
              <a:t>호출문을</a:t>
            </a:r>
            <a:r>
              <a:rPr lang="ko-KR" altLang="en-US" dirty="0" smtClean="0"/>
              <a:t> 대체한다고 생각하면 됨</a:t>
            </a:r>
            <a:endParaRPr lang="en-US" altLang="ko-KR" dirty="0" smtClean="0"/>
          </a:p>
          <a:p>
            <a:r>
              <a:rPr lang="ko-KR" altLang="en-US" dirty="0" smtClean="0"/>
              <a:t>예를 들어 아래의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호출문이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을 반환한다면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	num1 =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("12345\n");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함수의 호출결과는 다음과 같이 되어 대입 연산이 진행됨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	num1 = 6;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유형 구분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684413"/>
              </p:ext>
            </p:extLst>
          </p:nvPr>
        </p:nvGraphicFramePr>
        <p:xfrm>
          <a:off x="457200" y="1268413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2952328"/>
                <a:gridCol w="37547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lt"/>
                        </a:rPr>
                        <a:t>종류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lt"/>
                        </a:rPr>
                        <a:t>입력 </a:t>
                      </a:r>
                      <a:r>
                        <a:rPr lang="en-US" altLang="ko-KR" sz="2400" dirty="0" smtClean="0">
                          <a:latin typeface="+mj-lt"/>
                        </a:rPr>
                        <a:t>(</a:t>
                      </a:r>
                      <a:r>
                        <a:rPr lang="ko-KR" altLang="en-US" sz="2400" dirty="0" smtClean="0">
                          <a:latin typeface="+mj-lt"/>
                        </a:rPr>
                        <a:t>전달인자</a:t>
                      </a:r>
                      <a:r>
                        <a:rPr lang="en-US" altLang="ko-KR" sz="2400" dirty="0" smtClean="0">
                          <a:latin typeface="+mj-lt"/>
                        </a:rPr>
                        <a:t>)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lt"/>
                        </a:rPr>
                        <a:t>출력 </a:t>
                      </a:r>
                      <a:r>
                        <a:rPr lang="en-US" altLang="ko-KR" sz="2400" dirty="0" smtClean="0">
                          <a:latin typeface="+mj-lt"/>
                        </a:rPr>
                        <a:t>(</a:t>
                      </a:r>
                      <a:r>
                        <a:rPr lang="ko-KR" altLang="en-US" sz="2400" dirty="0" smtClean="0">
                          <a:latin typeface="+mj-lt"/>
                        </a:rPr>
                        <a:t>반환 값</a:t>
                      </a:r>
                      <a:r>
                        <a:rPr lang="en-US" altLang="ko-KR" sz="2400" dirty="0" smtClean="0">
                          <a:latin typeface="+mj-lt"/>
                        </a:rPr>
                        <a:t>)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lt"/>
                        </a:rPr>
                        <a:t>유형 </a:t>
                      </a:r>
                      <a:r>
                        <a:rPr lang="en-US" altLang="ko-KR" sz="2400" dirty="0" smtClean="0">
                          <a:latin typeface="+mj-lt"/>
                        </a:rPr>
                        <a:t>1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lt"/>
                        </a:rPr>
                        <a:t>있음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lt"/>
                        </a:rPr>
                        <a:t>있음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+mj-lt"/>
                        </a:rPr>
                        <a:t>유형 </a:t>
                      </a:r>
                      <a:r>
                        <a:rPr lang="en-US" altLang="ko-KR" sz="2400" dirty="0" smtClean="0">
                          <a:latin typeface="+mj-lt"/>
                        </a:rPr>
                        <a:t>2</a:t>
                      </a:r>
                      <a:endParaRPr lang="ko-KR" altLang="en-US" sz="2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lt"/>
                        </a:rPr>
                        <a:t>있음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lt"/>
                        </a:rPr>
                        <a:t>없음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+mj-lt"/>
                        </a:rPr>
                        <a:t>유형 </a:t>
                      </a:r>
                      <a:r>
                        <a:rPr lang="en-US" altLang="ko-KR" sz="2400" dirty="0" smtClean="0">
                          <a:latin typeface="+mj-lt"/>
                        </a:rPr>
                        <a:t>3</a:t>
                      </a:r>
                      <a:endParaRPr lang="ko-KR" altLang="en-US" sz="2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lt"/>
                        </a:rPr>
                        <a:t>없음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lt"/>
                        </a:rPr>
                        <a:t>있음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+mj-lt"/>
                        </a:rPr>
                        <a:t>유형 </a:t>
                      </a:r>
                      <a:r>
                        <a:rPr lang="en-US" altLang="ko-KR" sz="2400" dirty="0" smtClean="0">
                          <a:latin typeface="+mj-lt"/>
                        </a:rPr>
                        <a:t>4</a:t>
                      </a:r>
                      <a:endParaRPr lang="ko-KR" altLang="en-US" sz="2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lt"/>
                        </a:rPr>
                        <a:t>없음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lt"/>
                        </a:rPr>
                        <a:t>없음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6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유형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입력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출력 있음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전달인자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정수 두 개이며 이 두 정수를 이용한 덧셈을 진행함</a:t>
            </a:r>
            <a:endParaRPr lang="en-US" altLang="ko-KR" dirty="0" smtClean="0"/>
          </a:p>
          <a:p>
            <a:r>
              <a:rPr lang="ko-KR" altLang="en-US" dirty="0" smtClean="0"/>
              <a:t>덧셈결과는 반환되며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반환형도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형으로 선언</a:t>
            </a:r>
            <a:endParaRPr lang="en-US" altLang="ko-KR" dirty="0" smtClean="0"/>
          </a:p>
          <a:p>
            <a:r>
              <a:rPr lang="ko-KR" altLang="en-US" dirty="0" smtClean="0"/>
              <a:t>함수의 이름은 </a:t>
            </a:r>
            <a:r>
              <a:rPr lang="en-US" altLang="ko-KR" dirty="0" smtClean="0"/>
              <a:t>Add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887652"/>
            <a:ext cx="6796486" cy="293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줄무늬가 있는 오른쪽 화살표 4"/>
          <p:cNvSpPr/>
          <p:nvPr/>
        </p:nvSpPr>
        <p:spPr>
          <a:xfrm rot="5400000">
            <a:off x="4174654" y="3548447"/>
            <a:ext cx="678409" cy="678409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유형 </a:t>
            </a:r>
            <a:r>
              <a:rPr lang="en-US" altLang="ko-KR" dirty="0"/>
              <a:t>1. </a:t>
            </a:r>
            <a:r>
              <a:rPr lang="ko-KR" altLang="en-US" dirty="0"/>
              <a:t>입력 있음</a:t>
            </a:r>
            <a:r>
              <a:rPr lang="en-US" altLang="ko-KR" dirty="0"/>
              <a:t>. </a:t>
            </a:r>
            <a:r>
              <a:rPr lang="ko-KR" altLang="en-US" dirty="0"/>
              <a:t>출력 있음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6275040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Add(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num1 + num2;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result;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result = Add(3, 4);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덧셈결과</a:t>
            </a:r>
            <a:r>
              <a:rPr lang="en-US" altLang="ko-KR" dirty="0" smtClean="0">
                <a:latin typeface="Consolas" panose="020B0609020204030204" pitchFamily="49" charset="0"/>
              </a:rPr>
              <a:t>1: %d\n", result);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result = Add(5, 8);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덧셈결과</a:t>
            </a:r>
            <a:r>
              <a:rPr lang="en-US" altLang="ko-KR" dirty="0" smtClean="0">
                <a:latin typeface="Consolas" panose="020B0609020204030204" pitchFamily="49" charset="0"/>
              </a:rPr>
              <a:t>2: </a:t>
            </a:r>
            <a:r>
              <a:rPr lang="en-US" altLang="ko-KR" dirty="0">
                <a:latin typeface="Consolas" panose="020B0609020204030204" pitchFamily="49" charset="0"/>
              </a:rPr>
              <a:t>%d\n", result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67944" y="1844824"/>
            <a:ext cx="424847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덧셈이 선 진행되고 그 결과가 반환됨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88214" y="2510581"/>
            <a:ext cx="3929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함수호출이 완료되면 호출한 위치로 </a:t>
            </a:r>
            <a:endParaRPr lang="en-US" altLang="ko-KR" sz="24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987206"/>
                </a:solidFill>
                <a:latin typeface="+mn-ea"/>
              </a:rPr>
              <a:t>이동해서 실행을 이어간다</a:t>
            </a:r>
            <a:r>
              <a:rPr lang="en-US" altLang="ko-KR" sz="2400" b="1" dirty="0" smtClean="0">
                <a:solidFill>
                  <a:srgbClr val="987206"/>
                </a:solidFill>
                <a:latin typeface="+mn-ea"/>
              </a:rPr>
              <a:t>.</a:t>
            </a:r>
            <a:endParaRPr lang="en-US" altLang="ko-KR" sz="2400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470635" y="5481835"/>
            <a:ext cx="2507386" cy="108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847018" y="5078447"/>
            <a:ext cx="14693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6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 2~3. </a:t>
            </a:r>
            <a:r>
              <a:rPr lang="ko-KR" altLang="en-US" dirty="0" smtClean="0"/>
              <a:t>입력 또는 출력이 없음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7355160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latin typeface="Consolas" panose="020B0609020204030204" pitchFamily="49" charset="0"/>
              </a:rPr>
              <a:t>유형 </a:t>
            </a:r>
            <a:r>
              <a:rPr lang="en-US" altLang="ko-KR" dirty="0" smtClean="0">
                <a:latin typeface="Consolas" panose="020B0609020204030204" pitchFamily="49" charset="0"/>
              </a:rPr>
              <a:t>2. </a:t>
            </a:r>
            <a:r>
              <a:rPr lang="ko-KR" altLang="en-US" dirty="0" smtClean="0">
                <a:latin typeface="Consolas" panose="020B0609020204030204" pitchFamily="49" charset="0"/>
              </a:rPr>
              <a:t>인자전달 </a:t>
            </a:r>
            <a:r>
              <a:rPr lang="en-US" altLang="ko-KR" dirty="0" smtClean="0">
                <a:latin typeface="Consolas" panose="020B0609020204030204" pitchFamily="49" charset="0"/>
              </a:rPr>
              <a:t>(o), </a:t>
            </a:r>
            <a:r>
              <a:rPr lang="ko-KR" altLang="en-US" dirty="0" smtClean="0">
                <a:latin typeface="Consolas" panose="020B0609020204030204" pitchFamily="49" charset="0"/>
              </a:rPr>
              <a:t>반환 값 </a:t>
            </a:r>
            <a:r>
              <a:rPr lang="en-US" altLang="ko-KR" dirty="0" smtClean="0">
                <a:latin typeface="Consolas" panose="020B0609020204030204" pitchFamily="49" charset="0"/>
              </a:rPr>
              <a:t>(x) 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showAddResult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덧셈결과 출력</a:t>
            </a:r>
            <a:r>
              <a:rPr lang="en-US" altLang="ko-KR" dirty="0" smtClean="0">
                <a:latin typeface="Consolas" panose="020B0609020204030204" pitchFamily="49" charset="0"/>
              </a:rPr>
              <a:t>:%d\n",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latin typeface="Consolas" panose="020B0609020204030204" pitchFamily="49" charset="0"/>
              </a:rPr>
              <a:t>유형 </a:t>
            </a:r>
            <a:r>
              <a:rPr lang="en-US" altLang="ko-KR" dirty="0" smtClean="0">
                <a:latin typeface="Consolas" panose="020B0609020204030204" pitchFamily="49" charset="0"/>
              </a:rPr>
              <a:t>3 </a:t>
            </a:r>
            <a:r>
              <a:rPr lang="ko-KR" altLang="en-US" dirty="0">
                <a:latin typeface="Consolas" panose="020B0609020204030204" pitchFamily="49" charset="0"/>
              </a:rPr>
              <a:t>인자전달 </a:t>
            </a:r>
            <a:r>
              <a:rPr lang="en-US" altLang="ko-KR" dirty="0" smtClean="0">
                <a:latin typeface="Consolas" panose="020B0609020204030204" pitchFamily="49" charset="0"/>
              </a:rPr>
              <a:t>(x), </a:t>
            </a:r>
            <a:r>
              <a:rPr lang="ko-KR" altLang="en-US" dirty="0">
                <a:latin typeface="Consolas" panose="020B0609020204030204" pitchFamily="49" charset="0"/>
              </a:rPr>
              <a:t>반환 값 </a:t>
            </a:r>
            <a:r>
              <a:rPr lang="en-US" altLang="ko-KR" dirty="0" smtClean="0">
                <a:latin typeface="Consolas" panose="020B0609020204030204" pitchFamily="49" charset="0"/>
              </a:rPr>
              <a:t>(o) */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ReadNum</a:t>
            </a:r>
            <a:r>
              <a:rPr lang="en-US" altLang="ko-KR" dirty="0" smtClean="0">
                <a:latin typeface="Consolas" panose="020B0609020204030204" pitchFamily="49" charset="0"/>
              </a:rPr>
              <a:t>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17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_rels/theme3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_rels/theme4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_rels/theme5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SimSun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MS PGothic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 rotWithShape="1"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</a:theme>
</file>

<file path=ppt/theme/theme3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2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SimSun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MS PGothic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 rotWithShape="1"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EVL</ep:Company>
  <ep:Words>2111</ep:Words>
  <ep:PresentationFormat>화면 슬라이드 쇼(4:3)</ep:PresentationFormat>
  <ep:Paragraphs>356</ep:Paragraphs>
  <ep:Slides>41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41</vt:i4>
      </vt:variant>
    </vt:vector>
  </ep:HeadingPairs>
  <ep:TitlesOfParts>
    <vt:vector size="46" baseType="lpstr">
      <vt:lpstr>Level</vt:lpstr>
      <vt:lpstr>3_원본</vt:lpstr>
      <vt:lpstr>원본</vt:lpstr>
      <vt:lpstr>1_원본</vt:lpstr>
      <vt:lpstr>2_원본</vt:lpstr>
      <vt:lpstr>함수 내에서만 존재 및 접근 가능한 지역변수</vt:lpstr>
      <vt:lpstr>메모리 공간의 할당과 소멸 관찰하기</vt:lpstr>
      <vt:lpstr>함수 내에서만 존재 및 접근 가능한 지역변수</vt:lpstr>
      <vt:lpstr>다양한 형태의 지역변수</vt:lpstr>
      <vt:lpstr>다양한 형태의 지역변수</vt:lpstr>
      <vt:lpstr>지역변수의 일종인 매개변수</vt:lpstr>
      <vt:lpstr>Chapter 09-3. 전역변수, static 변수, register 변수</vt:lpstr>
      <vt:lpstr>전역변수의 이해와 정의 방법</vt:lpstr>
      <vt:lpstr>전역변수의 이해와 정의 방법</vt:lpstr>
      <vt:lpstr>전역변수의 이해와 정의 방법</vt:lpstr>
      <vt:lpstr>전역변수! 많이 써도 되는가?</vt:lpstr>
      <vt:lpstr>static 변수</vt:lpstr>
      <vt:lpstr>static 변수는 좀 써도 되나요?</vt:lpstr>
      <vt:lpstr>보다 빠르게! register 변수</vt:lpstr>
      <vt:lpstr>Chapter 09-4. 재귀함수에 대한 이해</vt:lpstr>
      <vt:lpstr>재귀함수의 기본적 이해</vt:lpstr>
      <vt:lpstr>탈출조건이 존재하는 재귀함수의 예</vt:lpstr>
      <vt:lpstr>탈출조건이 존재하는 재귀함수의 예</vt:lpstr>
      <vt:lpstr>재귀 함수의 디자인 사례</vt:lpstr>
      <vt:lpstr>팩토리얼 함수의 예</vt:lpstr>
      <vt:lpstr>재귀 함수</vt:lpstr>
      <vt:lpstr>PowerPoint 프레젠테이션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2001-05-01T19:45:44.000</dcterms:created>
  <dc:creator>Yongjoo Cho</dc:creator>
  <cp:lastModifiedBy>leehg</cp:lastModifiedBy>
  <dcterms:modified xsi:type="dcterms:W3CDTF">2018-10-16T03:48:08.043</dcterms:modified>
  <cp:revision>1904</cp:revision>
  <dc:title>Title</dc:title>
  <cp:version>1000.0000.01</cp:version>
</cp:coreProperties>
</file>