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83" r:id="rId2"/>
    <p:sldMasterId id="2147483995" r:id="rId3"/>
  </p:sldMasterIdLst>
  <p:notesMasterIdLst>
    <p:notesMasterId r:id="rId27"/>
  </p:notesMasterIdLst>
  <p:sldIdLst>
    <p:sldId id="323" r:id="rId4"/>
    <p:sldId id="498" r:id="rId5"/>
    <p:sldId id="497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7" r:id="rId14"/>
    <p:sldId id="508" r:id="rId15"/>
    <p:sldId id="511" r:id="rId16"/>
    <p:sldId id="509" r:id="rId17"/>
    <p:sldId id="510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465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929"/>
  </p:normalViewPr>
  <p:slideViewPr>
    <p:cSldViewPr>
      <p:cViewPr varScale="1">
        <p:scale>
          <a:sx n="105" d="100"/>
          <a:sy n="105" d="100"/>
        </p:scale>
        <p:origin x="10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446708B-AAE0-4A97-A7D4-E94C23A250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247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95E94E4E-1106-42D9-ADCE-A534490B8984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0939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3065-D07C-4B29-8498-F6770210B5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41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39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2190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5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69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99493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53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7032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64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5203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271D-B38F-466A-8A6F-F4F513FE69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449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1283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329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1856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204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61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5297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55E24-C359-4BDD-9505-8B4FB069F4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544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2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0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063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628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939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6703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4CBE7198-6BD6-4FBB-A49A-D9B0ACF22F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3" r:id="rId3"/>
    <p:sldLayoutId id="2147483886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1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6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C </a:t>
              </a:r>
              <a:r>
                <a:rPr kumimoji="0" lang="ko-KR" altLang="en-US" sz="4400" b="1" dirty="0">
                  <a:solidFill>
                    <a:schemeClr val="tx2"/>
                  </a:solidFill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Note #11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/>
              <a:t>차원 배열의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초기화 및 접근 관련 예제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196752"/>
            <a:ext cx="8136904" cy="445044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arr1[5] = { 1, 2, 3, 4, 5};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arr2[] = { 1, 2, 3, 4, 5, 6, 7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arr3[5] = { 1, 2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ar1Len, ar2Len, ar3Len,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/* </a:t>
            </a:r>
            <a:r>
              <a:rPr lang="en-US" altLang="ko-KR" dirty="0" err="1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sizeof</a:t>
            </a:r>
            <a:r>
              <a:rPr lang="en-US" altLang="ko-KR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연산의 결과로 </a:t>
            </a:r>
            <a:r>
              <a:rPr lang="ko-KR" altLang="en-US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배열의 </a:t>
            </a:r>
            <a:r>
              <a:rPr lang="ko-KR" altLang="en-US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바이트 크기정보 </a:t>
            </a:r>
            <a:r>
              <a:rPr lang="ko-KR" altLang="en-US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반환 </a:t>
            </a:r>
            <a:r>
              <a:rPr lang="en-US" altLang="ko-KR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*/</a:t>
            </a:r>
            <a:endParaRPr lang="ko-KR" altLang="en-US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배열 </a:t>
            </a:r>
            <a:r>
              <a:rPr lang="en-US" altLang="ko-KR" dirty="0" smtClean="0">
                <a:latin typeface="Consolas" panose="020B0609020204030204" pitchFamily="49" charset="0"/>
              </a:rPr>
              <a:t>arr1</a:t>
            </a:r>
            <a:r>
              <a:rPr lang="ko-KR" altLang="en-US" dirty="0" smtClean="0">
                <a:latin typeface="Consolas" panose="020B0609020204030204" pitchFamily="49" charset="0"/>
              </a:rPr>
              <a:t>의 크기</a:t>
            </a:r>
            <a:r>
              <a:rPr lang="en-US" altLang="ko-KR" dirty="0" smtClean="0">
                <a:latin typeface="Consolas" panose="020B0609020204030204" pitchFamily="49" charset="0"/>
              </a:rPr>
              <a:t>:%d\n",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(arr1));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배열 </a:t>
            </a:r>
            <a:r>
              <a:rPr lang="en-US" altLang="ko-KR" dirty="0">
                <a:latin typeface="Consolas" panose="020B0609020204030204" pitchFamily="49" charset="0"/>
              </a:rPr>
              <a:t>arr1</a:t>
            </a:r>
            <a:r>
              <a:rPr lang="ko-KR" altLang="en-US" dirty="0">
                <a:latin typeface="Consolas" panose="020B0609020204030204" pitchFamily="49" charset="0"/>
              </a:rPr>
              <a:t>의 크기</a:t>
            </a:r>
            <a:r>
              <a:rPr lang="en-US" altLang="ko-KR" dirty="0">
                <a:latin typeface="Consolas" panose="020B0609020204030204" pitchFamily="49" charset="0"/>
              </a:rPr>
              <a:t>:%d\n",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(arr2));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배열 </a:t>
            </a:r>
            <a:r>
              <a:rPr lang="en-US" altLang="ko-KR" dirty="0">
                <a:latin typeface="Consolas" panose="020B0609020204030204" pitchFamily="49" charset="0"/>
              </a:rPr>
              <a:t>arr1</a:t>
            </a:r>
            <a:r>
              <a:rPr lang="ko-KR" altLang="en-US" dirty="0">
                <a:latin typeface="Consolas" panose="020B0609020204030204" pitchFamily="49" charset="0"/>
              </a:rPr>
              <a:t>의 크기</a:t>
            </a:r>
            <a:r>
              <a:rPr lang="en-US" altLang="ko-KR" dirty="0">
                <a:latin typeface="Consolas" panose="020B0609020204030204" pitchFamily="49" charset="0"/>
              </a:rPr>
              <a:t>:%d\n",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(arr3));</a:t>
            </a:r>
          </a:p>
        </p:txBody>
      </p:sp>
    </p:spTree>
    <p:extLst>
      <p:ext uri="{BB962C8B-B14F-4D97-AF65-F5344CB8AC3E}">
        <p14:creationId xmlns:p14="http://schemas.microsoft.com/office/powerpoint/2010/main" val="331836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/>
              <a:t>차원 배열의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초기화 및 접근 관련 예제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077956"/>
            <a:ext cx="8136904" cy="578004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/* </a:t>
            </a:r>
            <a:r>
              <a:rPr lang="ko-KR" altLang="en-US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배열의 길이를 계산하는 방식에 주목</a:t>
            </a:r>
            <a:r>
              <a:rPr lang="en-US" altLang="ko-KR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  <a:r>
              <a:rPr lang="ko-KR" altLang="en-US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*/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ar1Len =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(arr1) /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ar2Len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(arr2) </a:t>
            </a:r>
            <a:r>
              <a:rPr lang="en-US" altLang="ko-KR" dirty="0">
                <a:latin typeface="Consolas" panose="020B0609020204030204" pitchFamily="49" charset="0"/>
              </a:rPr>
              <a:t>/ </a:t>
            </a:r>
            <a:r>
              <a:rPr lang="en-US" altLang="ko-KR" dirty="0" err="1"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ar3Len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(arr3) </a:t>
            </a:r>
            <a:r>
              <a:rPr lang="en-US" altLang="ko-KR" dirty="0">
                <a:latin typeface="Consolas" panose="020B0609020204030204" pitchFamily="49" charset="0"/>
              </a:rPr>
              <a:t>/ </a:t>
            </a:r>
            <a:r>
              <a:rPr lang="en-US" altLang="ko-KR" dirty="0" err="1"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/* </a:t>
            </a:r>
            <a:r>
              <a:rPr lang="ko-KR" altLang="en-US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배열이기에 </a:t>
            </a:r>
            <a:r>
              <a:rPr lang="en-US" altLang="ko-KR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for</a:t>
            </a:r>
            <a:r>
              <a:rPr lang="ko-KR" altLang="en-US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문을 통한 순차적 접근이 </a:t>
            </a:r>
            <a:r>
              <a:rPr lang="ko-KR" altLang="en-US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가능하다 </a:t>
            </a:r>
            <a:r>
              <a:rPr lang="en-US" altLang="ko-KR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*/</a:t>
            </a:r>
          </a:p>
          <a:p>
            <a:pPr>
              <a:buNone/>
            </a:pPr>
            <a:r>
              <a:rPr lang="en-US" altLang="ko-KR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 /* </a:t>
            </a:r>
            <a:r>
              <a:rPr lang="ko-KR" altLang="en-US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다수의 변수라면 </a:t>
            </a:r>
            <a:r>
              <a:rPr lang="ko-KR" altLang="en-US" dirty="0" err="1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반복문을</a:t>
            </a:r>
            <a:r>
              <a:rPr lang="ko-KR" altLang="en-US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통한 순차적 접근 불가능</a:t>
            </a:r>
            <a:r>
              <a:rPr lang="en-US" altLang="ko-KR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  <a:r>
              <a:rPr lang="ko-KR" altLang="en-US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*/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&lt; ar1Len;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++)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", arr1[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("\n");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for 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&lt; </a:t>
            </a:r>
            <a:r>
              <a:rPr lang="en-US" altLang="ko-KR" dirty="0" smtClean="0">
                <a:latin typeface="Consolas" panose="020B0609020204030204" pitchFamily="49" charset="0"/>
              </a:rPr>
              <a:t>ar2Len</a:t>
            </a:r>
            <a:r>
              <a:rPr lang="en-US" altLang="ko-KR" dirty="0"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++)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("%d ", </a:t>
            </a:r>
            <a:r>
              <a:rPr lang="en-US" altLang="ko-KR" dirty="0" smtClean="0">
                <a:latin typeface="Consolas" panose="020B0609020204030204" pitchFamily="49" charset="0"/>
              </a:rPr>
              <a:t>arr2[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("\n");</a:t>
            </a:r>
          </a:p>
        </p:txBody>
      </p:sp>
    </p:spTree>
    <p:extLst>
      <p:ext uri="{BB962C8B-B14F-4D97-AF65-F5344CB8AC3E}">
        <p14:creationId xmlns:p14="http://schemas.microsoft.com/office/powerpoint/2010/main" val="4362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/>
              <a:t>차원 배열의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초기화 및 접근 관련 예제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196752"/>
            <a:ext cx="8136904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&lt; ar3Len;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++)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", arr3[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("\n");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564904"/>
            <a:ext cx="3983963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950736" y="2136276"/>
            <a:ext cx="1565479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8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11-2.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배열을 이용한 문자열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변수의 표현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09108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</a:t>
            </a:r>
            <a:r>
              <a:rPr lang="ko-KR" altLang="en-US" dirty="0" smtClean="0"/>
              <a:t>형 배열의 문자열 저장과 널 문자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268413"/>
            <a:ext cx="5462264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char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[14] = "Good morning!";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85792" y="1268413"/>
            <a:ext cx="27466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배열에 문자열 저장</a:t>
            </a:r>
            <a:endParaRPr lang="en-US" altLang="ko-KR" sz="20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6840760" cy="1737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줄무늬가 있는 오른쪽 화살표 6"/>
          <p:cNvSpPr/>
          <p:nvPr/>
        </p:nvSpPr>
        <p:spPr>
          <a:xfrm rot="5400000">
            <a:off x="1670163" y="1855436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93690" y="1783428"/>
            <a:ext cx="426966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저장 결과</a:t>
            </a:r>
            <a:endParaRPr lang="en-US" altLang="ko-KR" sz="20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60032" y="4077840"/>
            <a:ext cx="4032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문자열의 끝에 널 문자라 불리는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'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\0'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가 삽입되었음에 주목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!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널 문자는 문자열의 끝을 의미한다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748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</a:t>
            </a:r>
            <a:r>
              <a:rPr lang="ko-KR" altLang="en-US" dirty="0"/>
              <a:t>형 배열의 문자열 저장과 널 문자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077956"/>
            <a:ext cx="8136904" cy="445044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[] = "Good morning!";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배열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ko-KR" altLang="en-US" dirty="0" smtClean="0">
                <a:latin typeface="Consolas" panose="020B0609020204030204" pitchFamily="49" charset="0"/>
              </a:rPr>
              <a:t>의 크기</a:t>
            </a:r>
            <a:r>
              <a:rPr lang="en-US" altLang="ko-KR" dirty="0" smtClean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널 문자 문자형 출력</a:t>
            </a:r>
            <a:r>
              <a:rPr lang="en-US" altLang="ko-KR" dirty="0" smtClean="0">
                <a:latin typeface="Consolas" panose="020B0609020204030204" pitchFamily="49" charset="0"/>
              </a:rPr>
              <a:t>: %c\n",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[13]));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널 문자 정수형 출력</a:t>
            </a:r>
            <a:r>
              <a:rPr lang="en-US" altLang="ko-KR" dirty="0" smtClean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[13]));</a:t>
            </a:r>
          </a:p>
          <a:p>
            <a:pPr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[12] = '?';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문자열 출력</a:t>
            </a:r>
            <a:r>
              <a:rPr lang="en-US" altLang="ko-KR" dirty="0" smtClean="0">
                <a:latin typeface="Consolas" panose="020B0609020204030204" pitchFamily="49" charset="0"/>
              </a:rPr>
              <a:t>: %s\n",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4863995"/>
            <a:ext cx="4007509" cy="1760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153390" y="4470969"/>
            <a:ext cx="1565479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널 문자와 공백 문자의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861047"/>
            <a:ext cx="8229600" cy="2269877"/>
          </a:xfrm>
        </p:spPr>
        <p:txBody>
          <a:bodyPr/>
          <a:lstStyle/>
          <a:p>
            <a:r>
              <a:rPr lang="ko-KR" altLang="en-US" dirty="0" smtClean="0"/>
              <a:t>널 문자를 </a:t>
            </a:r>
            <a:r>
              <a:rPr lang="en-US" altLang="ko-KR" dirty="0" smtClean="0"/>
              <a:t>%c</a:t>
            </a:r>
            <a:r>
              <a:rPr lang="ko-KR" altLang="en-US" dirty="0" smtClean="0"/>
              <a:t>를 이용해서 출력할 때 아무것도 나타나지 않음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널 문자가 공백 문자는 아님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널 문자의 아스키 코드 값은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ym typeface="Wingdings" panose="05000000000000000000" pitchFamily="2" charset="2"/>
              </a:rPr>
              <a:t>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공백 문자의 아스키 코드 값은 </a:t>
            </a:r>
            <a:r>
              <a:rPr lang="en-US" altLang="ko-KR" dirty="0" smtClean="0">
                <a:sym typeface="Wingdings" panose="05000000000000000000" pitchFamily="2" charset="2"/>
              </a:rPr>
              <a:t>32</a:t>
            </a:r>
            <a:r>
              <a:rPr lang="ko-KR" altLang="en-US" dirty="0" smtClean="0">
                <a:sym typeface="Wingdings" panose="05000000000000000000" pitchFamily="2" charset="2"/>
              </a:rPr>
              <a:t>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널 문자는 모니터 출력에서 의미가 없어서 출력이 안될 뿐임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148670"/>
            <a:ext cx="5184576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nu = '\0';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</a:t>
            </a:r>
            <a:r>
              <a:rPr lang="en-US" altLang="ko-KR" dirty="0" err="1" smtClean="0">
                <a:latin typeface="Consolas" panose="020B0609020204030204" pitchFamily="49" charset="0"/>
              </a:rPr>
              <a:t>sp</a:t>
            </a:r>
            <a:r>
              <a:rPr lang="en-US" altLang="ko-KR" dirty="0" smtClean="0">
                <a:latin typeface="Consolas" panose="020B0609020204030204" pitchFamily="49" charset="0"/>
              </a:rPr>
              <a:t> = ' ';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%d\n", nu, </a:t>
            </a:r>
            <a:r>
              <a:rPr lang="en-US" altLang="ko-KR" dirty="0" err="1" smtClean="0">
                <a:latin typeface="Consolas" panose="020B0609020204030204" pitchFamily="49" charset="0"/>
              </a:rPr>
              <a:t>sp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1434" y="51336"/>
            <a:ext cx="8229600" cy="774700"/>
          </a:xfrm>
        </p:spPr>
        <p:txBody>
          <a:bodyPr/>
          <a:lstStyle/>
          <a:p>
            <a:r>
              <a:rPr lang="en-US" altLang="ko-KR" dirty="0" err="1" smtClean="0"/>
              <a:t>scanf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이용한 문자열의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961324"/>
            <a:ext cx="7067128" cy="578004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[50];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idx</a:t>
            </a:r>
            <a:r>
              <a:rPr lang="en-US" altLang="ko-KR" dirty="0" smtClean="0">
                <a:latin typeface="Consolas" panose="020B0609020204030204" pitchFamily="49" charset="0"/>
              </a:rPr>
              <a:t> =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문자열 입력</a:t>
            </a:r>
            <a:r>
              <a:rPr lang="en-US" altLang="ko-KR" dirty="0" smtClean="0">
                <a:latin typeface="Consolas" panose="020B0609020204030204" pitchFamily="49" charset="0"/>
              </a:rPr>
              <a:t>: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("%s",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입력 받은 문자열</a:t>
            </a:r>
            <a:r>
              <a:rPr lang="en-US" altLang="ko-KR" dirty="0" smtClean="0">
                <a:latin typeface="Consolas" panose="020B0609020204030204" pitchFamily="49" charset="0"/>
              </a:rPr>
              <a:t>: %s\n",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문자 단위 출력</a:t>
            </a:r>
            <a:r>
              <a:rPr lang="en-US" altLang="ko-KR" dirty="0" smtClean="0">
                <a:latin typeface="Consolas" panose="020B0609020204030204" pitchFamily="49" charset="0"/>
              </a:rPr>
              <a:t>: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while (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idx</a:t>
            </a:r>
            <a:r>
              <a:rPr lang="en-US" altLang="ko-KR" dirty="0" smtClean="0">
                <a:latin typeface="Consolas" panose="020B0609020204030204" pitchFamily="49" charset="0"/>
              </a:rPr>
              <a:t>] != '\0')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("%c",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idx</a:t>
            </a:r>
            <a:r>
              <a:rPr lang="en-US" altLang="ko-KR" dirty="0" smtClean="0">
                <a:latin typeface="Consolas" panose="020B0609020204030204" pitchFamily="49" charset="0"/>
              </a:rPr>
              <a:t>]);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idx</a:t>
            </a:r>
            <a:r>
              <a:rPr lang="en-US" altLang="ko-KR" dirty="0" smtClean="0">
                <a:latin typeface="Consolas" panose="020B0609020204030204" pitchFamily="49" charset="0"/>
              </a:rPr>
              <a:t>++;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("\n"); 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27584" y="3573016"/>
            <a:ext cx="4520738" cy="1512168"/>
          </a:xfrm>
          <a:prstGeom prst="roundRect">
            <a:avLst>
              <a:gd name="adj" fmla="val 5149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48322" y="4870870"/>
            <a:ext cx="33227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scanf 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함수의 호출을 통해서 입력 받은 문자열의 끝에도 널 문자가 존재함을 확인하기 위한 문장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571680"/>
            <a:ext cx="3319584" cy="107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6046408" y="1136178"/>
            <a:ext cx="162037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7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함수를 이용한 문자열의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scanf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이용해서 문자열 입력 시 서식문자 </a:t>
            </a:r>
            <a:r>
              <a:rPr lang="en-US" altLang="ko-KR" dirty="0" smtClean="0"/>
              <a:t>%s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ko-KR" altLang="en-US" dirty="0" smtClean="0"/>
              <a:t>위와 같이 배열 이름 </a:t>
            </a:r>
            <a:r>
              <a:rPr lang="en-US" altLang="ko-KR" dirty="0" err="1" smtClean="0"/>
              <a:t>str</a:t>
            </a:r>
            <a:r>
              <a:rPr lang="ko-KR" altLang="en-US" dirty="0" smtClean="0"/>
              <a:t>의 앞에는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연산자를 붙이지 않음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arr1</a:t>
            </a:r>
            <a:r>
              <a:rPr lang="ko-KR" altLang="en-US" dirty="0" smtClean="0"/>
              <a:t>은 문자열이 아닌 문자 배열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반면 </a:t>
            </a:r>
            <a:r>
              <a:rPr lang="en-US" altLang="ko-KR" dirty="0" smtClean="0"/>
              <a:t>arr2</a:t>
            </a:r>
            <a:r>
              <a:rPr lang="ko-KR" altLang="en-US" dirty="0" smtClean="0"/>
              <a:t>는 문자열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널 문자의 존재여부는 문자열의 판단 </a:t>
            </a:r>
            <a:r>
              <a:rPr lang="ko-KR" altLang="en-US" smtClean="0"/>
              <a:t>여부가 </a:t>
            </a:r>
            <a:r>
              <a:rPr lang="ko-KR" altLang="en-US"/>
              <a:t>됨</a:t>
            </a:r>
            <a:endParaRPr lang="en-US" altLang="ko-KR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27584" y="3442819"/>
            <a:ext cx="6624736" cy="9048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char arr1[] = { 'H', '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', '~' };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char arr2[] = { 'H', '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', '~', '\0' };</a:t>
            </a:r>
          </a:p>
        </p:txBody>
      </p:sp>
    </p:spTree>
    <p:extLst>
      <p:ext uri="{BB962C8B-B14F-4D97-AF65-F5344CB8AC3E}">
        <p14:creationId xmlns:p14="http://schemas.microsoft.com/office/powerpoint/2010/main" val="5703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끝에 널 문자가 필요한 이유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268760"/>
            <a:ext cx="7067128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[50] = "I like C programming";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("string: %s\n",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[8] = '\0';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("string: %s\n",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[6] </a:t>
            </a:r>
            <a:r>
              <a:rPr lang="en-US" altLang="ko-KR" dirty="0">
                <a:latin typeface="Consolas" panose="020B0609020204030204" pitchFamily="49" charset="0"/>
              </a:rPr>
              <a:t>= '\0';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("string: %s\n", </a:t>
            </a:r>
            <a:r>
              <a:rPr lang="en-US" altLang="ko-KR" dirty="0" err="1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[1] = '\0';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("string: %s\n", </a:t>
            </a:r>
            <a:r>
              <a:rPr lang="en-US" altLang="ko-KR" dirty="0" err="1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80112" y="2204864"/>
            <a:ext cx="3322712" cy="3782045"/>
          </a:xfrm>
        </p:spPr>
        <p:txBody>
          <a:bodyPr/>
          <a:lstStyle/>
          <a:p>
            <a:r>
              <a:rPr lang="ko-KR" altLang="en-US" dirty="0" smtClean="0"/>
              <a:t>문자열의 시작은 판단할 수 있어도 문자열의 끝은 판단이 불가능함</a:t>
            </a:r>
            <a:endParaRPr lang="en-US" altLang="ko-KR" dirty="0" smtClean="0"/>
          </a:p>
          <a:p>
            <a:r>
              <a:rPr lang="ko-KR" altLang="en-US" dirty="0" smtClean="0"/>
              <a:t>따라서 문자열의 끝을 판단할 수 있도록 널 문자가 삽입됨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9571" y="5608322"/>
            <a:ext cx="3185986" cy="1108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515008" y="5723984"/>
            <a:ext cx="13288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2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11-1.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배열의 이해와 배열의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선언 및 초기화 방법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04105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끝에 널 문자가 필요한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위 예제에서 보이듯이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printf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함수도 배열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str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의 시작위치를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기준으로해서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널 문자를 만날 때까지 출력을 진행한다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따라서 널 문자가 없으면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printf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함수도 문자열의 끝을 알지 못한다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76006"/>
            <a:ext cx="8229600" cy="393493"/>
          </a:xfrm>
        </p:spPr>
        <p:txBody>
          <a:bodyPr/>
          <a:lstStyle/>
          <a:p>
            <a:r>
              <a:rPr lang="en-US" altLang="ko-KR" dirty="0" err="1" smtClean="0"/>
              <a:t>scanf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문자열 입력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634758"/>
            <a:ext cx="7067128" cy="622324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[50];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idx</a:t>
            </a:r>
            <a:r>
              <a:rPr lang="en-US" altLang="ko-KR" dirty="0" smtClean="0">
                <a:latin typeface="Consolas" panose="020B0609020204030204" pitchFamily="49" charset="0"/>
              </a:rPr>
              <a:t> =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문자열 입력</a:t>
            </a:r>
            <a:r>
              <a:rPr lang="en-US" altLang="ko-KR" dirty="0" smtClean="0">
                <a:latin typeface="Consolas" panose="020B0609020204030204" pitchFamily="49" charset="0"/>
              </a:rPr>
              <a:t>: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("%s",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);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err="1" smtClean="0">
                <a:latin typeface="Consolas" panose="020B0609020204030204" pitchFamily="49" charset="0"/>
              </a:rPr>
              <a:t>입력받은</a:t>
            </a:r>
            <a:r>
              <a:rPr lang="ko-KR" altLang="en-US" dirty="0" smtClean="0">
                <a:latin typeface="Consolas" panose="020B0609020204030204" pitchFamily="49" charset="0"/>
              </a:rPr>
              <a:t> 문자열</a:t>
            </a:r>
            <a:r>
              <a:rPr lang="en-US" altLang="ko-KR" dirty="0" smtClean="0">
                <a:latin typeface="Consolas" panose="020B0609020204030204" pitchFamily="49" charset="0"/>
              </a:rPr>
              <a:t>: %s\n",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문자 단위 출력</a:t>
            </a:r>
            <a:r>
              <a:rPr lang="en-US" altLang="ko-KR" dirty="0" smtClean="0">
                <a:latin typeface="Consolas" panose="020B0609020204030204" pitchFamily="49" charset="0"/>
              </a:rPr>
              <a:t>: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while (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idx</a:t>
            </a:r>
            <a:r>
              <a:rPr lang="en-US" altLang="ko-KR" dirty="0" smtClean="0">
                <a:latin typeface="Consolas" panose="020B0609020204030204" pitchFamily="49" charset="0"/>
              </a:rPr>
              <a:t>] != '\0')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("%c",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idx</a:t>
            </a:r>
            <a:r>
              <a:rPr lang="en-US" altLang="ko-KR" dirty="0" smtClean="0">
                <a:latin typeface="Consolas" panose="020B0609020204030204" pitchFamily="49" charset="0"/>
              </a:rPr>
              <a:t>]);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idx</a:t>
            </a:r>
            <a:r>
              <a:rPr lang="en-US" altLang="ko-KR" dirty="0" smtClean="0">
                <a:latin typeface="Consolas" panose="020B0609020204030204" pitchFamily="49" charset="0"/>
              </a:rPr>
              <a:t>++;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2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함수의 문자열 입력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앞에서 보인 예제를 실행할 때 다음과 같이 문자열을 입력하면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b="1" dirty="0">
                <a:solidFill>
                  <a:srgbClr val="CC6600"/>
                </a:solidFill>
                <a:latin typeface="+mn-ea"/>
              </a:rPr>
              <a:t>He is my friend </a:t>
            </a:r>
          </a:p>
          <a:p>
            <a:pPr marL="514350" indent="-457200"/>
            <a:r>
              <a:rPr lang="ko-KR" altLang="en-US" dirty="0" smtClean="0"/>
              <a:t>다음의 실행 결과를 보임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C6600"/>
                </a:solidFill>
                <a:latin typeface="+mn-ea"/>
              </a:rPr>
              <a:t>	</a:t>
            </a:r>
            <a:r>
              <a:rPr lang="ko-KR" altLang="en-US" b="1" dirty="0" smtClean="0">
                <a:solidFill>
                  <a:srgbClr val="CC6600"/>
                </a:solidFill>
                <a:latin typeface="+mn-ea"/>
              </a:rPr>
              <a:t>입력 </a:t>
            </a:r>
            <a:r>
              <a:rPr lang="ko-KR" altLang="en-US" b="1" dirty="0">
                <a:solidFill>
                  <a:srgbClr val="CC6600"/>
                </a:solidFill>
                <a:latin typeface="+mn-ea"/>
              </a:rPr>
              <a:t>받은 문자열</a:t>
            </a:r>
            <a:r>
              <a:rPr lang="en-US" altLang="ko-KR" b="1" dirty="0">
                <a:solidFill>
                  <a:srgbClr val="CC6600"/>
                </a:solidFill>
                <a:latin typeface="+mn-ea"/>
              </a:rPr>
              <a:t>: </a:t>
            </a:r>
            <a:r>
              <a:rPr lang="en-US" altLang="ko-KR" b="1" dirty="0" smtClean="0">
                <a:solidFill>
                  <a:srgbClr val="CC6600"/>
                </a:solidFill>
                <a:latin typeface="+mn-ea"/>
              </a:rPr>
              <a:t>He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C6600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CC6600"/>
                </a:solidFill>
                <a:latin typeface="+mn-ea"/>
              </a:rPr>
              <a:t>      </a:t>
            </a:r>
            <a:r>
              <a:rPr lang="ko-KR" altLang="en-US" b="1" dirty="0" smtClean="0">
                <a:solidFill>
                  <a:srgbClr val="CC6600"/>
                </a:solidFill>
                <a:latin typeface="+mn-ea"/>
              </a:rPr>
              <a:t>문자 </a:t>
            </a:r>
            <a:r>
              <a:rPr lang="ko-KR" altLang="en-US" b="1" dirty="0">
                <a:solidFill>
                  <a:srgbClr val="CC6600"/>
                </a:solidFill>
                <a:latin typeface="+mn-ea"/>
              </a:rPr>
              <a:t>단위 출력</a:t>
            </a:r>
            <a:r>
              <a:rPr lang="en-US" altLang="ko-KR" b="1" dirty="0">
                <a:solidFill>
                  <a:srgbClr val="CC6600"/>
                </a:solidFill>
                <a:latin typeface="+mn-ea"/>
              </a:rPr>
              <a:t>: </a:t>
            </a:r>
            <a:r>
              <a:rPr lang="en-US" altLang="ko-KR" b="1" dirty="0" smtClean="0">
                <a:solidFill>
                  <a:srgbClr val="CC6600"/>
                </a:solidFill>
                <a:latin typeface="+mn-ea"/>
              </a:rPr>
              <a:t>He</a:t>
            </a:r>
          </a:p>
          <a:p>
            <a:r>
              <a:rPr lang="en-US" altLang="ko-KR" dirty="0" err="1" smtClean="0"/>
              <a:t>scanf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공백을 기준으로 데이터의 수를 구분함</a:t>
            </a:r>
            <a:endParaRPr lang="en-US" altLang="ko-KR" dirty="0" smtClean="0"/>
          </a:p>
          <a:p>
            <a:r>
              <a:rPr lang="ko-KR" altLang="en-US" dirty="0" smtClean="0"/>
              <a:t>공백을 포함하는 문자열을 한 번의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호출을 통해 읽지 못함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이런 문자열 입력은 나중에 배움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CC6600"/>
              </a:solidFill>
              <a:latin typeface="+mn-ea"/>
            </a:endParaRPr>
          </a:p>
          <a:p>
            <a:pPr marL="514350" indent="-45720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7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11</a:t>
            </a:r>
            <a:r>
              <a:rPr lang="ko-KR" altLang="en-US" sz="190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배열이란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760"/>
            <a:ext cx="8507288" cy="486216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수업에 있는 모든 학생들의 성적을 입력해서 관리하는 프로그램을 작성한다고 가정해보자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중간고사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(25%),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기말고사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(45%),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과제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(15%),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출석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(10%)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등을 관리해야 함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40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명 정도의 학생들이 있음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따라서 변수를 만들어서 관리한다면 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	</a:t>
            </a:r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midterm01, midterm02, …, midterm40;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	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final01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final02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…,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final40;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…</a:t>
            </a:r>
          </a:p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그런데 만약 학생 수가 갑자기 늘어난다면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? </a:t>
            </a:r>
          </a:p>
          <a:p>
            <a:pPr lvl="1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변수를 추가로 만들어야 함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2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배열이란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변수가 여러 개 만들어질 때의 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관리의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유사한 코드가 많아짐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 넣기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 사용 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>
                <a:solidFill>
                  <a:srgbClr val="CC6600"/>
                </a:solidFill>
                <a:latin typeface="+mn-ea"/>
              </a:rPr>
              <a:t>다수의 </a:t>
            </a:r>
            <a:r>
              <a:rPr lang="ko-KR" altLang="en-US" dirty="0">
                <a:solidFill>
                  <a:srgbClr val="CC6600"/>
                </a:solidFill>
                <a:latin typeface="+mn-ea"/>
              </a:rPr>
              <a:t>변수선언을 용이하게 하기 위해서 배열이라는 것이 </a:t>
            </a:r>
            <a:r>
              <a:rPr lang="ko-KR" altLang="en-US" dirty="0" smtClean="0">
                <a:solidFill>
                  <a:srgbClr val="CC6600"/>
                </a:solidFill>
                <a:latin typeface="+mn-ea"/>
              </a:rPr>
              <a:t>제공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됨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배열을 이용하면 하나의 선언을 통해서 둘 이상의 변수를 선언할 수 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endParaRPr lang="en-US" altLang="ko-KR" sz="8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배열은 단순히 다수의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변수 정의를 대신하지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않는다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CC6600"/>
                </a:solidFill>
                <a:latin typeface="+mn-ea"/>
              </a:rPr>
              <a:t>다수의 변수로는 할 수 없는 일을 배열을 </a:t>
            </a:r>
            <a:r>
              <a:rPr lang="ko-KR" altLang="en-US" dirty="0" smtClean="0">
                <a:solidFill>
                  <a:srgbClr val="CC6600"/>
                </a:solidFill>
                <a:latin typeface="+mn-ea"/>
              </a:rPr>
              <a:t>이용하면 </a:t>
            </a:r>
            <a:r>
              <a:rPr lang="ko-KR" altLang="en-US" dirty="0">
                <a:solidFill>
                  <a:srgbClr val="CC6600"/>
                </a:solidFill>
                <a:latin typeface="+mn-ea"/>
              </a:rPr>
              <a:t>할 수 </a:t>
            </a:r>
            <a:r>
              <a:rPr lang="ko-KR" altLang="en-US" dirty="0" smtClean="0">
                <a:solidFill>
                  <a:srgbClr val="CC6600"/>
                </a:solidFill>
                <a:latin typeface="+mn-ea"/>
              </a:rPr>
              <a:t>있음</a:t>
            </a:r>
            <a:endParaRPr lang="en-US" altLang="ko-KR" sz="800" dirty="0">
              <a:solidFill>
                <a:srgbClr val="CC6600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배열은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차원의 형태로도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차원의 형태로도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만들 수 있음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여기서는 일단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차원 형태의 배열에 대해서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5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차원 배열 정의에 필요한 것 세 가지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413"/>
            <a:ext cx="8435280" cy="4862512"/>
          </a:xfrm>
        </p:spPr>
        <p:txBody>
          <a:bodyPr/>
          <a:lstStyle/>
          <a:p>
            <a:r>
              <a:rPr lang="ko-KR" altLang="en-US" dirty="0" smtClean="0"/>
              <a:t>배열 정의 방법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자료형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배열이름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요소의개수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배열을 이루는 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b="1" u="sng" dirty="0" err="1" smtClean="0"/>
              <a:t>자료형</a:t>
            </a:r>
            <a:endParaRPr lang="en-US" altLang="ko-KR" b="1" u="sng" dirty="0" smtClean="0"/>
          </a:p>
          <a:p>
            <a:pPr lvl="1"/>
            <a:r>
              <a:rPr lang="en-US" altLang="ko-KR" dirty="0" err="1" smtClean="0"/>
              <a:t>oneDimArr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</a:t>
            </a:r>
            <a:r>
              <a:rPr lang="ko-KR" altLang="en-US" b="1" u="sng" dirty="0" smtClean="0"/>
              <a:t>이름</a:t>
            </a:r>
            <a:endParaRPr lang="en-US" altLang="ko-KR" b="1" u="sng" dirty="0" smtClean="0"/>
          </a:p>
          <a:p>
            <a:pPr lvl="1"/>
            <a:r>
              <a:rPr lang="en-US" altLang="ko-KR" dirty="0" smtClean="0"/>
              <a:t>[4] </a:t>
            </a:r>
            <a:r>
              <a:rPr lang="ko-KR" altLang="en-US" dirty="0" smtClean="0"/>
              <a:t>배열의 </a:t>
            </a:r>
            <a:r>
              <a:rPr lang="ko-KR" altLang="en-US" b="1" u="sng" dirty="0" smtClean="0"/>
              <a:t>길이</a:t>
            </a:r>
            <a:endParaRPr lang="en-US" altLang="ko-KR" b="1" u="sng" dirty="0" smtClean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87624" y="2276872"/>
            <a:ext cx="4474840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oneDimArr</a:t>
            </a:r>
            <a:r>
              <a:rPr lang="en-US" altLang="ko-KR" dirty="0" smtClean="0">
                <a:latin typeface="Consolas" panose="020B0609020204030204" pitchFamily="49" charset="0"/>
              </a:rPr>
              <a:t>[4];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3680" y="1439209"/>
            <a:ext cx="2880320" cy="133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660232" y="2769265"/>
            <a:ext cx="24837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987206"/>
                </a:solidFill>
                <a:latin typeface="+mn-ea"/>
              </a:rPr>
              <a:t>생성되는 배열의 형태</a:t>
            </a:r>
            <a:endParaRPr lang="en-US" altLang="ko-KR" sz="1800" b="1" dirty="0" smtClean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628224"/>
            <a:ext cx="8608698" cy="15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117848" y="4509120"/>
            <a:ext cx="8846640" cy="1621806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18809" y="6130925"/>
            <a:ext cx="3431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다양한 배열 선언의 예</a:t>
            </a:r>
            <a:endParaRPr lang="en-US" altLang="ko-KR" sz="2400" b="1" dirty="0" smtClean="0">
              <a:solidFill>
                <a:srgbClr val="98720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04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정의된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배열의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배열의 요소는 일반 변수와 같음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83568" y="1844824"/>
            <a:ext cx="8136904" cy="134806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oneDimArr</a:t>
            </a:r>
            <a:r>
              <a:rPr lang="en-US" altLang="ko-KR" dirty="0" smtClean="0">
                <a:latin typeface="Consolas" panose="020B0609020204030204" pitchFamily="49" charset="0"/>
              </a:rPr>
              <a:t>[0] = 10 /* </a:t>
            </a:r>
            <a:r>
              <a:rPr lang="ko-KR" altLang="en-US" dirty="0" smtClean="0">
                <a:latin typeface="Consolas" panose="020B0609020204030204" pitchFamily="49" charset="0"/>
              </a:rPr>
              <a:t>첫 번째 요소에 </a:t>
            </a:r>
            <a:r>
              <a:rPr lang="en-US" altLang="ko-KR" dirty="0" smtClean="0">
                <a:latin typeface="Consolas" panose="020B0609020204030204" pitchFamily="49" charset="0"/>
              </a:rPr>
              <a:t>10</a:t>
            </a:r>
            <a:r>
              <a:rPr lang="ko-KR" altLang="en-US" dirty="0" smtClean="0">
                <a:latin typeface="Consolas" panose="020B0609020204030204" pitchFamily="49" charset="0"/>
              </a:rPr>
              <a:t>을 저장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oneDimArr</a:t>
            </a:r>
            <a:r>
              <a:rPr lang="en-US" altLang="ko-KR" dirty="0" smtClean="0">
                <a:latin typeface="Consolas" panose="020B0609020204030204" pitchFamily="49" charset="0"/>
              </a:rPr>
              <a:t>[1]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12 </a:t>
            </a:r>
            <a:r>
              <a:rPr lang="en-US" altLang="ko-KR" dirty="0">
                <a:latin typeface="Consolas" panose="020B0609020204030204" pitchFamily="49" charset="0"/>
              </a:rPr>
              <a:t>/* </a:t>
            </a:r>
            <a:r>
              <a:rPr lang="ko-KR" altLang="en-US" dirty="0">
                <a:latin typeface="Consolas" panose="020B0609020204030204" pitchFamily="49" charset="0"/>
              </a:rPr>
              <a:t>첫 번째 요소에 </a:t>
            </a:r>
            <a:r>
              <a:rPr lang="en-US" altLang="ko-KR" dirty="0" smtClean="0">
                <a:latin typeface="Consolas" panose="020B0609020204030204" pitchFamily="49" charset="0"/>
              </a:rPr>
              <a:t>12</a:t>
            </a:r>
            <a:r>
              <a:rPr lang="ko-KR" altLang="en-US" dirty="0" smtClean="0">
                <a:latin typeface="Consolas" panose="020B0609020204030204" pitchFamily="49" charset="0"/>
              </a:rPr>
              <a:t>을 </a:t>
            </a:r>
            <a:r>
              <a:rPr lang="ko-KR" altLang="en-US" dirty="0">
                <a:latin typeface="Consolas" panose="020B0609020204030204" pitchFamily="49" charset="0"/>
              </a:rPr>
              <a:t>저장 </a:t>
            </a:r>
            <a:r>
              <a:rPr lang="en-US" altLang="ko-KR" dirty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oneDimArr</a:t>
            </a:r>
            <a:r>
              <a:rPr lang="en-US" altLang="ko-KR" dirty="0" smtClean="0">
                <a:latin typeface="Consolas" panose="020B0609020204030204" pitchFamily="49" charset="0"/>
              </a:rPr>
              <a:t>[2]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25 </a:t>
            </a:r>
            <a:r>
              <a:rPr lang="en-US" altLang="ko-KR" dirty="0">
                <a:latin typeface="Consolas" panose="020B0609020204030204" pitchFamily="49" charset="0"/>
              </a:rPr>
              <a:t>/* </a:t>
            </a:r>
            <a:r>
              <a:rPr lang="ko-KR" altLang="en-US" dirty="0">
                <a:latin typeface="Consolas" panose="020B0609020204030204" pitchFamily="49" charset="0"/>
              </a:rPr>
              <a:t>첫 번째 요소에 </a:t>
            </a:r>
            <a:r>
              <a:rPr lang="en-US" altLang="ko-KR" dirty="0" smtClean="0">
                <a:latin typeface="Consolas" panose="020B0609020204030204" pitchFamily="49" charset="0"/>
              </a:rPr>
              <a:t>25</a:t>
            </a:r>
            <a:r>
              <a:rPr lang="ko-KR" altLang="en-US" dirty="0" smtClean="0">
                <a:latin typeface="Consolas" panose="020B0609020204030204" pitchFamily="49" charset="0"/>
              </a:rPr>
              <a:t>을 </a:t>
            </a:r>
            <a:r>
              <a:rPr lang="ko-KR" altLang="en-US" dirty="0">
                <a:latin typeface="Consolas" panose="020B0609020204030204" pitchFamily="49" charset="0"/>
              </a:rPr>
              <a:t>저장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72200" y="1336993"/>
            <a:ext cx="2771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987206"/>
                </a:solidFill>
                <a:latin typeface="+mn-ea"/>
              </a:rPr>
              <a:t>1</a:t>
            </a:r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차원 배열 접근의 예</a:t>
            </a:r>
            <a:endParaRPr lang="en-US" altLang="ko-KR" sz="20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6" name="줄무늬가 있는 오른쪽 화살표 5"/>
          <p:cNvSpPr/>
          <p:nvPr/>
        </p:nvSpPr>
        <p:spPr>
          <a:xfrm rot="5400000">
            <a:off x="3635896" y="3316500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39952" y="3254946"/>
            <a:ext cx="13681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일반화</a:t>
            </a:r>
            <a:endParaRPr lang="en-US" altLang="ko-KR" sz="20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683568" y="3830988"/>
            <a:ext cx="8136904" cy="9048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oneDimArr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idx</a:t>
            </a:r>
            <a:r>
              <a:rPr lang="en-US" altLang="ko-KR" dirty="0" smtClean="0">
                <a:latin typeface="Consolas" panose="020B0609020204030204" pitchFamily="49" charset="0"/>
              </a:rPr>
              <a:t>] = 20;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배열의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idx+1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번째 요소에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                 20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을 저장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8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정의된 </a:t>
            </a:r>
            <a:r>
              <a:rPr lang="en-US" altLang="ko-KR" dirty="0"/>
              <a:t>1</a:t>
            </a:r>
            <a:r>
              <a:rPr lang="ko-KR" altLang="en-US" dirty="0"/>
              <a:t>차원 배열의 접근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28391" y="1268413"/>
            <a:ext cx="8136904" cy="445044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[5];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sum = 0,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[0] = 10;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[1] = 20;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[2] = 30;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[3] = 40;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[4] = 50;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&lt; 5;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++)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sum +=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배열요소에 저장된 값의 합</a:t>
            </a:r>
            <a:r>
              <a:rPr lang="en-US" altLang="ko-KR" dirty="0" smtClean="0">
                <a:latin typeface="Consolas" panose="020B0609020204030204" pitchFamily="49" charset="0"/>
              </a:rPr>
              <a:t>: %d\n", sum);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563887" y="5911035"/>
            <a:ext cx="4879369" cy="61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979712" y="6003875"/>
            <a:ext cx="136815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4009" y="1270085"/>
            <a:ext cx="39212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왼편의 예제를 통해서 느낄 수 있는 배열의 또 다른 매력은</a:t>
            </a:r>
            <a:r>
              <a:rPr lang="en-US" altLang="ko-KR" sz="2000" b="1" dirty="0" smtClean="0">
                <a:solidFill>
                  <a:srgbClr val="987206"/>
                </a:solidFill>
                <a:latin typeface="+mn-ea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2879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! </a:t>
            </a:r>
            <a:r>
              <a:rPr lang="ko-KR" altLang="en-US" dirty="0" smtClean="0"/>
              <a:t>정의와 동시에 초기화하기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282675"/>
            <a:ext cx="5410944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arr1[5] = { 1, 2, 3, 4, 5 }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880" y="2364571"/>
            <a:ext cx="4764205" cy="19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줄무늬가 있는 오른쪽 화살표 5"/>
          <p:cNvSpPr/>
          <p:nvPr/>
        </p:nvSpPr>
        <p:spPr>
          <a:xfrm rot="5400000">
            <a:off x="1851391" y="1864015"/>
            <a:ext cx="579364" cy="562061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22104" y="1925519"/>
            <a:ext cx="23762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초기화 결과</a:t>
            </a:r>
            <a:endParaRPr lang="en-US" altLang="ko-KR" sz="20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62464" y="1345453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초기화 리스트로 초기화</a:t>
            </a:r>
            <a:endParaRPr lang="en-US" altLang="ko-KR" sz="24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37720" y="3415023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순서대로 초기화</a:t>
            </a:r>
            <a:endParaRPr lang="en-US" altLang="ko-KR" sz="24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39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! </a:t>
            </a:r>
            <a:r>
              <a:rPr lang="ko-KR" altLang="en-US" dirty="0"/>
              <a:t>정의와 동시에 초기화하기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268413"/>
            <a:ext cx="3970784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arr2[5] = { 1, 2 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90356" y="1169691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초기화 값 부족한 경우</a:t>
            </a:r>
            <a:endParaRPr lang="en-US" altLang="ko-KR" sz="24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43589"/>
            <a:ext cx="4540273" cy="189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줄무늬가 있는 오른쪽 화살표 6"/>
          <p:cNvSpPr/>
          <p:nvPr/>
        </p:nvSpPr>
        <p:spPr>
          <a:xfrm rot="5400000">
            <a:off x="1670163" y="1855436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93690" y="1783428"/>
            <a:ext cx="42696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부족한 부분 </a:t>
            </a:r>
            <a:r>
              <a:rPr lang="en-US" altLang="ko-KR" sz="2000" b="1" dirty="0" smtClean="0">
                <a:solidFill>
                  <a:srgbClr val="987206"/>
                </a:solidFill>
                <a:latin typeface="+mn-ea"/>
              </a:rPr>
              <a:t>0</a:t>
            </a:r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으로 채워짐</a:t>
            </a:r>
            <a:endParaRPr lang="en-US" altLang="ko-KR" sz="20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323528" y="4335777"/>
            <a:ext cx="6264696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arr3[] = { 1, 2, 3, 4, 5, 6, 7 }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23528" y="5741267"/>
            <a:ext cx="6984776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arr3[7] = { 1, 2, 3, 4, 5, 6, 7 }</a:t>
            </a:r>
          </a:p>
        </p:txBody>
      </p:sp>
      <p:sp>
        <p:nvSpPr>
          <p:cNvPr id="11" name="줄무늬가 있는 오른쪽 화살표 10"/>
          <p:cNvSpPr/>
          <p:nvPr/>
        </p:nvSpPr>
        <p:spPr>
          <a:xfrm rot="5400000">
            <a:off x="1493144" y="5118263"/>
            <a:ext cx="677565" cy="396554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66048" y="5039541"/>
            <a:ext cx="42696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컴파일러가 배열의 길이 정보 채움</a:t>
            </a:r>
            <a:endParaRPr lang="en-US" altLang="ko-KR" sz="20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60389" y="3515029"/>
            <a:ext cx="31241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초기화 리스트는</a:t>
            </a:r>
            <a:endParaRPr lang="en-US" altLang="ko-KR" sz="24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존재하고 배열의 길이 정보 생략</a:t>
            </a:r>
            <a:endParaRPr lang="en-US" altLang="ko-KR" sz="24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41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8258</TotalTime>
  <Words>1367</Words>
  <Application>Microsoft Office PowerPoint</Application>
  <PresentationFormat>화면 슬라이드 쇼(4:3)</PresentationFormat>
  <Paragraphs>206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43" baseType="lpstr">
      <vt:lpstr>Gill Sans MT</vt:lpstr>
      <vt:lpstr>Maiandra GD</vt:lpstr>
      <vt:lpstr>MingLiU</vt:lpstr>
      <vt:lpstr>新細明體</vt:lpstr>
      <vt:lpstr>굴림</vt:lpstr>
      <vt:lpstr>돋움</vt:lpstr>
      <vt:lpstr>맑은 고딕</vt:lpstr>
      <vt:lpstr>바탕</vt:lpstr>
      <vt:lpstr>휴먼매직체</vt:lpstr>
      <vt:lpstr>휴먼편지체</vt:lpstr>
      <vt:lpstr>Book Antiqua</vt:lpstr>
      <vt:lpstr>Bookman Old Style</vt:lpstr>
      <vt:lpstr>Consolas</vt:lpstr>
      <vt:lpstr>Garamond</vt:lpstr>
      <vt:lpstr>Times New Roman</vt:lpstr>
      <vt:lpstr>Wingdings</vt:lpstr>
      <vt:lpstr>Wingdings 3</vt:lpstr>
      <vt:lpstr>Level</vt:lpstr>
      <vt:lpstr>원본</vt:lpstr>
      <vt:lpstr>1_원본</vt:lpstr>
      <vt:lpstr>PowerPoint 프레젠테이션</vt:lpstr>
      <vt:lpstr>Chapter 11-1. 배열의 이해와 배열의  선언 및 초기화 방법</vt:lpstr>
      <vt:lpstr>배열이란 무엇인가?</vt:lpstr>
      <vt:lpstr>배열이란 무엇인가?</vt:lpstr>
      <vt:lpstr>1차원 배열 정의에 필요한 것 세 가지</vt:lpstr>
      <vt:lpstr>정의된 1차원 배열의 접근</vt:lpstr>
      <vt:lpstr>정의된 1차원 배열의 접근</vt:lpstr>
      <vt:lpstr>배열! 정의와 동시에 초기화하기</vt:lpstr>
      <vt:lpstr>배열! 정의와 동시에 초기화하기</vt:lpstr>
      <vt:lpstr>1차원 배열의 선언, 초기화 및 접근 관련 예제</vt:lpstr>
      <vt:lpstr>1차원 배열의 선언, 초기화 및 접근 관련 예제</vt:lpstr>
      <vt:lpstr>1차원 배열의 선언, 초기화 및 접근 관련 예제</vt:lpstr>
      <vt:lpstr>Chapter 11-2. 배열을 이용한 문자열  변수의 표현</vt:lpstr>
      <vt:lpstr>char형 배열의 문자열 저장과 널 문자</vt:lpstr>
      <vt:lpstr>char형 배열의 문자열 저장과 널 문자</vt:lpstr>
      <vt:lpstr>널 문자와 공백 문자의 비교</vt:lpstr>
      <vt:lpstr>scanf 함수를 이용한 문자열의 입력</vt:lpstr>
      <vt:lpstr>scanf 함수를 이용한 문자열의 입력</vt:lpstr>
      <vt:lpstr>문자열의 끝에 널 문자가 필요한 이유</vt:lpstr>
      <vt:lpstr>문자열의 끝에 널 문자가 필요한 이유</vt:lpstr>
      <vt:lpstr>scanf 함수의 문자열 입력 특성</vt:lpstr>
      <vt:lpstr>scanf 함수의 문자열 입력 특성</vt:lpstr>
      <vt:lpstr>PowerPoint 프레젠테이션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Windows User</cp:lastModifiedBy>
  <cp:revision>1892</cp:revision>
  <dcterms:created xsi:type="dcterms:W3CDTF">2001-05-01T19:45:44Z</dcterms:created>
  <dcterms:modified xsi:type="dcterms:W3CDTF">2018-09-01T12:48:30Z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