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4034" r:id="rId1"/>
    <p:sldMasterId id="2147484035" r:id="rId2"/>
    <p:sldMasterId id="214748403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0" d="100"/>
          <a:sy n="100" d="100"/>
        </p:scale>
        <p:origin x="1044" y="10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74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95E94E4E-1106-42D9-ADCE-A534490B8984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1566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0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8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0132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2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7252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8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95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9766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21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66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403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99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174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36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4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18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19072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slideLayout" Target="../slideLayouts/slideLayout25.xml"  /><Relationship Id="rId11" Type="http://schemas.openxmlformats.org/officeDocument/2006/relationships/slideLayout" Target="../slideLayouts/slideLayout26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17.xml"  /><Relationship Id="rId3" Type="http://schemas.openxmlformats.org/officeDocument/2006/relationships/slideLayout" Target="../slideLayouts/slideLayout18.xml"  /><Relationship Id="rId4" Type="http://schemas.openxmlformats.org/officeDocument/2006/relationships/slideLayout" Target="../slideLayouts/slideLayout19.xml"  /><Relationship Id="rId5" Type="http://schemas.openxmlformats.org/officeDocument/2006/relationships/slideLayout" Target="../slideLayouts/slideLayout20.xml"  /><Relationship Id="rId6" Type="http://schemas.openxmlformats.org/officeDocument/2006/relationships/slideLayout" Target="../slideLayouts/slideLayout21.xml"  /><Relationship Id="rId7" Type="http://schemas.openxmlformats.org/officeDocument/2006/relationships/slideLayout" Target="../slideLayouts/slideLayout22.xml"  /><Relationship Id="rId8" Type="http://schemas.openxmlformats.org/officeDocument/2006/relationships/slideLayout" Target="../slideLayouts/slideLayout23.xml"  /><Relationship Id="rId9" Type="http://schemas.openxmlformats.org/officeDocument/2006/relationships/slideLayout" Target="../slideLayouts/slideLayout24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6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8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microsoft.com/office/2007/relationships/hdphoto" Target="../embeddings/oleObject1.wdp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포인터와 관련 있는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&amp;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연산자와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753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주소 값을 반환하는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연산자는 변수의 주소 값을 반환하므로 상수가 아닌 변수가 피 연산자여야 함</a:t>
            </a:r>
            <a:endParaRPr lang="en-US" altLang="ko-KR" dirty="0" smtClean="0"/>
          </a:p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연산자의 반환 값은 포인터 변수에 저장함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9632" y="2852936"/>
            <a:ext cx="347955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7;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3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주소 값을 반환하는 </a:t>
            </a:r>
            <a:r>
              <a:rPr lang="en-US" altLang="ko-KR" dirty="0"/>
              <a:t>&amp; </a:t>
            </a:r>
            <a:r>
              <a:rPr lang="ko-KR" altLang="en-US" dirty="0"/>
              <a:t>연산자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59649"/>
            <a:ext cx="8712968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5;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/*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en-US" altLang="ko-KR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변수이므로 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pnum1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en-US" altLang="ko-KR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포인터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변수여야 함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ko-KR" alt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double* pnum1 = &amp;num1; /* </a:t>
            </a:r>
            <a:r>
              <a:rPr lang="ko-KR" altLang="en-US" dirty="0" smtClean="0">
                <a:latin typeface="Consolas" panose="020B0609020204030204" pitchFamily="49" charset="0"/>
              </a:rPr>
              <a:t>불일치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/*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는 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double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pnum2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는 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double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포인터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변수여야 함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double num2 = 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pnum2 = &amp;num2; /* </a:t>
            </a:r>
            <a:r>
              <a:rPr lang="ko-KR" altLang="en-US" dirty="0" smtClean="0">
                <a:latin typeface="Consolas" panose="020B0609020204030204" pitchFamily="49" charset="0"/>
              </a:rPr>
              <a:t>불일치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832206"/>
            <a:ext cx="8513303" cy="908720"/>
          </a:xfrm>
        </p:spPr>
        <p:txBody>
          <a:bodyPr/>
          <a:lstStyle/>
          <a:p>
            <a:r>
              <a:rPr lang="en-US" altLang="ko-KR" b="1" kern="1200" dirty="0">
                <a:solidFill>
                  <a:srgbClr val="987206"/>
                </a:solidFill>
                <a:latin typeface="+mn-ea"/>
                <a:ea typeface="+mn-ea"/>
                <a:cs typeface="+mn-cs"/>
              </a:rPr>
              <a:t>&amp;</a:t>
            </a:r>
            <a:r>
              <a:rPr lang="ko-KR" altLang="en-US" b="1" kern="1200" dirty="0">
                <a:solidFill>
                  <a:srgbClr val="987206"/>
                </a:solidFill>
                <a:latin typeface="+mn-ea"/>
                <a:ea typeface="+mn-ea"/>
                <a:cs typeface="+mn-cs"/>
              </a:rPr>
              <a:t>연산의 반환 값은 같은 형의 포인터 변수에 저장해야 함</a:t>
            </a:r>
          </a:p>
        </p:txBody>
      </p:sp>
    </p:spTree>
    <p:extLst>
      <p:ext uri="{BB962C8B-B14F-4D97-AF65-F5344CB8AC3E}">
        <p14:creationId xmlns:p14="http://schemas.microsoft.com/office/powerpoint/2010/main" val="5282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774700"/>
          </a:xfrm>
        </p:spPr>
        <p:txBody>
          <a:bodyPr/>
          <a:lstStyle/>
          <a:p>
            <a:r>
              <a:rPr lang="ko-KR" altLang="en-US" dirty="0" smtClean="0"/>
              <a:t>포인터가 가리키는 메모리를 참조하는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268413"/>
            <a:ext cx="7488832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10;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/*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가리킴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ko-KR" alt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/*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공간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20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저장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*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 = 20;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/*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공간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ko-KR" altLang="en-US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저장된 값을 출력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*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75270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9168" y="309279"/>
            <a:ext cx="8517632" cy="7747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포인터가 가리키는 메모리를 참조하는 </a:t>
            </a:r>
            <a:r>
              <a:rPr lang="en-US" altLang="ko-KR"/>
              <a:t>*</a:t>
            </a:r>
            <a:r>
              <a:rPr lang="ko-KR" altLang="en-US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457200" y="1268413"/>
            <a:ext cx="8229600" cy="440658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>
              <a:buNone/>
              <a:defRPr/>
            </a:pPr>
            <a:r>
              <a:rPr lang="en-US" altLang="ko-KR">
                <a:latin typeface="Consolas"/>
              </a:rPr>
              <a:t>int main(void) {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int num1 = 100, num2 = 100;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int* pnum;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pnum = &amp;num1;  /* pnum</a:t>
            </a:r>
            <a:r>
              <a:rPr lang="ko-KR" altLang="en-US">
                <a:latin typeface="Consolas"/>
              </a:rPr>
              <a:t>이 </a:t>
            </a:r>
            <a:r>
              <a:rPr lang="en-US" altLang="ko-KR">
                <a:latin typeface="Consolas"/>
              </a:rPr>
              <a:t>num1</a:t>
            </a:r>
            <a:r>
              <a:rPr lang="ko-KR" altLang="en-US">
                <a:latin typeface="Consolas"/>
              </a:rPr>
              <a:t>을 가리킴 </a:t>
            </a:r>
            <a:r>
              <a:rPr lang="en-US" altLang="ko-KR">
                <a:latin typeface="Consolas"/>
              </a:rPr>
              <a:t>*/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(*pnum) += 30; /* num1 += 30</a:t>
            </a:r>
            <a:r>
              <a:rPr lang="ko-KR" altLang="en-US">
                <a:latin typeface="Consolas"/>
              </a:rPr>
              <a:t>과 동일 </a:t>
            </a:r>
            <a:r>
              <a:rPr lang="en-US" altLang="ko-KR">
                <a:latin typeface="Consolas"/>
              </a:rPr>
              <a:t>*/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pnum = &amp;num2;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(*pnum) -= 30; /* num1 -= 30</a:t>
            </a:r>
            <a:r>
              <a:rPr lang="ko-KR" altLang="en-US">
                <a:latin typeface="Consolas"/>
              </a:rPr>
              <a:t>과 동일 </a:t>
            </a:r>
            <a:r>
              <a:rPr lang="en-US" altLang="ko-KR">
                <a:latin typeface="Consolas"/>
              </a:rPr>
              <a:t>*/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printf("num1: %d, num2: %d\n", num1, num2);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  return 0;</a:t>
            </a:r>
            <a:endParaRPr lang="en-US" altLang="ko-KR">
              <a:latin typeface="Consolas"/>
            </a:endParaRPr>
          </a:p>
          <a:p>
            <a:pPr>
              <a:buNone/>
              <a:defRPr/>
            </a:pPr>
            <a:r>
              <a:rPr lang="en-US" altLang="ko-KR">
                <a:latin typeface="Consolas"/>
              </a:rPr>
              <a:t>}</a:t>
            </a:r>
            <a:endParaRPr lang="en-US" altLang="ko-KR">
              <a:latin typeface="Consola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74581" y="5879756"/>
            <a:ext cx="4589573" cy="7896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직사각형 5"/>
          <p:cNvSpPr/>
          <p:nvPr/>
        </p:nvSpPr>
        <p:spPr>
          <a:xfrm>
            <a:off x="2915815" y="5908329"/>
            <a:ext cx="1368153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>
                <a:solidFill>
                  <a:srgbClr val="00b050"/>
                </a:solidFill>
                <a:latin typeface="휴먼편지체"/>
                <a:ea typeface="휴먼편지체"/>
              </a:rPr>
              <a:t>실행결과</a:t>
            </a:r>
            <a:endParaRPr lang="ko-KR" altLang="en-US" sz="2400">
              <a:solidFill>
                <a:srgbClr val="00b050"/>
              </a:solidFill>
              <a:latin typeface="휴먼편지체"/>
              <a:ea typeface="휴먼편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774700"/>
          </a:xfrm>
        </p:spPr>
        <p:txBody>
          <a:bodyPr/>
          <a:lstStyle/>
          <a:p>
            <a:r>
              <a:rPr lang="ko-KR" altLang="en-US" dirty="0"/>
              <a:t>포인터가 가리키는 메모리를 참조하는 </a:t>
            </a:r>
            <a:r>
              <a:rPr lang="en-US" altLang="ko-KR" dirty="0"/>
              <a:t>*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413"/>
            <a:ext cx="7140962" cy="453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23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포인터 형이 존재하는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형은 메모리 공간을 참조하는 방법의 힌트가 됨</a:t>
            </a:r>
            <a:endParaRPr lang="en-US" altLang="ko-KR" dirty="0" smtClean="0"/>
          </a:p>
          <a:p>
            <a:r>
              <a:rPr lang="ko-KR" altLang="en-US" dirty="0" smtClean="0"/>
              <a:t>다양한 포인터 형을 정의한 이유는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연산을 통한 메모리의 접근 기준을 마련하기 위함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kern="1200" dirty="0" err="1">
                <a:solidFill>
                  <a:srgbClr val="CC6600"/>
                </a:solidFill>
                <a:latin typeface="+mn-ea"/>
                <a:ea typeface="+mn-ea"/>
                <a:cs typeface="+mn-cs"/>
              </a:rPr>
              <a:t>int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형 포인터 변수로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연산을 통해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접근 시</a:t>
            </a:r>
            <a:r>
              <a:rPr lang="en-US" altLang="ko-KR" dirty="0" smtClean="0"/>
              <a:t>, 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4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바이트 메모리 공간에 </a:t>
            </a:r>
            <a:r>
              <a:rPr lang="ko-KR" altLang="en-US" dirty="0" smtClean="0"/>
              <a:t>부호 있는 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정수의 형태로 </a:t>
            </a:r>
            <a:r>
              <a:rPr lang="ko-KR" altLang="en-US" dirty="0" smtClean="0"/>
              <a:t>데이터를 읽고 씀</a:t>
            </a:r>
            <a:endParaRPr lang="en-US" altLang="ko-KR" dirty="0" smtClean="0"/>
          </a:p>
          <a:p>
            <a:pPr lvl="1"/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double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형 포인터 변수로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연산을 통해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접근 시 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8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바이트 메모리 공간에 </a:t>
            </a:r>
            <a:r>
              <a:rPr lang="ko-KR" altLang="en-US" dirty="0" smtClean="0"/>
              <a:t>부호 있는 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실수의 형태로 </a:t>
            </a:r>
            <a:r>
              <a:rPr lang="ko-KR" altLang="en-US" dirty="0" smtClean="0"/>
              <a:t>데이터를 읽고 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78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포인터 형이 존재하는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201796"/>
            <a:ext cx="8229600" cy="1467563"/>
          </a:xfrm>
        </p:spPr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/>
              <a:t> </a:t>
            </a:r>
            <a:r>
              <a:rPr lang="ko-KR" altLang="en-US" dirty="0" smtClean="0"/>
              <a:t>값이 정수임에도 불구하고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변수에 저장하지 않는 이유는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변수에 저장하면 메모리 공간의 접근을 위한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연산이 불가능함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8229600" cy="3933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3.14;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/* </a:t>
            </a:r>
            <a:r>
              <a:rPr lang="en-US" altLang="ko-KR" dirty="0" err="1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이</a:t>
            </a:r>
            <a:r>
              <a:rPr lang="en-US" altLang="ko-KR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가리키는 것은 </a:t>
            </a:r>
            <a:r>
              <a:rPr lang="en-US" altLang="ko-KR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double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형 변수인데</a:t>
            </a:r>
            <a:r>
              <a:rPr lang="en-US" altLang="ko-KR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en-US" altLang="ko-KR" dirty="0" err="1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dirty="0" err="1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형 포인터 변수이므로 </a:t>
            </a:r>
            <a:r>
              <a:rPr lang="en-US" altLang="ko-KR" dirty="0" err="1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형 데이터처럼 해석됨 </a:t>
            </a:r>
            <a:r>
              <a:rPr lang="en-US" altLang="ko-KR" dirty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*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9912" y="2204864"/>
            <a:ext cx="4104456" cy="40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/* </a:t>
            </a:r>
            <a:r>
              <a:rPr lang="ko-KR" altLang="en-US" sz="2400" dirty="0" smtClean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형 불일치</a:t>
            </a:r>
            <a:r>
              <a:rPr lang="en-US" altLang="ko-KR" sz="2400" dirty="0" smtClean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lang="ko-KR" altLang="en-US" sz="2400" dirty="0" smtClean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컴파일은 된다</a:t>
            </a:r>
            <a:r>
              <a:rPr lang="en-US" altLang="ko-KR" sz="2400" dirty="0" smtClean="0">
                <a:solidFill>
                  <a:srgbClr val="008582"/>
                </a:solidFill>
                <a:latin typeface="휴먼편지체" pitchFamily="18" charset="-127"/>
                <a:ea typeface="휴먼편지체" pitchFamily="18" charset="-127"/>
              </a:rPr>
              <a:t>. */</a:t>
            </a:r>
            <a:endParaRPr lang="ko-KR" altLang="en-US" sz="2400" dirty="0">
              <a:solidFill>
                <a:srgbClr val="008582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잘못된 포인터의 사용과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896" y="1268413"/>
            <a:ext cx="5050904" cy="4862512"/>
          </a:xfrm>
        </p:spPr>
        <p:txBody>
          <a:bodyPr/>
          <a:lstStyle/>
          <a:p>
            <a:r>
              <a:rPr lang="en-US" altLang="ko-KR" dirty="0" err="1" smtClean="0"/>
              <a:t>ptr</a:t>
            </a:r>
            <a:r>
              <a:rPr lang="ko-KR" altLang="en-US" dirty="0" smtClean="0"/>
              <a:t>이 쓰레기 값으로 초기화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이 저장되어야 하는 위치가 어디인지 알 수 없음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매우 위험한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포인터 변수에 </a:t>
            </a:r>
            <a:r>
              <a:rPr lang="en-US" altLang="ko-KR" dirty="0" smtClean="0"/>
              <a:t>125</a:t>
            </a:r>
            <a:r>
              <a:rPr lang="ko-KR" altLang="en-US" dirty="0" smtClean="0"/>
              <a:t>를 저장했는데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메모리 주소가 어디인지 모름</a:t>
            </a:r>
            <a:r>
              <a:rPr lang="en-US" altLang="ko-KR" dirty="0" smtClean="0"/>
              <a:t>! </a:t>
            </a:r>
            <a:r>
              <a:rPr lang="ko-KR" altLang="en-US" dirty="0" smtClean="0"/>
              <a:t>역시 매우 위험한 코드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2818656" cy="260379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200;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" y="4088103"/>
            <a:ext cx="3178696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125;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200;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9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포인터의 사용과 </a:t>
            </a:r>
            <a:r>
              <a:rPr lang="en-US" altLang="ko-KR" dirty="0"/>
              <a:t>NULL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18771"/>
            <a:ext cx="8229600" cy="2412154"/>
          </a:xfrm>
        </p:spPr>
        <p:txBody>
          <a:bodyPr/>
          <a:lstStyle/>
          <a:p>
            <a:r>
              <a:rPr lang="ko-KR" altLang="en-US" dirty="0" smtClean="0"/>
              <a:t>잘못된 포인터 연산을 막기 위해 특정한 값으로 초기화하지 </a:t>
            </a:r>
            <a:r>
              <a:rPr lang="ko-KR" altLang="en-US" dirty="0"/>
              <a:t>않는</a:t>
            </a:r>
            <a:r>
              <a:rPr lang="ko-KR" altLang="en-US" dirty="0" smtClean="0"/>
              <a:t> 포인터는 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널 포인터로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널 포인터 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NULL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은 숫자 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0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을 의미함</a:t>
            </a:r>
            <a:endParaRPr lang="en-US" altLang="ko-KR" kern="1200" dirty="0">
              <a:solidFill>
                <a:srgbClr val="CC6600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0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은 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0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번지를 뜻하는 것이 아니라</a:t>
            </a:r>
            <a:r>
              <a:rPr lang="en-US" altLang="ko-KR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, </a:t>
            </a:r>
            <a:r>
              <a:rPr lang="ko-KR" altLang="en-US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아무것도 가리키지 않는다는 의미로 </a:t>
            </a:r>
            <a:r>
              <a:rPr lang="ko-KR" altLang="en-US" dirty="0" smtClean="0"/>
              <a:t>해석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346672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ptr1 =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*ptr2 = NULL;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2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12-1.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포인터란 무엇인가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278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12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값의 저장을 목적으로 선언되는 포인터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621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수업에 있는 모든 학생들의 성적을 입력해서 관리하는 프로그램을 작성한다고 가정해보자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중간고사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(25%),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기말고사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(45%),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과제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(15%),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출석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(10%)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등을 관리해야 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40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명 정도의 학생들이 있음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변수를 만들어서 관리한다면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midterm01, midterm02, …, midterm40;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final01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final02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…,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final40;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…</a:t>
            </a: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그런데 만약 학생 수가 갑자기 늘어난다면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추가로 만들어야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연산자 맛보기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413"/>
            <a:ext cx="3351521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ch1 = 'A'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 ch2 = 'Q';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7;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413"/>
            <a:ext cx="5436096" cy="240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>
            <a:off x="3347864" y="2473088"/>
            <a:ext cx="576064" cy="451856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29619"/>
            <a:ext cx="8229600" cy="2001306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이 저장되기 시작한 주소 </a:t>
            </a:r>
            <a:r>
              <a:rPr lang="en-US" altLang="ko-KR" dirty="0" smtClean="0"/>
              <a:t>0x12ff76</a:t>
            </a:r>
            <a:r>
              <a:rPr lang="ko-KR" altLang="en-US" dirty="0" smtClean="0"/>
              <a:t>이 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의 주소 값이 됨</a:t>
            </a:r>
            <a:endParaRPr lang="en-US" altLang="ko-KR" dirty="0" smtClean="0"/>
          </a:p>
          <a:p>
            <a:r>
              <a:rPr lang="ko-KR" altLang="en-US" dirty="0" smtClean="0"/>
              <a:t>이러한 정수 형태의 </a:t>
            </a:r>
            <a:r>
              <a:rPr lang="ko-KR" altLang="en-US" b="1" kern="1200" dirty="0">
                <a:solidFill>
                  <a:srgbClr val="CC6600"/>
                </a:solidFill>
                <a:latin typeface="+mn-ea"/>
                <a:ea typeface="+mn-ea"/>
                <a:cs typeface="+mn-cs"/>
              </a:rPr>
              <a:t>주소 값을 저장하는 목적으로 정의되는 것이 포인터 변수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2879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변수와 </a:t>
            </a:r>
            <a:r>
              <a:rPr lang="en-US" altLang="ko-KR" dirty="0"/>
              <a:t>&amp; </a:t>
            </a:r>
            <a:r>
              <a:rPr lang="ko-KR" altLang="en-US" dirty="0"/>
              <a:t>연산자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8856984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</a:rPr>
              <a:t>정수 </a:t>
            </a:r>
            <a:r>
              <a:rPr lang="en-US" altLang="ko-KR" dirty="0" smtClean="0">
                <a:latin typeface="Consolas" panose="020B0609020204030204" pitchFamily="49" charset="0"/>
              </a:rPr>
              <a:t>7</a:t>
            </a:r>
            <a:r>
              <a:rPr lang="ko-KR" altLang="en-US" dirty="0" smtClean="0">
                <a:latin typeface="Consolas" panose="020B0609020204030204" pitchFamily="49" charset="0"/>
              </a:rPr>
              <a:t>이 저장된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을 정의하고 이 변수의 주소 값 저장을 위한 포인터 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ko-KR" altLang="en-US" dirty="0" smtClean="0">
                <a:latin typeface="Consolas" panose="020B0609020204030204" pitchFamily="49" charset="0"/>
              </a:rPr>
              <a:t>을 정의하자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그러고 나서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ko-KR" altLang="en-US" dirty="0" smtClean="0">
                <a:latin typeface="Consolas" panose="020B0609020204030204" pitchFamily="49" charset="0"/>
              </a:rPr>
              <a:t>에 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의 주소 값을 저장하자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줄무늬가 있는 오른쪽 화살표 4"/>
          <p:cNvSpPr/>
          <p:nvPr/>
        </p:nvSpPr>
        <p:spPr>
          <a:xfrm rot="5400000">
            <a:off x="1259632" y="2523564"/>
            <a:ext cx="360040" cy="36004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56342" y="2883604"/>
            <a:ext cx="3351521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7;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pnum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6576" y="3793804"/>
            <a:ext cx="3823615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포인터 변수 </a:t>
            </a:r>
            <a:r>
              <a:rPr lang="en-US" altLang="ko-KR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</a:t>
            </a:r>
            <a:r>
              <a:rPr lang="en-US" altLang="ko-KR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</a:t>
            </a:r>
            <a:endParaRPr lang="ko-KR" altLang="en-US" sz="28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1414" y="4208666"/>
            <a:ext cx="4890905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주소 값을 </a:t>
            </a:r>
            <a:r>
              <a:rPr lang="en-US" altLang="ko-KR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pnum</a:t>
            </a:r>
            <a:r>
              <a:rPr lang="ko-KR" altLang="en-US" sz="28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</a:t>
            </a:r>
            <a:endParaRPr lang="ko-KR" altLang="en-US" sz="28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467" y="4811435"/>
            <a:ext cx="6102510" cy="19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줄무늬가 있는 오른쪽 화살표 10"/>
          <p:cNvSpPr/>
          <p:nvPr/>
        </p:nvSpPr>
        <p:spPr>
          <a:xfrm rot="2263716">
            <a:off x="2823964" y="4777308"/>
            <a:ext cx="589382" cy="458417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6870" y="5710164"/>
            <a:ext cx="30258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포인터 변수 </a:t>
            </a:r>
            <a:r>
              <a:rPr lang="en-US" altLang="ko-KR" sz="2000" b="1" dirty="0" err="1" smtClean="0">
                <a:solidFill>
                  <a:srgbClr val="987206"/>
                </a:solidFill>
                <a:latin typeface="+mn-ea"/>
              </a:rPr>
              <a:t>pnum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이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변수 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num</a:t>
            </a: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을 가리킨다</a:t>
            </a:r>
            <a:r>
              <a:rPr lang="en-US" altLang="ko-KR" sz="20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39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변수와 </a:t>
            </a:r>
            <a:r>
              <a:rPr lang="en-US" altLang="ko-KR" dirty="0"/>
              <a:t>&amp; </a:t>
            </a:r>
            <a:r>
              <a:rPr lang="ko-KR" altLang="en-US" dirty="0"/>
              <a:t>연산자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포인터 변수의 크기는 시스템의 주소 값 크기에 따라서 다르다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r>
              <a:rPr lang="en-US" altLang="ko-KR" dirty="0">
                <a:solidFill>
                  <a:srgbClr val="737C22"/>
                </a:solidFill>
                <a:latin typeface="+mn-ea"/>
              </a:rPr>
              <a:t>16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 시스템 </a:t>
            </a:r>
            <a:r>
              <a:rPr lang="ko-KR" altLang="en-US" dirty="0">
                <a:solidFill>
                  <a:srgbClr val="737C22"/>
                </a:solidFill>
                <a:latin typeface="바탕"/>
                <a:ea typeface="바탕"/>
              </a:rPr>
              <a:t>→ 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주소 값 크기 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16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 </a:t>
            </a:r>
            <a:r>
              <a:rPr lang="ko-KR" altLang="en-US" dirty="0">
                <a:solidFill>
                  <a:srgbClr val="737C22"/>
                </a:solidFill>
                <a:latin typeface="바탕"/>
                <a:ea typeface="바탕"/>
              </a:rPr>
              <a:t>→ 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포인터 변수의 크기 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16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!</a:t>
            </a:r>
          </a:p>
          <a:p>
            <a:pPr lvl="1"/>
            <a:r>
              <a:rPr lang="en-US" altLang="ko-KR" dirty="0">
                <a:solidFill>
                  <a:srgbClr val="737C22"/>
                </a:solidFill>
                <a:latin typeface="+mn-ea"/>
              </a:rPr>
              <a:t>32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 시스템 </a:t>
            </a:r>
            <a:r>
              <a:rPr lang="ko-KR" altLang="en-US" dirty="0">
                <a:solidFill>
                  <a:srgbClr val="737C22"/>
                </a:solidFill>
                <a:latin typeface="바탕"/>
                <a:ea typeface="바탕"/>
              </a:rPr>
              <a:t>→ 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주소 값 크기 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32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 </a:t>
            </a:r>
            <a:r>
              <a:rPr lang="ko-KR" altLang="en-US" dirty="0">
                <a:solidFill>
                  <a:srgbClr val="737C22"/>
                </a:solidFill>
                <a:latin typeface="바탕"/>
                <a:ea typeface="바탕"/>
              </a:rPr>
              <a:t>→ 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포인터 변수의 크기 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32</a:t>
            </a:r>
            <a:r>
              <a:rPr lang="ko-KR" altLang="en-US" dirty="0">
                <a:solidFill>
                  <a:srgbClr val="737C22"/>
                </a:solidFill>
                <a:latin typeface="+mn-ea"/>
              </a:rPr>
              <a:t>비트</a:t>
            </a:r>
            <a:r>
              <a:rPr lang="en-US" altLang="ko-KR" dirty="0">
                <a:solidFill>
                  <a:srgbClr val="737C22"/>
                </a:solidFill>
                <a:latin typeface="+mn-ea"/>
              </a:rPr>
              <a:t>!</a:t>
            </a:r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8" y="4947448"/>
            <a:ext cx="7861585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3528" y="4212778"/>
            <a:ext cx="6840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987206"/>
                </a:solidFill>
                <a:latin typeface="+mn-ea"/>
              </a:rPr>
              <a:t>int * pnum</a:t>
            </a:r>
            <a:r>
              <a:rPr lang="ko-KR" altLang="en-US" sz="2800" b="1" dirty="0" smtClean="0">
                <a:solidFill>
                  <a:srgbClr val="987206"/>
                </a:solidFill>
                <a:latin typeface="+mn-ea"/>
              </a:rPr>
              <a:t> 의 선언에서</a:t>
            </a:r>
            <a:r>
              <a:rPr lang="en-US" altLang="ko-KR" sz="2800" b="1" dirty="0" smtClean="0">
                <a:solidFill>
                  <a:srgbClr val="987206"/>
                </a:solidFill>
                <a:latin typeface="+mn-ea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455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가리키고자 하는 변수의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자료형에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따라서 포인터 변수의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정의방법에는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차이가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포인터 변수에 저장되는 값은 모두 정수로 값의 형태는 모두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동일함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하지만 정의하는 방법에는 차이가 있음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차이가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있는 이유는 메모리 접근과 관련이 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4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 정의하기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pnum1;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변수를 가리키는 </a:t>
            </a:r>
            <a:r>
              <a:rPr lang="en-US" altLang="ko-KR" dirty="0" smtClean="0"/>
              <a:t>pnum1</a:t>
            </a:r>
            <a:r>
              <a:rPr lang="ko-KR" altLang="en-US" dirty="0" smtClean="0"/>
              <a:t>의 정의를 의미함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double* pnum2;</a:t>
            </a:r>
          </a:p>
          <a:p>
            <a:pPr lvl="1"/>
            <a:r>
              <a:rPr lang="en-US" altLang="ko-KR" dirty="0" smtClean="0"/>
              <a:t>double*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 변수를 가리키는 </a:t>
            </a:r>
            <a:r>
              <a:rPr lang="en-US" altLang="ko-KR" dirty="0" smtClean="0"/>
              <a:t>pnum2</a:t>
            </a:r>
            <a:r>
              <a:rPr lang="ko-KR" altLang="en-US" dirty="0" smtClean="0"/>
              <a:t>의 정의를 의미함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unsigned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pnum3;</a:t>
            </a:r>
          </a:p>
          <a:p>
            <a:pPr lvl="1"/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변수를 가리키는 </a:t>
            </a:r>
            <a:r>
              <a:rPr lang="en-US" altLang="ko-KR" dirty="0" smtClean="0"/>
              <a:t>pnum3</a:t>
            </a:r>
            <a:r>
              <a:rPr lang="ko-KR" altLang="en-US" dirty="0" smtClean="0"/>
              <a:t>의 정의를 의미함</a:t>
            </a:r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57200" y="5561538"/>
            <a:ext cx="8346185" cy="113877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TYPE*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marL="1085850" lvl="1" indent="-342900"/>
            <a:r>
              <a:rPr lang="en-US" altLang="ko-KR" dirty="0" smtClean="0">
                <a:latin typeface="Consolas" panose="020B0609020204030204" pitchFamily="49" charset="0"/>
              </a:rPr>
              <a:t>TYPE</a:t>
            </a:r>
            <a:r>
              <a:rPr lang="ko-KR" altLang="en-US" dirty="0" smtClean="0">
                <a:latin typeface="Consolas" panose="020B0609020204030204" pitchFamily="49" charset="0"/>
              </a:rPr>
              <a:t>형 변수의 주소 값을 저장하는 포인터 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ko-KR" altLang="en-US" dirty="0" smtClean="0">
                <a:latin typeface="Consolas" panose="020B0609020204030204" pitchFamily="49" charset="0"/>
              </a:rPr>
              <a:t>의 정의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7274" y="4815109"/>
            <a:ext cx="1296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3015255" y="4879248"/>
            <a:ext cx="578380" cy="57838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형</a:t>
            </a:r>
            <a:r>
              <a:rPr lang="en-US" altLang="ko-KR" dirty="0" smtClean="0"/>
              <a:t>(Type)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34565"/>
            <a:ext cx="8229600" cy="1396360"/>
          </a:xfrm>
        </p:spPr>
        <p:txBody>
          <a:bodyPr/>
          <a:lstStyle/>
          <a:p>
            <a:r>
              <a:rPr lang="ko-KR" altLang="en-US" dirty="0" smtClean="0"/>
              <a:t>포인터 변수의 정의에서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의 위치에 따른 차이는 없음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66545"/>
            <a:ext cx="7452828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			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포인터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pnum1;	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포인터 변수 </a:t>
            </a:r>
            <a:r>
              <a:rPr lang="en-US" altLang="ko-KR" dirty="0" smtClean="0">
                <a:latin typeface="Consolas" panose="020B0609020204030204" pitchFamily="49" charset="0"/>
              </a:rPr>
              <a:t>pnum1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double* 		double</a:t>
            </a:r>
            <a:r>
              <a:rPr lang="ko-KR" altLang="en-US" dirty="0" smtClean="0">
                <a:latin typeface="Consolas" panose="020B0609020204030204" pitchFamily="49" charset="0"/>
              </a:rPr>
              <a:t>형 포인터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double* pnum2;	double</a:t>
            </a:r>
            <a:r>
              <a:rPr lang="ko-KR" altLang="en-US" dirty="0" smtClean="0">
                <a:latin typeface="Consolas" panose="020B0609020204030204" pitchFamily="49" charset="0"/>
              </a:rPr>
              <a:t>형 포인터 변수 </a:t>
            </a:r>
            <a:r>
              <a:rPr lang="en-US" altLang="ko-KR" dirty="0" smtClean="0">
                <a:latin typeface="Consolas" panose="020B0609020204030204" pitchFamily="49" charset="0"/>
              </a:rPr>
              <a:t>pnum2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3057805"/>
            <a:ext cx="1296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20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6" name="줄무늬가 있는 오른쪽 화살표 5"/>
          <p:cNvSpPr/>
          <p:nvPr/>
        </p:nvSpPr>
        <p:spPr>
          <a:xfrm rot="5400000">
            <a:off x="3115885" y="3121944"/>
            <a:ext cx="578380" cy="578380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83568" y="3765013"/>
            <a:ext cx="7452828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TYPE*			TYPE</a:t>
            </a:r>
            <a:r>
              <a:rPr lang="ko-KR" altLang="en-US" dirty="0" smtClean="0">
                <a:latin typeface="Consolas" panose="020B0609020204030204" pitchFamily="49" charset="0"/>
              </a:rPr>
              <a:t>형 포인터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TYPE*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		TYPE</a:t>
            </a:r>
            <a:r>
              <a:rPr lang="ko-KR" altLang="en-US" dirty="0" smtClean="0">
                <a:latin typeface="Consolas" panose="020B0609020204030204" pitchFamily="49" charset="0"/>
              </a:rPr>
              <a:t>형 포인터 변수 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319783" y="5362746"/>
            <a:ext cx="2170584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4556986"/>
      </p:ext>
    </p:extLst>
  </p:cSld>
  <p:clrMapOvr>
    <a:masterClrMapping/>
  </p:clrMapOvr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3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1036</ep:Words>
  <ep:PresentationFormat>화면 슬라이드 쇼(4:3)</ep:PresentationFormat>
  <ep:Paragraphs>164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ep:HeadingPairs>
  <ep:TitlesOfParts>
    <vt:vector size="23" baseType="lpstr">
      <vt:lpstr>Level</vt:lpstr>
      <vt:lpstr>1_원본</vt:lpstr>
      <vt:lpstr>원본</vt:lpstr>
      <vt:lpstr>Chapter 12-1. 포인터란 무엇인가?</vt:lpstr>
      <vt:lpstr>주소 값의 저장을 목적으로 선언되는 포인터 변수</vt:lpstr>
      <vt:lpstr>포인터 변수와 &amp; 연산자 맛보기</vt:lpstr>
      <vt:lpstr>포인터 변수와 &amp; 연산자 맛보기</vt:lpstr>
      <vt:lpstr>포인터 변수와 &amp; 연산자 맛보기</vt:lpstr>
      <vt:lpstr>포인터 변수 정의하기</vt:lpstr>
      <vt:lpstr>포인터 변수 정의하기</vt:lpstr>
      <vt:lpstr>포인터의 형(Type)</vt:lpstr>
      <vt:lpstr>Chapter 12-2. 포인터와 관련 있는  &amp; 연산자와 * 연산자</vt:lpstr>
      <vt:lpstr>변수의 주소 값을 반환하는 &amp; 연산자</vt:lpstr>
      <vt:lpstr>변수의 주소 값을 반환하는 &amp; 연산자</vt:lpstr>
      <vt:lpstr>포인터가 가리키는 메모리를 참조하는 *연산자</vt:lpstr>
      <vt:lpstr>포인터가 가리키는 메모리를 참조하는 *연산자</vt:lpstr>
      <vt:lpstr>포인터가 가리키는 메모리를 참조하는 *연산자</vt:lpstr>
      <vt:lpstr>다양한 포인터 형이 존재하는 이유</vt:lpstr>
      <vt:lpstr>다양한 포인터 형이 존재하는 이유</vt:lpstr>
      <vt:lpstr>잘못된 포인터의 사용과 NULL 포인터</vt:lpstr>
      <vt:lpstr>잘못된 포인터의 사용과 NULL 포인터</vt:lpstr>
      <vt:lpstr>PowerPoint 프레젠테이션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2018-11-01T05:08:26.579</dcterms:modified>
  <cp:revision>2007</cp:revision>
  <dc:title>Title</dc:title>
  <cp:version>1000.0000.01</cp:version>
</cp:coreProperties>
</file>