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007" r:id="rId2"/>
    <p:sldMasterId id="2147484019" r:id="rId3"/>
    <p:sldMasterId id="2147484031" r:id="rId4"/>
  </p:sldMasterIdLst>
  <p:notesMasterIdLst>
    <p:notesMasterId r:id="rId31"/>
  </p:notesMasterIdLst>
  <p:sldIdLst>
    <p:sldId id="323" r:id="rId5"/>
    <p:sldId id="537" r:id="rId6"/>
    <p:sldId id="497" r:id="rId7"/>
    <p:sldId id="536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51" r:id="rId20"/>
    <p:sldId id="549" r:id="rId21"/>
    <p:sldId id="550" r:id="rId22"/>
    <p:sldId id="552" r:id="rId23"/>
    <p:sldId id="553" r:id="rId24"/>
    <p:sldId id="556" r:id="rId25"/>
    <p:sldId id="554" r:id="rId26"/>
    <p:sldId id="555" r:id="rId27"/>
    <p:sldId id="557" r:id="rId28"/>
    <p:sldId id="558" r:id="rId29"/>
    <p:sldId id="46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5" autoAdjust="0"/>
    <p:restoredTop sz="90929"/>
  </p:normalViewPr>
  <p:slideViewPr>
    <p:cSldViewPr>
      <p:cViewPr varScale="1">
        <p:scale>
          <a:sx n="72" d="100"/>
          <a:sy n="72" d="100"/>
        </p:scale>
        <p:origin x="9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1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9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6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2018-11-05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7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1453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9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570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2018-11-05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5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809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5232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9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73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6291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2018-11-05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8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32914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27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99113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2018-11-05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9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3970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1082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07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1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6415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2018-11-05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1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4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602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670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2018-11-05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4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58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2018-11-05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169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2018-11-05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2018-11-05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2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2018-11-05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#13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대상으로 하는 증가 및 감소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770485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ptr1 = 0x0010;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double* ptr2 = 0x0010;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("%p %p\n", ptr1 + 1, ptr1 + 2);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("%p %p\n", </a:t>
            </a:r>
            <a:r>
              <a:rPr lang="en-US" altLang="ko-KR" dirty="0" smtClean="0">
                <a:latin typeface="Consolas" panose="020B0609020204030204" pitchFamily="49" charset="0"/>
              </a:rPr>
              <a:t>ptr2 </a:t>
            </a:r>
            <a:r>
              <a:rPr lang="en-US" altLang="ko-KR" dirty="0">
                <a:latin typeface="Consolas" panose="020B0609020204030204" pitchFamily="49" charset="0"/>
              </a:rPr>
              <a:t>+ 1, </a:t>
            </a:r>
            <a:r>
              <a:rPr lang="en-US" altLang="ko-KR" dirty="0" smtClean="0">
                <a:latin typeface="Consolas" panose="020B0609020204030204" pitchFamily="49" charset="0"/>
              </a:rPr>
              <a:t>ptr2 </a:t>
            </a:r>
            <a:r>
              <a:rPr lang="en-US" altLang="ko-KR" dirty="0">
                <a:latin typeface="Consolas" panose="020B0609020204030204" pitchFamily="49" charset="0"/>
              </a:rPr>
              <a:t>+ 2);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("%p %p\n</a:t>
            </a:r>
            <a:r>
              <a:rPr lang="en-US" altLang="ko-KR" dirty="0">
                <a:latin typeface="Consolas" panose="020B0609020204030204" pitchFamily="49" charset="0"/>
              </a:rPr>
              <a:t>", </a:t>
            </a:r>
            <a:r>
              <a:rPr lang="en-US" altLang="ko-KR" dirty="0" smtClean="0">
                <a:latin typeface="Consolas" panose="020B0609020204030204" pitchFamily="49" charset="0"/>
              </a:rPr>
              <a:t>ptr1, ptr2);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ptr1++;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ptr2++;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("%p %p\n", ptr1, ptr2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7001" y="4509120"/>
            <a:ext cx="3158340" cy="186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372200" y="4076421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대상으로 하는 증가 및 감소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예제의 실행결과를 통해서 다음을 알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형 포인터 변수 대상의 증가 감소 연산 시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크기만큼 값이 증가 및 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</a:t>
            </a:r>
            <a:r>
              <a:rPr lang="ko-KR" altLang="en-US" dirty="0" smtClean="0"/>
              <a:t>형 포인터 변수 대상의 증가 감소 연산 시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(double)</a:t>
            </a:r>
            <a:r>
              <a:rPr lang="ko-KR" altLang="en-US" dirty="0" smtClean="0"/>
              <a:t>의 크기만큼 값이 증가 및 감소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  <a:r>
              <a:rPr lang="ko-KR" altLang="en-US" dirty="0" smtClean="0"/>
              <a:t>형 포인터 변수 대상의 증가 감소 연산 시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의 크기만큼 값이 증가 및 감소</a:t>
            </a:r>
            <a:endParaRPr lang="ko-KR" altLang="en-US" dirty="0"/>
          </a:p>
        </p:txBody>
      </p:sp>
      <p:sp>
        <p:nvSpPr>
          <p:cNvPr id="4" name="줄무늬가 있는 오른쪽 화살표 3"/>
          <p:cNvSpPr/>
          <p:nvPr/>
        </p:nvSpPr>
        <p:spPr>
          <a:xfrm rot="5400000">
            <a:off x="3148898" y="3627306"/>
            <a:ext cx="613956" cy="504056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3539981"/>
            <a:ext cx="1440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 smtClean="0">
                <a:solidFill>
                  <a:srgbClr val="DDE9EC">
                    <a:lumMod val="50000"/>
                  </a:srgbClr>
                </a:solidFill>
                <a:latin typeface="맑은 고딕" panose="020B0503020000020004" pitchFamily="50" charset="-127"/>
              </a:rPr>
              <a:t>일반화</a:t>
            </a:r>
            <a:endParaRPr lang="en-US" altLang="ko-KR" sz="2400" b="1" dirty="0" smtClean="0">
              <a:solidFill>
                <a:srgbClr val="DDE9EC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대상으로 하는 증가 및 감소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0960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11, 22, 33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; /*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[0];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 %d\n",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, *(ptr+1), *(ptr+2));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",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);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", *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", *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--;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</a:t>
            </a:r>
            <a:r>
              <a:rPr lang="en-US" altLang="ko-KR" dirty="0" smtClean="0">
                <a:latin typeface="Consolas" panose="020B0609020204030204" pitchFamily="49" charset="0"/>
              </a:rPr>
              <a:t>d\n", </a:t>
            </a:r>
            <a:r>
              <a:rPr lang="en-US" altLang="ko-KR" dirty="0"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718862"/>
            <a:ext cx="2664296" cy="100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-16934" y="6005221"/>
            <a:ext cx="12961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528" y="3358401"/>
            <a:ext cx="3676429" cy="301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59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대상으로 하는 증가 및 감소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388739"/>
            <a:ext cx="8229600" cy="1742185"/>
          </a:xfrm>
        </p:spPr>
        <p:txBody>
          <a:bodyPr/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형 포인터 변수의 값은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씩 증가 및 감소하니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포인터 변수가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배열을 가리키면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포인터 변수의 값을 증가 및 감소시켜서 배열 요소에 순차적으로 접근 가능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843" y="1261776"/>
            <a:ext cx="6416413" cy="2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9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중요한 결론</a:t>
            </a:r>
            <a:r>
              <a:rPr lang="en-US" altLang="ko-KR" dirty="0" smtClean="0"/>
              <a:t>!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*(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946069"/>
            <a:ext cx="8229600" cy="218485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4096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11, 22, 33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 %d\n",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, *(ptr+1), *(ptr+2));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중요한 결론</a:t>
            </a:r>
            <a:r>
              <a:rPr lang="en-US" altLang="ko-KR" dirty="0" smtClean="0"/>
              <a:t>!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*(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이름도 포인터</a:t>
            </a:r>
            <a:endParaRPr lang="en-US" altLang="ko-KR" dirty="0" smtClean="0"/>
          </a:p>
          <a:p>
            <a:r>
              <a:rPr lang="ko-KR" altLang="en-US" dirty="0" smtClean="0"/>
              <a:t>따라서 포인터 변수를 이용한 배열의 접근 방식을 배열의 이름을 이용해서 사용 가능</a:t>
            </a:r>
            <a:endParaRPr lang="en-US" altLang="ko-KR" dirty="0" smtClean="0"/>
          </a:p>
          <a:p>
            <a:r>
              <a:rPr lang="ko-KR" altLang="en-US" dirty="0" smtClean="0"/>
              <a:t>배열의 이름을 이용한 접근방식도 포인터 변수를 대상으로 사용 가능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760" y="3699669"/>
            <a:ext cx="8892480" cy="171739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 %d\n", *(ptr+0), *(ptr+1), *(ptr+2));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%d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[0],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[1],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[2]);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%d %d\n", </a:t>
            </a:r>
            <a:r>
              <a:rPr lang="en-US" altLang="ko-KR" dirty="0" smtClean="0">
                <a:latin typeface="Consolas" panose="020B0609020204030204" pitchFamily="49" charset="0"/>
              </a:rPr>
              <a:t>*(arr+0), *(arr+1), *(arr+2));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%d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[1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[2]);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13-3.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상수 형태의 문자열을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가리키는 포인터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45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형태의 문자열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72505"/>
            <a:ext cx="8229600" cy="758420"/>
          </a:xfrm>
        </p:spPr>
        <p:txBody>
          <a:bodyPr/>
          <a:lstStyle/>
          <a:p>
            <a:r>
              <a:rPr lang="en-US" altLang="ko-KR" dirty="0" smtClean="0"/>
              <a:t>str1</a:t>
            </a:r>
            <a:r>
              <a:rPr lang="ko-KR" altLang="en-US" dirty="0" smtClean="0"/>
              <a:t>은 문자열이 저장된 배열</a:t>
            </a:r>
            <a:endParaRPr lang="en-US" altLang="ko-KR" dirty="0" smtClean="0"/>
          </a:p>
          <a:p>
            <a:r>
              <a:rPr lang="en-US" altLang="ko-KR" dirty="0" smtClean="0"/>
              <a:t>str2</a:t>
            </a:r>
            <a:r>
              <a:rPr lang="ko-KR" altLang="en-US" dirty="0" smtClean="0"/>
              <a:t>는 문자열의 주소 값을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 할당된 문자열의 주소 값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78569" y="1268413"/>
            <a:ext cx="4824536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 str1[] = "My string";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str2 = "Your string";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448" y="2826272"/>
            <a:ext cx="4909657" cy="254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줄무늬가 있는 오른쪽 화살표 5"/>
          <p:cNvSpPr/>
          <p:nvPr/>
        </p:nvSpPr>
        <p:spPr>
          <a:xfrm rot="5400000">
            <a:off x="2358108" y="2339897"/>
            <a:ext cx="607652" cy="432048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8302" y="2213416"/>
            <a:ext cx="2841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 smtClean="0">
                <a:solidFill>
                  <a:srgbClr val="DDE9EC">
                    <a:lumMod val="50000"/>
                  </a:srgbClr>
                </a:solidFill>
                <a:latin typeface="맑은 고딕" panose="020B0503020000020004" pitchFamily="50" charset="-127"/>
              </a:rPr>
              <a:t>문자열의 저장방식</a:t>
            </a:r>
            <a:endParaRPr lang="en-US" altLang="ko-KR" sz="2400" b="1" dirty="0" smtClean="0">
              <a:solidFill>
                <a:srgbClr val="DDE9EC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8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가지 형태의 문자열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78568" y="1268413"/>
            <a:ext cx="6561783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 = "Your team";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 = "Our team"; /* </a:t>
            </a:r>
            <a:r>
              <a:rPr lang="ko-KR" altLang="en-US" dirty="0" smtClean="0">
                <a:latin typeface="Consolas" panose="020B0609020204030204" pitchFamily="49" charset="0"/>
              </a:rPr>
              <a:t>의미 있음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[] = "Your team";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 = "Our team"; /* </a:t>
            </a:r>
            <a:r>
              <a:rPr lang="ko-KR" altLang="en-US" dirty="0" smtClean="0">
                <a:latin typeface="Consolas" panose="020B0609020204030204" pitchFamily="49" charset="0"/>
              </a:rPr>
              <a:t>의미 없음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가지 형태의 문자열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052736"/>
            <a:ext cx="8856984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 str1[] = "My string";  /* </a:t>
            </a:r>
            <a:r>
              <a:rPr lang="ko-KR" altLang="en-US" dirty="0" smtClean="0">
                <a:latin typeface="Consolas" panose="020B0609020204030204" pitchFamily="49" charset="0"/>
              </a:rPr>
              <a:t>변수 형태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char* str2 = "Your string"; /* </a:t>
            </a:r>
            <a:r>
              <a:rPr lang="ko-KR" altLang="en-US" dirty="0" smtClean="0">
                <a:latin typeface="Consolas" panose="020B0609020204030204" pitchFamily="49" charset="0"/>
              </a:rPr>
              <a:t>상수 형태 </a:t>
            </a:r>
            <a:r>
              <a:rPr lang="en-US" altLang="ko-KR" dirty="0" smtClean="0">
                <a:latin typeface="Consolas" panose="020B0609020204030204" pitchFamily="49" charset="0"/>
              </a:rPr>
              <a:t>*/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 %s\n", str1, str2);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str2 = "Our string"; /* </a:t>
            </a:r>
            <a:r>
              <a:rPr lang="ko-KR" altLang="en-US" dirty="0" smtClean="0">
                <a:latin typeface="Consolas" panose="020B0609020204030204" pitchFamily="49" charset="0"/>
              </a:rPr>
              <a:t>가리키는 대상 변경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 %s\n", str1, str2);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str1[0] = 'X'; /* </a:t>
            </a:r>
            <a:r>
              <a:rPr lang="ko-KR" altLang="en-US" dirty="0" smtClean="0">
                <a:latin typeface="Consolas" panose="020B0609020204030204" pitchFamily="49" charset="0"/>
              </a:rPr>
              <a:t>문자열 변경 성공</a:t>
            </a:r>
            <a:r>
              <a:rPr lang="en-US" altLang="ko-KR" dirty="0" smtClean="0">
                <a:latin typeface="Consolas" panose="020B0609020204030204" pitchFamily="49" charset="0"/>
              </a:rPr>
              <a:t>!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str2[0] = 'X'; /* </a:t>
            </a:r>
            <a:r>
              <a:rPr lang="ko-KR" altLang="en-US" dirty="0" smtClean="0">
                <a:latin typeface="Consolas" panose="020B0609020204030204" pitchFamily="49" charset="0"/>
              </a:rPr>
              <a:t>문자열 변경 실패</a:t>
            </a:r>
            <a:r>
              <a:rPr lang="en-US" altLang="ko-KR" dirty="0" smtClean="0">
                <a:latin typeface="Consolas" panose="020B0609020204030204" pitchFamily="49" charset="0"/>
              </a:rPr>
              <a:t>!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 %s\n", str1, str2);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1596" y="5013176"/>
            <a:ext cx="6768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변수 성향의 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str1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에 저장된 문자열은 변경이 가능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!</a:t>
            </a:r>
          </a:p>
          <a:p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반면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  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상수 성향의 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str2</a:t>
            </a:r>
            <a:r>
              <a:rPr lang="ko-KR" altLang="en-US" sz="2000" b="1" dirty="0" smtClean="0">
                <a:solidFill>
                  <a:srgbClr val="CC6600"/>
                </a:solidFill>
                <a:latin typeface="+mn-ea"/>
              </a:rPr>
              <a:t>에 저장된 문자열은 변경이 불가능</a:t>
            </a:r>
            <a:r>
              <a:rPr lang="en-US" altLang="ko-KR" sz="2000" b="1" dirty="0" smtClean="0">
                <a:solidFill>
                  <a:srgbClr val="CC6600"/>
                </a:solidFill>
                <a:latin typeface="+mn-ea"/>
              </a:rPr>
              <a:t>!</a:t>
            </a:r>
          </a:p>
          <a:p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간혹 상수 성향의 문자열 변경도 허용하는 컴파일러가 있으나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이러한 형태의 변경은 바람직하지 못하다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83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13-1.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포인터와 배열의 관계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404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어디서든 정의할 수 있는 상수 형태의 문자열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4896544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 = "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string";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 = 0x1234;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1378677" y="1797787"/>
            <a:ext cx="409981" cy="36004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1628800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 smtClean="0">
                <a:solidFill>
                  <a:srgbClr val="DDE9EC">
                    <a:lumMod val="50000"/>
                  </a:srgbClr>
                </a:solidFill>
                <a:latin typeface="맑은 고딕" panose="020B0503020000020004" pitchFamily="50" charset="-127"/>
              </a:rPr>
              <a:t>문자열 저장 후 주소 값 반환</a:t>
            </a:r>
            <a:endParaRPr lang="en-US" altLang="ko-KR" sz="2000" b="1" dirty="0" smtClean="0">
              <a:solidFill>
                <a:srgbClr val="DDE9EC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0" y="1263979"/>
            <a:ext cx="3528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CC6600"/>
                </a:solidFill>
                <a:latin typeface="+mn-ea"/>
              </a:rPr>
              <a:t>문자열이 먼저 할당된 이후에 </a:t>
            </a:r>
            <a:endParaRPr lang="en-US" altLang="ko-KR" sz="2000" dirty="0" smtClean="0">
              <a:solidFill>
                <a:srgbClr val="CC6600"/>
              </a:solidFill>
              <a:latin typeface="+mn-ea"/>
            </a:endParaRPr>
          </a:p>
          <a:p>
            <a:r>
              <a:rPr lang="ko-KR" altLang="en-US" sz="2000" dirty="0" smtClean="0">
                <a:solidFill>
                  <a:srgbClr val="CC6600"/>
                </a:solidFill>
                <a:latin typeface="+mn-ea"/>
              </a:rPr>
              <a:t>그 때 반환되는 주소 값이 저장되는 방식이다</a:t>
            </a:r>
            <a:r>
              <a:rPr lang="en-US" altLang="ko-KR" sz="2000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23528" y="2905782"/>
            <a:ext cx="4896544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("Show your string");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(0x1234);</a:t>
            </a:r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378677" y="3381963"/>
            <a:ext cx="409981" cy="36004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3284984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 smtClean="0">
                <a:solidFill>
                  <a:srgbClr val="DDE9EC">
                    <a:lumMod val="50000"/>
                  </a:srgbClr>
                </a:solidFill>
                <a:latin typeface="맑은 고딕" panose="020B0503020000020004" pitchFamily="50" charset="-127"/>
              </a:rPr>
              <a:t>문자열 저장 후 주소 값 반환</a:t>
            </a:r>
            <a:endParaRPr lang="en-US" altLang="ko-KR" sz="2000" b="1" dirty="0" smtClean="0">
              <a:solidFill>
                <a:srgbClr val="DDE9EC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92080" y="2905393"/>
            <a:ext cx="35283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000" dirty="0">
                <a:solidFill>
                  <a:srgbClr val="CC6600"/>
                </a:solidFill>
                <a:latin typeface="+mn-ea"/>
              </a:rPr>
              <a:t>위와 동일하다</a:t>
            </a:r>
            <a:r>
              <a:rPr lang="en-US" altLang="ko-KR" sz="2000" dirty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2000" dirty="0">
                <a:solidFill>
                  <a:srgbClr val="CC6600"/>
                </a:solidFill>
                <a:latin typeface="+mn-ea"/>
              </a:rPr>
              <a:t>문자열은 선언 된 위치로 주소 값이 반환된다</a:t>
            </a:r>
            <a:r>
              <a:rPr lang="en-US" altLang="ko-KR" sz="2000" dirty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36362" y="4437112"/>
            <a:ext cx="489654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WhoAreYou</a:t>
            </a:r>
            <a:r>
              <a:rPr lang="en-US" altLang="ko-KR" dirty="0" smtClean="0">
                <a:latin typeface="Consolas" panose="020B0609020204030204" pitchFamily="49" charset="0"/>
              </a:rPr>
              <a:t>("Hong");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WhoAreYou</a:t>
            </a:r>
            <a:r>
              <a:rPr lang="en-US" altLang="ko-KR" dirty="0" smtClean="0">
                <a:latin typeface="Consolas" panose="020B0609020204030204" pitchFamily="49" charset="0"/>
              </a:rPr>
              <a:t>(char*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00145" y="4469863"/>
            <a:ext cx="35283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000" dirty="0">
                <a:solidFill>
                  <a:srgbClr val="CC6600"/>
                </a:solidFill>
                <a:latin typeface="+mn-ea"/>
              </a:rPr>
              <a:t>문자열의 전달만 보더라도</a:t>
            </a:r>
            <a:endParaRPr lang="en-US" altLang="ko-KR" sz="2000" dirty="0">
              <a:solidFill>
                <a:srgbClr val="CC6600"/>
              </a:solidFill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2000" dirty="0">
                <a:solidFill>
                  <a:srgbClr val="CC6600"/>
                </a:solidFill>
                <a:latin typeface="+mn-ea"/>
              </a:rPr>
              <a:t>함수의 매개변수 형</a:t>
            </a:r>
            <a:r>
              <a:rPr lang="en-US" altLang="ko-KR" sz="2000" dirty="0">
                <a:solidFill>
                  <a:srgbClr val="CC6600"/>
                </a:solidFill>
                <a:latin typeface="+mn-ea"/>
              </a:rPr>
              <a:t>(type)</a:t>
            </a:r>
            <a:r>
              <a:rPr lang="ko-KR" altLang="en-US" sz="2000" dirty="0">
                <a:solidFill>
                  <a:srgbClr val="CC6600"/>
                </a:solidFill>
                <a:latin typeface="+mn-ea"/>
              </a:rPr>
              <a:t>을 짐작할 수 있다</a:t>
            </a:r>
            <a:r>
              <a:rPr lang="en-US" altLang="ko-KR" sz="2000" dirty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1245110" y="4951563"/>
            <a:ext cx="409981" cy="36004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8113" y="4854584"/>
            <a:ext cx="39499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 smtClean="0">
                <a:solidFill>
                  <a:srgbClr val="DDE9EC">
                    <a:lumMod val="50000"/>
                  </a:srgbClr>
                </a:solidFill>
                <a:latin typeface="맑은 고딕" panose="020B0503020000020004" pitchFamily="50" charset="-127"/>
              </a:rPr>
              <a:t>문자열을 전달받는 함수의 정의</a:t>
            </a:r>
            <a:endParaRPr lang="en-US" altLang="ko-KR" sz="2000" b="1" dirty="0" smtClean="0">
              <a:solidFill>
                <a:srgbClr val="DDE9EC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5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13-4.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 변수로 이뤄진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 배열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659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배열의 이해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820472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arr1[20]; /* </a:t>
            </a:r>
            <a:r>
              <a:rPr lang="ko-KR" altLang="en-US" dirty="0" smtClean="0">
                <a:latin typeface="Consolas" panose="020B0609020204030204" pitchFamily="49" charset="0"/>
              </a:rPr>
              <a:t>길이가 </a:t>
            </a:r>
            <a:r>
              <a:rPr lang="en-US" altLang="ko-KR" dirty="0" smtClean="0">
                <a:latin typeface="Consolas" panose="020B0609020204030204" pitchFamily="49" charset="0"/>
              </a:rPr>
              <a:t>20</a:t>
            </a:r>
            <a:r>
              <a:rPr lang="ko-KR" altLang="en-US" dirty="0" smtClean="0">
                <a:latin typeface="Consolas" panose="020B0609020204030204" pitchFamily="49" charset="0"/>
              </a:rPr>
              <a:t>인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 포인터 배열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double* arr2[30]; /*</a:t>
            </a:r>
            <a:r>
              <a:rPr lang="ko-KR" altLang="en-US" dirty="0" smtClean="0">
                <a:latin typeface="Consolas" panose="020B0609020204030204" pitchFamily="49" charset="0"/>
              </a:rPr>
              <a:t>길이가 </a:t>
            </a:r>
            <a:r>
              <a:rPr lang="en-US" altLang="ko-KR" dirty="0" smtClean="0">
                <a:latin typeface="Consolas" panose="020B0609020204030204" pitchFamily="49" charset="0"/>
              </a:rPr>
              <a:t>30</a:t>
            </a:r>
            <a:r>
              <a:rPr lang="ko-KR" altLang="en-US" dirty="0" smtClean="0">
                <a:latin typeface="Consolas" panose="020B0609020204030204" pitchFamily="49" charset="0"/>
              </a:rPr>
              <a:t>인 </a:t>
            </a:r>
            <a:r>
              <a:rPr lang="en-US" altLang="ko-KR" dirty="0" smtClean="0">
                <a:latin typeface="Consolas" panose="020B0609020204030204" pitchFamily="49" charset="0"/>
              </a:rPr>
              <a:t>double </a:t>
            </a:r>
            <a:r>
              <a:rPr lang="ko-KR" altLang="en-US" dirty="0" smtClean="0">
                <a:latin typeface="Consolas" panose="020B0609020204030204" pitchFamily="49" charset="0"/>
              </a:rPr>
              <a:t>포인터 배열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9512" y="2388113"/>
            <a:ext cx="7056784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num1 = 10, num2 = 20, num3 = 30;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&amp;num1, &amp;num2, &amp;num3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("%d\n", *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("%d\n", *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[1]);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("%d\n", *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[2]);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550417"/>
            <a:ext cx="1263249" cy="1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920" y="6153563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618" y="4276759"/>
            <a:ext cx="4273154" cy="209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5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배열의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배열이라 해서 일반 배열의 정의와 다를 바 없음</a:t>
            </a:r>
            <a:endParaRPr lang="en-US" altLang="ko-KR" dirty="0" smtClean="0"/>
          </a:p>
          <a:p>
            <a:r>
              <a:rPr lang="ko-KR" altLang="en-US" dirty="0" smtClean="0"/>
              <a:t>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표시하는 위치에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나 </a:t>
            </a:r>
            <a:r>
              <a:rPr lang="en-US" altLang="ko-KR" smtClean="0"/>
              <a:t>double</a:t>
            </a:r>
            <a:r>
              <a:rPr lang="ko-KR" altLang="en-US" smtClean="0"/>
              <a:t>을 </a:t>
            </a:r>
            <a:r>
              <a:rPr lang="ko-KR" altLang="en-US" dirty="0" smtClean="0"/>
              <a:t>대신해서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double*</a:t>
            </a:r>
            <a:r>
              <a:rPr lang="ko-KR" altLang="en-US" dirty="0" smtClean="0"/>
              <a:t>이 존재함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3429000"/>
            <a:ext cx="8820472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INTP; /* </a:t>
            </a:r>
            <a:r>
              <a:rPr lang="ko-KR" altLang="en-US" dirty="0" smtClean="0">
                <a:latin typeface="Consolas" panose="020B0609020204030204" pitchFamily="49" charset="0"/>
              </a:rPr>
              <a:t>새로운 형을 생성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INTP arr1[20];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double* DOUBLEP; /* </a:t>
            </a:r>
            <a:r>
              <a:rPr lang="ko-KR" altLang="en-US" dirty="0" smtClean="0">
                <a:latin typeface="Consolas" panose="020B0609020204030204" pitchFamily="49" charset="0"/>
              </a:rPr>
              <a:t>새로운 형을 생성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DOUBLEP arr2[30];</a:t>
            </a:r>
          </a:p>
        </p:txBody>
      </p:sp>
    </p:spTree>
    <p:extLst>
      <p:ext uri="{BB962C8B-B14F-4D97-AF65-F5344CB8AC3E}">
        <p14:creationId xmlns:p14="http://schemas.microsoft.com/office/powerpoint/2010/main" val="51496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저장하는 포인터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1260530"/>
            <a:ext cx="8820472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strArr</a:t>
            </a:r>
            <a:r>
              <a:rPr lang="en-US" altLang="ko-KR" dirty="0" smtClean="0">
                <a:latin typeface="Consolas" panose="020B0609020204030204" pitchFamily="49" charset="0"/>
              </a:rPr>
              <a:t>[3] = { "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Simple","String","Array</a:t>
            </a:r>
            <a:r>
              <a:rPr lang="en-US" altLang="ko-KR" dirty="0" smtClean="0">
                <a:latin typeface="Consolas" panose="020B0609020204030204" pitchFamily="49" charset="0"/>
              </a:rPr>
              <a:t>"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strArr</a:t>
            </a:r>
            <a:r>
              <a:rPr lang="en-US" altLang="ko-KR" dirty="0" smtClean="0">
                <a:latin typeface="Consolas" panose="020B0609020204030204" pitchFamily="49" charset="0"/>
              </a:rPr>
              <a:t>[0]);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strArr</a:t>
            </a:r>
            <a:r>
              <a:rPr lang="en-US" altLang="ko-KR" dirty="0" smtClean="0">
                <a:latin typeface="Consolas" panose="020B0609020204030204" pitchFamily="49" charset="0"/>
              </a:rPr>
              <a:t>[1]);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strArr</a:t>
            </a:r>
            <a:r>
              <a:rPr lang="en-US" altLang="ko-KR" dirty="0" smtClean="0">
                <a:latin typeface="Consolas" panose="020B0609020204030204" pitchFamily="49" charset="0"/>
              </a:rPr>
              <a:t>[2]);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712108"/>
            <a:ext cx="1944216" cy="16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3332432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4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75573"/>
            <a:ext cx="8229600" cy="28553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820472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strArr</a:t>
            </a:r>
            <a:r>
              <a:rPr lang="en-US" altLang="ko-KR" dirty="0" smtClean="0">
                <a:latin typeface="Consolas" panose="020B0609020204030204" pitchFamily="49" charset="0"/>
              </a:rPr>
              <a:t>[3] = {"Simple", "String", "Array"};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latin typeface="Consolas" panose="020B0609020204030204" pitchFamily="49" charset="0"/>
              </a:rPr>
              <a:t>반환된 주소 값은 임의로 결정한 값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strArr</a:t>
            </a:r>
            <a:r>
              <a:rPr lang="en-US" altLang="ko-KR" dirty="0" smtClean="0">
                <a:latin typeface="Consolas" panose="020B0609020204030204" pitchFamily="49" charset="0"/>
              </a:rPr>
              <a:t>[3] = {0x1004, 0x1048, 0x2012} </a:t>
            </a:r>
          </a:p>
        </p:txBody>
      </p:sp>
      <p:sp>
        <p:nvSpPr>
          <p:cNvPr id="5" name="줄무늬가 있는 오른쪽 화살표 4"/>
          <p:cNvSpPr/>
          <p:nvPr/>
        </p:nvSpPr>
        <p:spPr>
          <a:xfrm rot="5400000">
            <a:off x="2052525" y="1681044"/>
            <a:ext cx="432048" cy="504056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75573"/>
            <a:ext cx="7238238" cy="317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2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이름은 무엇을 의미하는 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621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아래의 예제에서 보이듯이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배열의 이름은 배열의 시작 주소 값을 의미하는 포인터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메모리 접근에 사용되는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*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연산 사용 가능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0364" y="2708920"/>
            <a:ext cx="8363272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0, 1, 2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배열의 이름</a:t>
            </a:r>
            <a:r>
              <a:rPr lang="en-US" altLang="ko-KR" dirty="0" smtClean="0">
                <a:latin typeface="Consolas" panose="020B0609020204030204" pitchFamily="49" charset="0"/>
              </a:rPr>
              <a:t>: %p\n",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첫 번째 요소</a:t>
            </a:r>
            <a:r>
              <a:rPr lang="en-US" altLang="ko-KR" dirty="0" smtClean="0">
                <a:latin typeface="Consolas" panose="020B0609020204030204" pitchFamily="49" charset="0"/>
              </a:rPr>
              <a:t>: %p\n",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두 번째 요소</a:t>
            </a:r>
            <a:r>
              <a:rPr lang="en-US" altLang="ko-KR" dirty="0" smtClean="0">
                <a:latin typeface="Consolas" panose="020B0609020204030204" pitchFamily="49" charset="0"/>
              </a:rPr>
              <a:t>: %p\n",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[1]);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세 번째 요소</a:t>
            </a:r>
            <a:r>
              <a:rPr lang="en-US" altLang="ko-KR" dirty="0" smtClean="0">
                <a:latin typeface="Consolas" panose="020B0609020204030204" pitchFamily="49" charset="0"/>
              </a:rPr>
              <a:t>: %p\n",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[2]);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]; </a:t>
            </a:r>
            <a:r>
              <a:rPr lang="ko-KR" altLang="en-US" dirty="0" smtClean="0">
                <a:latin typeface="Consolas" panose="020B0609020204030204" pitchFamily="49" charset="0"/>
              </a:rPr>
              <a:t>컴파일 에러를 발생시킴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15816" y="5877272"/>
            <a:ext cx="49685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이름은 변수가 아닌 상수 형태의 포인터이기에 대입연산이 불가능하다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2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이름은 무엇을 의미하는 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720" y="1703588"/>
            <a:ext cx="462863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1274960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189179"/>
            <a:ext cx="4184037" cy="418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130558" y="5437729"/>
            <a:ext cx="4013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배열 요소간 주소 값의 크기는 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4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바이트임을 알 수 있다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모든 요소가 붙어있다는 의미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017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이름은 무엇을 의미하는 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이름과 포인터 변수의 비교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5355" y="1916832"/>
            <a:ext cx="8913290" cy="230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12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 이름의 포인터 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 이름의 포인터 형 결정하는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이름이 가리키는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근거로 판단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형 변수를 가리키면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</a:t>
            </a:r>
            <a:r>
              <a:rPr lang="ko-KR" altLang="en-US" dirty="0" smtClean="0"/>
              <a:t>형 변수를 가리키면 </a:t>
            </a:r>
            <a:r>
              <a:rPr lang="en-US" altLang="ko-KR" dirty="0" smtClean="0"/>
              <a:t>double*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arr1[5];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arr1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arr2[7];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arr2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double*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2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152" y="51369"/>
            <a:ext cx="8229600" cy="774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이름의 포인터 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1447" y="850759"/>
            <a:ext cx="7704856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arr1[3] = { 1, 2, 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double arr2[3] = { 1.1, 2.2, 3.3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%g\n", *arr1, *arr2);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*arr1 += 100;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*arr2 += 120.5;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%g\n", arr1[0], arr2[0]);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7076" y="5169892"/>
            <a:ext cx="1929831" cy="97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084215" y="4823693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3193489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 이름을 대상으로 포인터 연산을 하고 있음에 주목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905" y="5252321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arr1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이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int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형 포인터이므로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* 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연산의 결과로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4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바이트 메모리 공간에 정수를 저장</a:t>
            </a:r>
            <a:endParaRPr lang="en-US" altLang="ko-KR" sz="2400" b="1" dirty="0" smtClean="0">
              <a:solidFill>
                <a:srgbClr val="987206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arr2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는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double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형 포인터이므로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* 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연산의 결과로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8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바이트 메모리 공간에 실수를 저장</a:t>
            </a:r>
            <a:endParaRPr lang="en-US" altLang="ko-KR" sz="24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배열의 이름처럼 사용할 수 있음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05167"/>
            <a:ext cx="8229600" cy="1525758"/>
          </a:xfrm>
        </p:spPr>
        <p:txBody>
          <a:bodyPr/>
          <a:lstStyle/>
          <a:p>
            <a:r>
              <a:rPr lang="en-US" altLang="ko-KR" dirty="0" err="1" smtClean="0"/>
              <a:t>arr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포인터이니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포인터를 대상으로 배열 접근을 위한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]</a:t>
            </a:r>
            <a:r>
              <a:rPr lang="ko-KR" altLang="en-US" dirty="0" smtClean="0"/>
              <a:t>연산을 진행한 셈</a:t>
            </a:r>
            <a:endParaRPr lang="en-US" altLang="ko-KR" dirty="0" smtClean="0"/>
          </a:p>
          <a:p>
            <a:r>
              <a:rPr lang="ko-KR" altLang="en-US" dirty="0" smtClean="0"/>
              <a:t>실제로 포인터 변수 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을 대상으로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[1],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[2]</a:t>
            </a:r>
            <a:r>
              <a:rPr lang="ko-KR" altLang="en-US" dirty="0" smtClean="0"/>
              <a:t>와 같은 방식으로 메모리 공간에 접근 가능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4968552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1, 2, 3 };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 += 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[1] += 7;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[2] += 9;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배열의 이름처럼 사용할 수 있음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변수를 이용해서 배열의 형태로 메모리 공간에 접근하고 있음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2247205"/>
            <a:ext cx="8640960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15, 25, 35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[0]; /*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;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[0],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[0]);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[1],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[1]);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[2],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[2]);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 %d\n", </a:t>
            </a:r>
            <a:r>
              <a:rPr lang="en-US" altLang="ko-KR" dirty="0" smtClean="0">
                <a:latin typeface="Consolas" panose="020B0609020204030204" pitchFamily="49" charset="0"/>
              </a:rPr>
              <a:t>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, *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4864" y="4650313"/>
            <a:ext cx="1457616" cy="207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308304" y="4250831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8513</TotalTime>
  <Words>1580</Words>
  <Application>Microsoft Office PowerPoint</Application>
  <PresentationFormat>화면 슬라이드 쇼(4:3)</PresentationFormat>
  <Paragraphs>219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46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1_원본</vt:lpstr>
      <vt:lpstr>2_원본</vt:lpstr>
      <vt:lpstr>PowerPoint 프레젠테이션</vt:lpstr>
      <vt:lpstr>Chapter 13-1. 포인터와 배열의 관계</vt:lpstr>
      <vt:lpstr>배열의 이름은 무엇을 의미하는 가?</vt:lpstr>
      <vt:lpstr>배열의 이름은 무엇을 의미하는 가?</vt:lpstr>
      <vt:lpstr>배열의 이름은 무엇을 의미하는 가?</vt:lpstr>
      <vt:lpstr>1차원 배열 이름의 포인터 형</vt:lpstr>
      <vt:lpstr>1차원 배열 이름의 포인터 형</vt:lpstr>
      <vt:lpstr>포인터를 배열의 이름처럼 사용할 수 있음</vt:lpstr>
      <vt:lpstr>포인터를 배열의 이름처럼 사용할 수 있음</vt:lpstr>
      <vt:lpstr>포인터를 대상으로 하는 증가 및 감소 연산</vt:lpstr>
      <vt:lpstr>포인터를 대상으로 하는 증가 및 감소 연산</vt:lpstr>
      <vt:lpstr>포인터를 대상으로 하는 증가 및 감소 연산</vt:lpstr>
      <vt:lpstr>포인터를 대상으로 하는 증가 및 감소 연산</vt:lpstr>
      <vt:lpstr>중요한 결론! arr[i] == *(arr + i)</vt:lpstr>
      <vt:lpstr>중요한 결론! arr[i] == *(arr + i)</vt:lpstr>
      <vt:lpstr>Chapter 13-3. 상수 형태의 문자열을  가리키는 포인터</vt:lpstr>
      <vt:lpstr>두 가지 형태의 문자열 표현</vt:lpstr>
      <vt:lpstr>두 가지 형태의 문자열 표현</vt:lpstr>
      <vt:lpstr>두 가지 형태의 문자열 표현</vt:lpstr>
      <vt:lpstr>어디서든 정의할 수 있는 상수 형태의 문자열</vt:lpstr>
      <vt:lpstr>Chapter 13-4. 포인터 변수로 이뤄진  배열: 포인터 배열</vt:lpstr>
      <vt:lpstr>포인터 배열의 이해</vt:lpstr>
      <vt:lpstr>포인터 배열의 이해</vt:lpstr>
      <vt:lpstr>문자열을 저장하는 포인터 배열</vt:lpstr>
      <vt:lpstr>PowerPoint 프레젠테이션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T3AD20</cp:lastModifiedBy>
  <cp:revision>2106</cp:revision>
  <dcterms:created xsi:type="dcterms:W3CDTF">2001-05-01T19:45:44Z</dcterms:created>
  <dcterms:modified xsi:type="dcterms:W3CDTF">2018-11-05T03:00:55Z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