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4043" r:id="rId2"/>
  </p:sldMasterIdLst>
  <p:notesMasterIdLst>
    <p:notesMasterId r:id="rId26"/>
  </p:notesMasterIdLst>
  <p:sldIdLst>
    <p:sldId id="323" r:id="rId3"/>
    <p:sldId id="560" r:id="rId4"/>
    <p:sldId id="497" r:id="rId5"/>
    <p:sldId id="561" r:id="rId6"/>
    <p:sldId id="559" r:id="rId7"/>
    <p:sldId id="562" r:id="rId8"/>
    <p:sldId id="563" r:id="rId9"/>
    <p:sldId id="564" r:id="rId10"/>
    <p:sldId id="565" r:id="rId11"/>
    <p:sldId id="566" r:id="rId12"/>
    <p:sldId id="567" r:id="rId13"/>
    <p:sldId id="568" r:id="rId14"/>
    <p:sldId id="569" r:id="rId15"/>
    <p:sldId id="570" r:id="rId16"/>
    <p:sldId id="571" r:id="rId17"/>
    <p:sldId id="572" r:id="rId18"/>
    <p:sldId id="573" r:id="rId19"/>
    <p:sldId id="574" r:id="rId20"/>
    <p:sldId id="575" r:id="rId21"/>
    <p:sldId id="576" r:id="rId22"/>
    <p:sldId id="578" r:id="rId23"/>
    <p:sldId id="577" r:id="rId24"/>
    <p:sldId id="465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CC66"/>
    <a:srgbClr val="6699FF"/>
    <a:srgbClr val="9B5D1F"/>
    <a:srgbClr val="FFFF00"/>
    <a:srgbClr val="3333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885" autoAdjust="0"/>
    <p:restoredTop sz="90929"/>
  </p:normalViewPr>
  <p:slideViewPr>
    <p:cSldViewPr>
      <p:cViewPr varScale="1">
        <p:scale>
          <a:sx n="105" d="100"/>
          <a:sy n="105" d="100"/>
        </p:scale>
        <p:origin x="57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19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758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6759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759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9446708B-AAE0-4A97-A7D4-E94C23A2500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22247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fld id="{95E94E4E-1106-42D9-ADCE-A534490B8984}" type="slidenum">
              <a:rPr lang="en-US" altLang="zh-TW" sz="1200" smtClean="0"/>
              <a:pPr/>
              <a:t>1</a:t>
            </a:fld>
            <a:endParaRPr lang="en-US" altLang="zh-TW" sz="1200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009396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60363" y="2852738"/>
            <a:ext cx="824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5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ko-KR" altLang="en-US" smtClean="0"/>
              <a:t>마스터 제목 스타일 편집</a:t>
            </a:r>
            <a:endParaRPr lang="en-US" altLang="zh-TW"/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ko-KR" altLang="en-US" smtClean="0"/>
              <a:t>마스터 부제목 스타일 편집</a:t>
            </a:r>
            <a:endParaRPr lang="en-US" altLang="zh-TW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623065-D07C-4B29-8498-F6770210B5C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74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475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1051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251789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dirty="0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DDE9EC"/>
                </a:solidFill>
              </a:rPr>
              <a:pPr/>
              <a:t>2018-09-01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DDE9EC"/>
                </a:solidFill>
              </a:rPr>
              <a:pPr/>
              <a:t>‹#›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  <a:latin typeface="Gill Sans MT"/>
            </a:endParaRPr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7437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777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703239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aseline="0">
                <a:latin typeface="Book Antiqua" pitchFamily="18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 baseline="0">
                <a:ea typeface="맑은 고딕" panose="020B0503020000020004" pitchFamily="50" charset="-127"/>
              </a:defRPr>
            </a:lvl1pPr>
            <a:lvl2pPr>
              <a:defRPr sz="2400" baseline="0">
                <a:ea typeface="맑은 고딕" panose="020B0503020000020004" pitchFamily="50" charset="-127"/>
              </a:defRPr>
            </a:lvl2pPr>
            <a:lvl3pPr>
              <a:defRPr sz="2400" baseline="0">
                <a:ea typeface="맑은 고딕" panose="020B0503020000020004" pitchFamily="50" charset="-127"/>
              </a:defRPr>
            </a:lvl3pPr>
            <a:lvl4pPr>
              <a:defRPr sz="2400" baseline="0">
                <a:ea typeface="맑은 고딕" panose="020B0503020000020004" pitchFamily="50" charset="-127"/>
              </a:defRPr>
            </a:lvl4pPr>
            <a:lvl5pPr>
              <a:defRPr sz="2400" baseline="0"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00813" y="6257925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F271D-B38F-466A-8A6F-F4F513FE69E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0644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B55E24-C359-4BDD-9505-8B4FB069F45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65440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1295400"/>
            <a:ext cx="8686800" cy="5351418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baseline="0">
                <a:ea typeface="맑은 고딕" panose="020B0503020000020004" pitchFamily="50" charset="-127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baseline="0">
                <a:ea typeface="맑은 고딕" panose="020B0503020000020004" pitchFamily="50" charset="-127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baseline="0"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6429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353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48658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DDE9EC"/>
                </a:solidFill>
              </a:rPr>
              <a:pPr/>
              <a:t>2018-09-01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DDE9EC"/>
                </a:solidFill>
              </a:rPr>
              <a:pPr/>
              <a:t>‹#›</a:t>
            </a:fld>
            <a:endParaRPr lang="ko-KR" altLang="en-US" dirty="0">
              <a:solidFill>
                <a:srgbClr val="DDE9EC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2391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05256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>
                <a:solidFill>
                  <a:srgbClr val="464653"/>
                </a:solidFill>
              </a:rPr>
              <a:pPr/>
              <a:t>2018-09-01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>
                <a:solidFill>
                  <a:srgbClr val="464653"/>
                </a:solidFill>
              </a:rPr>
              <a:pPr/>
              <a:t>‹#›</a:t>
            </a:fld>
            <a:endParaRPr lang="ko-KR" altLang="en-US" dirty="0">
              <a:solidFill>
                <a:srgbClr val="464653"/>
              </a:solidFill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3159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zh-TW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68413"/>
            <a:ext cx="8229600" cy="486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zh-TW" smtClean="0"/>
          </a:p>
        </p:txBody>
      </p:sp>
      <p:sp>
        <p:nvSpPr>
          <p:cNvPr id="514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4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4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1775" y="623728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맑은 고딕" panose="020B0503020000020004" pitchFamily="50" charset="-127"/>
              </a:defRPr>
            </a:lvl1pPr>
          </a:lstStyle>
          <a:p>
            <a:pPr>
              <a:defRPr/>
            </a:pPr>
            <a:fld id="{4CBE7198-6BD6-4FBB-A49A-D9B0ACF22FF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1" name="Line 15"/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3" r:id="rId3"/>
    <p:sldLayoutId id="2147483886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lang="en-US" altLang="zh-TW" sz="3200" dirty="0">
          <a:solidFill>
            <a:schemeClr val="tx2"/>
          </a:solidFill>
          <a:latin typeface="Book Antiqua" pitchFamily="18" charset="0"/>
          <a:ea typeface="新細明體" pitchFamily="18" charset="-120"/>
          <a:cs typeface="Times New Roman" pitchFamily="18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 Antiqua" pitchFamily="18" charset="0"/>
          <a:ea typeface="新細明體" pitchFamily="18" charset="-120"/>
          <a:cs typeface="Times New Roman" pitchFamily="18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 Antiqua" pitchFamily="18" charset="0"/>
          <a:ea typeface="新細明體" pitchFamily="18" charset="-120"/>
          <a:cs typeface="Times New Roman" pitchFamily="18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 Antiqua" pitchFamily="18" charset="0"/>
          <a:ea typeface="新細明體" pitchFamily="18" charset="-120"/>
          <a:cs typeface="Times New Roman" pitchFamily="18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Book Antiqua" pitchFamily="18" charset="0"/>
          <a:ea typeface="新細明體" pitchFamily="18" charset="-120"/>
          <a:cs typeface="Times New Roman" pitchFamily="18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kumimoji="1" lang="ko-KR" altLang="en-US" sz="2400" dirty="0">
          <a:solidFill>
            <a:schemeClr val="tx1"/>
          </a:solidFill>
          <a:latin typeface="Book Antiqua" pitchFamily="18" charset="0"/>
          <a:ea typeface="바탕" pitchFamily="18" charset="-127"/>
          <a:cs typeface="Times New Roman" pitchFamily="18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kumimoji="1" lang="ko-KR" altLang="en-US" sz="2000" dirty="0">
          <a:solidFill>
            <a:schemeClr val="tx1"/>
          </a:solidFill>
          <a:latin typeface="Book Antiqua" pitchFamily="18" charset="0"/>
          <a:ea typeface="바탕" pitchFamily="18" charset="-127"/>
          <a:cs typeface="Times New Roman" pitchFamily="18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kumimoji="1" lang="ko-KR" altLang="en-US" sz="2000" dirty="0">
          <a:solidFill>
            <a:schemeClr val="tx1"/>
          </a:solidFill>
          <a:latin typeface="Book Antiqua" pitchFamily="18" charset="0"/>
          <a:ea typeface="바탕" pitchFamily="18" charset="-127"/>
          <a:cs typeface="Times New Roman" pitchFamily="18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lang="ko-KR" altLang="en-US" sz="2000" dirty="0">
          <a:solidFill>
            <a:schemeClr val="tx1"/>
          </a:solidFill>
          <a:latin typeface="Book Antiqua" pitchFamily="18" charset="0"/>
          <a:ea typeface="바탕" pitchFamily="18" charset="-127"/>
          <a:cs typeface="Times New Roman" pitchFamily="18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kumimoji="1" lang="en-US" altLang="zh-TW" sz="2000" dirty="0">
          <a:solidFill>
            <a:schemeClr val="tx1"/>
          </a:solidFill>
          <a:latin typeface="Book Antiqua" pitchFamily="18" charset="0"/>
          <a:ea typeface="바탕" pitchFamily="18" charset="-127"/>
          <a:cs typeface="Times New Roman" pitchFamily="18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71743363-9283-48A7-BF8D-9C07445A3783}" type="datetimeFigureOut">
              <a:rPr lang="ko-KR" altLang="en-US" smtClean="0">
                <a:solidFill>
                  <a:srgbClr val="464653"/>
                </a:solidFill>
                <a:latin typeface="Gill Sans MT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2018-09-01</a:t>
            </a:fld>
            <a:endParaRPr lang="ko-KR" altLang="en-US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ko-KR" altLang="en-US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626C3660-C0D1-4068-8793-5F5CFC0449ED}" type="slidenum">
              <a:rPr lang="ko-KR" altLang="en-US" smtClean="0">
                <a:solidFill>
                  <a:srgbClr val="464653"/>
                </a:solidFill>
                <a:latin typeface="Gill Sans MT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ko-KR" altLang="en-US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13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4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10"/>
          <p:cNvGrpSpPr>
            <a:grpSpLocks/>
          </p:cNvGrpSpPr>
          <p:nvPr/>
        </p:nvGrpSpPr>
        <p:grpSpPr bwMode="auto">
          <a:xfrm>
            <a:off x="323850" y="642938"/>
            <a:ext cx="8532813" cy="2065337"/>
            <a:chOff x="0" y="0"/>
            <a:chExt cx="9158" cy="183"/>
          </a:xfrm>
        </p:grpSpPr>
        <p:sp>
          <p:nvSpPr>
            <p:cNvPr id="6149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9pPr>
            </a:lstStyle>
            <a:p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ko-KR" altLang="en-US" sz="4400">
                <a:solidFill>
                  <a:schemeClr val="tx2"/>
                </a:solidFill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6150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kumimoji="0" lang="en-US" altLang="ko-KR" sz="900" b="1" dirty="0" smtClean="0">
                <a:solidFill>
                  <a:schemeClr val="tx2"/>
                </a:solidFill>
                <a:latin typeface="+mj-lt"/>
                <a:ea typeface="新細明體" pitchFamily="18" charset="-12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en-US" altLang="ko-KR" sz="4400" b="1" dirty="0" smtClean="0">
                  <a:solidFill>
                    <a:schemeClr val="tx2"/>
                  </a:solidFill>
                  <a:ea typeface="新細明體" pitchFamily="18" charset="-120"/>
                </a:rPr>
                <a:t>C </a:t>
              </a:r>
              <a:r>
                <a:rPr kumimoji="0" lang="ko-KR" altLang="en-US" sz="4400" b="1" dirty="0" smtClean="0">
                  <a:solidFill>
                    <a:schemeClr val="tx2"/>
                  </a:solidFill>
                  <a:ea typeface="新細明體" pitchFamily="18" charset="-120"/>
                </a:rPr>
                <a:t>프로그래밍 </a:t>
              </a:r>
              <a:r>
                <a:rPr kumimoji="0" lang="en-US" altLang="ko-KR" sz="4400" b="1" dirty="0">
                  <a:solidFill>
                    <a:schemeClr val="tx2"/>
                  </a:solidFill>
                  <a:ea typeface="新細明體" pitchFamily="18" charset="-120"/>
                </a:rPr>
                <a:t>1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Lecture </a:t>
              </a: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Note #14</a:t>
              </a:r>
              <a:endParaRPr kumimoji="0" lang="en-US" altLang="ko-KR" sz="4400" dirty="0" smtClean="0">
                <a:solidFill>
                  <a:schemeClr val="tx2"/>
                </a:solidFill>
                <a:latin typeface="+mj-lt"/>
                <a:ea typeface="新細明體" pitchFamily="18" charset="-120"/>
              </a:endParaRPr>
            </a:p>
          </p:txBody>
        </p:sp>
      </p:grpSp>
      <p:sp>
        <p:nvSpPr>
          <p:cNvPr id="6147" name="Line 4"/>
          <p:cNvSpPr>
            <a:spLocks noChangeShapeType="1"/>
          </p:cNvSpPr>
          <p:nvPr/>
        </p:nvSpPr>
        <p:spPr bwMode="auto">
          <a:xfrm>
            <a:off x="360363" y="2852738"/>
            <a:ext cx="824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6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860800"/>
            <a:ext cx="6400800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sz="2600" kern="1200" smtClean="0">
                <a:latin typeface="+mn-ea"/>
                <a:ea typeface="+mn-ea"/>
              </a:rPr>
              <a:t>조용주</a:t>
            </a:r>
            <a:endParaRPr lang="en-US" altLang="ko-KR" sz="2600" kern="1200" dirty="0">
              <a:latin typeface="+mn-ea"/>
              <a:ea typeface="+mn-ea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ko-KR" sz="2600" dirty="0" smtClean="0">
                <a:latin typeface="+mn-ea"/>
                <a:ea typeface="+mn-ea"/>
              </a:rPr>
              <a:t>ycho@smu.ac.kr</a:t>
            </a:r>
            <a:endParaRPr sz="2600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값을 전달하는 형태의 함수호출</a:t>
            </a:r>
            <a:r>
              <a:rPr lang="en-US" altLang="ko-KR" dirty="0" smtClean="0"/>
              <a:t>: Call by value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함수를 호출할 때 단순히 값을 전달하는 형태의 함수호출을 가리켜 </a:t>
            </a:r>
            <a:r>
              <a:rPr lang="en-US" altLang="ko-KR" dirty="0" smtClean="0"/>
              <a:t>call-by-value</a:t>
            </a:r>
            <a:r>
              <a:rPr lang="ko-KR" altLang="en-US" dirty="0" smtClean="0"/>
              <a:t>라 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메모리의 접근에 사용되는 </a:t>
            </a:r>
            <a:r>
              <a:rPr lang="ko-KR" altLang="en-US" strike="sngStrike" dirty="0" smtClean="0"/>
              <a:t>주소 값을</a:t>
            </a:r>
            <a:r>
              <a:rPr lang="ko-KR" altLang="en-US" dirty="0" smtClean="0"/>
              <a:t> 참조</a:t>
            </a:r>
            <a:r>
              <a:rPr lang="en-US" altLang="ko-KR" dirty="0" smtClean="0"/>
              <a:t>(reference) </a:t>
            </a:r>
            <a:r>
              <a:rPr lang="ko-KR" altLang="en-US" dirty="0" smtClean="0"/>
              <a:t>값을 전달하는 형태의 함수호출을 </a:t>
            </a:r>
            <a:r>
              <a:rPr lang="en-US" altLang="ko-KR" dirty="0" smtClean="0"/>
              <a:t>call-by-reference</a:t>
            </a:r>
            <a:r>
              <a:rPr lang="ko-KR" altLang="en-US" dirty="0" smtClean="0"/>
              <a:t>라 함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683568" y="3573016"/>
            <a:ext cx="3134208" cy="2234458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void f(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if (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 &lt; 0) 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return 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…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4044144" y="3583655"/>
            <a:ext cx="4642656" cy="2677656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void f(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*p,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len</a:t>
            </a:r>
            <a:r>
              <a:rPr lang="en-US" altLang="ko-KR" dirty="0" smtClean="0"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for (</a:t>
            </a:r>
            <a:r>
              <a:rPr lang="en-US" altLang="ko-KR" dirty="0" err="1" smtClean="0">
                <a:latin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</a:rPr>
              <a:t>=0; </a:t>
            </a:r>
            <a:r>
              <a:rPr lang="en-US" altLang="ko-KR" dirty="0" err="1" smtClean="0">
                <a:latin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</a:rPr>
              <a:t>&lt;</a:t>
            </a:r>
            <a:r>
              <a:rPr lang="en-US" altLang="ko-KR" dirty="0" err="1" smtClean="0">
                <a:latin typeface="Consolas" panose="020B0609020204030204" pitchFamily="49" charset="0"/>
              </a:rPr>
              <a:t>len</a:t>
            </a:r>
            <a:r>
              <a:rPr lang="en-US" altLang="ko-KR" dirty="0" smtClean="0">
                <a:latin typeface="Consolas" panose="020B0609020204030204" pitchFamily="49" charset="0"/>
              </a:rPr>
              <a:t>; </a:t>
            </a:r>
            <a:r>
              <a:rPr lang="en-US" altLang="ko-KR" dirty="0" err="1" smtClean="0">
                <a:latin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</a:rPr>
              <a:t>++)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("%d", p[</a:t>
            </a:r>
            <a:r>
              <a:rPr lang="en-US" altLang="ko-KR" dirty="0" err="1" smtClean="0">
                <a:latin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</a:rPr>
              <a:t>]);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("\n");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051720" y="5416936"/>
            <a:ext cx="173424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call-by-value</a:t>
            </a:r>
            <a:endParaRPr lang="ko-KR" altLang="en-US" sz="2000" dirty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33548" y="5901271"/>
            <a:ext cx="244827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trike="sngStrike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call-by-reference</a:t>
            </a:r>
            <a:endParaRPr lang="ko-KR" altLang="en-US" sz="2000" strike="sngStrike" dirty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6218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값을 전달하는 형태의 함수호출</a:t>
            </a:r>
            <a:r>
              <a:rPr lang="en-US" altLang="ko-KR" dirty="0"/>
              <a:t>: Call by value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call-by-value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call-by-reference</a:t>
            </a:r>
            <a:r>
              <a:rPr lang="ko-KR" altLang="en-US" dirty="0" smtClean="0"/>
              <a:t>라는 용어를 기준으로 구분하는 것이 중요하지는 않음</a:t>
            </a:r>
            <a:endParaRPr lang="en-US" altLang="ko-KR" dirty="0" smtClean="0"/>
          </a:p>
          <a:p>
            <a:r>
              <a:rPr lang="ko-KR" altLang="en-US" dirty="0" smtClean="0"/>
              <a:t>중요한 것은 각 호출방식의 특징을 이해하고 적절한 형태의 함수를 정의하는 것</a:t>
            </a:r>
            <a:endParaRPr lang="en-US" altLang="ko-KR" dirty="0" smtClean="0"/>
          </a:p>
          <a:p>
            <a:r>
              <a:rPr lang="en-US" altLang="ko-KR" dirty="0" smtClean="0"/>
              <a:t>call-by-value </a:t>
            </a:r>
            <a:r>
              <a:rPr lang="ko-KR" altLang="en-US" dirty="0" smtClean="0"/>
              <a:t>형태의 함수에서는 </a:t>
            </a:r>
            <a:r>
              <a:rPr lang="ko-KR" altLang="en-US" dirty="0" smtClean="0">
                <a:solidFill>
                  <a:srgbClr val="C00000"/>
                </a:solidFill>
              </a:rPr>
              <a:t>함수 외부에 정의된 변수에 접근 불가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r>
              <a:rPr lang="en-US" altLang="ko-KR" dirty="0" smtClean="0"/>
              <a:t>call-by-reference </a:t>
            </a:r>
            <a:r>
              <a:rPr lang="ko-KR" altLang="en-US" dirty="0" smtClean="0"/>
              <a:t>형태의 함수에서는 </a:t>
            </a:r>
            <a:r>
              <a:rPr lang="ko-KR" altLang="en-US" dirty="0" smtClean="0">
                <a:solidFill>
                  <a:srgbClr val="C00000"/>
                </a:solidFill>
              </a:rPr>
              <a:t>외부에 정의된 변수에 접근 가능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293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잘못 정의된 </a:t>
            </a:r>
            <a:r>
              <a:rPr lang="en-US" altLang="ko-KR" dirty="0" smtClean="0"/>
              <a:t>call-by-value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251520" y="1033332"/>
            <a:ext cx="8064896" cy="5780044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void Swap(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n1,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n2)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temp = n1;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n1 = n2;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n2 = temp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("n1 n2: %d %d\n", n1, n2);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main(void)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num1 = 10;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num2 = 20;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("num1 num2: %d %d\n", num1, num2);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Swap(num1, num2); /* num1</a:t>
            </a:r>
            <a:r>
              <a:rPr lang="ko-KR" altLang="en-US" dirty="0" smtClean="0">
                <a:latin typeface="Consolas" panose="020B0609020204030204" pitchFamily="49" charset="0"/>
              </a:rPr>
              <a:t>과 </a:t>
            </a:r>
            <a:r>
              <a:rPr lang="en-US" altLang="ko-KR" dirty="0" smtClean="0">
                <a:latin typeface="Consolas" panose="020B0609020204030204" pitchFamily="49" charset="0"/>
              </a:rPr>
              <a:t>num2</a:t>
            </a:r>
            <a:r>
              <a:rPr lang="ko-KR" altLang="en-US" dirty="0" smtClean="0">
                <a:latin typeface="Consolas" panose="020B0609020204030204" pitchFamily="49" charset="0"/>
              </a:rPr>
              <a:t>가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ko-KR" altLang="en-US" dirty="0" smtClean="0">
                <a:latin typeface="Consolas" panose="020B0609020204030204" pitchFamily="49" charset="0"/>
              </a:rPr>
              <a:t>바뀜</a:t>
            </a:r>
            <a:r>
              <a:rPr lang="en-US" altLang="ko-KR" dirty="0" smtClean="0">
                <a:latin typeface="Consolas" panose="020B0609020204030204" pitchFamily="49" charset="0"/>
              </a:rPr>
              <a:t>? */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</a:rPr>
              <a:t>("num1 num2: %d %d\n", num1, num2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return 0; }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9334" y="1412776"/>
            <a:ext cx="2773146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4716016" y="1846534"/>
            <a:ext cx="1525261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24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716016" y="3743334"/>
            <a:ext cx="26642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call-by-value</a:t>
            </a:r>
            <a:r>
              <a:rPr lang="ko-KR" altLang="en-US" sz="20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가 적절치 않은 경우</a:t>
            </a:r>
            <a:endParaRPr lang="ko-KR" altLang="en-US" sz="2000" dirty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1222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잘못 정의된 </a:t>
            </a:r>
            <a:r>
              <a:rPr lang="en-US" altLang="ko-KR" dirty="0"/>
              <a:t>call-by-value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199" y="1285056"/>
            <a:ext cx="3746895" cy="257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4204094" y="2098711"/>
            <a:ext cx="266429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en-US" altLang="ko-KR" sz="2000" b="1" dirty="0" smtClean="0">
                <a:solidFill>
                  <a:srgbClr val="CC6600"/>
                </a:solidFill>
                <a:latin typeface="맑은 고딕" pitchFamily="50" charset="-127"/>
                <a:ea typeface="맑은 고딕" pitchFamily="50" charset="-127"/>
              </a:rPr>
              <a:t>Swap </a:t>
            </a:r>
            <a:r>
              <a:rPr lang="ko-KR" altLang="en-US" sz="2000" b="1" dirty="0" smtClean="0">
                <a:solidFill>
                  <a:srgbClr val="CC6600"/>
                </a:solidFill>
                <a:latin typeface="맑은 고딕" pitchFamily="50" charset="-127"/>
                <a:ea typeface="맑은 고딕" pitchFamily="50" charset="-127"/>
              </a:rPr>
              <a:t>함수 내에서의 값의 교환</a:t>
            </a:r>
            <a:endParaRPr lang="en-US" altLang="ko-KR" sz="2000" b="1" dirty="0" smtClean="0">
              <a:solidFill>
                <a:srgbClr val="CC66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6450" y="3895574"/>
            <a:ext cx="5438629" cy="284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5924325" y="4815283"/>
            <a:ext cx="3456384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800"/>
              </a:lnSpc>
            </a:pPr>
            <a:r>
              <a:rPr lang="en-US" altLang="ko-KR" sz="2000" b="1" dirty="0" smtClean="0">
                <a:solidFill>
                  <a:srgbClr val="CC6600"/>
                </a:solidFill>
                <a:latin typeface="맑은 고딕" pitchFamily="50" charset="-127"/>
                <a:ea typeface="맑은 고딕" pitchFamily="50" charset="-127"/>
              </a:rPr>
              <a:t>Swap </a:t>
            </a:r>
            <a:r>
              <a:rPr lang="ko-KR" altLang="en-US" sz="2000" b="1" dirty="0" smtClean="0">
                <a:solidFill>
                  <a:srgbClr val="CC6600"/>
                </a:solidFill>
                <a:latin typeface="맑은 고딕" pitchFamily="50" charset="-127"/>
                <a:ea typeface="맑은 고딕" pitchFamily="50" charset="-127"/>
              </a:rPr>
              <a:t>함수 내에서의 값의 교환은 외부에 영향을 주지 않는다</a:t>
            </a:r>
            <a:r>
              <a:rPr lang="en-US" altLang="ko-KR" sz="2000" b="1" dirty="0" smtClean="0">
                <a:solidFill>
                  <a:srgbClr val="CC66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3770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주소 값을 전달하는 형태의 함수 호출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251520" y="1033332"/>
            <a:ext cx="8064896" cy="5780044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void Swap(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* p1,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* p2)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temp = *p1;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*p1 = *p2;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*p2 = temp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("n1 n2: %d %d\n", n1, n2);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main(void)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num1 = 10;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num2 = 20;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("num1 num2: %d %d\n", num1, num2);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Swap(&amp;num1, &amp;num2); /* num1</a:t>
            </a:r>
            <a:r>
              <a:rPr lang="ko-KR" altLang="en-US" dirty="0" smtClean="0">
                <a:latin typeface="Consolas" panose="020B0609020204030204" pitchFamily="49" charset="0"/>
              </a:rPr>
              <a:t>과 </a:t>
            </a:r>
            <a:r>
              <a:rPr lang="en-US" altLang="ko-KR" dirty="0" smtClean="0">
                <a:latin typeface="Consolas" panose="020B0609020204030204" pitchFamily="49" charset="0"/>
              </a:rPr>
              <a:t>num2</a:t>
            </a:r>
            <a:r>
              <a:rPr lang="ko-KR" altLang="en-US" dirty="0" smtClean="0">
                <a:latin typeface="Consolas" panose="020B0609020204030204" pitchFamily="49" charset="0"/>
              </a:rPr>
              <a:t>가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ko-KR" altLang="en-US" dirty="0" smtClean="0">
                <a:latin typeface="Consolas" panose="020B0609020204030204" pitchFamily="49" charset="0"/>
              </a:rPr>
              <a:t>바뀜</a:t>
            </a:r>
            <a:r>
              <a:rPr lang="en-US" altLang="ko-KR" dirty="0" smtClean="0">
                <a:latin typeface="Consolas" panose="020B0609020204030204" pitchFamily="49" charset="0"/>
              </a:rPr>
              <a:t>? */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>
                <a:latin typeface="Consolas" panose="020B0609020204030204" pitchFamily="49" charset="0"/>
              </a:rPr>
              <a:t>printf</a:t>
            </a:r>
            <a:r>
              <a:rPr lang="en-US" altLang="ko-KR" dirty="0">
                <a:latin typeface="Consolas" panose="020B0609020204030204" pitchFamily="49" charset="0"/>
              </a:rPr>
              <a:t>("num1 num2: %d %d\n", num1, num2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return 0; }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716016" y="1846534"/>
            <a:ext cx="1525261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24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716016" y="3743334"/>
            <a:ext cx="26642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call-by-value</a:t>
            </a:r>
            <a:r>
              <a:rPr lang="ko-KR" altLang="en-US" sz="20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가 적절치 않은 경우</a:t>
            </a:r>
            <a:endParaRPr lang="ko-KR" altLang="en-US" sz="2000" dirty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78128" y="1686811"/>
            <a:ext cx="2910050" cy="833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52262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주소 값을 전달하는 형태의 함수 호출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3959323"/>
            <a:ext cx="8229600" cy="2171601"/>
          </a:xfrm>
        </p:spPr>
        <p:txBody>
          <a:bodyPr/>
          <a:lstStyle/>
          <a:p>
            <a:r>
              <a:rPr lang="en-US" altLang="ko-KR" dirty="0" smtClean="0"/>
              <a:t>Swap</a:t>
            </a:r>
            <a:r>
              <a:rPr lang="ko-KR" altLang="en-US" dirty="0" smtClean="0"/>
              <a:t>함수 내에서의 </a:t>
            </a:r>
            <a:r>
              <a:rPr lang="en-US" altLang="ko-KR" dirty="0" smtClean="0"/>
              <a:t>*ptr1 = main</a:t>
            </a:r>
            <a:r>
              <a:rPr lang="ko-KR" altLang="en-US" dirty="0" smtClean="0"/>
              <a:t>함수의 </a:t>
            </a:r>
            <a:r>
              <a:rPr lang="en-US" altLang="ko-KR" dirty="0" smtClean="0"/>
              <a:t>num1</a:t>
            </a:r>
          </a:p>
          <a:p>
            <a:r>
              <a:rPr lang="en-US" altLang="ko-KR" dirty="0" smtClean="0"/>
              <a:t>Swap</a:t>
            </a:r>
            <a:r>
              <a:rPr lang="ko-KR" altLang="en-US" dirty="0" smtClean="0"/>
              <a:t>함수 내에서의 </a:t>
            </a:r>
            <a:r>
              <a:rPr lang="en-US" altLang="ko-KR" dirty="0" smtClean="0"/>
              <a:t>*ptr2 = main</a:t>
            </a:r>
            <a:r>
              <a:rPr lang="ko-KR" altLang="en-US" dirty="0" smtClean="0"/>
              <a:t>함수의 </a:t>
            </a:r>
            <a:r>
              <a:rPr lang="en-US" altLang="ko-KR" dirty="0" smtClean="0"/>
              <a:t>num2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204094" y="2098711"/>
            <a:ext cx="266429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en-US" altLang="ko-KR" sz="2000" b="1" dirty="0" smtClean="0">
                <a:solidFill>
                  <a:srgbClr val="CC6600"/>
                </a:solidFill>
                <a:latin typeface="맑은 고딕" pitchFamily="50" charset="-127"/>
                <a:ea typeface="맑은 고딕" pitchFamily="50" charset="-127"/>
              </a:rPr>
              <a:t>Swap </a:t>
            </a:r>
            <a:r>
              <a:rPr lang="ko-KR" altLang="en-US" sz="2000" b="1" dirty="0" smtClean="0">
                <a:solidFill>
                  <a:srgbClr val="CC6600"/>
                </a:solidFill>
                <a:latin typeface="맑은 고딕" pitchFamily="50" charset="-127"/>
                <a:ea typeface="맑은 고딕" pitchFamily="50" charset="-127"/>
              </a:rPr>
              <a:t>함수 내에서 함수 외부에  있는 변수간 값의 교환</a:t>
            </a:r>
            <a:endParaRPr lang="en-US" altLang="ko-KR" sz="2000" b="1" dirty="0" smtClean="0">
              <a:solidFill>
                <a:srgbClr val="CC66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2296" y="1222797"/>
            <a:ext cx="3725555" cy="2566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78392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scanf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호출 시 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연산자를 붙이는 이유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07504" y="1302197"/>
            <a:ext cx="3816424" cy="2234458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main(void)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scanf</a:t>
            </a:r>
            <a:r>
              <a:rPr lang="en-US" altLang="ko-KR" dirty="0" smtClean="0">
                <a:latin typeface="Consolas" panose="020B0609020204030204" pitchFamily="49" charset="0"/>
              </a:rPr>
              <a:t>("%d", &amp;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…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923928" y="1555950"/>
            <a:ext cx="367241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변수 </a:t>
            </a:r>
            <a:r>
              <a:rPr lang="en-US" altLang="ko-KR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num </a:t>
            </a:r>
            <a:r>
              <a:rPr lang="ko-KR" altLang="en-US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앞에 </a:t>
            </a:r>
            <a:r>
              <a:rPr lang="en-US" altLang="ko-KR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&amp; </a:t>
            </a:r>
            <a:r>
              <a:rPr lang="ko-KR" altLang="en-US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연산자를 붙이는 이유는</a:t>
            </a:r>
            <a:r>
              <a:rPr lang="en-US" altLang="ko-KR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?</a:t>
            </a:r>
            <a:endParaRPr lang="ko-KR" altLang="en-US" sz="2400" dirty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067944" y="2419426"/>
            <a:ext cx="5126856" cy="6926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bg2">
                    <a:lumMod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scanf </a:t>
            </a:r>
            <a:r>
              <a:rPr lang="ko-KR" altLang="en-US" sz="2000" b="1" dirty="0" smtClean="0">
                <a:solidFill>
                  <a:schemeClr val="bg2">
                    <a:lumMod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함수 내에서 외부에 선언된 변수 </a:t>
            </a:r>
            <a:r>
              <a:rPr lang="en-US" altLang="ko-KR" sz="2000" b="1" dirty="0" smtClean="0">
                <a:solidFill>
                  <a:schemeClr val="bg2">
                    <a:lumMod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num</a:t>
            </a:r>
            <a:r>
              <a:rPr lang="ko-KR" altLang="en-US" sz="2000" b="1" dirty="0" smtClean="0">
                <a:solidFill>
                  <a:schemeClr val="bg2">
                    <a:lumMod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에 접근 하기 위해서는 </a:t>
            </a:r>
            <a:r>
              <a:rPr lang="en-US" altLang="ko-KR" sz="2000" b="1" dirty="0" smtClean="0">
                <a:solidFill>
                  <a:schemeClr val="bg2">
                    <a:lumMod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num</a:t>
            </a:r>
            <a:r>
              <a:rPr lang="ko-KR" altLang="en-US" sz="2000" b="1" dirty="0" smtClean="0">
                <a:solidFill>
                  <a:schemeClr val="bg2">
                    <a:lumMod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의 주소 값을 알아야 한다</a:t>
            </a:r>
            <a:r>
              <a:rPr lang="en-US" altLang="ko-KR" sz="2000" b="1" dirty="0" smtClean="0">
                <a:solidFill>
                  <a:schemeClr val="bg2">
                    <a:lumMod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b="1" dirty="0" smtClean="0">
                <a:solidFill>
                  <a:schemeClr val="bg2">
                    <a:lumMod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그래서 </a:t>
            </a:r>
            <a:r>
              <a:rPr lang="en-US" altLang="ko-KR" sz="2000" b="1" dirty="0" smtClean="0">
                <a:solidFill>
                  <a:schemeClr val="bg2">
                    <a:lumMod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scanf </a:t>
            </a:r>
            <a:r>
              <a:rPr lang="ko-KR" altLang="en-US" sz="2000" b="1" dirty="0" smtClean="0">
                <a:solidFill>
                  <a:schemeClr val="bg2">
                    <a:lumMod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함수는 변수의 주소 값을 요구함</a:t>
            </a:r>
            <a:endParaRPr lang="en-US" altLang="ko-KR" sz="2000" b="1" dirty="0" smtClean="0">
              <a:solidFill>
                <a:schemeClr val="bg2">
                  <a:lumMod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 Box 20"/>
          <p:cNvSpPr txBox="1">
            <a:spLocks noChangeArrowheads="1"/>
          </p:cNvSpPr>
          <p:nvPr/>
        </p:nvSpPr>
        <p:spPr bwMode="auto">
          <a:xfrm>
            <a:off x="113780" y="3752555"/>
            <a:ext cx="3816424" cy="2234458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main(void) {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char </a:t>
            </a:r>
            <a:r>
              <a:rPr lang="en-US" altLang="ko-KR" dirty="0" err="1" smtClean="0">
                <a:latin typeface="Consolas" panose="020B0609020204030204" pitchFamily="49" charset="0"/>
              </a:rPr>
              <a:t>str</a:t>
            </a:r>
            <a:r>
              <a:rPr lang="en-US" altLang="ko-KR" dirty="0" smtClean="0">
                <a:latin typeface="Consolas" panose="020B0609020204030204" pitchFamily="49" charset="0"/>
              </a:rPr>
              <a:t>[30];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scanf</a:t>
            </a:r>
            <a:r>
              <a:rPr lang="en-US" altLang="ko-KR" dirty="0" smtClean="0">
                <a:latin typeface="Consolas" panose="020B0609020204030204" pitchFamily="49" charset="0"/>
              </a:rPr>
              <a:t>("%s", </a:t>
            </a:r>
            <a:r>
              <a:rPr lang="en-US" altLang="ko-KR" dirty="0" err="1" smtClean="0">
                <a:latin typeface="Consolas" panose="020B0609020204030204" pitchFamily="49" charset="0"/>
              </a:rPr>
              <a:t>str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…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923928" y="3903095"/>
            <a:ext cx="367241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변수 </a:t>
            </a:r>
            <a:r>
              <a:rPr lang="en-US" altLang="ko-KR" sz="2400" dirty="0" err="1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str</a:t>
            </a:r>
            <a:r>
              <a:rPr lang="en-US" altLang="ko-KR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 </a:t>
            </a:r>
            <a:r>
              <a:rPr lang="ko-KR" altLang="en-US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앞에 </a:t>
            </a:r>
            <a:r>
              <a:rPr lang="en-US" altLang="ko-KR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&amp; </a:t>
            </a:r>
            <a:r>
              <a:rPr lang="ko-KR" altLang="en-US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연산자를 붙이지 않는 이유는</a:t>
            </a:r>
            <a:r>
              <a:rPr lang="en-US" altLang="ko-KR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?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953520" y="4728978"/>
            <a:ext cx="4176464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bg2">
                    <a:lumMod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str</a:t>
            </a:r>
            <a:r>
              <a:rPr lang="ko-KR" altLang="en-US" sz="2000" b="1" dirty="0" smtClean="0">
                <a:solidFill>
                  <a:schemeClr val="bg2">
                    <a:lumMod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은 배열의 이름이고 그 자체가 주소 값이기 때문에 </a:t>
            </a:r>
            <a:r>
              <a:rPr lang="en-US" altLang="ko-KR" sz="2000" b="1" dirty="0" smtClean="0">
                <a:solidFill>
                  <a:schemeClr val="bg2">
                    <a:lumMod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&amp; </a:t>
            </a:r>
            <a:r>
              <a:rPr lang="ko-KR" altLang="en-US" sz="2000" b="1" dirty="0" smtClean="0">
                <a:solidFill>
                  <a:schemeClr val="bg2">
                    <a:lumMod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연산자를 붙이지 않는다</a:t>
            </a:r>
            <a:r>
              <a:rPr lang="en-US" altLang="ko-KR" sz="2000" b="1" dirty="0" smtClean="0">
                <a:solidFill>
                  <a:schemeClr val="bg2">
                    <a:lumMod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str</a:t>
            </a:r>
            <a:r>
              <a:rPr lang="ko-KR" altLang="en-US" sz="2000" b="1" dirty="0" smtClean="0">
                <a:solidFill>
                  <a:schemeClr val="bg2">
                    <a:lumMod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을 전달함은 </a:t>
            </a:r>
            <a:r>
              <a:rPr lang="en-US" altLang="ko-KR" sz="2000" b="1" dirty="0" smtClean="0">
                <a:solidFill>
                  <a:schemeClr val="bg2">
                    <a:lumMod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scanf </a:t>
            </a:r>
            <a:r>
              <a:rPr lang="ko-KR" altLang="en-US" sz="2000" b="1" dirty="0" smtClean="0">
                <a:solidFill>
                  <a:schemeClr val="bg2">
                    <a:lumMod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함수 내부로 배열 </a:t>
            </a:r>
            <a:r>
              <a:rPr lang="en-US" altLang="ko-KR" sz="2000" b="1" dirty="0" smtClean="0">
                <a:solidFill>
                  <a:schemeClr val="bg2">
                    <a:lumMod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str</a:t>
            </a:r>
            <a:r>
              <a:rPr lang="ko-KR" altLang="en-US" sz="2000" b="1" dirty="0" smtClean="0">
                <a:solidFill>
                  <a:schemeClr val="bg2">
                    <a:lumMod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의 주소 값을 전달하는 것이다</a:t>
            </a:r>
            <a:r>
              <a:rPr lang="en-US" altLang="ko-KR" sz="2000" b="1" dirty="0" smtClean="0">
                <a:solidFill>
                  <a:schemeClr val="bg2">
                    <a:lumMod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95725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포인터 변수의 참조대상에 대한 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선언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672735"/>
            <a:ext cx="8229600" cy="1458190"/>
          </a:xfrm>
        </p:spPr>
        <p:txBody>
          <a:bodyPr/>
          <a:lstStyle/>
          <a:p>
            <a:r>
              <a:rPr lang="ko-KR" altLang="en-US" dirty="0" smtClean="0"/>
              <a:t>그러나 변수 </a:t>
            </a:r>
            <a:r>
              <a:rPr lang="en-US" altLang="ko-KR" dirty="0" err="1" smtClean="0"/>
              <a:t>num</a:t>
            </a:r>
            <a:r>
              <a:rPr lang="ko-KR" altLang="en-US" dirty="0" smtClean="0"/>
              <a:t>에 저장된 값 자체의 변경이 불가능한 것은 아님</a:t>
            </a:r>
            <a:endParaRPr lang="en-US" altLang="ko-KR" dirty="0" smtClean="0"/>
          </a:p>
          <a:p>
            <a:r>
              <a:rPr lang="ko-KR" altLang="en-US" dirty="0" smtClean="0"/>
              <a:t>다만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ptr</a:t>
            </a:r>
            <a:r>
              <a:rPr lang="ko-KR" altLang="en-US" dirty="0" smtClean="0"/>
              <a:t>을 통한 변경을 허용하지 </a:t>
            </a:r>
            <a:r>
              <a:rPr lang="ko-KR" altLang="en-US" dirty="0" err="1" smtClean="0"/>
              <a:t>않을뿐임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07504" y="1302197"/>
            <a:ext cx="5184576" cy="3120854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main(void)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 = 20;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* </a:t>
            </a:r>
            <a:r>
              <a:rPr lang="en-US" altLang="ko-KR" dirty="0" err="1" smtClean="0">
                <a:latin typeface="Consolas" panose="020B0609020204030204" pitchFamily="49" charset="0"/>
              </a:rPr>
              <a:t>ptr</a:t>
            </a:r>
            <a:r>
              <a:rPr lang="en-US" altLang="ko-KR" dirty="0" smtClean="0">
                <a:latin typeface="Consolas" panose="020B0609020204030204" pitchFamily="49" charset="0"/>
              </a:rPr>
              <a:t> = &amp;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*</a:t>
            </a:r>
            <a:r>
              <a:rPr lang="en-US" altLang="ko-KR" dirty="0" err="1" smtClean="0">
                <a:latin typeface="Consolas" panose="020B0609020204030204" pitchFamily="49" charset="0"/>
              </a:rPr>
              <a:t>ptr</a:t>
            </a:r>
            <a:r>
              <a:rPr lang="en-US" altLang="ko-KR" dirty="0" smtClean="0">
                <a:latin typeface="Consolas" panose="020B0609020204030204" pitchFamily="49" charset="0"/>
              </a:rPr>
              <a:t> = 30; /* </a:t>
            </a:r>
            <a:r>
              <a:rPr lang="ko-KR" altLang="en-US" dirty="0" smtClean="0">
                <a:latin typeface="Consolas" panose="020B0609020204030204" pitchFamily="49" charset="0"/>
              </a:rPr>
              <a:t>컴파일 에러 </a:t>
            </a:r>
            <a:r>
              <a:rPr lang="en-US" altLang="ko-KR" dirty="0" smtClean="0">
                <a:latin typeface="Consolas" panose="020B0609020204030204" pitchFamily="49" charset="0"/>
              </a:rPr>
              <a:t>*/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 = 40; /* </a:t>
            </a:r>
            <a:r>
              <a:rPr lang="ko-KR" altLang="en-US" dirty="0" smtClean="0">
                <a:latin typeface="Consolas" panose="020B0609020204030204" pitchFamily="49" charset="0"/>
              </a:rPr>
              <a:t>컴파일 성공 </a:t>
            </a:r>
            <a:r>
              <a:rPr lang="en-US" altLang="ko-KR" dirty="0" smtClean="0">
                <a:latin typeface="Consolas" panose="020B0609020204030204" pitchFamily="49" charset="0"/>
              </a:rPr>
              <a:t>*/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…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364086" y="2348880"/>
            <a:ext cx="367241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왼편의 </a:t>
            </a:r>
            <a:r>
              <a:rPr lang="en-US" altLang="ko-KR" sz="2400" dirty="0" err="1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const</a:t>
            </a:r>
            <a:r>
              <a:rPr lang="en-US" altLang="ko-KR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 </a:t>
            </a:r>
            <a:r>
              <a:rPr lang="ko-KR" altLang="en-US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선언지 갖는 의미</a:t>
            </a:r>
            <a:endParaRPr lang="en-US" altLang="ko-KR" sz="2400" dirty="0" smtClean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  <a:p>
            <a:r>
              <a:rPr lang="ko-KR" altLang="en-US" sz="2400" dirty="0" smtClean="0">
                <a:solidFill>
                  <a:schemeClr val="tx1"/>
                </a:solidFill>
                <a:ea typeface="휴먼편지체" pitchFamily="18" charset="-127"/>
              </a:rPr>
              <a:t>포인터 변수 </a:t>
            </a:r>
            <a:r>
              <a:rPr lang="en-US" altLang="ko-KR" sz="2400" dirty="0" err="1" smtClean="0">
                <a:solidFill>
                  <a:schemeClr val="tx1"/>
                </a:solidFill>
                <a:ea typeface="휴먼편지체" pitchFamily="18" charset="-127"/>
              </a:rPr>
              <a:t>ptr</a:t>
            </a:r>
            <a:r>
              <a:rPr lang="ko-KR" altLang="en-US" sz="2400" dirty="0" smtClean="0">
                <a:solidFill>
                  <a:schemeClr val="tx1"/>
                </a:solidFill>
                <a:ea typeface="휴먼편지체" pitchFamily="18" charset="-127"/>
              </a:rPr>
              <a:t>을 이용해서 </a:t>
            </a:r>
            <a:r>
              <a:rPr lang="en-US" altLang="ko-KR" sz="2400" dirty="0" err="1" smtClean="0">
                <a:solidFill>
                  <a:schemeClr val="tx1"/>
                </a:solidFill>
                <a:ea typeface="휴먼편지체" pitchFamily="18" charset="-127"/>
              </a:rPr>
              <a:t>ptr</a:t>
            </a:r>
            <a:r>
              <a:rPr lang="ko-KR" altLang="en-US" sz="2400" dirty="0" smtClean="0">
                <a:solidFill>
                  <a:schemeClr val="tx1"/>
                </a:solidFill>
                <a:ea typeface="휴먼편지체" pitchFamily="18" charset="-127"/>
              </a:rPr>
              <a:t>이 가리키는 변수에 저장된 값을 변경하는 것을 허용하지 않음</a:t>
            </a:r>
            <a:endParaRPr lang="en-US" altLang="ko-KR" sz="2400" dirty="0" smtClean="0">
              <a:solidFill>
                <a:schemeClr val="tx1"/>
              </a:solidFill>
              <a:ea typeface="휴먼편지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4649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포인터 변수의 상수화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07504" y="1302197"/>
            <a:ext cx="5184576" cy="4376583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main(void)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num1 = 20;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num2 = 30;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* </a:t>
            </a:r>
            <a:r>
              <a:rPr lang="en-US" altLang="ko-KR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ptr</a:t>
            </a:r>
            <a:r>
              <a:rPr lang="en-US" altLang="ko-KR" dirty="0" smtClean="0">
                <a:latin typeface="Consolas" panose="020B0609020204030204" pitchFamily="49" charset="0"/>
              </a:rPr>
              <a:t> = &amp;num1;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ptr</a:t>
            </a:r>
            <a:r>
              <a:rPr lang="en-US" altLang="ko-KR" dirty="0" smtClean="0">
                <a:latin typeface="Consolas" panose="020B0609020204030204" pitchFamily="49" charset="0"/>
              </a:rPr>
              <a:t> = &amp;num2; /* </a:t>
            </a:r>
            <a:r>
              <a:rPr lang="ko-KR" altLang="en-US" dirty="0" smtClean="0">
                <a:latin typeface="Consolas" panose="020B0609020204030204" pitchFamily="49" charset="0"/>
              </a:rPr>
              <a:t>컴파일 에러 </a:t>
            </a:r>
            <a:r>
              <a:rPr lang="en-US" altLang="ko-KR" dirty="0" smtClean="0">
                <a:latin typeface="Consolas" panose="020B0609020204030204" pitchFamily="49" charset="0"/>
              </a:rPr>
              <a:t>*/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*</a:t>
            </a:r>
            <a:r>
              <a:rPr lang="en-US" altLang="ko-KR" dirty="0" err="1" smtClean="0">
                <a:latin typeface="Consolas" panose="020B0609020204030204" pitchFamily="49" charset="0"/>
              </a:rPr>
              <a:t>ptr</a:t>
            </a:r>
            <a:r>
              <a:rPr lang="en-US" altLang="ko-KR" dirty="0" smtClean="0">
                <a:latin typeface="Consolas" panose="020B0609020204030204" pitchFamily="49" charset="0"/>
              </a:rPr>
              <a:t> = 40 /9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 = 40; /* </a:t>
            </a:r>
            <a:r>
              <a:rPr lang="ko-KR" altLang="en-US" dirty="0" smtClean="0">
                <a:latin typeface="Consolas" panose="020B0609020204030204" pitchFamily="49" charset="0"/>
              </a:rPr>
              <a:t>컴파일 성공 </a:t>
            </a:r>
            <a:r>
              <a:rPr lang="en-US" altLang="ko-KR" dirty="0" smtClean="0">
                <a:latin typeface="Consolas" panose="020B0609020204030204" pitchFamily="49" charset="0"/>
              </a:rPr>
              <a:t>*/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…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364086" y="2348880"/>
            <a:ext cx="367241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왼편의 </a:t>
            </a:r>
            <a:r>
              <a:rPr lang="en-US" altLang="ko-KR" sz="2400" dirty="0" err="1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const</a:t>
            </a:r>
            <a:r>
              <a:rPr lang="en-US" altLang="ko-KR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 </a:t>
            </a:r>
            <a:r>
              <a:rPr lang="ko-KR" altLang="en-US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선언지 갖는 의미</a:t>
            </a:r>
            <a:endParaRPr lang="en-US" altLang="ko-KR" sz="2400" dirty="0" smtClean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  <a:p>
            <a:r>
              <a:rPr lang="ko-KR" altLang="en-US" sz="2400" dirty="0" smtClean="0">
                <a:solidFill>
                  <a:schemeClr val="tx1"/>
                </a:solidFill>
                <a:ea typeface="휴먼편지체" pitchFamily="18" charset="-127"/>
              </a:rPr>
              <a:t>포인터 변수 </a:t>
            </a:r>
            <a:r>
              <a:rPr lang="en-US" altLang="ko-KR" sz="2400" dirty="0" err="1" smtClean="0">
                <a:solidFill>
                  <a:schemeClr val="tx1"/>
                </a:solidFill>
                <a:ea typeface="휴먼편지체" pitchFamily="18" charset="-127"/>
              </a:rPr>
              <a:t>ptr</a:t>
            </a:r>
            <a:r>
              <a:rPr lang="ko-KR" altLang="en-US" sz="2400" dirty="0" smtClean="0">
                <a:solidFill>
                  <a:schemeClr val="tx1"/>
                </a:solidFill>
                <a:ea typeface="휴먼편지체" pitchFamily="18" charset="-127"/>
              </a:rPr>
              <a:t>에 저장된 값을 상수화</a:t>
            </a:r>
            <a:endParaRPr lang="en-US" altLang="ko-KR" sz="2400" dirty="0" smtClean="0">
              <a:solidFill>
                <a:schemeClr val="tx1"/>
              </a:solidFill>
              <a:ea typeface="휴먼편지체" pitchFamily="18" charset="-127"/>
            </a:endParaRPr>
          </a:p>
          <a:p>
            <a:r>
              <a:rPr lang="ko-KR" altLang="en-US" sz="2400" dirty="0" smtClean="0">
                <a:solidFill>
                  <a:schemeClr val="tx1"/>
                </a:solidFill>
                <a:ea typeface="휴먼편지체" pitchFamily="18" charset="-127"/>
              </a:rPr>
              <a:t>즉 </a:t>
            </a:r>
            <a:r>
              <a:rPr lang="en-US" altLang="ko-KR" sz="2400" dirty="0" smtClean="0">
                <a:solidFill>
                  <a:schemeClr val="tx1"/>
                </a:solidFill>
                <a:ea typeface="휴먼편지체" pitchFamily="18" charset="-127"/>
              </a:rPr>
              <a:t>PTR</a:t>
            </a:r>
            <a:r>
              <a:rPr lang="ko-KR" altLang="en-US" sz="2400" dirty="0" smtClean="0">
                <a:solidFill>
                  <a:schemeClr val="tx1"/>
                </a:solidFill>
                <a:ea typeface="휴먼편지체" pitchFamily="18" charset="-127"/>
              </a:rPr>
              <a:t>에 저장된 값은 변경 부을 이용해서 </a:t>
            </a:r>
            <a:r>
              <a:rPr lang="en-US" altLang="ko-KR" sz="2400" dirty="0" err="1" smtClean="0">
                <a:solidFill>
                  <a:schemeClr val="tx1"/>
                </a:solidFill>
                <a:ea typeface="휴먼편지체" pitchFamily="18" charset="-127"/>
              </a:rPr>
              <a:t>ptr</a:t>
            </a:r>
            <a:r>
              <a:rPr lang="ko-KR" altLang="en-US" sz="2400" dirty="0" smtClean="0">
                <a:solidFill>
                  <a:schemeClr val="tx1"/>
                </a:solidFill>
                <a:ea typeface="휴먼편지체" pitchFamily="18" charset="-127"/>
              </a:rPr>
              <a:t>이 가리키는 변수에 저장된 값을 변경하는 것을 허용하지 않음</a:t>
            </a:r>
            <a:endParaRPr lang="en-US" altLang="ko-KR" sz="2400" dirty="0" smtClean="0">
              <a:solidFill>
                <a:schemeClr val="tx1"/>
              </a:solidFill>
              <a:ea typeface="휴먼편지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8405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포인터 변수의 상수화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두  가지 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선언을 동시에 할 수 있음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96392" y="2023506"/>
            <a:ext cx="3888432" cy="904863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const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* </a:t>
            </a:r>
            <a:r>
              <a:rPr lang="en-US" altLang="ko-KR" dirty="0" err="1" smtClean="0">
                <a:latin typeface="Consolas" panose="020B0609020204030204" pitchFamily="49" charset="0"/>
              </a:rPr>
              <a:t>ptr</a:t>
            </a:r>
            <a:r>
              <a:rPr lang="en-US" altLang="ko-KR" dirty="0" smtClean="0">
                <a:latin typeface="Consolas" panose="020B0609020204030204" pitchFamily="49" charset="0"/>
              </a:rPr>
              <a:t> = &amp;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* </a:t>
            </a:r>
            <a:r>
              <a:rPr lang="en-US" altLang="ko-KR" dirty="0" err="1" smtClean="0">
                <a:latin typeface="Consolas" panose="020B0609020204030204" pitchFamily="49" charset="0"/>
              </a:rPr>
              <a:t>const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ptr</a:t>
            </a:r>
            <a:r>
              <a:rPr lang="en-US" altLang="ko-KR" dirty="0" smtClean="0">
                <a:latin typeface="Consolas" panose="020B0609020204030204" pitchFamily="49" charset="0"/>
              </a:rPr>
              <a:t> = &amp;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;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4211960" y="2023506"/>
            <a:ext cx="4932040" cy="461665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const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* </a:t>
            </a:r>
            <a:r>
              <a:rPr lang="en-US" altLang="ko-KR" dirty="0" err="1" smtClean="0">
                <a:latin typeface="Consolas" panose="020B0609020204030204" pitchFamily="49" charset="0"/>
              </a:rPr>
              <a:t>const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ptr</a:t>
            </a:r>
            <a:r>
              <a:rPr lang="en-US" altLang="ko-KR" dirty="0" smtClean="0">
                <a:latin typeface="Consolas" panose="020B0609020204030204" pitchFamily="49" charset="0"/>
              </a:rPr>
              <a:t> = &amp;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1582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14-1. </a:t>
            </a: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함수의 인자로 </a:t>
            </a:r>
            <a: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/>
            </a:r>
            <a:br>
              <a:rPr lang="en-US" altLang="ko-KR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</a:br>
            <a:r>
              <a:rPr lang="ko-KR" altLang="en-US" sz="2900" dirty="0" smtClean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배열 전달하기</a:t>
            </a:r>
            <a:endParaRPr lang="ko-KR" altLang="en-US" sz="290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 </a:t>
            </a:r>
            <a:r>
              <a:rPr lang="ko-KR" altLang="en-US" sz="2200" b="1" dirty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프로그래밍 개정판</a:t>
            </a:r>
            <a:endParaRPr lang="ko-KR" altLang="en-US" sz="2200" b="1" dirty="0">
              <a:solidFill>
                <a:schemeClr val="bg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ko-KR" altLang="en-US" sz="1800" dirty="0">
              <a:solidFill>
                <a:prstClr val="white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1571612"/>
            <a:ext cx="9715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1785926"/>
            <a:ext cx="10953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2574" y="1664376"/>
            <a:ext cx="3333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12086" y="2402364"/>
            <a:ext cx="4381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15338" y="2500306"/>
            <a:ext cx="49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29652" y="1857364"/>
            <a:ext cx="3238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86578" y="857232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43834" y="1071546"/>
            <a:ext cx="10287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9550150">
            <a:off x="7252041" y="1319198"/>
            <a:ext cx="5429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429520" y="714356"/>
            <a:ext cx="2667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15272" y="785794"/>
            <a:ext cx="2667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72462" y="714356"/>
            <a:ext cx="323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직사각형 32"/>
          <p:cNvSpPr/>
          <p:nvPr/>
        </p:nvSpPr>
        <p:spPr>
          <a:xfrm>
            <a:off x="785786" y="1214422"/>
            <a:ext cx="5715039" cy="16825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윤성우의 </a:t>
            </a:r>
            <a:endParaRPr lang="en-US" altLang="ko-KR" sz="4000" b="1" dirty="0" smtClean="0">
              <a:ln w="1905"/>
              <a:gradFill>
                <a:gsLst>
                  <a:gs pos="0">
                    <a:srgbClr val="8E736A">
                      <a:shade val="20000"/>
                      <a:satMod val="200000"/>
                    </a:srgbClr>
                  </a:gs>
                  <a:gs pos="78000">
                    <a:srgbClr val="8E736A">
                      <a:tint val="90000"/>
                      <a:shade val="89000"/>
                      <a:satMod val="220000"/>
                    </a:srgbClr>
                  </a:gs>
                  <a:gs pos="100000">
                    <a:srgbClr val="8E736A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Gill Sans MT"/>
            </a:endParaRPr>
          </a:p>
          <a:p>
            <a:pPr eaLnBrk="1" fontAlgn="auto" latinLnBrk="1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400" b="1" dirty="0" smtClean="0">
              <a:ln w="1905"/>
              <a:gradFill>
                <a:gsLst>
                  <a:gs pos="0">
                    <a:srgbClr val="8E736A">
                      <a:shade val="20000"/>
                      <a:satMod val="200000"/>
                    </a:srgbClr>
                  </a:gs>
                  <a:gs pos="78000">
                    <a:srgbClr val="8E736A">
                      <a:tint val="90000"/>
                      <a:shade val="89000"/>
                      <a:satMod val="220000"/>
                    </a:srgbClr>
                  </a:gs>
                  <a:gs pos="100000">
                    <a:srgbClr val="8E736A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Gill Sans MT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열혈 </a:t>
            </a:r>
            <a:r>
              <a:rPr lang="en-US" altLang="ko-KR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C </a:t>
            </a:r>
            <a:r>
              <a:rPr lang="ko-KR" altLang="en-US" sz="4000" b="1" dirty="0" smtClean="0">
                <a:ln w="1905"/>
                <a:gradFill>
                  <a:gsLst>
                    <a:gs pos="0">
                      <a:srgbClr val="8E736A">
                        <a:shade val="20000"/>
                        <a:satMod val="200000"/>
                      </a:srgbClr>
                    </a:gs>
                    <a:gs pos="78000">
                      <a:srgbClr val="8E736A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8E736A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Gill Sans MT"/>
              </a:rPr>
              <a:t>프로그래밍</a:t>
            </a:r>
            <a:endParaRPr lang="en-US" altLang="ko-KR" sz="4000" b="1" dirty="0">
              <a:ln w="1905"/>
              <a:gradFill>
                <a:gsLst>
                  <a:gs pos="0">
                    <a:srgbClr val="8E736A">
                      <a:shade val="20000"/>
                      <a:satMod val="200000"/>
                    </a:srgbClr>
                  </a:gs>
                  <a:gs pos="78000">
                    <a:srgbClr val="8E736A">
                      <a:tint val="90000"/>
                      <a:shade val="89000"/>
                      <a:satMod val="220000"/>
                    </a:srgbClr>
                  </a:gs>
                  <a:gs pos="100000">
                    <a:srgbClr val="8E736A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42039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const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선언이 갖는 의미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코드 원본 </a:t>
            </a:r>
            <a:r>
              <a:rPr lang="en-US" altLang="ko-KR" dirty="0" smtClean="0"/>
              <a:t>(</a:t>
            </a:r>
            <a:r>
              <a:rPr lang="ko-KR" altLang="en-US" dirty="0" smtClean="0"/>
              <a:t>수정 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338684" y="1772816"/>
            <a:ext cx="8363272" cy="3564053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main(void)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double PI = 3.1415;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double rad;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PI = 3.07; /* </a:t>
            </a:r>
            <a:r>
              <a:rPr lang="ko-KR" altLang="en-US" dirty="0" smtClean="0">
                <a:latin typeface="Consolas" panose="020B0609020204030204" pitchFamily="49" charset="0"/>
              </a:rPr>
              <a:t>실수로 잘못 입력됨 </a:t>
            </a:r>
            <a:r>
              <a:rPr lang="en-US" altLang="ko-KR" dirty="0" smtClean="0">
                <a:latin typeface="Consolas" panose="020B0609020204030204" pitchFamily="49" charset="0"/>
              </a:rPr>
              <a:t>*/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scanf</a:t>
            </a:r>
            <a:r>
              <a:rPr lang="en-US" altLang="ko-KR" dirty="0" smtClean="0">
                <a:latin typeface="Consolas" panose="020B0609020204030204" pitchFamily="49" charset="0"/>
              </a:rPr>
              <a:t>("%lf", &amp;rad);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("circle area %f\n", rad * rad* PI);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return 0;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74965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const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선언이 갖는 의미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코드 원본 </a:t>
            </a:r>
            <a:r>
              <a:rPr lang="en-US" altLang="ko-KR" dirty="0" smtClean="0"/>
              <a:t>(</a:t>
            </a:r>
            <a:r>
              <a:rPr lang="ko-KR" altLang="en-US" dirty="0" smtClean="0"/>
              <a:t>수정 후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안전성이 높아짐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323528" y="2187228"/>
            <a:ext cx="8363272" cy="3564053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main(void)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const</a:t>
            </a:r>
            <a:r>
              <a:rPr lang="en-US" altLang="ko-KR" dirty="0" smtClean="0">
                <a:latin typeface="Consolas" panose="020B0609020204030204" pitchFamily="49" charset="0"/>
              </a:rPr>
              <a:t> double PI = 3.1415;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double rad;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PI = 3.07; /* </a:t>
            </a:r>
            <a:r>
              <a:rPr lang="ko-KR" altLang="en-US" dirty="0" err="1" smtClean="0">
                <a:latin typeface="Consolas" panose="020B0609020204030204" pitchFamily="49" charset="0"/>
              </a:rPr>
              <a:t>컴파일시</a:t>
            </a:r>
            <a:r>
              <a:rPr lang="ko-KR" altLang="en-US" dirty="0" smtClean="0">
                <a:latin typeface="Consolas" panose="020B0609020204030204" pitchFamily="49" charset="0"/>
              </a:rPr>
              <a:t> 오류 발생 </a:t>
            </a:r>
            <a:r>
              <a:rPr lang="en-US" altLang="ko-KR" dirty="0" smtClean="0">
                <a:latin typeface="Consolas" panose="020B0609020204030204" pitchFamily="49" charset="0"/>
              </a:rPr>
              <a:t>*/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scanf</a:t>
            </a:r>
            <a:r>
              <a:rPr lang="en-US" altLang="ko-KR" dirty="0" smtClean="0">
                <a:latin typeface="Consolas" panose="020B0609020204030204" pitchFamily="49" charset="0"/>
              </a:rPr>
              <a:t>("%lf", &amp;rad);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("circle area %f\n", rad * rad* PI);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return 0;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761060" y="4921035"/>
            <a:ext cx="6059412" cy="20162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bg2">
                    <a:lumMod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const </a:t>
            </a:r>
            <a:r>
              <a:rPr lang="ko-KR" altLang="en-US" sz="2000" b="1" dirty="0" smtClean="0">
                <a:solidFill>
                  <a:schemeClr val="bg2">
                    <a:lumMod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선언은 추가적인 기능을 제공하기 위한 것이 아니라</a:t>
            </a:r>
            <a:r>
              <a:rPr lang="en-US" altLang="ko-KR" sz="2000" b="1" dirty="0" smtClean="0">
                <a:solidFill>
                  <a:schemeClr val="bg2">
                    <a:lumMod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b="1" dirty="0" smtClean="0">
                <a:solidFill>
                  <a:schemeClr val="bg2">
                    <a:lumMod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코드의 안전성을 높이기 위한 것이다</a:t>
            </a:r>
            <a:r>
              <a:rPr lang="en-US" altLang="ko-KR" sz="2000" b="1" dirty="0" smtClean="0">
                <a:solidFill>
                  <a:schemeClr val="bg2">
                    <a:lumMod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b="1" dirty="0" smtClean="0">
                <a:solidFill>
                  <a:schemeClr val="bg2">
                    <a:lumMod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따라서 이러한 </a:t>
            </a:r>
            <a:r>
              <a:rPr lang="en-US" altLang="ko-KR" sz="2000" b="1" dirty="0" smtClean="0">
                <a:solidFill>
                  <a:schemeClr val="bg2">
                    <a:lumMod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const</a:t>
            </a:r>
            <a:r>
              <a:rPr lang="ko-KR" altLang="en-US" sz="2000" b="1" dirty="0" smtClean="0">
                <a:solidFill>
                  <a:schemeClr val="bg2">
                    <a:lumMod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의 선언을 소홀히하기 쉬운데</a:t>
            </a:r>
            <a:r>
              <a:rPr lang="en-US" altLang="ko-KR" sz="2000" b="1" dirty="0" smtClean="0">
                <a:solidFill>
                  <a:schemeClr val="bg2">
                    <a:lumMod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const</a:t>
            </a:r>
            <a:r>
              <a:rPr lang="ko-KR" altLang="en-US" sz="2000" b="1" dirty="0" smtClean="0">
                <a:solidFill>
                  <a:schemeClr val="bg2">
                    <a:lumMod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의 선언과 같이 코드의 안전성을 높이는 선언은 가치가 매우 높은 선언이다</a:t>
            </a:r>
            <a:r>
              <a:rPr lang="en-US" altLang="ko-KR" sz="2000" b="1" dirty="0" smtClean="0">
                <a:solidFill>
                  <a:schemeClr val="bg2">
                    <a:lumMod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475951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안정성이 높아짐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86497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3571876"/>
            <a:ext cx="8001056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3214686"/>
            <a:ext cx="3214710" cy="2409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직사각형 11"/>
          <p:cNvSpPr/>
          <p:nvPr/>
        </p:nvSpPr>
        <p:spPr>
          <a:xfrm>
            <a:off x="4214810" y="4857760"/>
            <a:ext cx="4429156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Chapter 14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가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끝났습니다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. </a:t>
            </a:r>
            <a:r>
              <a:rPr lang="ko-KR" altLang="en-US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질문 있으신지요</a:t>
            </a:r>
            <a:r>
              <a:rPr lang="en-US" altLang="ko-KR" sz="1900" dirty="0" smtClean="0">
                <a:solidFill>
                  <a:srgbClr val="93490B"/>
                </a:solidFill>
                <a:latin typeface="휴먼매직체" pitchFamily="18" charset="-127"/>
                <a:ea typeface="휴먼매직체" pitchFamily="18" charset="-127"/>
              </a:rPr>
              <a:t>? </a:t>
            </a:r>
            <a:endParaRPr lang="ko-KR" altLang="en-US" sz="1900" dirty="0">
              <a:solidFill>
                <a:srgbClr val="93490B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589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인자전달의 기본방식은 값의 복사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268760"/>
            <a:ext cx="8507288" cy="4862164"/>
          </a:xfrm>
        </p:spPr>
        <p:txBody>
          <a:bodyPr/>
          <a:lstStyle/>
          <a:p>
            <a:endParaRPr lang="en-US" altLang="ko-KR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endParaRPr lang="ko-KR" altLang="en-US" dirty="0"/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457200" y="1268760"/>
            <a:ext cx="8363272" cy="3120854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SimpleFunc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num</a:t>
            </a:r>
            <a:r>
              <a:rPr lang="en-US" altLang="ko-KR" dirty="0" smtClean="0">
                <a:latin typeface="Consolas" panose="020B0609020204030204" pitchFamily="49" charset="0"/>
              </a:rPr>
              <a:t>) { … }</a:t>
            </a:r>
          </a:p>
          <a:p>
            <a:pPr>
              <a:buNone/>
            </a:pP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main(void)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age = 17;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SimpleFunc</a:t>
            </a:r>
            <a:r>
              <a:rPr lang="en-US" altLang="ko-KR" dirty="0" smtClean="0">
                <a:latin typeface="Consolas" panose="020B0609020204030204" pitchFamily="49" charset="0"/>
              </a:rPr>
              <a:t>(age); 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return 0;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702732" y="2996952"/>
            <a:ext cx="4968552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실제 전달되는 것은 </a:t>
            </a:r>
            <a:r>
              <a:rPr lang="en-US" altLang="ko-KR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age</a:t>
            </a:r>
            <a:r>
              <a:rPr lang="ko-KR" altLang="en-US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가 아니라 </a:t>
            </a:r>
            <a:r>
              <a:rPr lang="en-US" altLang="ko-KR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age</a:t>
            </a:r>
            <a:r>
              <a:rPr lang="ko-KR" altLang="en-US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에 저장된 값</a:t>
            </a:r>
            <a:endParaRPr lang="ko-KR" altLang="en-US" sz="2400" dirty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499484" y="1340545"/>
            <a:ext cx="3168352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age</a:t>
            </a:r>
            <a:r>
              <a:rPr lang="ko-KR" altLang="en-US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에 저장된 값이 매개변수 </a:t>
            </a:r>
            <a:r>
              <a:rPr lang="en-US" altLang="ko-KR" sz="2400" dirty="0" err="1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num</a:t>
            </a:r>
            <a:r>
              <a:rPr lang="ko-KR" altLang="en-US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에 복사됨</a:t>
            </a:r>
            <a:endParaRPr lang="ko-KR" altLang="en-US" sz="2400" dirty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927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배열을 함수의 인자로 전달하는 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69168" y="1292520"/>
            <a:ext cx="4690864" cy="2234458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main(void)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arr</a:t>
            </a:r>
            <a:r>
              <a:rPr lang="en-US" altLang="ko-KR" dirty="0" smtClean="0">
                <a:latin typeface="Consolas" panose="020B0609020204030204" pitchFamily="49" charset="0"/>
              </a:rPr>
              <a:t>[3] = { 1, 2, 3 }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* </a:t>
            </a:r>
            <a:r>
              <a:rPr lang="en-US" altLang="ko-KR" dirty="0" err="1" smtClean="0">
                <a:latin typeface="Consolas" panose="020B0609020204030204" pitchFamily="49" charset="0"/>
              </a:rPr>
              <a:t>ptr</a:t>
            </a:r>
            <a:r>
              <a:rPr lang="en-US" altLang="ko-KR" dirty="0" smtClean="0">
                <a:latin typeface="Consolas" panose="020B0609020204030204" pitchFamily="49" charset="0"/>
              </a:rPr>
              <a:t> = </a:t>
            </a:r>
            <a:r>
              <a:rPr lang="en-US" altLang="ko-KR" dirty="0" err="1" smtClean="0">
                <a:latin typeface="Consolas" panose="020B0609020204030204" pitchFamily="49" charset="0"/>
              </a:rPr>
              <a:t>arr</a:t>
            </a:r>
            <a:r>
              <a:rPr lang="en-US" altLang="ko-KR" dirty="0" smtClean="0"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…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 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55576" y="2924944"/>
            <a:ext cx="4968552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배열의 이름은 </a:t>
            </a:r>
            <a:r>
              <a:rPr lang="en-US" altLang="ko-KR" sz="2400" dirty="0" err="1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int</a:t>
            </a:r>
            <a:r>
              <a:rPr lang="ko-KR" altLang="en-US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형 포인터</a:t>
            </a:r>
            <a:endParaRPr lang="ko-KR" altLang="en-US" sz="2400" dirty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79380" y="2005485"/>
            <a:ext cx="3168352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 smtClean="0">
                <a:solidFill>
                  <a:schemeClr val="bg2">
                    <a:lumMod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배열의 이름은 </a:t>
            </a: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ko-KR" altLang="en-US" sz="2400" b="1" dirty="0" smtClean="0">
                <a:solidFill>
                  <a:schemeClr val="bg2">
                    <a:lumMod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형 포인터</a:t>
            </a: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!</a:t>
            </a:r>
            <a:r>
              <a:rPr lang="ko-KR" altLang="en-US" sz="2400" b="1" dirty="0" smtClean="0">
                <a:solidFill>
                  <a:schemeClr val="bg2">
                    <a:lumMod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따라서 </a:t>
            </a: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ko-KR" altLang="en-US" sz="2400" b="1" dirty="0" smtClean="0">
                <a:solidFill>
                  <a:schemeClr val="bg2">
                    <a:lumMod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형 포인터 변수에 배열의 이름이 지니는 주소 값을 저장할 수 있다</a:t>
            </a: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2400" b="1" dirty="0">
              <a:solidFill>
                <a:schemeClr val="bg2">
                  <a:lumMod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 Box 20"/>
          <p:cNvSpPr txBox="1">
            <a:spLocks noChangeArrowheads="1"/>
          </p:cNvSpPr>
          <p:nvPr/>
        </p:nvSpPr>
        <p:spPr bwMode="auto">
          <a:xfrm>
            <a:off x="179512" y="3686491"/>
            <a:ext cx="4690864" cy="2234458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main(void)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arr</a:t>
            </a:r>
            <a:r>
              <a:rPr lang="en-US" altLang="ko-KR" dirty="0" smtClean="0">
                <a:latin typeface="Consolas" panose="020B0609020204030204" pitchFamily="49" charset="0"/>
              </a:rPr>
              <a:t>[3] = { 1, 2, 3 }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SimpleFunc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arr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…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 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8" name="Text Box 20"/>
          <p:cNvSpPr txBox="1">
            <a:spLocks noChangeArrowheads="1"/>
          </p:cNvSpPr>
          <p:nvPr/>
        </p:nvSpPr>
        <p:spPr bwMode="auto">
          <a:xfrm>
            <a:off x="4446594" y="4771180"/>
            <a:ext cx="4427984" cy="1791260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void </a:t>
            </a:r>
            <a:r>
              <a:rPr lang="en-US" altLang="ko-KR" dirty="0" err="1" smtClean="0">
                <a:latin typeface="Consolas" panose="020B0609020204030204" pitchFamily="49" charset="0"/>
              </a:rPr>
              <a:t>SimpleFunc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* p)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("%d %d", 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p[0], p[1]);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752374" y="6219453"/>
            <a:ext cx="3816424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포인터 변수를 이용해도 배열 형태로 접근 가능</a:t>
            </a:r>
            <a:r>
              <a:rPr lang="en-US" altLang="ko-KR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!</a:t>
            </a:r>
            <a:endParaRPr lang="ko-KR" altLang="en-US" sz="2400" dirty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8396" y="5090207"/>
            <a:ext cx="3816424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배열 이름 </a:t>
            </a:r>
            <a:r>
              <a:rPr lang="en-US" altLang="ko-KR" sz="2400" dirty="0" err="1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arr</a:t>
            </a:r>
            <a:r>
              <a:rPr lang="ko-KR" altLang="en-US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이 지니는 주소 값 전달</a:t>
            </a:r>
            <a:endParaRPr lang="ko-KR" altLang="en-US" sz="2400" dirty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191348" y="4078844"/>
            <a:ext cx="4139952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배열 이름</a:t>
            </a:r>
            <a:r>
              <a:rPr lang="en-US" altLang="ko-KR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 </a:t>
            </a:r>
            <a:r>
              <a:rPr lang="en-US" altLang="ko-KR" sz="2400" dirty="0" err="1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arr</a:t>
            </a:r>
            <a:r>
              <a:rPr lang="ko-KR" altLang="en-US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이 </a:t>
            </a:r>
            <a:r>
              <a:rPr lang="en-US" altLang="ko-KR" sz="2400" dirty="0" err="1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int</a:t>
            </a:r>
            <a:r>
              <a:rPr lang="ko-KR" altLang="en-US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형 포인터</a:t>
            </a:r>
            <a:r>
              <a:rPr lang="en-US" altLang="ko-KR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.</a:t>
            </a:r>
          </a:p>
          <a:p>
            <a:r>
              <a:rPr lang="ko-KR" altLang="en-US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매개변수는 </a:t>
            </a:r>
            <a:r>
              <a:rPr lang="en-US" altLang="ko-KR" sz="2400" dirty="0" err="1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int</a:t>
            </a:r>
            <a:r>
              <a:rPr lang="ko-KR" altLang="en-US" sz="2400" dirty="0" smtClean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형 포인터 변수</a:t>
            </a:r>
            <a:endParaRPr lang="ko-KR" altLang="en-US" sz="2400" dirty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0894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배열을 함수의 인자로 전달하는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74340" y="1077956"/>
            <a:ext cx="8795320" cy="5780044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void </a:t>
            </a:r>
            <a:r>
              <a:rPr lang="en-US" altLang="ko-KR" dirty="0" err="1" smtClean="0">
                <a:latin typeface="Consolas" panose="020B0609020204030204" pitchFamily="49" charset="0"/>
              </a:rPr>
              <a:t>ShowArrayElem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* p,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len</a:t>
            </a:r>
            <a:r>
              <a:rPr lang="en-US" altLang="ko-KR" dirty="0" smtClean="0"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for (</a:t>
            </a:r>
            <a:r>
              <a:rPr lang="en-US" altLang="ko-KR" dirty="0" err="1" smtClean="0">
                <a:latin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</a:rPr>
              <a:t> = 0; </a:t>
            </a:r>
            <a:r>
              <a:rPr lang="en-US" altLang="ko-KR" dirty="0" err="1" smtClean="0">
                <a:latin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</a:rPr>
              <a:t> &lt; </a:t>
            </a:r>
            <a:r>
              <a:rPr lang="en-US" altLang="ko-KR" dirty="0" err="1" smtClean="0">
                <a:latin typeface="Consolas" panose="020B0609020204030204" pitchFamily="49" charset="0"/>
              </a:rPr>
              <a:t>len</a:t>
            </a:r>
            <a:r>
              <a:rPr lang="en-US" altLang="ko-KR" dirty="0" smtClean="0">
                <a:latin typeface="Consolas" panose="020B0609020204030204" pitchFamily="49" charset="0"/>
              </a:rPr>
              <a:t>; </a:t>
            </a:r>
            <a:r>
              <a:rPr lang="en-US" altLang="ko-KR" dirty="0" err="1" smtClean="0">
                <a:latin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</a:rPr>
              <a:t>++) 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("%d ", </a:t>
            </a:r>
            <a:r>
              <a:rPr lang="en-US" altLang="ko-KR" dirty="0" err="1" smtClean="0">
                <a:latin typeface="Consolas" panose="020B0609020204030204" pitchFamily="49" charset="0"/>
              </a:rPr>
              <a:t>param</a:t>
            </a:r>
            <a:r>
              <a:rPr lang="en-US" altLang="ko-KR" dirty="0" smtClean="0">
                <a:latin typeface="Consolas" panose="020B0609020204030204" pitchFamily="49" charset="0"/>
              </a:rPr>
              <a:t>[</a:t>
            </a:r>
            <a:r>
              <a:rPr lang="en-US" altLang="ko-KR" dirty="0" err="1" smtClean="0">
                <a:latin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</a:rPr>
              <a:t>]);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printf</a:t>
            </a:r>
            <a:r>
              <a:rPr lang="en-US" altLang="ko-KR" dirty="0" smtClean="0">
                <a:latin typeface="Consolas" panose="020B0609020204030204" pitchFamily="49" charset="0"/>
              </a:rPr>
              <a:t>("\n");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main()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arr1[3] = { 1, 2, 3 };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arr2[5] = { 4, 5, 6, 7, 8 };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ShowArrayElem</a:t>
            </a:r>
            <a:r>
              <a:rPr lang="en-US" altLang="ko-KR" dirty="0" smtClean="0">
                <a:latin typeface="Consolas" panose="020B0609020204030204" pitchFamily="49" charset="0"/>
              </a:rPr>
              <a:t>(arr1, </a:t>
            </a:r>
            <a:r>
              <a:rPr lang="en-US" altLang="ko-KR" dirty="0" err="1" smtClean="0">
                <a:latin typeface="Consolas" panose="020B0609020204030204" pitchFamily="49" charset="0"/>
              </a:rPr>
              <a:t>sizeof</a:t>
            </a:r>
            <a:r>
              <a:rPr lang="en-US" altLang="ko-KR" dirty="0" smtClean="0">
                <a:latin typeface="Consolas" panose="020B0609020204030204" pitchFamily="49" charset="0"/>
              </a:rPr>
              <a:t>(arr1) / </a:t>
            </a:r>
            <a:r>
              <a:rPr lang="en-US" altLang="ko-KR" dirty="0" err="1" smtClean="0">
                <a:latin typeface="Consolas" panose="020B0609020204030204" pitchFamily="49" charset="0"/>
              </a:rPr>
              <a:t>sizeof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)); 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ShowArrayElem</a:t>
            </a:r>
            <a:r>
              <a:rPr lang="en-US" altLang="ko-KR" dirty="0" smtClean="0">
                <a:latin typeface="Consolas" panose="020B0609020204030204" pitchFamily="49" charset="0"/>
              </a:rPr>
              <a:t>(arr2, </a:t>
            </a:r>
            <a:r>
              <a:rPr lang="en-US" altLang="ko-KR" dirty="0" err="1" smtClean="0">
                <a:latin typeface="Consolas" panose="020B0609020204030204" pitchFamily="49" charset="0"/>
              </a:rPr>
              <a:t>sizeof</a:t>
            </a:r>
            <a:r>
              <a:rPr lang="en-US" altLang="ko-KR" dirty="0" smtClean="0">
                <a:latin typeface="Consolas" panose="020B0609020204030204" pitchFamily="49" charset="0"/>
              </a:rPr>
              <a:t>(arr2) </a:t>
            </a:r>
            <a:r>
              <a:rPr lang="en-US" altLang="ko-KR" dirty="0">
                <a:latin typeface="Consolas" panose="020B0609020204030204" pitchFamily="49" charset="0"/>
              </a:rPr>
              <a:t>/ </a:t>
            </a:r>
            <a:r>
              <a:rPr lang="en-US" altLang="ko-KR" dirty="0" err="1">
                <a:latin typeface="Consolas" panose="020B0609020204030204" pitchFamily="49" charset="0"/>
              </a:rPr>
              <a:t>sizeof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)); 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return 0;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144" y="2276872"/>
            <a:ext cx="2854135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6287098" y="1874140"/>
            <a:ext cx="1525261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24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2067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배열을 함수의 인자로 전달하는 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74340" y="1268413"/>
            <a:ext cx="8795320" cy="5336846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void </a:t>
            </a:r>
            <a:r>
              <a:rPr lang="en-US" altLang="ko-KR" dirty="0" err="1" smtClean="0">
                <a:latin typeface="Consolas" panose="020B0609020204030204" pitchFamily="49" charset="0"/>
              </a:rPr>
              <a:t>ShowArrayElem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* p,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len</a:t>
            </a:r>
            <a:r>
              <a:rPr lang="en-US" altLang="ko-KR" dirty="0" smtClean="0">
                <a:latin typeface="Consolas" panose="020B0609020204030204" pitchFamily="49" charset="0"/>
              </a:rPr>
              <a:t>) { … }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void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AddArrayElem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* p,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len</a:t>
            </a:r>
            <a:r>
              <a:rPr lang="en-US" altLang="ko-KR" dirty="0" smtClean="0">
                <a:latin typeface="Consolas" panose="020B0609020204030204" pitchFamily="49" charset="0"/>
              </a:rPr>
              <a:t>,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add)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for (</a:t>
            </a:r>
            <a:r>
              <a:rPr lang="en-US" altLang="ko-KR" dirty="0" err="1" smtClean="0">
                <a:latin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</a:rPr>
              <a:t> = 0; </a:t>
            </a:r>
            <a:r>
              <a:rPr lang="en-US" altLang="ko-KR" dirty="0" err="1" smtClean="0">
                <a:latin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</a:rPr>
              <a:t> &lt; </a:t>
            </a:r>
            <a:r>
              <a:rPr lang="en-US" altLang="ko-KR" dirty="0" err="1" smtClean="0">
                <a:latin typeface="Consolas" panose="020B0609020204030204" pitchFamily="49" charset="0"/>
              </a:rPr>
              <a:t>len</a:t>
            </a:r>
            <a:r>
              <a:rPr lang="en-US" altLang="ko-KR" dirty="0" smtClean="0">
                <a:latin typeface="Consolas" panose="020B0609020204030204" pitchFamily="49" charset="0"/>
              </a:rPr>
              <a:t>; </a:t>
            </a:r>
            <a:r>
              <a:rPr lang="en-US" altLang="ko-KR" dirty="0" err="1" smtClean="0">
                <a:latin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</a:rPr>
              <a:t>++) 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p[</a:t>
            </a:r>
            <a:r>
              <a:rPr lang="en-US" altLang="ko-KR" dirty="0" err="1" smtClean="0">
                <a:latin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</a:rPr>
              <a:t>] += add;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main()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arr1[3] = { 1, 2, 3 };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size = </a:t>
            </a:r>
            <a:r>
              <a:rPr lang="en-US" altLang="ko-KR" dirty="0" err="1" smtClean="0">
                <a:latin typeface="Consolas" panose="020B0609020204030204" pitchFamily="49" charset="0"/>
              </a:rPr>
              <a:t>sizeof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arr</a:t>
            </a:r>
            <a:r>
              <a:rPr lang="en-US" altLang="ko-KR" dirty="0" smtClean="0">
                <a:latin typeface="Consolas" panose="020B0609020204030204" pitchFamily="49" charset="0"/>
              </a:rPr>
              <a:t>) / </a:t>
            </a:r>
            <a:r>
              <a:rPr lang="en-US" altLang="ko-KR" dirty="0" err="1" smtClean="0">
                <a:latin typeface="Consolas" panose="020B0609020204030204" pitchFamily="49" charset="0"/>
              </a:rPr>
              <a:t>sizeof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AddArrayElem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arr</a:t>
            </a:r>
            <a:r>
              <a:rPr lang="en-US" altLang="ko-KR" dirty="0" smtClean="0">
                <a:latin typeface="Consolas" panose="020B0609020204030204" pitchFamily="49" charset="0"/>
              </a:rPr>
              <a:t>, size, 1);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ShowArrayElem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arr</a:t>
            </a:r>
            <a:r>
              <a:rPr lang="en-US" altLang="ko-KR" dirty="0" smtClean="0">
                <a:latin typeface="Consolas" panose="020B0609020204030204" pitchFamily="49" charset="0"/>
              </a:rPr>
              <a:t>, size);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AddArrayElem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arr</a:t>
            </a:r>
            <a:r>
              <a:rPr lang="en-US" altLang="ko-KR" dirty="0" smtClean="0">
                <a:latin typeface="Consolas" panose="020B0609020204030204" pitchFamily="49" charset="0"/>
              </a:rPr>
              <a:t>, size, 2);</a:t>
            </a:r>
          </a:p>
        </p:txBody>
      </p:sp>
    </p:spTree>
    <p:extLst>
      <p:ext uri="{BB962C8B-B14F-4D97-AF65-F5344CB8AC3E}">
        <p14:creationId xmlns:p14="http://schemas.microsoft.com/office/powerpoint/2010/main" val="1364956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배열을 함수의 인자로 전달하는 예제</a:t>
            </a:r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74340" y="1268413"/>
            <a:ext cx="8795320" cy="2234458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  <a:r>
              <a:rPr lang="en-US" altLang="ko-KR" dirty="0" err="1" smtClean="0">
                <a:latin typeface="Consolas" panose="020B0609020204030204" pitchFamily="49" charset="0"/>
              </a:rPr>
              <a:t>ShowArrayElem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arr</a:t>
            </a:r>
            <a:r>
              <a:rPr lang="en-US" altLang="ko-KR" dirty="0">
                <a:latin typeface="Consolas" panose="020B0609020204030204" pitchFamily="49" charset="0"/>
              </a:rPr>
              <a:t>, size);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 err="1">
                <a:latin typeface="Consolas" panose="020B0609020204030204" pitchFamily="49" charset="0"/>
              </a:rPr>
              <a:t>AddArrayElem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arr</a:t>
            </a:r>
            <a:r>
              <a:rPr lang="en-US" altLang="ko-KR" dirty="0">
                <a:latin typeface="Consolas" panose="020B0609020204030204" pitchFamily="49" charset="0"/>
              </a:rPr>
              <a:t>, size, </a:t>
            </a:r>
            <a:r>
              <a:rPr lang="en-US" altLang="ko-KR" dirty="0" smtClean="0">
                <a:latin typeface="Consolas" panose="020B0609020204030204" pitchFamily="49" charset="0"/>
              </a:rPr>
              <a:t>3);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ShowArrayElem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arr</a:t>
            </a:r>
            <a:r>
              <a:rPr lang="en-US" altLang="ko-KR" dirty="0" smtClean="0">
                <a:latin typeface="Consolas" panose="020B0609020204030204" pitchFamily="49" charset="0"/>
              </a:rPr>
              <a:t>, size);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return 0;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3861047"/>
            <a:ext cx="2232248" cy="2319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886499" y="4592028"/>
            <a:ext cx="1525261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  <a:endParaRPr lang="ko-KR" altLang="en-US" sz="2400" dirty="0">
              <a:solidFill>
                <a:srgbClr val="00B05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0382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배열을 함수의 인자로 전달받는 함수의 또 다른 선언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3861047"/>
            <a:ext cx="8229600" cy="2269877"/>
          </a:xfrm>
        </p:spPr>
        <p:txBody>
          <a:bodyPr/>
          <a:lstStyle/>
          <a:p>
            <a:r>
              <a:rPr lang="ko-KR" altLang="en-US" dirty="0" smtClean="0"/>
              <a:t>매개변수의 선언에서는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* p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p[]</a:t>
            </a:r>
            <a:r>
              <a:rPr lang="ko-KR" altLang="en-US" dirty="0" smtClean="0"/>
              <a:t>가 동일함</a:t>
            </a:r>
          </a:p>
          <a:p>
            <a:r>
              <a:rPr lang="ko-KR" altLang="en-US" dirty="0" smtClean="0"/>
              <a:t>배열을 인자로 전달받는 경우에는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p[]</a:t>
            </a:r>
            <a:r>
              <a:rPr lang="ko-KR" altLang="en-US" dirty="0" smtClean="0"/>
              <a:t>이 더 </a:t>
            </a:r>
            <a:r>
              <a:rPr lang="ko-KR" altLang="en-US" dirty="0" err="1" smtClean="0"/>
              <a:t>의미있어</a:t>
            </a:r>
            <a:r>
              <a:rPr lang="ko-KR" altLang="en-US" dirty="0" smtClean="0"/>
              <a:t> 보이므로 주로 사용됨 </a:t>
            </a:r>
            <a:r>
              <a:rPr lang="en-US" altLang="ko-KR" dirty="0" smtClean="0"/>
              <a:t>(</a:t>
            </a:r>
            <a:r>
              <a:rPr lang="ko-KR" altLang="en-US" dirty="0" smtClean="0"/>
              <a:t>저자의 주장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74340" y="1268413"/>
            <a:ext cx="8795320" cy="904863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void </a:t>
            </a:r>
            <a:r>
              <a:rPr lang="en-US" altLang="ko-KR" dirty="0" err="1" smtClean="0">
                <a:latin typeface="Consolas" panose="020B0609020204030204" pitchFamily="49" charset="0"/>
              </a:rPr>
              <a:t>ShowArrayElem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* p,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len</a:t>
            </a:r>
            <a:r>
              <a:rPr lang="en-US" altLang="ko-KR" dirty="0" smtClean="0">
                <a:latin typeface="Consolas" panose="020B0609020204030204" pitchFamily="49" charset="0"/>
              </a:rPr>
              <a:t>) { … }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void </a:t>
            </a:r>
            <a:r>
              <a:rPr lang="en-US" altLang="ko-KR" dirty="0" err="1" smtClean="0">
                <a:latin typeface="Consolas" panose="020B0609020204030204" pitchFamily="49" charset="0"/>
              </a:rPr>
              <a:t>AddArrayElem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* p,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len</a:t>
            </a:r>
            <a:r>
              <a:rPr lang="en-US" altLang="ko-KR" dirty="0" smtClean="0">
                <a:latin typeface="Consolas" panose="020B0609020204030204" pitchFamily="49" charset="0"/>
              </a:rPr>
              <a:t>,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add) { … }</a:t>
            </a:r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174340" y="2794806"/>
            <a:ext cx="8795320" cy="904863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void </a:t>
            </a:r>
            <a:r>
              <a:rPr lang="en-US" altLang="ko-KR" dirty="0" err="1" smtClean="0">
                <a:latin typeface="Consolas" panose="020B0609020204030204" pitchFamily="49" charset="0"/>
              </a:rPr>
              <a:t>ShowArrayElem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p[],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len</a:t>
            </a:r>
            <a:r>
              <a:rPr lang="en-US" altLang="ko-KR" dirty="0" smtClean="0">
                <a:latin typeface="Consolas" panose="020B0609020204030204" pitchFamily="49" charset="0"/>
              </a:rPr>
              <a:t>) { … }</a:t>
            </a:r>
          </a:p>
          <a:p>
            <a:pPr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void </a:t>
            </a:r>
            <a:r>
              <a:rPr lang="en-US" altLang="ko-KR" dirty="0" err="1" smtClean="0">
                <a:latin typeface="Consolas" panose="020B0609020204030204" pitchFamily="49" charset="0"/>
              </a:rPr>
              <a:t>AddArrayElem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p[],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len</a:t>
            </a:r>
            <a:r>
              <a:rPr lang="en-US" altLang="ko-KR" dirty="0" smtClean="0">
                <a:latin typeface="Consolas" panose="020B0609020204030204" pitchFamily="49" charset="0"/>
              </a:rPr>
              <a:t>,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add) { … }</a:t>
            </a:r>
          </a:p>
        </p:txBody>
      </p:sp>
      <p:sp>
        <p:nvSpPr>
          <p:cNvPr id="6" name="줄무늬가 있는 오른쪽 화살표 5"/>
          <p:cNvSpPr/>
          <p:nvPr/>
        </p:nvSpPr>
        <p:spPr>
          <a:xfrm rot="5400000">
            <a:off x="3263370" y="2336157"/>
            <a:ext cx="457019" cy="432048"/>
          </a:xfrm>
          <a:prstGeom prst="stripedRightArrow">
            <a:avLst/>
          </a:prstGeom>
          <a:solidFill>
            <a:srgbClr val="727CA3"/>
          </a:solidFill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91880" y="2226692"/>
            <a:ext cx="216024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dirty="0" smtClean="0">
                <a:solidFill>
                  <a:srgbClr val="DDE9EC">
                    <a:lumMod val="50000"/>
                  </a:srgbClr>
                </a:solidFill>
                <a:latin typeface="맑은 고딕" panose="020B0503020000020004" pitchFamily="50" charset="-127"/>
              </a:rPr>
              <a:t>동일한 선언</a:t>
            </a:r>
            <a:endParaRPr lang="en-US" altLang="ko-KR" sz="2000" b="1" dirty="0" smtClean="0">
              <a:solidFill>
                <a:srgbClr val="DDE9EC">
                  <a:lumMod val="50000"/>
                </a:srgb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1235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배열을 함수의 인자로 전달받는 함수의 또 다른 선언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832373"/>
            <a:ext cx="8229600" cy="3298551"/>
          </a:xfrm>
        </p:spPr>
        <p:txBody>
          <a:bodyPr/>
          <a:lstStyle/>
          <a:p>
            <a:r>
              <a:rPr lang="ko-KR" altLang="en-US" dirty="0" smtClean="0"/>
              <a:t>하지만 매개변수 이외의 영역에서는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* p</a:t>
            </a:r>
            <a:r>
              <a:rPr lang="ko-KR" altLang="en-US" dirty="0" smtClean="0"/>
              <a:t>의 선언을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p[]</a:t>
            </a:r>
            <a:r>
              <a:rPr lang="ko-KR" altLang="en-US" dirty="0" smtClean="0"/>
              <a:t>로 대체할 수 없음</a:t>
            </a:r>
            <a:endParaRPr lang="ko-KR" altLang="en-US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75792" y="1268413"/>
            <a:ext cx="8716688" cy="1348061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buNone/>
            </a:pP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main(void) {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arr</a:t>
            </a:r>
            <a:r>
              <a:rPr lang="en-US" altLang="ko-KR" dirty="0" smtClean="0">
                <a:latin typeface="Consolas" panose="020B0609020204030204" pitchFamily="49" charset="0"/>
              </a:rPr>
              <a:t>[3] = { 1, 2, 3 };</a:t>
            </a:r>
          </a:p>
          <a:p>
            <a:pPr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* </a:t>
            </a:r>
            <a:r>
              <a:rPr lang="en-US" altLang="ko-KR" dirty="0" err="1" smtClean="0">
                <a:latin typeface="Consolas" panose="020B0609020204030204" pitchFamily="49" charset="0"/>
              </a:rPr>
              <a:t>ptr</a:t>
            </a:r>
            <a:r>
              <a:rPr lang="en-US" altLang="ko-KR" dirty="0" smtClean="0">
                <a:latin typeface="Consolas" panose="020B0609020204030204" pitchFamily="49" charset="0"/>
              </a:rPr>
              <a:t> = </a:t>
            </a:r>
            <a:r>
              <a:rPr lang="en-US" altLang="ko-KR" dirty="0" err="1" smtClean="0">
                <a:latin typeface="Consolas" panose="020B0609020204030204" pitchFamily="49" charset="0"/>
              </a:rPr>
              <a:t>arr</a:t>
            </a:r>
            <a:r>
              <a:rPr lang="en-US" altLang="ko-KR" dirty="0" smtClean="0">
                <a:latin typeface="Consolas" panose="020B0609020204030204" pitchFamily="49" charset="0"/>
              </a:rPr>
              <a:t>; /*</a:t>
            </a:r>
            <a:r>
              <a:rPr lang="en-US" altLang="ko-KR" dirty="0" err="1" smtClean="0">
                <a:latin typeface="Consolas" panose="020B0609020204030204" pitchFamily="49" charset="0"/>
              </a:rPr>
              <a:t>int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ptr</a:t>
            </a:r>
            <a:r>
              <a:rPr lang="en-US" altLang="ko-KR" dirty="0" smtClean="0">
                <a:latin typeface="Consolas" panose="020B0609020204030204" pitchFamily="49" charset="0"/>
              </a:rPr>
              <a:t>[] = </a:t>
            </a:r>
            <a:r>
              <a:rPr lang="en-US" altLang="ko-KR" dirty="0" err="1" smtClean="0">
                <a:latin typeface="Consolas" panose="020B0609020204030204" pitchFamily="49" charset="0"/>
              </a:rPr>
              <a:t>arr</a:t>
            </a:r>
            <a:r>
              <a:rPr lang="en-US" altLang="ko-KR" dirty="0" smtClean="0">
                <a:latin typeface="Consolas" panose="020B0609020204030204" pitchFamily="49" charset="0"/>
              </a:rPr>
              <a:t>; </a:t>
            </a:r>
            <a:r>
              <a:rPr lang="ko-KR" altLang="en-US" dirty="0" smtClean="0">
                <a:latin typeface="Consolas" panose="020B0609020204030204" pitchFamily="49" charset="0"/>
              </a:rPr>
              <a:t>로 대체 불가</a:t>
            </a:r>
            <a:r>
              <a:rPr lang="en-US" altLang="ko-KR" dirty="0" smtClean="0">
                <a:latin typeface="Consolas" panose="020B0609020204030204" pitchFamily="49" charset="0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963073740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8523</TotalTime>
  <Words>1480</Words>
  <Application>Microsoft Office PowerPoint</Application>
  <PresentationFormat>화면 슬라이드 쇼(4:3)</PresentationFormat>
  <Paragraphs>218</Paragraphs>
  <Slides>23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23</vt:i4>
      </vt:variant>
    </vt:vector>
  </HeadingPairs>
  <TitlesOfParts>
    <vt:vector size="41" baseType="lpstr">
      <vt:lpstr>Gill Sans MT</vt:lpstr>
      <vt:lpstr>MingLiU</vt:lpstr>
      <vt:lpstr>新細明體</vt:lpstr>
      <vt:lpstr>굴림</vt:lpstr>
      <vt:lpstr>돋움</vt:lpstr>
      <vt:lpstr>맑은 고딕</vt:lpstr>
      <vt:lpstr>바탕</vt:lpstr>
      <vt:lpstr>휴먼매직체</vt:lpstr>
      <vt:lpstr>휴먼편지체</vt:lpstr>
      <vt:lpstr>Book Antiqua</vt:lpstr>
      <vt:lpstr>Bookman Old Style</vt:lpstr>
      <vt:lpstr>Consolas</vt:lpstr>
      <vt:lpstr>Garamond</vt:lpstr>
      <vt:lpstr>Times New Roman</vt:lpstr>
      <vt:lpstr>Wingdings</vt:lpstr>
      <vt:lpstr>Wingdings 3</vt:lpstr>
      <vt:lpstr>Level</vt:lpstr>
      <vt:lpstr>원본</vt:lpstr>
      <vt:lpstr>PowerPoint 프레젠테이션</vt:lpstr>
      <vt:lpstr>Chapter 14-1. 함수의 인자로  배열 전달하기</vt:lpstr>
      <vt:lpstr>인자전달의 기본방식은 값의 복사</vt:lpstr>
      <vt:lpstr>배열을 함수의 인자로 전달하는 방식</vt:lpstr>
      <vt:lpstr>배열을 함수의 인자로 전달하는 예제</vt:lpstr>
      <vt:lpstr>배열을 함수의 인자로 전달하는 예제</vt:lpstr>
      <vt:lpstr>배열을 함수의 인자로 전달하는 예제</vt:lpstr>
      <vt:lpstr>배열을 함수의 인자로 전달받는 함수의 또 다른 선언</vt:lpstr>
      <vt:lpstr>배열을 함수의 인자로 전달받는 함수의 또 다른 선언</vt:lpstr>
      <vt:lpstr>값을 전달하는 형태의 함수호출: Call by value</vt:lpstr>
      <vt:lpstr>값을 전달하는 형태의 함수호출: Call by value</vt:lpstr>
      <vt:lpstr>잘못 정의된 call-by-value</vt:lpstr>
      <vt:lpstr>잘못 정의된 call-by-value</vt:lpstr>
      <vt:lpstr>주소 값을 전달하는 형태의 함수 호출</vt:lpstr>
      <vt:lpstr>주소 값을 전달하는 형태의 함수 호출</vt:lpstr>
      <vt:lpstr>scanf 함수 호출 시 &amp;연산자를 붙이는 이유</vt:lpstr>
      <vt:lpstr>포인터 변수의 참조대상에 대한 const 선언</vt:lpstr>
      <vt:lpstr>포인터 변수의 상수화</vt:lpstr>
      <vt:lpstr>포인터 변수의 상수화</vt:lpstr>
      <vt:lpstr>const 선언이 갖는 의미</vt:lpstr>
      <vt:lpstr>const 선언이 갖는 의미</vt:lpstr>
      <vt:lpstr>PowerPoint 프레젠테이션</vt:lpstr>
      <vt:lpstr>PowerPoint 프레젠테이션</vt:lpstr>
    </vt:vector>
  </TitlesOfParts>
  <Company>EVL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Yongjoo Cho</dc:creator>
  <cp:lastModifiedBy>Windows User</cp:lastModifiedBy>
  <cp:revision>2217</cp:revision>
  <dcterms:created xsi:type="dcterms:W3CDTF">2001-05-01T19:45:44Z</dcterms:created>
  <dcterms:modified xsi:type="dcterms:W3CDTF">2018-09-01T12:49:03Z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4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D:\Jason\cise_html</vt:lpwstr>
  </property>
</Properties>
</file>