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055" r:id="rId2"/>
    <p:sldMasterId id="2147484067" r:id="rId3"/>
  </p:sldMasterIdLst>
  <p:notesMasterIdLst>
    <p:notesMasterId r:id="rId34"/>
  </p:notesMasterIdLst>
  <p:sldIdLst>
    <p:sldId id="323" r:id="rId4"/>
    <p:sldId id="580" r:id="rId5"/>
    <p:sldId id="579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94" r:id="rId15"/>
    <p:sldId id="589" r:id="rId16"/>
    <p:sldId id="590" r:id="rId17"/>
    <p:sldId id="591" r:id="rId18"/>
    <p:sldId id="603" r:id="rId19"/>
    <p:sldId id="592" r:id="rId20"/>
    <p:sldId id="593" r:id="rId21"/>
    <p:sldId id="595" r:id="rId22"/>
    <p:sldId id="596" r:id="rId23"/>
    <p:sldId id="598" r:id="rId24"/>
    <p:sldId id="599" r:id="rId25"/>
    <p:sldId id="600" r:id="rId26"/>
    <p:sldId id="601" r:id="rId27"/>
    <p:sldId id="602" r:id="rId28"/>
    <p:sldId id="604" r:id="rId29"/>
    <p:sldId id="605" r:id="rId30"/>
    <p:sldId id="606" r:id="rId31"/>
    <p:sldId id="607" r:id="rId32"/>
    <p:sldId id="46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5" autoAdjust="0"/>
    <p:restoredTop sz="90929"/>
  </p:normalViewPr>
  <p:slideViewPr>
    <p:cSldViewPr>
      <p:cViewPr varScale="1">
        <p:scale>
          <a:sx n="105" d="100"/>
          <a:sy n="105" d="100"/>
        </p:scale>
        <p:origin x="5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27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6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762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2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6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8750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93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703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5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40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2740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78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2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7440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5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3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2995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5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770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99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9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#15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63272" cy="774700"/>
          </a:xfrm>
        </p:spPr>
        <p:txBody>
          <a:bodyPr/>
          <a:lstStyle/>
          <a:p>
            <a:r>
              <a:rPr lang="ko-KR" altLang="en-US" dirty="0"/>
              <a:t>프로그램의 실행에 따른 메모리의 상태 변화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7"/>
            <a:ext cx="6624736" cy="480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876256" y="1386197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fct </a:t>
            </a:r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함수의 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재호출 및 실행</a:t>
            </a:r>
            <a:endParaRPr lang="en-US" altLang="ko-KR" sz="2400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0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63272" cy="774700"/>
          </a:xfrm>
        </p:spPr>
        <p:txBody>
          <a:bodyPr/>
          <a:lstStyle/>
          <a:p>
            <a:r>
              <a:rPr lang="ko-KR" altLang="en-US" dirty="0"/>
              <a:t>프로그램의 실행에 따른 메모리의 상태 변화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413"/>
            <a:ext cx="6666914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876256" y="1386197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fct </a:t>
            </a:r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함수의 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반환</a:t>
            </a:r>
            <a:endParaRPr lang="en-US" altLang="ko-KR" sz="2400" dirty="0" smtClean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및 </a:t>
            </a:r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함수의 </a:t>
            </a:r>
            <a:endParaRPr lang="en-US" altLang="ko-KR" sz="2400" dirty="0" smtClean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반환</a:t>
            </a:r>
            <a:endParaRPr lang="en-US" altLang="ko-KR" sz="2400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25-2.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메모리의 동적 할당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482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전역변수와 지역변수로 해결되지 않는 상황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760"/>
            <a:ext cx="5626968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ReadUserName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name[30];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("What's your name?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gets(name):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name; /* </a:t>
            </a:r>
            <a:r>
              <a:rPr lang="ko-KR" altLang="en-US" dirty="0" smtClean="0">
                <a:latin typeface="Consolas" panose="020B0609020204030204" pitchFamily="49" charset="0"/>
              </a:rPr>
              <a:t>무엇을 반환</a:t>
            </a:r>
            <a:r>
              <a:rPr lang="en-US" altLang="ko-KR" dirty="0" smtClean="0">
                <a:latin typeface="Consolas" panose="020B0609020204030204" pitchFamily="49" charset="0"/>
              </a:rPr>
              <a:t>?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4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전역변수와 지역변수로 해결되지 않는 상황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760"/>
            <a:ext cx="5626968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char* name1;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char* name2;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name1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ReadUserName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("name1: %s\n", name1);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name2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ReadUserName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("name2: %s\n", name2);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64696" y="1437511"/>
            <a:ext cx="26997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변수 </a:t>
            </a:r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name</a:t>
            </a:r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은 </a:t>
            </a:r>
            <a:r>
              <a:rPr lang="en-US" altLang="ko-KR" sz="2400" dirty="0" err="1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ReadUserName</a:t>
            </a:r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함수호출 시 할당이 되어야 하고</a:t>
            </a:r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en-US" altLang="ko-KR" sz="2400" dirty="0" err="1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ReadUserName</a:t>
            </a:r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함수가 반환을 하더라도 계속해서 존재해야 한다</a:t>
            </a:r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그런데 전역변수도 지역변수도 이러한 유형에는 부합하지 않는다</a:t>
            </a:r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11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전역변수는 답이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82268"/>
            <a:ext cx="5626968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 </a:t>
            </a:r>
            <a:r>
              <a:rPr lang="en-US" altLang="ko-KR" dirty="0">
                <a:latin typeface="Consolas" panose="020B0609020204030204" pitchFamily="49" charset="0"/>
              </a:rPr>
              <a:t>name[30];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ReadUserName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("What's your name?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gets(name):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name; /* </a:t>
            </a:r>
            <a:r>
              <a:rPr lang="ko-KR" altLang="en-US" dirty="0" smtClean="0">
                <a:latin typeface="Consolas" panose="020B0609020204030204" pitchFamily="49" charset="0"/>
              </a:rPr>
              <a:t>무엇을 반환</a:t>
            </a:r>
            <a:r>
              <a:rPr lang="en-US" altLang="ko-KR" dirty="0" smtClean="0">
                <a:latin typeface="Consolas" panose="020B0609020204030204" pitchFamily="49" charset="0"/>
              </a:rPr>
              <a:t>?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06480" y="1844824"/>
            <a:ext cx="2699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전역변수도 답이 될 수 없음</a:t>
            </a:r>
            <a:endParaRPr lang="en-US" altLang="ko-KR" sz="2400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9" y="4633009"/>
            <a:ext cx="4461627" cy="210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26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7813"/>
            <a:ext cx="8363272" cy="774700"/>
          </a:xfrm>
        </p:spPr>
        <p:txBody>
          <a:bodyPr/>
          <a:lstStyle/>
          <a:p>
            <a:r>
              <a:rPr lang="ko-KR" altLang="en-US" dirty="0"/>
              <a:t>전역변수는 답이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82268"/>
            <a:ext cx="662473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char* name1;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char* name2;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name1 = </a:t>
            </a:r>
            <a:r>
              <a:rPr lang="en-US" altLang="ko-KR" dirty="0" err="1">
                <a:latin typeface="Consolas" panose="020B0609020204030204" pitchFamily="49" charset="0"/>
              </a:rPr>
              <a:t>ReadUserName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("name1: %s\n", name1);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name2 = </a:t>
            </a:r>
            <a:r>
              <a:rPr lang="en-US" altLang="ko-KR" dirty="0" err="1">
                <a:latin typeface="Consolas" panose="020B0609020204030204" pitchFamily="49" charset="0"/>
              </a:rPr>
              <a:t>ReadUserName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("name2: %s\n", name2);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("again name1: %s\n", name1);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("again name2: %s\n", name2);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</a:t>
            </a:r>
            <a:r>
              <a:rPr lang="en-US" altLang="ko-KR" dirty="0">
                <a:latin typeface="Consolas" panose="020B0609020204030204" pitchFamily="49" charset="0"/>
              </a:rPr>
              <a:t>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0660" y="665163"/>
            <a:ext cx="4461627" cy="210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74685" y="2758823"/>
            <a:ext cx="14167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6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영역의 메모리 공간 할당과 해제</a:t>
            </a:r>
            <a:endParaRPr lang="ko-KR" altLang="en-US" dirty="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0" y="1282268"/>
            <a:ext cx="9036496" cy="216059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stdlib.h</a:t>
            </a:r>
            <a:r>
              <a:rPr lang="en-US" altLang="ko-KR" dirty="0" smtClean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void*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dirty="0" smtClean="0">
                <a:latin typeface="Consolas" panose="020B0609020204030204" pitchFamily="49" charset="0"/>
              </a:rPr>
              <a:t> size); /*</a:t>
            </a:r>
            <a:r>
              <a:rPr lang="ko-KR" altLang="en-US" dirty="0" err="1" smtClean="0">
                <a:latin typeface="Consolas" panose="020B0609020204030204" pitchFamily="49" charset="0"/>
              </a:rPr>
              <a:t>힙</a:t>
            </a:r>
            <a:r>
              <a:rPr lang="ko-KR" altLang="en-US" dirty="0" smtClean="0">
                <a:latin typeface="Consolas" panose="020B0609020204030204" pitchFamily="49" charset="0"/>
              </a:rPr>
              <a:t> 영역으로 메모리 할당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free(void*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); /*</a:t>
            </a:r>
            <a:r>
              <a:rPr lang="ko-KR" altLang="en-US" dirty="0" smtClean="0">
                <a:latin typeface="Consolas" panose="020B0609020204030204" pitchFamily="49" charset="0"/>
              </a:rPr>
              <a:t>할당된 메모리 공간 해제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malloc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함수는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성공시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할당된 메모리의 주소 값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실패 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반환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07504" y="3568232"/>
            <a:ext cx="8892481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void* ptr1 =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(4); /* 4</a:t>
            </a:r>
            <a:r>
              <a:rPr lang="ko-KR" altLang="en-US" dirty="0" smtClean="0">
                <a:latin typeface="Consolas" panose="020B0609020204030204" pitchFamily="49" charset="0"/>
              </a:rPr>
              <a:t>바이트 할당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void* ptr2 =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(12); /* 12</a:t>
            </a:r>
            <a:r>
              <a:rPr lang="ko-KR" altLang="en-US" dirty="0" smtClean="0">
                <a:latin typeface="Consolas" panose="020B0609020204030204" pitchFamily="49" charset="0"/>
              </a:rPr>
              <a:t>바이트 할당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free(ptr1); /* ptr1</a:t>
            </a:r>
            <a:r>
              <a:rPr lang="ko-KR" altLang="en-US" dirty="0" smtClean="0">
                <a:latin typeface="Consolas" panose="020B0609020204030204" pitchFamily="49" charset="0"/>
              </a:rPr>
              <a:t>이 가리키는 </a:t>
            </a:r>
            <a:r>
              <a:rPr lang="en-US" altLang="ko-KR" dirty="0" smtClean="0">
                <a:latin typeface="Consolas" panose="020B0609020204030204" pitchFamily="49" charset="0"/>
              </a:rPr>
              <a:t>4</a:t>
            </a:r>
            <a:r>
              <a:rPr lang="ko-KR" altLang="en-US" dirty="0" smtClean="0">
                <a:latin typeface="Consolas" panose="020B0609020204030204" pitchFamily="49" charset="0"/>
              </a:rPr>
              <a:t>바이트 공간 해제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free(ptr2); /* ptr2</a:t>
            </a:r>
            <a:r>
              <a:rPr lang="ko-KR" altLang="en-US" dirty="0" smtClean="0">
                <a:latin typeface="Consolas" panose="020B0609020204030204" pitchFamily="49" charset="0"/>
              </a:rPr>
              <a:t>가 가리키는 </a:t>
            </a:r>
            <a:r>
              <a:rPr lang="en-US" altLang="ko-KR" dirty="0" smtClean="0">
                <a:latin typeface="Consolas" panose="020B0609020204030204" pitchFamily="49" charset="0"/>
              </a:rPr>
              <a:t>12</a:t>
            </a:r>
            <a:r>
              <a:rPr lang="ko-KR" altLang="en-US" dirty="0" smtClean="0">
                <a:latin typeface="Consolas" panose="020B0609020204030204" pitchFamily="49" charset="0"/>
              </a:rPr>
              <a:t>바이트 공간 해제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774700"/>
          </a:xfrm>
        </p:spPr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반환형이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형 포인터인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12977"/>
            <a:ext cx="8229600" cy="2917948"/>
          </a:xfrm>
        </p:spPr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ko-KR" altLang="en-US" dirty="0" smtClean="0"/>
              <a:t>함수는 인자로 숫자만 한 개 전달받을 뿐이니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할당하는 메모리의 용도를 모름</a:t>
            </a:r>
            <a:endParaRPr lang="en-US" altLang="ko-KR" dirty="0"/>
          </a:p>
          <a:p>
            <a:r>
              <a:rPr lang="ko-KR" altLang="en-US" dirty="0" smtClean="0"/>
              <a:t>따라서 메모리의 포인터 형을 결정짓지 못함</a:t>
            </a:r>
            <a:endParaRPr lang="en-US" altLang="ko-KR" dirty="0" smtClean="0"/>
          </a:p>
          <a:p>
            <a:r>
              <a:rPr lang="ko-KR" altLang="en-US" dirty="0" smtClean="0"/>
              <a:t>반드시 형 변환을 통해 할당된 메모리의 주소 값을 저장해야 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6792" y="1268760"/>
            <a:ext cx="3744416" cy="13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ptr1 = malloc(</a:t>
            </a:r>
            <a:r>
              <a:rPr lang="en-US" altLang="ko-KR" sz="1600" dirty="0" smtClean="0">
                <a:solidFill>
                  <a:srgbClr val="6600CC"/>
                </a:solidFill>
                <a:latin typeface="맑은 고딕" panose="020B0503020000020004" pitchFamily="50" charset="-127"/>
              </a:rPr>
              <a:t>sizeof(int)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);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ptr2 = malloc(</a:t>
            </a:r>
            <a:r>
              <a:rPr lang="en-US" altLang="ko-KR" sz="1600" dirty="0" smtClean="0">
                <a:solidFill>
                  <a:srgbClr val="6600CC"/>
                </a:solidFill>
                <a:latin typeface="맑은 고딕" panose="020B0503020000020004" pitchFamily="50" charset="-127"/>
              </a:rPr>
              <a:t>sizeof(double)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);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ptr3 = malloc(</a:t>
            </a:r>
            <a:r>
              <a:rPr lang="en-US" altLang="ko-KR" sz="1600" dirty="0" smtClean="0">
                <a:solidFill>
                  <a:srgbClr val="6600CC"/>
                </a:solidFill>
                <a:latin typeface="맑은 고딕" panose="020B0503020000020004" pitchFamily="50" charset="-127"/>
              </a:rPr>
              <a:t>sizeof(int)*7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);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ptr4 = malloc(</a:t>
            </a:r>
            <a:r>
              <a:rPr lang="en-US" altLang="ko-KR" sz="1600" dirty="0" smtClean="0">
                <a:solidFill>
                  <a:srgbClr val="6600CC"/>
                </a:solidFill>
                <a:latin typeface="맑은 고딕" panose="020B0503020000020004" pitchFamily="50" charset="-127"/>
              </a:rPr>
              <a:t>sizeof(double)*9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);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97352" y="1268760"/>
            <a:ext cx="2880320" cy="13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ptr1 = malloc(4);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ptr2 = malloc(8);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ptr3 = malloc(28);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eaLnBrk="1" fontAlgn="auto" latinLnBrk="1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void * ptr4 = malloc(72);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4784" y="1268760"/>
            <a:ext cx="3816424" cy="1368152"/>
          </a:xfrm>
          <a:prstGeom prst="roundRect">
            <a:avLst>
              <a:gd name="adj" fmla="val 2520"/>
            </a:avLst>
          </a:prstGeom>
          <a:noFill/>
          <a:ln w="19050" cap="flat" cmpd="sng" algn="ctr">
            <a:solidFill>
              <a:srgbClr val="D2DA7A">
                <a:lumMod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856305"/>
                </a:solidFill>
                <a:effectLst/>
                <a:uLnTx/>
                <a:uFillTx/>
                <a:latin typeface="Maiandra GD" pitchFamily="34" charset="0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900" b="1" i="0" u="none" strike="noStrike" kern="0" cap="none" spc="0" normalizeH="0" baseline="0" noProof="0" dirty="0" smtClean="0">
              <a:ln>
                <a:noFill/>
              </a:ln>
              <a:solidFill>
                <a:srgbClr val="856305"/>
              </a:solidFill>
              <a:effectLst/>
              <a:uLnTx/>
              <a:uFillTx/>
              <a:latin typeface="Maiandra GD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53336" y="1268760"/>
            <a:ext cx="2880320" cy="1368152"/>
          </a:xfrm>
          <a:prstGeom prst="roundRect">
            <a:avLst>
              <a:gd name="adj" fmla="val 2520"/>
            </a:avLst>
          </a:prstGeom>
          <a:noFill/>
          <a:ln w="19050" cap="flat" cmpd="sng" algn="ctr">
            <a:solidFill>
              <a:srgbClr val="D2DA7A">
                <a:lumMod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rgbClr val="856305"/>
                </a:solidFill>
                <a:effectLst/>
                <a:uLnTx/>
                <a:uFillTx/>
                <a:latin typeface="Maiandra GD" pitchFamily="34" charset="0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900" b="1" i="0" u="none" strike="noStrike" kern="0" cap="none" spc="0" normalizeH="0" baseline="0" noProof="0" dirty="0" smtClean="0">
              <a:ln>
                <a:noFill/>
              </a:ln>
              <a:solidFill>
                <a:srgbClr val="856305"/>
              </a:solidFill>
              <a:effectLst/>
              <a:uLnTx/>
              <a:uFillTx/>
              <a:latin typeface="Maiandra GD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톱니 모양의 오른쪽 화살표 14"/>
          <p:cNvSpPr/>
          <p:nvPr/>
        </p:nvSpPr>
        <p:spPr>
          <a:xfrm>
            <a:off x="4661248" y="1844824"/>
            <a:ext cx="432048" cy="432048"/>
          </a:xfrm>
          <a:prstGeom prst="notchedRightArrow">
            <a:avLst/>
          </a:prstGeom>
          <a:solidFill>
            <a:srgbClr val="727CA3"/>
          </a:solidFill>
          <a:ln w="19050" cap="flat" cmpd="sng" algn="ctr">
            <a:solidFill>
              <a:srgbClr val="727C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784" y="2708920"/>
            <a:ext cx="3600400" cy="43204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malloc </a:t>
            </a:r>
            <a:r>
              <a:rPr kumimoji="0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함수의 일반적인 호출형태</a:t>
            </a:r>
            <a:endParaRPr kumimoji="0" lang="en-US" altLang="ko-KR" sz="15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32041" y="2708920"/>
            <a:ext cx="3761656" cy="43204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sizeof </a:t>
            </a:r>
            <a:r>
              <a:rPr kumimoji="0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연산 이후 실질적인 </a:t>
            </a: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malloc</a:t>
            </a:r>
            <a:r>
              <a:rPr kumimoji="0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호출</a:t>
            </a:r>
            <a:endParaRPr kumimoji="0" lang="en-US" altLang="ko-KR" sz="15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435280" cy="774700"/>
          </a:xfrm>
        </p:spPr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함수의 반환형이 </a:t>
            </a:r>
            <a:r>
              <a:rPr lang="en-US" altLang="ko-KR" dirty="0"/>
              <a:t>void</a:t>
            </a:r>
            <a:r>
              <a:rPr lang="ko-KR" altLang="en-US" dirty="0"/>
              <a:t>형 포인터인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가장 모범적인 호출 형태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916832"/>
            <a:ext cx="8964488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ptr1 =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double* ptr2 = (double*)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(double));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ptr3 =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 * 7);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double* ptr4 = (double*)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(double) * 9);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7025208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25-1. C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언어의 메모리 구조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42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4700"/>
          </a:xfrm>
        </p:spPr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영역으로의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980728"/>
            <a:ext cx="792088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ptr1 =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ptr2 =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 * 7);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*ptr1 = 20;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7;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ptr2[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=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+ 1;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("%d\n", *ptr1);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7;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print("%d ", ptr2[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free(ptr1);   </a:t>
            </a:r>
            <a:r>
              <a:rPr lang="en-US" altLang="ko-KR" dirty="0">
                <a:latin typeface="Consolas" panose="020B0609020204030204" pitchFamily="49" charset="0"/>
              </a:rPr>
              <a:t>free(ptr2);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7984" y="3414861"/>
            <a:ext cx="269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힙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 영역으로의 접근은 포인터를 통해서만 가능하다</a:t>
            </a:r>
            <a:endParaRPr lang="en-US" altLang="ko-KR" sz="2400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639503"/>
            <a:ext cx="3129996" cy="104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931853" y="5210875"/>
            <a:ext cx="14167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영역으로의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896376"/>
            <a:ext cx="7920880" cy="445044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== NULL)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/* </a:t>
            </a:r>
            <a:r>
              <a:rPr lang="ko-KR" altLang="en-US" dirty="0" smtClean="0">
                <a:latin typeface="Consolas" panose="020B0609020204030204" pitchFamily="49" charset="0"/>
              </a:rPr>
              <a:t>메모리 할당 실패에 따른 오류 처리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메모리 할당 실패</a:t>
            </a:r>
            <a:r>
              <a:rPr lang="en-US" altLang="ko-KR" dirty="0" smtClean="0">
                <a:latin typeface="Consolas" panose="020B0609020204030204" pitchFamily="49" charset="0"/>
              </a:rPr>
              <a:t>\n");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exit(-1); /* </a:t>
            </a:r>
            <a:r>
              <a:rPr lang="ko-KR" altLang="en-US" dirty="0" smtClean="0">
                <a:latin typeface="Consolas" panose="020B0609020204030204" pitchFamily="49" charset="0"/>
              </a:rPr>
              <a:t>혹은 </a:t>
            </a:r>
            <a:r>
              <a:rPr lang="en-US" altLang="ko-KR" dirty="0" smtClean="0">
                <a:latin typeface="Consolas" panose="020B0609020204030204" pitchFamily="49" charset="0"/>
              </a:rPr>
              <a:t>return -1;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free(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</a:t>
            </a:r>
            <a:r>
              <a:rPr lang="en-US" altLang="ko-KR" dirty="0">
                <a:latin typeface="Consolas" panose="020B0609020204030204" pitchFamily="49" charset="0"/>
              </a:rPr>
              <a:t>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392320"/>
            <a:ext cx="37444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메모리 할당 실패 시 </a:t>
            </a:r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malloc 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함수는 </a:t>
            </a:r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NULL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을 반환</a:t>
            </a:r>
            <a:endParaRPr lang="en-US" altLang="ko-KR" sz="2400" dirty="0" smtClean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363272" cy="4862512"/>
          </a:xfrm>
        </p:spPr>
        <p:txBody>
          <a:bodyPr/>
          <a:lstStyle/>
          <a:p>
            <a:r>
              <a:rPr lang="en-US" altLang="ko-KR" dirty="0" smtClean="0"/>
              <a:t>'</a:t>
            </a:r>
            <a:r>
              <a:rPr lang="ko-KR" altLang="en-US" dirty="0" smtClean="0"/>
              <a:t>동적 할당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이라 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시 할당에 필요한 메모리 공간이 계산되지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시 할당에 필요한 메모리 공간이 계산됨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8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free </a:t>
            </a:r>
            <a:r>
              <a:rPr lang="ko-KR" altLang="en-US" dirty="0" smtClean="0"/>
              <a:t>함수를 호출하지 않으면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</a:t>
            </a:r>
            <a:r>
              <a:rPr lang="ko-KR" altLang="en-US"/>
              <a:t>함수를 </a:t>
            </a:r>
            <a:r>
              <a:rPr lang="ko-KR" altLang="en-US" smtClean="0"/>
              <a:t>호출하지 </a:t>
            </a:r>
            <a:r>
              <a:rPr lang="ko-KR" altLang="en-US" dirty="0"/>
              <a:t>않으면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할당된 메모리 공간은 메모리라는 중요한 리소스를 계속 차지하게 됨</a:t>
            </a:r>
            <a:endParaRPr lang="en-US" altLang="ko-KR" dirty="0"/>
          </a:p>
          <a:p>
            <a:r>
              <a:rPr lang="en-US" altLang="ko-KR" dirty="0"/>
              <a:t>free</a:t>
            </a:r>
            <a:r>
              <a:rPr lang="ko-KR" altLang="en-US" dirty="0"/>
              <a:t>함수를 호출하지 않으면 프로그램 종료 후에도 메모리를 차지하는가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프로그램이 종료되면 프로그램 실행 시 할당된 모든 자원이 반환됨</a:t>
            </a:r>
            <a:endParaRPr lang="en-US" altLang="ko-KR" dirty="0"/>
          </a:p>
          <a:p>
            <a:r>
              <a:rPr lang="ko-KR" altLang="en-US" dirty="0"/>
              <a:t>꼭 </a:t>
            </a:r>
            <a:r>
              <a:rPr lang="en-US" altLang="ko-KR" dirty="0"/>
              <a:t>free</a:t>
            </a:r>
            <a:r>
              <a:rPr lang="ko-KR" altLang="en-US" dirty="0"/>
              <a:t>함수를 호출해야 하는 이유는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메모리를 반환해야 프로그램에서 계속 사용 가능함</a:t>
            </a:r>
            <a:endParaRPr lang="en-US" altLang="ko-KR" dirty="0" smtClean="0"/>
          </a:p>
          <a:p>
            <a:r>
              <a:rPr lang="ko-KR" altLang="en-US" dirty="0" smtClean="0"/>
              <a:t>예제에서 조차 늘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함수는 호출하는 이유는 습관을 들이기 위해서인가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맞음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malloc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는 항상 붙어 다녀야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반환하는 함수를 정의하는 문제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82268"/>
            <a:ext cx="8507288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char* </a:t>
            </a:r>
            <a:r>
              <a:rPr lang="en-US" altLang="ko-KR" dirty="0" err="1" smtClean="0">
                <a:latin typeface="Consolas" panose="020B0609020204030204" pitchFamily="49" charset="0"/>
              </a:rPr>
              <a:t>ReadUserName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char* name = (char*)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(char) * 30);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("What's your name?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gets(name);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name;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5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반환하는 함수를 정의하는 문제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052736"/>
            <a:ext cx="843528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char* name1;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char* name2;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name1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ReadUserName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("name1: %s\n", name1);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name2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ReadUserName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("name2: %s\n", name2);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("again name1: %s\n", name1);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("again </a:t>
            </a:r>
            <a:r>
              <a:rPr lang="en-US" altLang="ko-KR" dirty="0" smtClean="0">
                <a:latin typeface="Consolas" panose="020B0609020204030204" pitchFamily="49" charset="0"/>
              </a:rPr>
              <a:t>name2: </a:t>
            </a:r>
            <a:r>
              <a:rPr lang="en-US" altLang="ko-KR" dirty="0">
                <a:latin typeface="Consolas" panose="020B0609020204030204" pitchFamily="49" charset="0"/>
              </a:rPr>
              <a:t>%s\n", </a:t>
            </a:r>
            <a:r>
              <a:rPr lang="en-US" altLang="ko-KR" dirty="0" smtClean="0">
                <a:latin typeface="Consolas" panose="020B0609020204030204" pitchFamily="49" charset="0"/>
              </a:rPr>
              <a:t>name2);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free(name1);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free(name2);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80728"/>
            <a:ext cx="3892813" cy="190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503314" y="2893543"/>
            <a:ext cx="14167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calloc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833067"/>
            <a:ext cx="8784976" cy="3297857"/>
          </a:xfrm>
        </p:spPr>
        <p:txBody>
          <a:bodyPr/>
          <a:lstStyle/>
          <a:p>
            <a:r>
              <a:rPr lang="en-US" altLang="ko-KR" dirty="0" err="1" smtClean="0"/>
              <a:t>calloc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elt_count</a:t>
            </a:r>
            <a:r>
              <a:rPr lang="en-US" altLang="ko-KR" dirty="0" smtClean="0"/>
              <a:t> </a:t>
            </a:r>
            <a:r>
              <a:rPr lang="en-US" altLang="ko-KR" dirty="0">
                <a:latin typeface="맑은 고딕" pitchFamily="50" charset="-127"/>
                <a:sym typeface="Wingdings 2"/>
              </a:rPr>
              <a:t>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elt_size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바이트를 동적 할당 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 err="1" smtClean="0"/>
              <a:t>elt_size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블록을 </a:t>
            </a:r>
            <a:r>
              <a:rPr lang="en-US" altLang="ko-KR" dirty="0" err="1" smtClean="0"/>
              <a:t>elt_count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만큼 </a:t>
            </a:r>
            <a:r>
              <a:rPr lang="ko-KR" altLang="en-US" dirty="0" err="1" smtClean="0"/>
              <a:t>동적할당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760"/>
            <a:ext cx="8363272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stdlib.h</a:t>
            </a:r>
            <a:r>
              <a:rPr lang="en-US" altLang="ko-KR" dirty="0" smtClean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void* </a:t>
            </a:r>
            <a:r>
              <a:rPr lang="en-US" altLang="ko-KR" dirty="0" err="1" smtClean="0">
                <a:latin typeface="Consolas" panose="020B0609020204030204" pitchFamily="49" charset="0"/>
              </a:rPr>
              <a:t>calloc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elt_count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sizt_t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elt_size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성공 시 할당된 메모리의 주소 값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실패 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반환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2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realloc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02399"/>
            <a:ext cx="8229600" cy="2928525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이 가리키는 </a:t>
            </a:r>
            <a:r>
              <a:rPr lang="ko-KR" altLang="en-US" dirty="0" err="1" smtClean="0"/>
              <a:t>힙의</a:t>
            </a:r>
            <a:r>
              <a:rPr lang="ko-KR" altLang="en-US" dirty="0" smtClean="0"/>
              <a:t> 메모리 공간을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의 크기로 늘리거나 줄임</a:t>
            </a:r>
            <a:endParaRPr lang="en-US" altLang="ko-KR" dirty="0" smtClean="0"/>
          </a:p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호출을 통해서 할당된 메모리 공간은 모두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함수 호출을 통해 해제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760"/>
            <a:ext cx="8795320" cy="171739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stdlib.h</a:t>
            </a:r>
            <a:r>
              <a:rPr lang="en-US" altLang="ko-KR" dirty="0" smtClean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void* </a:t>
            </a:r>
            <a:r>
              <a:rPr lang="en-US" altLang="ko-KR" dirty="0" err="1" smtClean="0">
                <a:latin typeface="Consolas" panose="020B0609020204030204" pitchFamily="49" charset="0"/>
              </a:rPr>
              <a:t>realloc</a:t>
            </a:r>
            <a:r>
              <a:rPr lang="en-US" altLang="ko-KR" dirty="0" smtClean="0">
                <a:latin typeface="Consolas" panose="020B0609020204030204" pitchFamily="49" charset="0"/>
              </a:rPr>
              <a:t>(void*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dirty="0" smtClean="0">
                <a:latin typeface="Consolas" panose="020B0609020204030204" pitchFamily="49" charset="0"/>
              </a:rPr>
              <a:t> size);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성공 시 새로 할당된 메모리의 주소 값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실패 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반환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4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62663"/>
            <a:ext cx="8229600" cy="1968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760"/>
            <a:ext cx="836327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/* </a:t>
            </a:r>
            <a:r>
              <a:rPr lang="ko-KR" altLang="en-US" dirty="0" smtClean="0">
                <a:latin typeface="Consolas" panose="020B0609020204030204" pitchFamily="49" charset="0"/>
              </a:rPr>
              <a:t>길이가 </a:t>
            </a:r>
            <a:r>
              <a:rPr lang="en-US" altLang="ko-KR" dirty="0" smtClean="0">
                <a:latin typeface="Consolas" panose="020B0609020204030204" pitchFamily="49" charset="0"/>
              </a:rPr>
              <a:t>3</a:t>
            </a:r>
            <a:r>
              <a:rPr lang="ko-KR" altLang="en-US" dirty="0" smtClean="0">
                <a:latin typeface="Consolas" panose="020B0609020204030204" pitchFamily="49" charset="0"/>
              </a:rPr>
              <a:t>인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형 배열 할당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*) </a:t>
            </a:r>
            <a:r>
              <a:rPr lang="en-US" altLang="ko-KR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 * 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/* </a:t>
            </a:r>
            <a:r>
              <a:rPr lang="ko-KR" altLang="en-US" dirty="0" smtClean="0">
                <a:latin typeface="Consolas" panose="020B0609020204030204" pitchFamily="49" charset="0"/>
              </a:rPr>
              <a:t>길이가 </a:t>
            </a:r>
            <a:r>
              <a:rPr lang="en-US" altLang="ko-KR" dirty="0" smtClean="0">
                <a:latin typeface="Consolas" panose="020B0609020204030204" pitchFamily="49" charset="0"/>
              </a:rPr>
              <a:t>5</a:t>
            </a:r>
            <a:r>
              <a:rPr lang="ko-KR" altLang="en-US" dirty="0" smtClean="0">
                <a:latin typeface="Consolas" panose="020B0609020204030204" pitchFamily="49" charset="0"/>
              </a:rPr>
              <a:t>인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latin typeface="Consolas" panose="020B0609020204030204" pitchFamily="49" charset="0"/>
              </a:rPr>
              <a:t>형 배열로 확장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*) </a:t>
            </a:r>
            <a:r>
              <a:rPr lang="en-US" altLang="ko-KR" dirty="0" err="1" smtClean="0">
                <a:latin typeface="Consolas" panose="020B0609020204030204" pitchFamily="49" charset="0"/>
              </a:rPr>
              <a:t>realloc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 * 5);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96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realloc</a:t>
            </a:r>
            <a:r>
              <a:rPr lang="en-US" altLang="ko-KR" dirty="0"/>
              <a:t> </a:t>
            </a:r>
            <a:r>
              <a:rPr lang="ko-KR" altLang="en-US" dirty="0"/>
              <a:t>함수의 보충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! </a:t>
            </a:r>
            <a:r>
              <a:rPr lang="ko-KR" altLang="en-US" dirty="0"/>
              <a:t>그리고 </a:t>
            </a:r>
            <a:r>
              <a:rPr lang="en-US" altLang="ko-KR" dirty="0" err="1"/>
              <a:t>realloc</a:t>
            </a:r>
            <a:r>
              <a:rPr lang="en-US" altLang="ko-KR" dirty="0"/>
              <a:t> </a:t>
            </a:r>
            <a:r>
              <a:rPr lang="ko-KR" altLang="en-US" dirty="0"/>
              <a:t>함수가 반환한 주소 값이 같은 경우</a:t>
            </a:r>
            <a:endParaRPr lang="en-US" altLang="ko-KR" dirty="0"/>
          </a:p>
          <a:p>
            <a:pPr lvl="1"/>
            <a:r>
              <a:rPr lang="ko-KR" altLang="en-US" dirty="0"/>
              <a:t>기존에 할당된 메모리 공간을 이어서 확장할 여력이 되는 경우</a:t>
            </a:r>
            <a:endParaRPr lang="en-US" altLang="ko-KR" dirty="0"/>
          </a:p>
          <a:p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! </a:t>
            </a:r>
            <a:r>
              <a:rPr lang="ko-KR" altLang="en-US" dirty="0"/>
              <a:t>그리고 </a:t>
            </a:r>
            <a:r>
              <a:rPr lang="en-US" altLang="ko-KR" dirty="0" err="1"/>
              <a:t>realloc</a:t>
            </a:r>
            <a:r>
              <a:rPr lang="en-US" altLang="ko-KR" dirty="0"/>
              <a:t> </a:t>
            </a:r>
            <a:r>
              <a:rPr lang="ko-KR" altLang="en-US" dirty="0"/>
              <a:t>함수가 반환한 주소 값이 다른 경우</a:t>
            </a:r>
            <a:endParaRPr lang="en-US" altLang="ko-KR" dirty="0"/>
          </a:p>
          <a:p>
            <a:pPr lvl="1"/>
            <a:r>
              <a:rPr lang="ko-KR" altLang="en-US" dirty="0"/>
              <a:t>기존에 할당된 메모리 공간을 이을 여력이 없어 새로운 공간을 마련하는 경우</a:t>
            </a:r>
            <a:endParaRPr lang="en-US" altLang="ko-KR" dirty="0"/>
          </a:p>
          <a:p>
            <a:pPr lvl="1"/>
            <a:r>
              <a:rPr lang="ko-KR" altLang="en-US" dirty="0"/>
              <a:t>새로운 공간을 마련하는 경우에는 메모리의 복사 과정이 추가됨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1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80112" y="1268413"/>
            <a:ext cx="3456384" cy="4862512"/>
          </a:xfrm>
        </p:spPr>
        <p:txBody>
          <a:bodyPr/>
          <a:lstStyle/>
          <a:p>
            <a:r>
              <a:rPr lang="ko-KR" altLang="en-US" dirty="0" smtClean="0"/>
              <a:t>메모리 공간을 나눠놓은 이유는 유사한 성향의 데이터를 묶어서 저장을 하면 관리가 용이해지고 메모리의 접근 속도가 향상됨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413"/>
            <a:ext cx="5322201" cy="487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2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25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메모리 영역별로 저장되는 데이터의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413"/>
            <a:ext cx="8712968" cy="4862512"/>
          </a:xfrm>
        </p:spPr>
        <p:txBody>
          <a:bodyPr/>
          <a:lstStyle/>
          <a:p>
            <a:r>
              <a:rPr lang="ko-KR" altLang="en-US" dirty="0" smtClean="0"/>
              <a:t>코드 영역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실행할 프로그램의 코드가 저장됨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는 코드 영역에서 저장된 명령문을 한 개씩 가져다가 실행함</a:t>
            </a:r>
            <a:endParaRPr lang="en-US" altLang="ko-KR" dirty="0" smtClean="0"/>
          </a:p>
          <a:p>
            <a:r>
              <a:rPr lang="ko-KR" altLang="en-US" dirty="0" smtClean="0"/>
              <a:t>데이터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변수가 저장됨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시작과 동시에 할당되어 종료 시까지 남아 있는 특징의 변수가 저장되는 영역</a:t>
            </a:r>
            <a:endParaRPr lang="en-US" altLang="ko-KR" dirty="0" smtClean="0"/>
          </a:p>
          <a:p>
            <a:r>
              <a:rPr lang="ko-KR" altLang="en-US" dirty="0" err="1"/>
              <a:t>스택</a:t>
            </a:r>
            <a:r>
              <a:rPr lang="en-US" altLang="ko-KR" dirty="0"/>
              <a:t>(Stack)</a:t>
            </a:r>
            <a:r>
              <a:rPr lang="ko-KR" altLang="en-US" dirty="0"/>
              <a:t> 영역</a:t>
            </a:r>
            <a:endParaRPr lang="en-US" altLang="ko-KR" dirty="0"/>
          </a:p>
          <a:p>
            <a:pPr lvl="1"/>
            <a:r>
              <a:rPr lang="ko-KR" altLang="en-US" dirty="0"/>
              <a:t>지역 변수와 매개변수가 할당되는 영역</a:t>
            </a:r>
            <a:endParaRPr lang="en-US" altLang="ko-KR" dirty="0"/>
          </a:p>
          <a:p>
            <a:pPr lvl="1"/>
            <a:r>
              <a:rPr lang="ko-KR" altLang="en-US" dirty="0"/>
              <a:t>함수를 빠져나가면 소멸되는 변수를 저장하는 영역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7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메모리 영역별로 저장되는 데이터의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 err="1"/>
              <a:t>힙</a:t>
            </a:r>
            <a:r>
              <a:rPr lang="en-US" altLang="ko-KR" dirty="0"/>
              <a:t>(Heap) </a:t>
            </a:r>
            <a:r>
              <a:rPr lang="ko-KR" altLang="en-US" dirty="0"/>
              <a:t>영역</a:t>
            </a:r>
            <a:endParaRPr lang="en-US" altLang="ko-KR" dirty="0"/>
          </a:p>
          <a:p>
            <a:pPr lvl="1"/>
            <a:r>
              <a:rPr lang="ko-KR" altLang="en-US" dirty="0"/>
              <a:t>프로그래머가 원하는 시점에 메모리 공간에 할당 및 소멸을 하기 위한 영역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63272" cy="774700"/>
          </a:xfrm>
        </p:spPr>
        <p:txBody>
          <a:bodyPr/>
          <a:lstStyle/>
          <a:p>
            <a:r>
              <a:rPr lang="ko-KR" altLang="en-US" dirty="0" smtClean="0"/>
              <a:t>프로그램의 실행에 따른 메모리의 상태 변화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10384"/>
            <a:ext cx="6713087" cy="488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436096" y="1052513"/>
            <a:ext cx="36004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프로그램의 시작</a:t>
            </a:r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: 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전역변수의 할당 및 초기화</a:t>
            </a:r>
            <a:endParaRPr lang="en-US" altLang="ko-KR" sz="2400" dirty="0" smtClean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774700"/>
          </a:xfrm>
        </p:spPr>
        <p:txBody>
          <a:bodyPr/>
          <a:lstStyle/>
          <a:p>
            <a:r>
              <a:rPr lang="ko-KR" altLang="en-US" dirty="0"/>
              <a:t>프로그램의 실행에 따른 메모리의 상태 변화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57963"/>
            <a:ext cx="6364133" cy="461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543644" y="1268760"/>
            <a:ext cx="2492851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함수의 호출 및 실행</a:t>
            </a:r>
            <a:endParaRPr lang="en-US" altLang="ko-KR" sz="2400" dirty="0" smtClean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6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774700"/>
          </a:xfrm>
        </p:spPr>
        <p:txBody>
          <a:bodyPr/>
          <a:lstStyle/>
          <a:p>
            <a:r>
              <a:rPr lang="ko-KR" altLang="en-US" dirty="0"/>
              <a:t>프로그램의 실행에 따른 메모리의 상태 변화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300567"/>
            <a:ext cx="6897763" cy="504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077274" y="1268760"/>
            <a:ext cx="1959221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fct</a:t>
            </a:r>
            <a:r>
              <a:rPr lang="en-US" altLang="ko-KR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함수의 실행</a:t>
            </a:r>
            <a:endParaRPr lang="en-US" altLang="ko-KR" sz="2400" dirty="0" smtClean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8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774700"/>
          </a:xfrm>
        </p:spPr>
        <p:txBody>
          <a:bodyPr/>
          <a:lstStyle/>
          <a:p>
            <a:r>
              <a:rPr lang="ko-KR" altLang="en-US" dirty="0"/>
              <a:t>프로그램의 실행에 따른 메모리의 상태 변화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277177"/>
            <a:ext cx="6538871" cy="474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790390" y="1628800"/>
            <a:ext cx="259228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fct </a:t>
            </a:r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함수의 반환 </a:t>
            </a:r>
            <a:endParaRPr lang="en-US" altLang="ko-KR" sz="2400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그리고 </a:t>
            </a:r>
            <a:r>
              <a:rPr lang="en-US" altLang="ko-KR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2400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함수 이어서 실행</a:t>
            </a:r>
            <a:endParaRPr lang="en-US" altLang="ko-KR" sz="2400" dirty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8737</TotalTime>
  <Words>1329</Words>
  <Application>Microsoft Office PowerPoint</Application>
  <PresentationFormat>화면 슬라이드 쇼(4:3)</PresentationFormat>
  <Paragraphs>213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51" baseType="lpstr">
      <vt:lpstr>Gill Sans MT</vt:lpstr>
      <vt:lpstr>Maiandra GD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2</vt:lpstr>
      <vt:lpstr>Wingdings 3</vt:lpstr>
      <vt:lpstr>Level</vt:lpstr>
      <vt:lpstr>1_원본</vt:lpstr>
      <vt:lpstr>2_원본</vt:lpstr>
      <vt:lpstr>PowerPoint 프레젠테이션</vt:lpstr>
      <vt:lpstr>Chapter 25-1. C언어의 메모리 구조</vt:lpstr>
      <vt:lpstr>메모리의 구성</vt:lpstr>
      <vt:lpstr>메모리 영역별로 저장되는 데이터의 유형</vt:lpstr>
      <vt:lpstr>메모리 영역별로 저장되는 데이터의 유형</vt:lpstr>
      <vt:lpstr>프로그램의 실행에 따른 메모리의 상태 변화 1</vt:lpstr>
      <vt:lpstr>프로그램의 실행에 따른 메모리의 상태 변화 2</vt:lpstr>
      <vt:lpstr>프로그램의 실행에 따른 메모리의 상태 변화 3</vt:lpstr>
      <vt:lpstr>프로그램의 실행에 따른 메모리의 상태 변화 4</vt:lpstr>
      <vt:lpstr>프로그램의 실행에 따른 메모리의 상태 변화 5</vt:lpstr>
      <vt:lpstr>프로그램의 실행에 따른 메모리의 상태 변화 6</vt:lpstr>
      <vt:lpstr>Chapter 25-2. 메모리의 동적 할당</vt:lpstr>
      <vt:lpstr>전역변수와 지역변수로 해결되지 않는 상황</vt:lpstr>
      <vt:lpstr>전역변수와 지역변수로 해결되지 않는 상황</vt:lpstr>
      <vt:lpstr>전역변수는 답이 될까?</vt:lpstr>
      <vt:lpstr>전역변수는 답이 될까?</vt:lpstr>
      <vt:lpstr>힙 영역의 메모리 공간 할당과 해제</vt:lpstr>
      <vt:lpstr>malloc 함수의 반환형이 void형 포인터인 이유</vt:lpstr>
      <vt:lpstr>malloc 함수의 반환형이 void형 포인터인 이유</vt:lpstr>
      <vt:lpstr>힙 영역으로의 접근</vt:lpstr>
      <vt:lpstr>힙 영역으로의 접근</vt:lpstr>
      <vt:lpstr>동적할당</vt:lpstr>
      <vt:lpstr>free 함수를 호출하지 않으면?</vt:lpstr>
      <vt:lpstr>문자열 반환하는 함수를 정의하는 문제 해결</vt:lpstr>
      <vt:lpstr>문자열 반환하는 함수를 정의하는 문제 해결</vt:lpstr>
      <vt:lpstr>calloc</vt:lpstr>
      <vt:lpstr>realloc</vt:lpstr>
      <vt:lpstr>realloc 함수 사용 예제</vt:lpstr>
      <vt:lpstr>realloc 함수의 보충 설명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2357</cp:revision>
  <dcterms:created xsi:type="dcterms:W3CDTF">2001-05-01T19:45:44Z</dcterms:created>
  <dcterms:modified xsi:type="dcterms:W3CDTF">2018-09-01T12:49:13Z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