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079" r:id="rId2"/>
    <p:sldMasterId id="2147484091" r:id="rId3"/>
    <p:sldMasterId id="2147484103" r:id="rId4"/>
  </p:sldMasterIdLst>
  <p:notesMasterIdLst>
    <p:notesMasterId r:id="rId38"/>
  </p:notesMasterIdLst>
  <p:sldIdLst>
    <p:sldId id="323" r:id="rId5"/>
    <p:sldId id="608" r:id="rId6"/>
    <p:sldId id="609" r:id="rId7"/>
    <p:sldId id="579" r:id="rId8"/>
    <p:sldId id="611" r:id="rId9"/>
    <p:sldId id="612" r:id="rId10"/>
    <p:sldId id="610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3" r:id="rId21"/>
    <p:sldId id="622" r:id="rId22"/>
    <p:sldId id="624" r:id="rId23"/>
    <p:sldId id="626" r:id="rId24"/>
    <p:sldId id="625" r:id="rId25"/>
    <p:sldId id="627" r:id="rId26"/>
    <p:sldId id="628" r:id="rId27"/>
    <p:sldId id="629" r:id="rId28"/>
    <p:sldId id="630" r:id="rId29"/>
    <p:sldId id="632" r:id="rId30"/>
    <p:sldId id="633" r:id="rId31"/>
    <p:sldId id="634" r:id="rId32"/>
    <p:sldId id="635" r:id="rId33"/>
    <p:sldId id="636" r:id="rId34"/>
    <p:sldId id="637" r:id="rId35"/>
    <p:sldId id="638" r:id="rId36"/>
    <p:sldId id="465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5" autoAdjust="0"/>
    <p:restoredTop sz="90929"/>
  </p:normalViewPr>
  <p:slideViewPr>
    <p:cSldViewPr>
      <p:cViewPr varScale="1">
        <p:scale>
          <a:sx n="105" d="100"/>
          <a:sy n="105" d="100"/>
        </p:scale>
        <p:origin x="5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6708B-AAE0-4A97-A7D4-E94C23A25000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03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1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4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9171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6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6976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4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9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2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6972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9535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9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3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4897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80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51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91087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08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4520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68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8161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5261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72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52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526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0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72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959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4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031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90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886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696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1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9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#16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선언과 접근관련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4340" y="1260530"/>
            <a:ext cx="8969660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/* </a:t>
            </a:r>
            <a:r>
              <a:rPr lang="ko-KR" altLang="en-US" dirty="0" smtClean="0">
                <a:latin typeface="Consolas" panose="020B0609020204030204" pitchFamily="49" charset="0"/>
              </a:rPr>
              <a:t>두 점간의 거리 계산 공식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distance = </a:t>
            </a:r>
            <a:r>
              <a:rPr lang="en-US" altLang="ko-KR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dirty="0" smtClean="0">
                <a:latin typeface="Consolas" panose="020B0609020204030204" pitchFamily="49" charset="0"/>
              </a:rPr>
              <a:t>((double)(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(pos1.xpos–pos2.xpos) * (pos1.xpos–pos2.xpos)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+ (pos1.ypos–pos2.ypos) * (pos1.ypos–pos2.ypos)));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두 점의 거리는 </a:t>
            </a:r>
            <a:r>
              <a:rPr lang="en-US" altLang="ko-KR" dirty="0" smtClean="0">
                <a:latin typeface="Consolas" panose="020B0609020204030204" pitchFamily="49" charset="0"/>
              </a:rPr>
              <a:t>%g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입니다</a:t>
            </a:r>
            <a:r>
              <a:rPr lang="en-US" altLang="ko-KR" dirty="0" smtClean="0">
                <a:latin typeface="Consolas" panose="020B0609020204030204" pitchFamily="49" charset="0"/>
              </a:rPr>
              <a:t>\n", distance);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24245" y="3625702"/>
            <a:ext cx="7048355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예제에서 호출하는 함수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sqrt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는 제곱근을 반환하는 함수로써 헤더파일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math.h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선언된 수학관련 함수이다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6613" y="4941168"/>
            <a:ext cx="5090187" cy="138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324245" y="4963054"/>
            <a:ext cx="1272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61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선언과 접근관련 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7837"/>
            <a:ext cx="843528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name[20];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phoneNum</a:t>
            </a:r>
            <a:r>
              <a:rPr lang="en-US" altLang="ko-KR" dirty="0" smtClean="0">
                <a:latin typeface="Consolas" panose="020B0609020204030204" pitchFamily="49" charset="0"/>
              </a:rPr>
              <a:t>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age;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man1, man2;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dirty="0" smtClean="0">
                <a:latin typeface="Consolas" panose="020B0609020204030204" pitchFamily="49" charset="0"/>
              </a:rPr>
              <a:t>(man1.name, "</a:t>
            </a:r>
            <a:r>
              <a:rPr lang="ko-KR" altLang="en-US" dirty="0" smtClean="0">
                <a:latin typeface="Consolas" panose="020B0609020204030204" pitchFamily="49" charset="0"/>
              </a:rPr>
              <a:t>안성준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dirty="0" smtClean="0">
                <a:latin typeface="Consolas" panose="020B0609020204030204" pitchFamily="49" charset="0"/>
              </a:rPr>
              <a:t>(man1.phoneNum, "010-1122-3344");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man1.age = 23;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이름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man2.name);</a:t>
            </a:r>
          </a:p>
        </p:txBody>
      </p:sp>
    </p:spTree>
    <p:extLst>
      <p:ext uri="{BB962C8B-B14F-4D97-AF65-F5344CB8AC3E}">
        <p14:creationId xmlns:p14="http://schemas.microsoft.com/office/powerpoint/2010/main" val="358922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선언과 접근관련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6719" y="1268413"/>
            <a:ext cx="8939777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번호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man2.phoneNum);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나이 입력</a:t>
            </a:r>
            <a:r>
              <a:rPr lang="en-US" altLang="ko-KR" dirty="0" smtClean="0">
                <a:latin typeface="Consolas" panose="020B0609020204030204" pitchFamily="49" charset="0"/>
              </a:rPr>
              <a:t>: ");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&amp;(man2.age));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이름</a:t>
            </a:r>
            <a:r>
              <a:rPr lang="en-US" altLang="ko-KR" dirty="0" smtClean="0">
                <a:latin typeface="Consolas" panose="020B0609020204030204" pitchFamily="49" charset="0"/>
              </a:rPr>
              <a:t>: %s\n", man1.name);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번호</a:t>
            </a:r>
            <a:r>
              <a:rPr lang="en-US" altLang="ko-KR" dirty="0" smtClean="0">
                <a:latin typeface="Consolas" panose="020B0609020204030204" pitchFamily="49" charset="0"/>
              </a:rPr>
              <a:t>: %s\n", man1.phoneNum);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나이</a:t>
            </a:r>
            <a:r>
              <a:rPr lang="en-US" altLang="ko-KR" dirty="0" smtClean="0">
                <a:latin typeface="Consolas" panose="020B0609020204030204" pitchFamily="49" charset="0"/>
              </a:rPr>
              <a:t>: %s\n", man1.age);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이름</a:t>
            </a:r>
            <a:r>
              <a:rPr lang="en-US" altLang="ko-KR" dirty="0" smtClean="0">
                <a:latin typeface="Consolas" panose="020B0609020204030204" pitchFamily="49" charset="0"/>
              </a:rPr>
              <a:t>: %s\n", man2.name);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번호</a:t>
            </a:r>
            <a:r>
              <a:rPr lang="en-US" altLang="ko-KR" dirty="0" smtClean="0">
                <a:latin typeface="Consolas" panose="020B0609020204030204" pitchFamily="49" charset="0"/>
              </a:rPr>
              <a:t>: %s\n", man2.phoneNum);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나이</a:t>
            </a:r>
            <a:r>
              <a:rPr lang="en-US" altLang="ko-KR" dirty="0" smtClean="0">
                <a:latin typeface="Consolas" panose="020B0609020204030204" pitchFamily="49" charset="0"/>
              </a:rPr>
              <a:t>: %s\n", man2.age);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4133" y="4390493"/>
            <a:ext cx="2497515" cy="246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203050" y="3853915"/>
            <a:ext cx="1272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08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정의와 동시에 변수 선언하기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199649"/>
            <a:ext cx="547260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pos1, pos2, pos3;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pos1, pos2, pos3;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8288" y="1772816"/>
            <a:ext cx="476287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라는 이름의 구조체를 정의함과 동시에 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point </a:t>
            </a:r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구조체의 변수 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pos1, pos2, pos3</a:t>
            </a:r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를 선언하는 문장이다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91472" y="4059882"/>
            <a:ext cx="40941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위와 동일한 결과를 보이는 구조체의 정의와 변수의 선언이다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6137920"/>
            <a:ext cx="835292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구조체를 정의함과 동시에 변수를 선언하는 문장은 잘 사용되지 않는다</a:t>
            </a:r>
            <a:r>
              <a:rPr lang="en-US" altLang="ko-KR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그러나 문법적으로 지원이 되고 또 간혹 사용하는 경우도 있다</a:t>
            </a:r>
            <a:r>
              <a:rPr lang="en-US" altLang="ko-KR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10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typedef</a:t>
            </a:r>
            <a:r>
              <a:rPr lang="ko-KR" altLang="en-US" dirty="0" smtClean="0"/>
              <a:t>를 이용한 구조체 정의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3009"/>
            <a:ext cx="3768111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point;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char name[20];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char </a:t>
            </a:r>
            <a:r>
              <a:rPr lang="en-US" altLang="ko-KR" dirty="0" err="1">
                <a:latin typeface="Consolas" panose="020B0609020204030204" pitchFamily="49" charset="0"/>
              </a:rPr>
              <a:t>phoneNum</a:t>
            </a:r>
            <a:r>
              <a:rPr lang="en-US" altLang="ko-KR" dirty="0">
                <a:latin typeface="Consolas" panose="020B0609020204030204" pitchFamily="49" charset="0"/>
              </a:rPr>
              <a:t>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age;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person;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572000" y="1263009"/>
            <a:ext cx="3817927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point pos1, pos2;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point pos3;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person per1, per2;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3284984"/>
            <a:ext cx="4464496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typedef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C/C++</a:t>
            </a:r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2400" b="1" dirty="0" err="1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 이름을 새롭게 만들 수 있게 해줌</a:t>
            </a:r>
            <a:endParaRPr lang="en-US" altLang="ko-KR" sz="24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2400" b="1" dirty="0" err="1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typedef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err="1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 INT;</a:t>
            </a:r>
          </a:p>
          <a:p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INT a;</a:t>
            </a:r>
            <a:r>
              <a:rPr lang="en-US" altLang="ko-KR" sz="2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en-US" altLang="ko-KR" sz="2400" b="1" dirty="0" err="1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 a; </a:t>
            </a:r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와 같음 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*/</a:t>
            </a:r>
          </a:p>
          <a:p>
            <a:endParaRPr lang="en-US" altLang="ko-KR" sz="24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05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00"/>
          </a:xfrm>
        </p:spPr>
        <p:txBody>
          <a:bodyPr/>
          <a:lstStyle/>
          <a:p>
            <a:r>
              <a:rPr lang="ko-KR" altLang="en-US" dirty="0" smtClean="0"/>
              <a:t>구조체 변수의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6719" y="980728"/>
            <a:ext cx="9047281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name[20];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phoneNum</a:t>
            </a:r>
            <a:r>
              <a:rPr lang="en-US" altLang="ko-KR" dirty="0" smtClean="0">
                <a:latin typeface="Consolas" panose="020B0609020204030204" pitchFamily="49" charset="0"/>
              </a:rPr>
              <a:t>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age;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 = { 10, 20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man = { "</a:t>
            </a:r>
            <a:r>
              <a:rPr lang="ko-KR" altLang="en-US" dirty="0" smtClean="0">
                <a:latin typeface="Consolas" panose="020B0609020204030204" pitchFamily="49" charset="0"/>
              </a:rPr>
              <a:t>이승기</a:t>
            </a:r>
            <a:r>
              <a:rPr lang="en-US" altLang="ko-KR" dirty="0" smtClean="0">
                <a:latin typeface="Consolas" panose="020B0609020204030204" pitchFamily="49" charset="0"/>
              </a:rPr>
              <a:t>", "010-1212-0001",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21 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76617" y="4221088"/>
            <a:ext cx="525658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초기화 방식이 배열과 유사하다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초기화 할 데이터들을 중괄호 안에 순서대로 나열하면 된다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. </a:t>
            </a:r>
          </a:p>
        </p:txBody>
      </p:sp>
    </p:spTree>
    <p:extLst>
      <p:ext uri="{BB962C8B-B14F-4D97-AF65-F5344CB8AC3E}">
        <p14:creationId xmlns:p14="http://schemas.microsoft.com/office/powerpoint/2010/main" val="202702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0364" y="1268413"/>
            <a:ext cx="8363272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pos.xpos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pos.ypos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 %s %d\n", man.name, </a:t>
            </a:r>
            <a:r>
              <a:rPr lang="en-US" altLang="ko-KR" dirty="0" err="1" smtClean="0">
                <a:latin typeface="Consolas" panose="020B0609020204030204" pitchFamily="49" charset="0"/>
              </a:rPr>
              <a:t>man.phoneNum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man.age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973935"/>
            <a:ext cx="4953635" cy="118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435536" y="4388270"/>
            <a:ext cx="1272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87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22-2.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구조체와 배열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그리고 포인터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78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838" y="33111"/>
            <a:ext cx="8229600" cy="774700"/>
          </a:xfrm>
        </p:spPr>
        <p:txBody>
          <a:bodyPr/>
          <a:lstStyle/>
          <a:p>
            <a:r>
              <a:rPr lang="ko-KR" altLang="en-US" dirty="0"/>
              <a:t>구조체 배열의 정의와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23293" y="1266028"/>
            <a:ext cx="8363272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#define ARR_SIZE		3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[ARR_SIZE];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582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배열의 정의와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8646132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for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 ARR_SIZE;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점의 좌표 입력</a:t>
            </a:r>
            <a:r>
              <a:rPr lang="en-US" altLang="ko-KR" dirty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</a:rPr>
              <a:t>("%d %d", &amp;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latin typeface="Consolas" panose="020B0609020204030204" pitchFamily="49" charset="0"/>
              </a:rPr>
              <a:t>xpos</a:t>
            </a:r>
            <a:r>
              <a:rPr lang="en-US" altLang="ko-KR" dirty="0"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latin typeface="Consolas" panose="020B0609020204030204" pitchFamily="49" charset="0"/>
              </a:rPr>
              <a:t>ypos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}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latin typeface="Consolas" panose="020B0609020204030204" pitchFamily="49" charset="0"/>
              </a:rPr>
              <a:t>ARR_SIZE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("[%d, %d] ",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699687"/>
            <a:ext cx="4176464" cy="204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843808" y="4699687"/>
            <a:ext cx="1272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39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22.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구조체와 사용자 정의 자료형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spc="50" dirty="0" smtClean="0">
                <a:ln w="12700" cmpd="sng">
                  <a:solidFill>
                    <a:srgbClr val="8E736A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DDE9EC">
                    <a:lumMod val="25000"/>
                  </a:srgbClr>
                </a:solidFill>
                <a:effectLst>
                  <a:glow rad="53100">
                    <a:srgbClr val="8E736A">
                      <a:satMod val="180000"/>
                      <a:alpha val="30000"/>
                    </a:srgbClr>
                  </a:glow>
                </a:effectLst>
                <a:latin typeface="Gill Sans MT"/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rgbClr val="8E736A">
                    <a:satMod val="120000"/>
                    <a:shade val="80000"/>
                  </a:srgbClr>
                </a:solidFill>
                <a:prstDash val="solid"/>
              </a:ln>
              <a:solidFill>
                <a:srgbClr val="DDE9EC">
                  <a:lumMod val="25000"/>
                </a:srgbClr>
              </a:solidFill>
              <a:effectLst>
                <a:glow rad="53100">
                  <a:srgbClr val="8E736A">
                    <a:satMod val="180000"/>
                    <a:alpha val="30000"/>
                  </a:srgbClr>
                </a:glo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spc="50" dirty="0" smtClean="0">
              <a:ln w="12700" cmpd="sng">
                <a:solidFill>
                  <a:srgbClr val="8E736A">
                    <a:satMod val="120000"/>
                    <a:shade val="80000"/>
                  </a:srgbClr>
                </a:solidFill>
                <a:prstDash val="solid"/>
              </a:ln>
              <a:solidFill>
                <a:srgbClr val="DDE9EC">
                  <a:lumMod val="25000"/>
                </a:srgbClr>
              </a:solidFill>
              <a:effectLst>
                <a:glow rad="53100">
                  <a:srgbClr val="8E736A">
                    <a:satMod val="180000"/>
                    <a:alpha val="30000"/>
                  </a:srgbClr>
                </a:glo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spc="50" dirty="0" smtClean="0">
                <a:ln w="12700" cmpd="sng">
                  <a:solidFill>
                    <a:srgbClr val="8E736A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DDE9EC">
                    <a:lumMod val="25000"/>
                  </a:srgbClr>
                </a:solidFill>
                <a:effectLst>
                  <a:glow rad="53100">
                    <a:srgbClr val="8E736A">
                      <a:satMod val="180000"/>
                      <a:alpha val="30000"/>
                    </a:srgbClr>
                  </a:glow>
                </a:effectLst>
                <a:latin typeface="Gill Sans MT"/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rgbClr val="8E736A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DDE9EC">
                    <a:lumMod val="25000"/>
                  </a:srgbClr>
                </a:solidFill>
                <a:effectLst>
                  <a:glow rad="53100">
                    <a:srgbClr val="8E736A">
                      <a:satMod val="180000"/>
                      <a:alpha val="30000"/>
                    </a:srgbClr>
                  </a:glow>
                </a:effectLst>
                <a:latin typeface="Gill Sans MT"/>
              </a:rPr>
              <a:t>C </a:t>
            </a:r>
            <a:r>
              <a:rPr lang="ko-KR" altLang="en-US" sz="4000" b="1" spc="50" dirty="0" smtClean="0">
                <a:ln w="12700" cmpd="sng">
                  <a:solidFill>
                    <a:srgbClr val="8E736A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DDE9EC">
                    <a:lumMod val="25000"/>
                  </a:srgbClr>
                </a:solidFill>
                <a:effectLst>
                  <a:glow rad="53100">
                    <a:srgbClr val="8E736A">
                      <a:satMod val="180000"/>
                      <a:alpha val="30000"/>
                    </a:srgbClr>
                  </a:glow>
                </a:effectLst>
                <a:latin typeface="Gill Sans MT"/>
              </a:rPr>
              <a:t>프로그래밍</a:t>
            </a:r>
            <a:endParaRPr lang="en-US" altLang="ko-KR" sz="4000" b="1" spc="50" dirty="0">
              <a:ln w="12700" cmpd="sng">
                <a:solidFill>
                  <a:srgbClr val="8E736A">
                    <a:satMod val="120000"/>
                    <a:shade val="80000"/>
                  </a:srgbClr>
                </a:solidFill>
                <a:prstDash val="solid"/>
              </a:ln>
              <a:solidFill>
                <a:srgbClr val="DDE9EC">
                  <a:lumMod val="25000"/>
                </a:srgbClr>
              </a:solidFill>
              <a:effectLst>
                <a:glow rad="53100">
                  <a:srgbClr val="8E736A">
                    <a:satMod val="180000"/>
                    <a:alpha val="30000"/>
                  </a:srgbClr>
                </a:glo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976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배열의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변수의 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초기화</a:t>
            </a:r>
            <a:endParaRPr lang="en-US" altLang="ko-KR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endParaRPr lang="en-US" altLang="ko-KR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endParaRPr lang="en-US" altLang="ko-KR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배열의 초기화</a:t>
            </a:r>
            <a:endParaRPr lang="en-US" altLang="ko-KR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841911"/>
            <a:ext cx="889248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man = {"</a:t>
            </a:r>
            <a:r>
              <a:rPr lang="ko-KR" altLang="en-US" dirty="0" smtClean="0">
                <a:latin typeface="Consolas" panose="020B0609020204030204" pitchFamily="49" charset="0"/>
              </a:rPr>
              <a:t>이승기</a:t>
            </a:r>
            <a:r>
              <a:rPr lang="en-US" altLang="ko-KR" dirty="0" smtClean="0">
                <a:latin typeface="Consolas" panose="020B0609020204030204" pitchFamily="49" charset="0"/>
              </a:rPr>
              <a:t>", "010-1212-0001", 21};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" y="2503528"/>
            <a:ext cx="8229600" cy="421416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A7A">
                    <a:lumMod val="50000"/>
                  </a:srgbClr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구조체 변수 하나를 초기화하기 위해서 하나의 중괄호를 사용하듯이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A7A">
                    <a:lumMod val="50000"/>
                  </a:srgbClr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...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6056351"/>
            <a:ext cx="583264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kern="0" dirty="0">
                <a:solidFill>
                  <a:srgbClr val="D2DA7A">
                    <a:lumMod val="50000"/>
                  </a:srgbClr>
                </a:solidFill>
                <a:latin typeface="휴먼편지체" pitchFamily="18" charset="-127"/>
                <a:ea typeface="휴먼편지체" pitchFamily="18" charset="-127"/>
              </a:rPr>
              <a:t>구조체 배열을 초기화하기 위해서 배열요소 각각의 초기화 값을 중괄호로 묶어서 표현한다</a:t>
            </a:r>
            <a:r>
              <a:rPr lang="en-US" altLang="ko-KR" sz="2400" kern="0" dirty="0">
                <a:solidFill>
                  <a:srgbClr val="D2DA7A">
                    <a:lumMod val="50000"/>
                  </a:srgbClr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25760" y="3914587"/>
            <a:ext cx="8892480" cy="192668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00"/>
              </a:lnSpc>
              <a:buNone/>
            </a:pPr>
            <a:r>
              <a:rPr lang="en-US" altLang="ko-KR" dirty="0" err="1">
                <a:latin typeface="+mn-ea"/>
              </a:rPr>
              <a:t>struct</a:t>
            </a:r>
            <a:r>
              <a:rPr lang="en-US" altLang="ko-KR" dirty="0">
                <a:latin typeface="+mn-ea"/>
              </a:rPr>
              <a:t> person </a:t>
            </a:r>
            <a:r>
              <a:rPr lang="en-US" altLang="ko-KR" dirty="0" err="1">
                <a:latin typeface="+mn-ea"/>
              </a:rPr>
              <a:t>arr</a:t>
            </a:r>
            <a:r>
              <a:rPr lang="en-US" altLang="ko-KR" dirty="0">
                <a:latin typeface="+mn-ea"/>
              </a:rPr>
              <a:t>[3]={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dirty="0">
                <a:latin typeface="+mn-ea"/>
              </a:rPr>
              <a:t>     {"</a:t>
            </a:r>
            <a:r>
              <a:rPr lang="ko-KR" altLang="en-US" dirty="0">
                <a:latin typeface="+mn-ea"/>
              </a:rPr>
              <a:t>이승기</a:t>
            </a:r>
            <a:r>
              <a:rPr lang="en-US" altLang="ko-KR" dirty="0">
                <a:latin typeface="+mn-ea"/>
              </a:rPr>
              <a:t>", "010-1212-0001", 21},  </a:t>
            </a:r>
            <a:r>
              <a:rPr lang="en-US" altLang="ko-KR" dirty="0" smtClean="0">
                <a:latin typeface="+mn-ea"/>
              </a:rPr>
              <a:t>// </a:t>
            </a:r>
            <a:r>
              <a:rPr lang="ko-KR" altLang="en-US" dirty="0">
                <a:latin typeface="+mn-ea"/>
              </a:rPr>
              <a:t>첫 번째 요소의 초기화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dirty="0">
                <a:latin typeface="+mn-ea"/>
              </a:rPr>
              <a:t>     {"</a:t>
            </a:r>
            <a:r>
              <a:rPr lang="ko-KR" altLang="en-US" dirty="0">
                <a:latin typeface="+mn-ea"/>
              </a:rPr>
              <a:t>정지영</a:t>
            </a:r>
            <a:r>
              <a:rPr lang="en-US" altLang="ko-KR" dirty="0">
                <a:latin typeface="+mn-ea"/>
              </a:rPr>
              <a:t>", "010-1313-0002", 22},  </a:t>
            </a:r>
            <a:r>
              <a:rPr lang="en-US" altLang="ko-KR" dirty="0" smtClean="0">
                <a:latin typeface="+mn-ea"/>
              </a:rPr>
              <a:t>// </a:t>
            </a:r>
            <a:r>
              <a:rPr lang="ko-KR" altLang="en-US" dirty="0">
                <a:latin typeface="+mn-ea"/>
              </a:rPr>
              <a:t>두 번째 요소의 초기화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dirty="0">
                <a:latin typeface="+mn-ea"/>
              </a:rPr>
              <a:t>     {"</a:t>
            </a:r>
            <a:r>
              <a:rPr lang="ko-KR" altLang="en-US" dirty="0">
                <a:latin typeface="+mn-ea"/>
              </a:rPr>
              <a:t>한지수</a:t>
            </a:r>
            <a:r>
              <a:rPr lang="en-US" altLang="ko-KR" dirty="0">
                <a:latin typeface="+mn-ea"/>
              </a:rPr>
              <a:t>", "010-1717-0003", 19}   </a:t>
            </a:r>
            <a:r>
              <a:rPr lang="en-US" altLang="ko-KR" dirty="0" smtClean="0">
                <a:latin typeface="+mn-ea"/>
              </a:rPr>
              <a:t>// </a:t>
            </a:r>
            <a:r>
              <a:rPr lang="ko-KR" altLang="en-US" dirty="0">
                <a:latin typeface="+mn-ea"/>
              </a:rPr>
              <a:t>세 번째 요소의 초기화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dirty="0">
                <a:latin typeface="+mn-ea"/>
              </a:rPr>
              <a:t>};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3106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배열의 </a:t>
            </a:r>
            <a:r>
              <a:rPr lang="ko-KR" altLang="en-US" dirty="0" smtClean="0"/>
              <a:t>정의와 접근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64125" y="1331476"/>
            <a:ext cx="2712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struct point arr[4];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83299" y="1268759"/>
            <a:ext cx="2793427" cy="524381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5856" y="1854922"/>
            <a:ext cx="3391820" cy="78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인 구조체 배열의 선언방법</a:t>
            </a:r>
            <a:endParaRPr lang="en-US" altLang="ko-KR" sz="24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71066"/>
            <a:ext cx="7113118" cy="342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411866" y="2624965"/>
            <a:ext cx="2705101" cy="598329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선언된 배열의 형태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3675036" y="2665277"/>
            <a:ext cx="746100" cy="665477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72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배열의 초기화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8646132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#define ARR_SIZE 3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name[20];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phoneNum</a:t>
            </a:r>
            <a:r>
              <a:rPr lang="en-US" altLang="ko-KR" dirty="0" smtClean="0">
                <a:latin typeface="Consolas" panose="020B0609020204030204" pitchFamily="49" charset="0"/>
              </a:rPr>
              <a:t>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age;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[ARR_SIZE] =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{ "</a:t>
            </a:r>
            <a:r>
              <a:rPr lang="ko-KR" altLang="en-US" dirty="0" smtClean="0">
                <a:latin typeface="Consolas" panose="020B0609020204030204" pitchFamily="49" charset="0"/>
              </a:rPr>
              <a:t>이승기</a:t>
            </a:r>
            <a:r>
              <a:rPr lang="en-US" altLang="ko-KR" dirty="0" smtClean="0">
                <a:latin typeface="Consolas" panose="020B0609020204030204" pitchFamily="49" charset="0"/>
              </a:rPr>
              <a:t>", "010-1212-0001", 21 },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{ "</a:t>
            </a:r>
            <a:r>
              <a:rPr lang="ko-KR" altLang="en-US" dirty="0" smtClean="0">
                <a:latin typeface="Consolas" panose="020B0609020204030204" pitchFamily="49" charset="0"/>
              </a:rPr>
              <a:t>정지영</a:t>
            </a:r>
            <a:r>
              <a:rPr lang="en-US" altLang="ko-KR" dirty="0" smtClean="0">
                <a:latin typeface="Consolas" panose="020B0609020204030204" pitchFamily="49" charset="0"/>
              </a:rPr>
              <a:t>", "010-1313-0002", 22 },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{ "</a:t>
            </a:r>
            <a:r>
              <a:rPr lang="ko-KR" altLang="en-US" dirty="0" smtClean="0">
                <a:latin typeface="Consolas" panose="020B0609020204030204" pitchFamily="49" charset="0"/>
              </a:rPr>
              <a:t>한지수</a:t>
            </a:r>
            <a:r>
              <a:rPr lang="en-US" altLang="ko-KR" dirty="0" smtClean="0">
                <a:latin typeface="Consolas" panose="020B0609020204030204" pitchFamily="49" charset="0"/>
              </a:rPr>
              <a:t>", "010-1717-0003", 19 } };</a:t>
            </a:r>
          </a:p>
        </p:txBody>
      </p:sp>
    </p:spTree>
    <p:extLst>
      <p:ext uri="{BB962C8B-B14F-4D97-AF65-F5344CB8AC3E}">
        <p14:creationId xmlns:p14="http://schemas.microsoft.com/office/powerpoint/2010/main" val="1623917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배열의 초기화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8646132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ARR_SIZE;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 %s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].name,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</a:t>
            </a:r>
            <a:r>
              <a:rPr lang="en-US" altLang="ko-KR" dirty="0" err="1" smtClean="0">
                <a:latin typeface="Consolas" panose="020B0609020204030204" pitchFamily="49" charset="0"/>
              </a:rPr>
              <a:t>phoneNum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].age);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948" y="4778594"/>
            <a:ext cx="4795849" cy="155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970740" y="4831468"/>
            <a:ext cx="1272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599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변수와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8646132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 = { 11, 12 };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point* 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(*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 = 10;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(*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 = 20;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2204864"/>
            <a:ext cx="46085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point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포인터 변수 선언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2002" y="3075693"/>
            <a:ext cx="641039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pptr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가리키는 구조체 변수의 멤버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xpos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접근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6218" y="3861048"/>
            <a:ext cx="641039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pptr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가리키는 구조체 변수의 멤버 </a:t>
            </a:r>
            <a:r>
              <a:rPr lang="en-US" altLang="ko-KR" sz="2400" dirty="0" err="1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y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pos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접근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12160" y="1766083"/>
            <a:ext cx="3091172" cy="697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구조체 포인터 변수를 대상으로 하는 포인터 연산 및 멤버의 접근방법</a:t>
            </a:r>
            <a:endParaRPr lang="en-US" altLang="ko-KR" sz="24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248934" y="5404457"/>
            <a:ext cx="8646132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(*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 = 10;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10;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(*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20;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20;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10" name="왼쪽/오른쪽 화살표 9"/>
          <p:cNvSpPr/>
          <p:nvPr/>
        </p:nvSpPr>
        <p:spPr>
          <a:xfrm>
            <a:off x="3563888" y="5548140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/오른쪽 화살표 10"/>
          <p:cNvSpPr/>
          <p:nvPr/>
        </p:nvSpPr>
        <p:spPr>
          <a:xfrm>
            <a:off x="3563888" y="5990502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6348" y="4817746"/>
            <a:ext cx="840081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연산자를 기반으로 하는 구조체 변수의 멤버 접근 방법</a:t>
            </a: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68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변수와 포인터 관련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8646132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pos1 = { 1, 2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pos2 = { 100, 200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point* 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 = &amp;pos1;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(*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 += 4;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(*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 += 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("[%d, %d]\n",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4797152"/>
            <a:ext cx="4176464" cy="936104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27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변수와 포인터 관련 예제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760" y="1274165"/>
            <a:ext cx="8892480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 = &amp;pos2;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 += 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 += 2;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("[%d, %d]\n", </a:t>
            </a:r>
            <a:r>
              <a:rPr lang="en-US" altLang="ko-KR" dirty="0" smtClean="0">
                <a:latin typeface="Consolas" panose="020B0609020204030204" pitchFamily="49" charset="0"/>
              </a:rPr>
              <a:t>(*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(*</a:t>
            </a:r>
            <a:r>
              <a:rPr lang="en-US" altLang="ko-KR" dirty="0" err="1" smtClean="0">
                <a:latin typeface="Consolas" panose="020B0609020204030204" pitchFamily="49" charset="0"/>
              </a:rPr>
              <a:t>pptr</a:t>
            </a:r>
            <a:r>
              <a:rPr lang="en-US" altLang="ko-KR" dirty="0" smtClean="0"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50897" y="1676889"/>
            <a:ext cx="3184999" cy="936104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61580" y="1874839"/>
            <a:ext cx="481903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프로그래머들이 주로 사용하는 연산자이니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연산자의 사용에 익숙해지자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271507"/>
            <a:ext cx="3825792" cy="174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970740" y="4831468"/>
            <a:ext cx="1272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29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포인터 변수를 구조체의 멤버로 선언하기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760" y="1052736"/>
            <a:ext cx="8892480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circle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radius;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point* center;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cen</a:t>
            </a:r>
            <a:r>
              <a:rPr lang="en-US" altLang="ko-KR" dirty="0" smtClean="0">
                <a:latin typeface="Consolas" panose="020B0609020204030204" pitchFamily="49" charset="0"/>
              </a:rPr>
              <a:t> = { 2, 7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rad = 5.5;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circle ring = { rad,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cen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57200" y="3718624"/>
            <a:ext cx="3610744" cy="358448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824" y="3089515"/>
            <a:ext cx="6030416" cy="339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변수의 멤버로 구조체 포인터 변수 선언 가능</a:t>
            </a:r>
            <a:endParaRPr lang="en-US" altLang="ko-KR" sz="24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6186" y="6373024"/>
            <a:ext cx="6018022" cy="459756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0089" y="3284984"/>
            <a:ext cx="458270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3333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포인터 변수를 구조체의 멤버로 선언하기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760" y="1304342"/>
            <a:ext cx="8892480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circle ring = { rad,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cen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원의 반지름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ring.radius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원의 중심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[%d, %d]\n",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(</a:t>
            </a:r>
            <a:r>
              <a:rPr lang="en-US" altLang="ko-KR" dirty="0" err="1" smtClean="0">
                <a:latin typeface="Consolas" panose="020B0609020204030204" pitchFamily="49" charset="0"/>
              </a:rPr>
              <a:t>ring.center</a:t>
            </a:r>
            <a:r>
              <a:rPr lang="en-US" altLang="ko-KR" dirty="0" smtClean="0">
                <a:latin typeface="Consolas" panose="020B0609020204030204" pitchFamily="49" charset="0"/>
              </a:rPr>
              <a:t>)-&gt;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, (</a:t>
            </a:r>
            <a:r>
              <a:rPr lang="en-US" altLang="ko-KR" dirty="0" err="1" smtClean="0">
                <a:latin typeface="Consolas" panose="020B0609020204030204" pitchFamily="49" charset="0"/>
              </a:rPr>
              <a:t>ring.center</a:t>
            </a:r>
            <a:r>
              <a:rPr lang="en-US" altLang="ko-KR" dirty="0" smtClean="0">
                <a:latin typeface="Consolas" panose="020B0609020204030204" pitchFamily="49" charset="0"/>
              </a:rPr>
              <a:t>)-&gt;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57200" y="1362269"/>
            <a:ext cx="6018022" cy="459756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1" y="4237380"/>
            <a:ext cx="3798267" cy="127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608562" y="4662991"/>
            <a:ext cx="1272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191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변수를 구조체의 멤버로 선언하기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7140"/>
            <a:ext cx="8229600" cy="48625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760" y="1268760"/>
            <a:ext cx="889248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pos1 = { 1, 1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pos2 = { 2, 2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pos3 = { 3, 3 };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pos1.ptr = &amp;pos2; /* pos1</a:t>
            </a:r>
            <a:r>
              <a:rPr lang="ko-KR" altLang="en-US" dirty="0" smtClean="0">
                <a:latin typeface="Consolas" panose="020B0609020204030204" pitchFamily="49" charset="0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</a:rPr>
              <a:t>pos2</a:t>
            </a:r>
            <a:r>
              <a:rPr lang="ko-KR" altLang="en-US" dirty="0" smtClean="0">
                <a:latin typeface="Consolas" panose="020B0609020204030204" pitchFamily="49" charset="0"/>
              </a:rPr>
              <a:t>를 연결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pos2.ptr = &amp;pos3; /* pos2</a:t>
            </a:r>
            <a:r>
              <a:rPr lang="ko-KR" altLang="en-US" dirty="0" smtClean="0">
                <a:latin typeface="Consolas" panose="020B0609020204030204" pitchFamily="49" charset="0"/>
              </a:rPr>
              <a:t>와 </a:t>
            </a:r>
            <a:r>
              <a:rPr lang="en-US" altLang="ko-KR" dirty="0" smtClean="0">
                <a:latin typeface="Consolas" panose="020B0609020204030204" pitchFamily="49" charset="0"/>
              </a:rPr>
              <a:t>pos3</a:t>
            </a:r>
            <a:r>
              <a:rPr lang="ko-KR" altLang="en-US" dirty="0" smtClean="0">
                <a:latin typeface="Consolas" panose="020B0609020204030204" pitchFamily="49" charset="0"/>
              </a:rPr>
              <a:t>를 연결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pos3.ptr = &amp;pos1; /* pos3</a:t>
            </a:r>
            <a:r>
              <a:rPr lang="ko-KR" altLang="en-US" dirty="0" smtClean="0">
                <a:latin typeface="Consolas" panose="020B0609020204030204" pitchFamily="49" charset="0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</a:rPr>
              <a:t>pos1</a:t>
            </a:r>
            <a:r>
              <a:rPr lang="ko-KR" altLang="en-US" dirty="0" smtClean="0">
                <a:latin typeface="Consolas" panose="020B0609020204030204" pitchFamily="49" charset="0"/>
              </a:rPr>
              <a:t>과 연결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10471" y="2301583"/>
            <a:ext cx="53285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형 구조체 변수의 멤버로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형 포인터 변수를 둘 수 있다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2589615"/>
            <a:ext cx="3240360" cy="432048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66" y="5181903"/>
            <a:ext cx="7119770" cy="1333426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3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7025208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22-1.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구조체란 무엇인가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?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717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변수를 구조체의 멤버로 선언하기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760" y="1268760"/>
            <a:ext cx="889248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점의 연결관계</a:t>
            </a:r>
            <a:r>
              <a:rPr lang="en-US" altLang="ko-KR" dirty="0" smtClean="0">
                <a:latin typeface="Consolas" panose="020B0609020204030204" pitchFamily="49" charset="0"/>
              </a:rPr>
              <a:t>…\n");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("[%d, %d]</a:t>
            </a:r>
            <a:r>
              <a:rPr lang="ko-KR" altLang="en-US" dirty="0" smtClean="0">
                <a:latin typeface="Consolas" panose="020B0609020204030204" pitchFamily="49" charset="0"/>
              </a:rPr>
              <a:t>와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과</a:t>
            </a:r>
            <a:r>
              <a:rPr lang="en-US" altLang="ko-KR" dirty="0" smtClean="0">
                <a:latin typeface="Consolas" panose="020B0609020204030204" pitchFamily="49" charset="0"/>
              </a:rPr>
              <a:t>) [%d, %d] </a:t>
            </a:r>
            <a:r>
              <a:rPr lang="ko-KR" altLang="en-US" dirty="0" smtClean="0">
                <a:latin typeface="Consolas" panose="020B0609020204030204" pitchFamily="49" charset="0"/>
              </a:rPr>
              <a:t>연결</a:t>
            </a:r>
            <a:r>
              <a:rPr lang="en-US" altLang="ko-KR" dirty="0" smtClean="0">
                <a:latin typeface="Consolas" panose="020B0609020204030204" pitchFamily="49" charset="0"/>
              </a:rPr>
              <a:t>\n",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pos1.xpos, pos1.ypos,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pos1.ptr-&gt;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, pos1.ptr-&gt;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("[%d, %d]</a:t>
            </a:r>
            <a:r>
              <a:rPr lang="ko-KR" altLang="en-US" dirty="0">
                <a:latin typeface="Consolas" panose="020B0609020204030204" pitchFamily="49" charset="0"/>
              </a:rPr>
              <a:t>와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과</a:t>
            </a:r>
            <a:r>
              <a:rPr lang="en-US" altLang="ko-KR" dirty="0">
                <a:latin typeface="Consolas" panose="020B0609020204030204" pitchFamily="49" charset="0"/>
              </a:rPr>
              <a:t>) [%d, %d] </a:t>
            </a:r>
            <a:r>
              <a:rPr lang="ko-KR" altLang="en-US" dirty="0">
                <a:latin typeface="Consolas" panose="020B0609020204030204" pitchFamily="49" charset="0"/>
              </a:rPr>
              <a:t>연결</a:t>
            </a:r>
            <a:r>
              <a:rPr lang="en-US" altLang="ko-KR" dirty="0">
                <a:latin typeface="Consolas" panose="020B0609020204030204" pitchFamily="49" charset="0"/>
              </a:rPr>
              <a:t>\n",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pos2.xpos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pos2.ypos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pos2.ptr-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latin typeface="Consolas" panose="020B0609020204030204" pitchFamily="49" charset="0"/>
              </a:rPr>
              <a:t>xpos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pos2.ptr-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("[%d, %d]</a:t>
            </a:r>
            <a:r>
              <a:rPr lang="ko-KR" altLang="en-US" dirty="0">
                <a:latin typeface="Consolas" panose="020B0609020204030204" pitchFamily="49" charset="0"/>
              </a:rPr>
              <a:t>와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과</a:t>
            </a:r>
            <a:r>
              <a:rPr lang="en-US" altLang="ko-KR" dirty="0">
                <a:latin typeface="Consolas" panose="020B0609020204030204" pitchFamily="49" charset="0"/>
              </a:rPr>
              <a:t>) [%d, %d] </a:t>
            </a:r>
            <a:r>
              <a:rPr lang="ko-KR" altLang="en-US" dirty="0">
                <a:latin typeface="Consolas" panose="020B0609020204030204" pitchFamily="49" charset="0"/>
              </a:rPr>
              <a:t>연결</a:t>
            </a:r>
            <a:r>
              <a:rPr lang="en-US" altLang="ko-KR" dirty="0">
                <a:latin typeface="Consolas" panose="020B0609020204030204" pitchFamily="49" charset="0"/>
              </a:rPr>
              <a:t>\n",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pos3.xpos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pos3.ypos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pos3.ptr-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latin typeface="Consolas" panose="020B0609020204030204" pitchFamily="49" charset="0"/>
              </a:rPr>
              <a:t>xpos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pos3.ptr-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440" y="5524346"/>
            <a:ext cx="2728800" cy="118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275408" y="5049665"/>
            <a:ext cx="1272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00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변수와 첫 번째 멤버의 주소 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760" y="1268760"/>
            <a:ext cx="889248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name[20];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phoneNum</a:t>
            </a:r>
            <a:r>
              <a:rPr lang="en-US" altLang="ko-KR" dirty="0" smtClean="0">
                <a:latin typeface="Consolas" panose="020B0609020204030204" pitchFamily="49" charset="0"/>
              </a:rPr>
              <a:t>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age;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 = { 10, 20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man={"</a:t>
            </a:r>
            <a:r>
              <a:rPr lang="ko-KR" altLang="en-US" dirty="0" smtClean="0">
                <a:latin typeface="Consolas" panose="020B0609020204030204" pitchFamily="49" charset="0"/>
              </a:rPr>
              <a:t>이승기</a:t>
            </a:r>
            <a:r>
              <a:rPr lang="en-US" altLang="ko-KR" dirty="0" smtClean="0">
                <a:latin typeface="Consolas" panose="020B0609020204030204" pitchFamily="49" charset="0"/>
              </a:rPr>
              <a:t>", "010-1212-0001", 21};</a:t>
            </a:r>
          </a:p>
        </p:txBody>
      </p:sp>
    </p:spTree>
    <p:extLst>
      <p:ext uri="{BB962C8B-B14F-4D97-AF65-F5344CB8AC3E}">
        <p14:creationId xmlns:p14="http://schemas.microsoft.com/office/powerpoint/2010/main" val="2742635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변수와 첫 번째 멤버의 주소 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760" y="1268760"/>
            <a:ext cx="7038528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("%p %p\n",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pos.xpos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%p\n", &amp;man, man.name);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4327" y="1293383"/>
            <a:ext cx="6192688" cy="905210"/>
          </a:xfrm>
          <a:prstGeom prst="roundRect">
            <a:avLst>
              <a:gd name="adj" fmla="val 6589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4679" y="3429000"/>
            <a:ext cx="4148804" cy="112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710875" y="3775069"/>
            <a:ext cx="1272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526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22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492895"/>
            <a:ext cx="8712968" cy="3638029"/>
          </a:xfrm>
        </p:spPr>
        <p:txBody>
          <a:bodyPr/>
          <a:lstStyle/>
          <a:p>
            <a:r>
              <a:rPr lang="ko-KR" altLang="en-US" dirty="0" smtClean="0"/>
              <a:t>마우스의 좌표 정보를 저장하고 관리하기 위해서는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좌표를 저장할 수 있는 두 개의 변수가 필요</a:t>
            </a:r>
            <a:endParaRPr lang="en-US" altLang="ko-KR" dirty="0" smtClean="0"/>
          </a:p>
          <a:p>
            <a:r>
              <a:rPr lang="en-US" altLang="ko-KR" dirty="0" err="1" smtClean="0"/>
              <a:t>xpos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ypos</a:t>
            </a:r>
            <a:r>
              <a:rPr lang="ko-KR" altLang="en-US" dirty="0" smtClean="0"/>
              <a:t>는 서로 독립된 정보를 표현하지 않고 한 개의 정보를 표현함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 둘은 늘 함께 함</a:t>
            </a:r>
            <a:endParaRPr lang="en-US" altLang="ko-KR" dirty="0" smtClean="0"/>
          </a:p>
          <a:p>
            <a:r>
              <a:rPr lang="ko-KR" altLang="en-US" dirty="0" smtClean="0"/>
              <a:t>이러한 경우게 구조체를 이용해서 한 개의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묶을 수 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23528" y="1412776"/>
            <a:ext cx="5256584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 /* </a:t>
            </a:r>
            <a:r>
              <a:rPr lang="ko-KR" altLang="en-US" dirty="0" smtClean="0">
                <a:latin typeface="Consolas" panose="020B0609020204030204" pitchFamily="49" charset="0"/>
              </a:rPr>
              <a:t>마우스의 </a:t>
            </a:r>
            <a:r>
              <a:rPr lang="en-US" altLang="ko-KR" dirty="0" smtClean="0">
                <a:latin typeface="Consolas" panose="020B0609020204030204" pitchFamily="49" charset="0"/>
              </a:rPr>
              <a:t>x</a:t>
            </a:r>
            <a:r>
              <a:rPr lang="ko-KR" altLang="en-US" dirty="0" smtClean="0">
                <a:latin typeface="Consolas" panose="020B0609020204030204" pitchFamily="49" charset="0"/>
              </a:rPr>
              <a:t>좌표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 /* </a:t>
            </a:r>
            <a:r>
              <a:rPr lang="ko-KR" altLang="en-US" dirty="0" smtClean="0">
                <a:latin typeface="Consolas" panose="020B0609020204030204" pitchFamily="49" charset="0"/>
              </a:rPr>
              <a:t>마우스의 </a:t>
            </a:r>
            <a:r>
              <a:rPr lang="en-US" altLang="ko-KR" dirty="0" smtClean="0">
                <a:latin typeface="Consolas" panose="020B0609020204030204" pitchFamily="49" charset="0"/>
              </a:rPr>
              <a:t>y</a:t>
            </a:r>
            <a:r>
              <a:rPr lang="ko-KR" altLang="en-US" dirty="0" smtClean="0">
                <a:latin typeface="Consolas" panose="020B0609020204030204" pitchFamily="49" charset="0"/>
              </a:rPr>
              <a:t>좌표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25223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039097"/>
            <a:ext cx="8229600" cy="3091828"/>
          </a:xfrm>
        </p:spPr>
        <p:txBody>
          <a:bodyPr/>
          <a:lstStyle/>
          <a:p>
            <a:r>
              <a:rPr lang="ko-KR" altLang="en-US" dirty="0" smtClean="0"/>
              <a:t>구조체를 이용해서 </a:t>
            </a:r>
            <a:r>
              <a:rPr lang="en-US" altLang="ko-KR" dirty="0" err="1" smtClean="0"/>
              <a:t>xpos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ypos</a:t>
            </a:r>
            <a:r>
              <a:rPr lang="ko-KR" altLang="en-US" dirty="0" smtClean="0"/>
              <a:t>를 한 개의 </a:t>
            </a:r>
            <a:r>
              <a:rPr lang="ko-KR" altLang="en-US" dirty="0" err="1" smtClean="0"/>
              <a:t>자료형인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라는 이름으로 묶음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자료형인것처럼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r>
              <a:rPr lang="ko-KR" altLang="en-US" dirty="0" smtClean="0"/>
              <a:t>단 프로그래머가 정의한 </a:t>
            </a:r>
            <a:r>
              <a:rPr lang="ko-KR" altLang="en-US" dirty="0" err="1" smtClean="0"/>
              <a:t>자료형이기에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smtClean="0">
                <a:solidFill>
                  <a:srgbClr val="FF0000"/>
                </a:solidFill>
              </a:rPr>
              <a:t>사용자 정의 </a:t>
            </a:r>
            <a:r>
              <a:rPr lang="ko-KR" altLang="en-US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dirty="0" smtClean="0">
                <a:solidFill>
                  <a:srgbClr val="FF0000"/>
                </a:solidFill>
              </a:rPr>
              <a:t>(user defined data type)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7837"/>
            <a:ext cx="8686800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 /* point </a:t>
            </a:r>
            <a:r>
              <a:rPr lang="ko-KR" altLang="en-US" dirty="0" smtClean="0">
                <a:latin typeface="Consolas" panose="020B0609020204030204" pitchFamily="49" charset="0"/>
              </a:rPr>
              <a:t>구조체를 구성하는 멤버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 /* point </a:t>
            </a:r>
            <a:r>
              <a:rPr lang="ko-KR" altLang="en-US" dirty="0" smtClean="0">
                <a:latin typeface="Consolas" panose="020B0609020204030204" pitchFamily="49" charset="0"/>
              </a:rPr>
              <a:t>구조체를 구성하는 멤버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2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677619"/>
            <a:ext cx="8229600" cy="2453306"/>
          </a:xfrm>
        </p:spPr>
        <p:txBody>
          <a:bodyPr/>
          <a:lstStyle/>
          <a:p>
            <a:r>
              <a:rPr lang="ko-KR" altLang="en-US" dirty="0" smtClean="0"/>
              <a:t>개인의 이름과 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 정보를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이라는 구조체 정의를 통해 묶고 있음</a:t>
            </a:r>
            <a:endParaRPr lang="en-US" altLang="ko-KR" dirty="0" smtClean="0"/>
          </a:p>
          <a:p>
            <a:r>
              <a:rPr lang="ko-KR" altLang="en-US" dirty="0" smtClean="0"/>
              <a:t>배열도 구조체의 멤버로 선언 가능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7837"/>
            <a:ext cx="6923112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name[20]; /* </a:t>
            </a:r>
            <a:r>
              <a:rPr lang="ko-KR" altLang="en-US" dirty="0" smtClean="0">
                <a:latin typeface="Consolas" panose="020B0609020204030204" pitchFamily="49" charset="0"/>
              </a:rPr>
              <a:t>이름 저장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phoneNum</a:t>
            </a:r>
            <a:r>
              <a:rPr lang="en-US" altLang="ko-KR" dirty="0" smtClean="0">
                <a:latin typeface="Consolas" panose="020B0609020204030204" pitchFamily="49" charset="0"/>
              </a:rPr>
              <a:t>[20]; /* </a:t>
            </a:r>
            <a:r>
              <a:rPr lang="ko-KR" altLang="en-US" dirty="0" smtClean="0">
                <a:latin typeface="Consolas" panose="020B0609020204030204" pitchFamily="49" charset="0"/>
              </a:rPr>
              <a:t>전화번호 저장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age; /* </a:t>
            </a:r>
            <a:r>
              <a:rPr lang="ko-KR" altLang="en-US" dirty="0" smtClean="0">
                <a:latin typeface="Consolas" panose="020B0609020204030204" pitchFamily="49" charset="0"/>
              </a:rPr>
              <a:t>나이 저장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594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변수의 정의와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변수 정의의 기본 형태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57200" y="1916831"/>
            <a:ext cx="5326922" cy="4806663"/>
          </a:xfrm>
          <a:prstGeom prst="rect">
            <a:avLst/>
          </a:prstGeom>
          <a:solidFill>
            <a:srgbClr val="FDEFC3">
              <a:alpha val="27843"/>
            </a:srgbClr>
          </a:solidFill>
          <a:ln w="15875" cap="flat" cmpd="sng" algn="ctr">
            <a:gradFill>
              <a:gsLst>
                <a:gs pos="0">
                  <a:srgbClr val="727CA3">
                    <a:tint val="66000"/>
                    <a:satMod val="160000"/>
                  </a:srgbClr>
                </a:gs>
                <a:gs pos="50000">
                  <a:srgbClr val="727CA3">
                    <a:tint val="44500"/>
                    <a:satMod val="160000"/>
                  </a:srgbClr>
                </a:gs>
                <a:gs pos="100000">
                  <a:srgbClr val="727CA3">
                    <a:tint val="23500"/>
                    <a:satMod val="160000"/>
                  </a:srgbClr>
                </a:gs>
              </a:gsLst>
              <a:lin ang="5400000" scaled="0"/>
            </a:gra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" y="4293097"/>
            <a:ext cx="4618856" cy="243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601216" y="2017868"/>
            <a:ext cx="3816424" cy="432048"/>
          </a:xfrm>
          <a:prstGeom prst="roundRect">
            <a:avLst>
              <a:gd name="adj" fmla="val 3229"/>
            </a:avLst>
          </a:prstGeom>
          <a:solidFill>
            <a:sysClr val="window" lastClr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3224" y="2031820"/>
            <a:ext cx="5338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 smtClean="0">
                <a:solidFill>
                  <a:prstClr val="black"/>
                </a:solidFill>
                <a:latin typeface="Maiandra GD" pitchFamily="34" charset="0"/>
              </a:rPr>
              <a:t>struct  </a:t>
            </a:r>
            <a:r>
              <a:rPr lang="en-US" altLang="ko-KR" sz="2800" i="1" dirty="0" smtClean="0">
                <a:solidFill>
                  <a:prstClr val="black"/>
                </a:solidFill>
                <a:latin typeface="Maiandra GD" pitchFamily="34" charset="0"/>
              </a:rPr>
              <a:t>type_name  val_name ; </a:t>
            </a:r>
            <a:endParaRPr lang="ko-KR" altLang="en-US" sz="2800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1216" y="2852936"/>
            <a:ext cx="3816424" cy="936104"/>
          </a:xfrm>
          <a:prstGeom prst="roundRect">
            <a:avLst>
              <a:gd name="adj" fmla="val 1162"/>
            </a:avLst>
          </a:prstGeom>
          <a:solidFill>
            <a:sysClr val="window" lastClr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5232" y="2886035"/>
            <a:ext cx="3312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 smtClean="0">
                <a:solidFill>
                  <a:prstClr val="black"/>
                </a:solidFill>
                <a:latin typeface="Maiandra GD" pitchFamily="34" charset="0"/>
              </a:rPr>
              <a:t>struct point pos;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 smtClean="0">
                <a:solidFill>
                  <a:prstClr val="black"/>
                </a:solidFill>
                <a:latin typeface="Maiandra GD" pitchFamily="34" charset="0"/>
              </a:rPr>
              <a:t>struct person man;</a:t>
            </a:r>
            <a:endParaRPr lang="ko-KR" altLang="en-US" sz="2800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13384" y="3861048"/>
            <a:ext cx="3240360" cy="36004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구조체 변수선언의 예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</p:txBody>
      </p:sp>
      <p:sp>
        <p:nvSpPr>
          <p:cNvPr id="20" name="줄무늬가 있는 오른쪽 화살표 19"/>
          <p:cNvSpPr/>
          <p:nvPr/>
        </p:nvSpPr>
        <p:spPr>
          <a:xfrm rot="5400000">
            <a:off x="1772799" y="2584359"/>
            <a:ext cx="321130" cy="360040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1772799" y="3913601"/>
            <a:ext cx="321130" cy="360040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9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정의와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멤버의 접근 방식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27584" y="1844824"/>
            <a:ext cx="7704856" cy="4286101"/>
          </a:xfrm>
          <a:prstGeom prst="rect">
            <a:avLst/>
          </a:prstGeom>
          <a:solidFill>
            <a:srgbClr val="D9E3EB">
              <a:alpha val="27843"/>
            </a:srgbClr>
          </a:solidFill>
          <a:ln w="15875" cap="flat" cmpd="sng" algn="ctr">
            <a:gradFill>
              <a:gsLst>
                <a:gs pos="0">
                  <a:srgbClr val="727CA3">
                    <a:tint val="66000"/>
                    <a:satMod val="160000"/>
                  </a:srgbClr>
                </a:gs>
                <a:gs pos="50000">
                  <a:srgbClr val="727CA3">
                    <a:tint val="44500"/>
                    <a:satMod val="160000"/>
                  </a:srgbClr>
                </a:gs>
                <a:gs pos="100000">
                  <a:srgbClr val="727CA3">
                    <a:tint val="23500"/>
                    <a:satMod val="160000"/>
                  </a:srgbClr>
                </a:gs>
              </a:gsLst>
              <a:lin ang="5400000" scaled="0"/>
            </a:gra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2010326"/>
            <a:ext cx="6984776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구조체 변수의 이름 </a:t>
            </a:r>
            <a:r>
              <a:rPr kumimoji="0" lang="en-US" altLang="ko-KR" sz="2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. </a:t>
            </a:r>
            <a:r>
              <a:rPr kumimoji="0" lang="ko-KR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구조체 멤버의 이름</a:t>
            </a:r>
            <a:endParaRPr kumimoji="0" lang="ko-KR" altLang="en-US" sz="2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iandra GD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5048" y="2973253"/>
            <a:ext cx="6984776" cy="2880320"/>
          </a:xfrm>
          <a:prstGeom prst="roundRect">
            <a:avLst>
              <a:gd name="adj" fmla="val 1162"/>
            </a:avLst>
          </a:prstGeom>
          <a:solidFill>
            <a:sysClr val="window" lastClr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2842928"/>
            <a:ext cx="58326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 smtClean="0">
                <a:solidFill>
                  <a:prstClr val="black"/>
                </a:solidFill>
                <a:latin typeface="Maiandra GD" pitchFamily="34" charset="0"/>
              </a:rPr>
              <a:t>pos.xpos=20;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800" dirty="0" smtClean="0">
              <a:solidFill>
                <a:prstClr val="black"/>
              </a:solidFill>
              <a:latin typeface="Maiandra GD" pitchFamily="34" charset="0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 smtClean="0">
                <a:solidFill>
                  <a:prstClr val="black"/>
                </a:solidFill>
                <a:latin typeface="Maiandra GD" pitchFamily="34" charset="0"/>
              </a:rPr>
              <a:t>printf("%s \n", man.name);</a:t>
            </a:r>
            <a:endParaRPr lang="ko-KR" altLang="en-US" sz="2800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2058770" y="2548255"/>
            <a:ext cx="417947" cy="432048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10738" y="4848892"/>
            <a:ext cx="6338548" cy="36004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man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의 멤버 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name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에 저장된 문자열 출력</a:t>
            </a:r>
            <a:endParaRPr kumimoji="0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658" y="3519649"/>
            <a:ext cx="6336704" cy="36004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구조체 변수 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pos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의 멤버 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xpos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에 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20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을 저장</a:t>
            </a:r>
            <a:endParaRPr kumimoji="0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1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변수의 선언과 접근관련 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7837"/>
            <a:ext cx="7787208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pos1, pos2;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distance;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("point1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 %d", &amp;pos1.xpos, &amp;pos1.ypos);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("point2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 %d", &amp;pos2.xpos, &amp;pos2.ypos);</a:t>
            </a:r>
          </a:p>
        </p:txBody>
      </p:sp>
    </p:spTree>
    <p:extLst>
      <p:ext uri="{BB962C8B-B14F-4D97-AF65-F5344CB8AC3E}">
        <p14:creationId xmlns:p14="http://schemas.microsoft.com/office/powerpoint/2010/main" val="28286541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8826</TotalTime>
  <Words>1925</Words>
  <Application>Microsoft Office PowerPoint</Application>
  <PresentationFormat>화면 슬라이드 쇼(4:3)</PresentationFormat>
  <Paragraphs>329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33</vt:i4>
      </vt:variant>
    </vt:vector>
  </HeadingPairs>
  <TitlesOfParts>
    <vt:vector size="54" baseType="lpstr">
      <vt:lpstr>Gill Sans MT</vt:lpstr>
      <vt:lpstr>Maiandra GD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원본</vt:lpstr>
      <vt:lpstr>1_원본</vt:lpstr>
      <vt:lpstr>2_원본</vt:lpstr>
      <vt:lpstr>PowerPoint 프레젠테이션</vt:lpstr>
      <vt:lpstr>윤성우 저 열혈강의 C 프로그래밍 개정판</vt:lpstr>
      <vt:lpstr>Chapter 22-1. 구조체란 무엇인가?</vt:lpstr>
      <vt:lpstr>구조체의 정의</vt:lpstr>
      <vt:lpstr>구조체의 정의</vt:lpstr>
      <vt:lpstr>PowerPoint 프레젠테이션</vt:lpstr>
      <vt:lpstr>구조체 변수의 정의와 접근</vt:lpstr>
      <vt:lpstr>구조체 변수의 정의와 접근</vt:lpstr>
      <vt:lpstr>구조체 변수의 선언과 접근관련 예제 1</vt:lpstr>
      <vt:lpstr>구조체 변수의 선언과 접근관련 예제 1</vt:lpstr>
      <vt:lpstr>구조체 변수의 선언과 접근관련 예제 2</vt:lpstr>
      <vt:lpstr>구조체 변수의 선언과 접근관련 예제 2</vt:lpstr>
      <vt:lpstr>구조체 정의와 동시에 변수 선언하기</vt:lpstr>
      <vt:lpstr>typedef를 이용한 구조체 정의</vt:lpstr>
      <vt:lpstr>구조체 변수의 초기화</vt:lpstr>
      <vt:lpstr>구조체 변수의 초기화</vt:lpstr>
      <vt:lpstr>Chapter 22-2. 구조체와 배열  그리고 포인터</vt:lpstr>
      <vt:lpstr>구조체 배열의 정의와 접근</vt:lpstr>
      <vt:lpstr>구조체 배열의 정의와 접근</vt:lpstr>
      <vt:lpstr>구조체 배열의 초기화</vt:lpstr>
      <vt:lpstr>구조체 배열의 정의와 접근</vt:lpstr>
      <vt:lpstr>구조체 배열의 초기화 예제</vt:lpstr>
      <vt:lpstr>구조체 배열의 초기화 예제</vt:lpstr>
      <vt:lpstr>구조체 변수와 포인터</vt:lpstr>
      <vt:lpstr>구조체 변수와 포인터 관련 예제</vt:lpstr>
      <vt:lpstr>구조체 변수와 포인터 관련 예제</vt:lpstr>
      <vt:lpstr>포인터 변수를 구조체의 멤버로 선언하기1</vt:lpstr>
      <vt:lpstr>포인터 변수를 구조체의 멤버로 선언하기1</vt:lpstr>
      <vt:lpstr>포인터 변수를 구조체의 멤버로 선언하기 2</vt:lpstr>
      <vt:lpstr>포인터 변수를 구조체의 멤버로 선언하기 2</vt:lpstr>
      <vt:lpstr>구조체 변수와 첫 번째 멤버의 주소 값</vt:lpstr>
      <vt:lpstr>구조체 변수와 첫 번째 멤버의 주소 값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2507</cp:revision>
  <dcterms:created xsi:type="dcterms:W3CDTF">2001-05-01T19:45:44Z</dcterms:created>
  <dcterms:modified xsi:type="dcterms:W3CDTF">2018-09-01T12:49:23Z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