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103" r:id="rId2"/>
    <p:sldMasterId id="2147484115" r:id="rId3"/>
  </p:sldMasterIdLst>
  <p:notesMasterIdLst>
    <p:notesMasterId r:id="rId22"/>
  </p:notesMasterIdLst>
  <p:sldIdLst>
    <p:sldId id="323" r:id="rId4"/>
    <p:sldId id="649" r:id="rId5"/>
    <p:sldId id="579" r:id="rId6"/>
    <p:sldId id="639" r:id="rId7"/>
    <p:sldId id="640" r:id="rId8"/>
    <p:sldId id="641" r:id="rId9"/>
    <p:sldId id="642" r:id="rId10"/>
    <p:sldId id="643" r:id="rId11"/>
    <p:sldId id="645" r:id="rId12"/>
    <p:sldId id="646" r:id="rId13"/>
    <p:sldId id="644" r:id="rId14"/>
    <p:sldId id="648" r:id="rId15"/>
    <p:sldId id="647" r:id="rId16"/>
    <p:sldId id="650" r:id="rId17"/>
    <p:sldId id="651" r:id="rId18"/>
    <p:sldId id="652" r:id="rId19"/>
    <p:sldId id="653" r:id="rId20"/>
    <p:sldId id="46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5" autoAdjust="0"/>
    <p:restoredTop sz="90929"/>
  </p:normalViewPr>
  <p:slideViewPr>
    <p:cSldViewPr>
      <p:cViewPr varScale="1">
        <p:scale>
          <a:sx n="105" d="100"/>
          <a:sy n="105" d="100"/>
        </p:scale>
        <p:origin x="5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23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24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8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9888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44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40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5449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7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3824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582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7032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3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99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0897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9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7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019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9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2630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8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692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0581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7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8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#17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포인터로 구조체 변수 </a:t>
            </a:r>
            <a:r>
              <a:rPr lang="ko-KR" altLang="en-US" dirty="0" smtClean="0"/>
              <a:t>전달하기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37278"/>
            <a:ext cx="882047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 = { 7, -5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OrgSymTrans</a:t>
            </a:r>
            <a:r>
              <a:rPr lang="en-US" altLang="ko-KR" dirty="0" smtClean="0">
                <a:latin typeface="Consolas" panose="020B0609020204030204" pitchFamily="49" charset="0"/>
              </a:rPr>
              <a:t>(&amp;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); /*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ko-KR" altLang="en-US" dirty="0" smtClean="0">
                <a:latin typeface="Consolas" panose="020B0609020204030204" pitchFamily="49" charset="0"/>
              </a:rPr>
              <a:t>의 값을 원점 대칭 이동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ShowPosition</a:t>
            </a:r>
            <a:r>
              <a:rPr lang="en-US" altLang="ko-KR" dirty="0" smtClean="0">
                <a:latin typeface="Consolas" panose="020B0609020204030204" pitchFamily="49" charset="0"/>
              </a:rPr>
              <a:t>(&amp;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OrgSymTrans</a:t>
            </a:r>
            <a:r>
              <a:rPr lang="en-US" altLang="ko-KR" dirty="0" smtClean="0">
                <a:latin typeface="Consolas" panose="020B0609020204030204" pitchFamily="49" charset="0"/>
              </a:rPr>
              <a:t>(&amp;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); </a:t>
            </a: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en-US" altLang="ko-KR" dirty="0" err="1">
                <a:latin typeface="Consolas" panose="020B0609020204030204" pitchFamily="49" charset="0"/>
              </a:rPr>
              <a:t>pos</a:t>
            </a:r>
            <a:r>
              <a:rPr lang="ko-KR" altLang="en-US" dirty="0">
                <a:latin typeface="Consolas" panose="020B0609020204030204" pitchFamily="49" charset="0"/>
              </a:rPr>
              <a:t>의 값을 원점 대칭 이동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ShowPosition</a:t>
            </a:r>
            <a:r>
              <a:rPr lang="en-US" altLang="ko-KR" dirty="0" smtClean="0">
                <a:latin typeface="Consolas" panose="020B0609020204030204" pitchFamily="49" charset="0"/>
              </a:rPr>
              <a:t>(&amp;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5180378"/>
            <a:ext cx="2088232" cy="134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941676" y="5274581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54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변수를 대상으로 가능한 연산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052736"/>
            <a:ext cx="8136904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Point;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Point </a:t>
            </a:r>
            <a:r>
              <a:rPr lang="en-US" altLang="ko-KR" dirty="0" err="1">
                <a:latin typeface="Consolas" panose="020B0609020204030204" pitchFamily="49" charset="0"/>
              </a:rPr>
              <a:t>pos</a:t>
            </a:r>
            <a:r>
              <a:rPr lang="en-US" altLang="ko-KR" dirty="0">
                <a:latin typeface="Consolas" panose="020B0609020204030204" pitchFamily="49" charset="0"/>
              </a:rPr>
              <a:t> = { </a:t>
            </a:r>
            <a:r>
              <a:rPr lang="en-US" altLang="ko-KR" dirty="0" smtClean="0">
                <a:latin typeface="Consolas" panose="020B0609020204030204" pitchFamily="49" charset="0"/>
              </a:rPr>
              <a:t>1, 2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Point pos2;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pos2 = pos1; /*pos1</a:t>
            </a:r>
            <a:r>
              <a:rPr lang="ko-KR" altLang="en-US" dirty="0" smtClean="0">
                <a:latin typeface="Consolas" panose="020B0609020204030204" pitchFamily="49" charset="0"/>
              </a:rPr>
              <a:t>의 내용이 </a:t>
            </a:r>
            <a:r>
              <a:rPr lang="en-US" altLang="ko-KR" dirty="0" smtClean="0">
                <a:latin typeface="Consolas" panose="020B0609020204030204" pitchFamily="49" charset="0"/>
              </a:rPr>
              <a:t>pos2</a:t>
            </a:r>
            <a:r>
              <a:rPr lang="ko-KR" altLang="en-US" dirty="0" smtClean="0">
                <a:latin typeface="Consolas" panose="020B0609020204030204" pitchFamily="49" charset="0"/>
              </a:rPr>
              <a:t>로 복사됨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크기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(pos1);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("[%d, %d]\n", pos1.xpos, pos1.ypos);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크기</a:t>
            </a:r>
            <a:r>
              <a:rPr lang="en-US" altLang="ko-KR" dirty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(pos2);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("[%d, %d]\n", </a:t>
            </a:r>
            <a:r>
              <a:rPr lang="en-US" altLang="ko-KR" dirty="0" smtClean="0">
                <a:latin typeface="Consolas" panose="020B0609020204030204" pitchFamily="49" charset="0"/>
              </a:rPr>
              <a:t>pos2.xpos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</a:rPr>
              <a:t>pos2.ypos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en-US" altLang="ko-KR" dirty="0" smtClean="0">
                <a:latin typeface="Consolas" panose="020B0609020204030204" pitchFamily="49" charset="0"/>
              </a:rPr>
              <a:t>;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628800"/>
            <a:ext cx="2088232" cy="23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97352" y="1235697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1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23-3.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구조체의 유용함에 대한 논의와 중첩 구조체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66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구조체를 정의하는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연관 있는 데이터를 하나로 묶을 수 있는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정의 가능</a:t>
            </a:r>
            <a:endParaRPr lang="en-US" altLang="ko-KR" dirty="0" smtClean="0"/>
          </a:p>
          <a:p>
            <a:r>
              <a:rPr lang="ko-KR" altLang="en-US" dirty="0" smtClean="0"/>
              <a:t>연관 있는 데이터를 묶으면 데이터의 표현 및 관리가 용이함</a:t>
            </a:r>
            <a:endParaRPr lang="en-US" altLang="ko-KR" dirty="0" smtClean="0"/>
          </a:p>
          <a:p>
            <a:r>
              <a:rPr lang="ko-KR" altLang="en-US" dirty="0" smtClean="0"/>
              <a:t>데이터의 표현 및 관리가 용이해지면 그만큼 합리적인 코드를 작성할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10118" y="4077072"/>
            <a:ext cx="503003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student {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name[20];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stdnum</a:t>
            </a:r>
            <a:r>
              <a:rPr lang="en-US" altLang="ko-KR" dirty="0" smtClean="0">
                <a:latin typeface="Consolas" panose="020B0609020204030204" pitchFamily="49" charset="0"/>
              </a:rPr>
              <a:t>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school[20];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major[20];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Student;</a:t>
            </a:r>
          </a:p>
        </p:txBody>
      </p:sp>
    </p:spTree>
    <p:extLst>
      <p:ext uri="{BB962C8B-B14F-4D97-AF65-F5344CB8AC3E}">
        <p14:creationId xmlns:p14="http://schemas.microsoft.com/office/powerpoint/2010/main" val="31829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 정의하는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68413"/>
            <a:ext cx="822960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ShowStudentInfo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Student* </a:t>
            </a:r>
            <a:r>
              <a:rPr lang="en-US" altLang="ko-KR" dirty="0" err="1" smtClean="0">
                <a:latin typeface="Consolas" panose="020B0609020204030204" pitchFamily="49" charset="0"/>
              </a:rPr>
              <a:t>sptr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학생 이름</a:t>
            </a:r>
            <a:r>
              <a:rPr lang="en-US" altLang="ko-KR" dirty="0" smtClean="0">
                <a:latin typeface="Consolas" panose="020B0609020204030204" pitchFamily="49" charset="0"/>
              </a:rPr>
              <a:t>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sptr</a:t>
            </a:r>
            <a:r>
              <a:rPr lang="en-US" altLang="ko-KR" dirty="0" smtClean="0">
                <a:latin typeface="Consolas" panose="020B0609020204030204" pitchFamily="49" charset="0"/>
              </a:rPr>
              <a:t>-&gt;name);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학생 고유번호</a:t>
            </a:r>
            <a:r>
              <a:rPr lang="en-US" altLang="ko-KR" dirty="0" smtClean="0">
                <a:latin typeface="Consolas" panose="020B0609020204030204" pitchFamily="49" charset="0"/>
              </a:rPr>
              <a:t>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stdnum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학교 이름</a:t>
            </a:r>
            <a:r>
              <a:rPr lang="en-US" altLang="ko-KR" dirty="0" smtClean="0">
                <a:latin typeface="Consolas" panose="020B0609020204030204" pitchFamily="49" charset="0"/>
              </a:rPr>
              <a:t>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sptr</a:t>
            </a:r>
            <a:r>
              <a:rPr lang="en-US" altLang="ko-KR" dirty="0" smtClean="0">
                <a:latin typeface="Consolas" panose="020B0609020204030204" pitchFamily="49" charset="0"/>
              </a:rPr>
              <a:t>-&gt;school);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선택 전공</a:t>
            </a:r>
            <a:r>
              <a:rPr lang="en-US" altLang="ko-KR" dirty="0" smtClean="0">
                <a:latin typeface="Consolas" panose="020B0609020204030204" pitchFamily="49" charset="0"/>
              </a:rPr>
              <a:t>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sptr</a:t>
            </a:r>
            <a:r>
              <a:rPr lang="en-US" altLang="ko-KR" dirty="0" smtClean="0">
                <a:latin typeface="Consolas" panose="020B0609020204030204" pitchFamily="49" charset="0"/>
              </a:rPr>
              <a:t>-&gt;major);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학년</a:t>
            </a:r>
            <a:r>
              <a:rPr lang="en-US" altLang="ko-KR" dirty="0" smtClean="0">
                <a:latin typeface="Consolas" panose="020B0609020204030204" pitchFamily="49" charset="0"/>
              </a:rPr>
              <a:t>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sptr</a:t>
            </a:r>
            <a:r>
              <a:rPr lang="en-US" altLang="ko-KR" dirty="0" smtClean="0">
                <a:latin typeface="Consolas" panose="020B0609020204030204" pitchFamily="49" charset="0"/>
              </a:rPr>
              <a:t>-&gt;year);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#define ARR_SIZE 7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Student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[ARR_SIZE];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64088" y="778398"/>
            <a:ext cx="33227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인자 전달 시 용이하다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4540" y="5229200"/>
            <a:ext cx="33843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하나의 배열 선언으로 종류가 다른 데이터들을 한 개로 묶어 저장할 수 있다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242286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700"/>
          </a:xfrm>
        </p:spPr>
        <p:txBody>
          <a:bodyPr/>
          <a:lstStyle/>
          <a:p>
            <a:r>
              <a:rPr lang="ko-KR" altLang="en-US" dirty="0"/>
              <a:t>구조체를 정의하는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052736"/>
            <a:ext cx="8507288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ARR_SIZE;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이름</a:t>
            </a:r>
            <a:r>
              <a:rPr lang="en-US" altLang="ko-KR" dirty="0" smtClean="0">
                <a:latin typeface="Consolas" panose="020B0609020204030204" pitchFamily="49" charset="0"/>
              </a:rPr>
              <a:t>: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].name);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번호</a:t>
            </a:r>
            <a:r>
              <a:rPr lang="en-US" altLang="ko-KR" dirty="0" smtClean="0">
                <a:latin typeface="Consolas" panose="020B0609020204030204" pitchFamily="49" charset="0"/>
              </a:rPr>
              <a:t>: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</a:t>
            </a:r>
            <a:r>
              <a:rPr lang="en-US" altLang="ko-KR" dirty="0" err="1" smtClean="0">
                <a:latin typeface="Consolas" panose="020B0609020204030204" pitchFamily="49" charset="0"/>
              </a:rPr>
              <a:t>stdnum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학교</a:t>
            </a:r>
            <a:r>
              <a:rPr lang="en-US" altLang="ko-KR" dirty="0" smtClean="0">
                <a:latin typeface="Consolas" panose="020B0609020204030204" pitchFamily="49" charset="0"/>
              </a:rPr>
              <a:t>: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].school);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전공</a:t>
            </a:r>
            <a:r>
              <a:rPr lang="en-US" altLang="ko-KR" dirty="0" smtClean="0">
                <a:latin typeface="Consolas" panose="020B0609020204030204" pitchFamily="49" charset="0"/>
              </a:rPr>
              <a:t>: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].major);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</a:t>
            </a:r>
            <a:r>
              <a:rPr lang="ko-KR" altLang="en-US" dirty="0" smtClean="0">
                <a:latin typeface="Consolas" panose="020B0609020204030204" pitchFamily="49" charset="0"/>
              </a:rPr>
              <a:t>학년</a:t>
            </a:r>
            <a:r>
              <a:rPr lang="en-US" altLang="ko-KR" dirty="0" smtClean="0">
                <a:latin typeface="Consolas" panose="020B0609020204030204" pitchFamily="49" charset="0"/>
              </a:rPr>
              <a:t>: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].year);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ARR_SIZE;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ShowStudentInfo</a:t>
            </a:r>
            <a:r>
              <a:rPr lang="en-US" altLang="ko-KR" dirty="0" smtClean="0">
                <a:latin typeface="Consolas" panose="020B0609020204030204" pitchFamily="49" charset="0"/>
              </a:rPr>
              <a:t>(&amp;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5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중첩된 구조체의 정의와 변수의 선언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93957"/>
            <a:ext cx="8507288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Point;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circle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cen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rad;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Circle;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58208" y="3699669"/>
            <a:ext cx="532859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앞서 정의한 구조체는 이후에 새로운 구조체를 선언하는데 있어서 기본 자료형의 이름과 마찬가지로 사용이 될 수 있다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694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구조체의 정의와 변수의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48941"/>
            <a:ext cx="8507288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ShowCircleInfo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Circle* </a:t>
            </a:r>
            <a:r>
              <a:rPr lang="en-US" altLang="ko-KR" dirty="0" err="1" smtClean="0">
                <a:latin typeface="Consolas" panose="020B0609020204030204" pitchFamily="49" charset="0"/>
              </a:rPr>
              <a:t>cptr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("[%d, %d]\n", (</a:t>
            </a:r>
            <a:r>
              <a:rPr lang="en-US" altLang="ko-KR" dirty="0" err="1" smtClean="0">
                <a:latin typeface="Consolas" panose="020B0609020204030204" pitchFamily="49" charset="0"/>
              </a:rPr>
              <a:t>cptr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cen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(</a:t>
            </a:r>
            <a:r>
              <a:rPr lang="en-US" altLang="ko-KR" dirty="0" err="1" smtClean="0">
                <a:latin typeface="Consolas" panose="020B0609020204030204" pitchFamily="49" charset="0"/>
              </a:rPr>
              <a:t>cptr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cen</a:t>
            </a:r>
            <a:r>
              <a:rPr lang="en-US" altLang="ko-KR" dirty="0" smtClean="0"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("radius: %g\n\n", </a:t>
            </a:r>
            <a:r>
              <a:rPr lang="en-US" altLang="ko-KR" dirty="0" err="1" smtClean="0">
                <a:latin typeface="Consolas" panose="020B0609020204030204" pitchFamily="49" charset="0"/>
              </a:rPr>
              <a:t>cptr</a:t>
            </a:r>
            <a:r>
              <a:rPr lang="en-US" altLang="ko-KR" dirty="0" smtClean="0">
                <a:latin typeface="Consolas" panose="020B0609020204030204" pitchFamily="49" charset="0"/>
              </a:rPr>
              <a:t>-&gt;rad);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Circle c1 = { { 1, 2 }, 3.5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Circle c2 = { 2, 4, 3.9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ShowCircleInfo</a:t>
            </a:r>
            <a:r>
              <a:rPr lang="en-US" altLang="ko-KR" dirty="0" smtClean="0">
                <a:latin typeface="Consolas" panose="020B0609020204030204" pitchFamily="49" charset="0"/>
              </a:rPr>
              <a:t>(&amp;c1);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ShowCircleInfo</a:t>
            </a:r>
            <a:r>
              <a:rPr lang="en-US" altLang="ko-KR" dirty="0" smtClean="0">
                <a:latin typeface="Consolas" panose="020B0609020204030204" pitchFamily="49" charset="0"/>
              </a:rPr>
              <a:t>(&amp;c2);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145660"/>
            <a:ext cx="3098213" cy="198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270295" y="3717032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35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23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23-2.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함수로의 구조체 변수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전달과 반환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294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인자로 전달되고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문에 의해 반환되는 구조체 변수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23528" y="1033332"/>
            <a:ext cx="8820472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{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Point;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ShowPosition</a:t>
            </a:r>
            <a:r>
              <a:rPr lang="en-US" altLang="ko-KR" dirty="0" smtClean="0">
                <a:latin typeface="Consolas" panose="020B0609020204030204" pitchFamily="49" charset="0"/>
              </a:rPr>
              <a:t>(Point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("[%d, %d]\n",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pos.xpos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pos.ypos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GetCurrentPosition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cen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("Input current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 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cen.xpos</a:t>
            </a:r>
            <a:r>
              <a:rPr lang="en-US" altLang="ko-KR" dirty="0" smtClean="0">
                <a:latin typeface="Consolas" panose="020B0609020204030204" pitchFamily="49" charset="0"/>
              </a:rPr>
              <a:t>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cen.ypos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</a:t>
            </a:r>
            <a:r>
              <a:rPr lang="en-US" altLang="ko-KR" dirty="0" err="1" smtClean="0">
                <a:latin typeface="Consolas" panose="020B0609020204030204" pitchFamily="49" charset="0"/>
              </a:rPr>
              <a:t>cen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71800" y="5949280"/>
            <a:ext cx="63722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cen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값이 통째로 반환된다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2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인자로 전달되고 </a:t>
            </a:r>
            <a:r>
              <a:rPr lang="en-US" altLang="ko-KR" dirty="0"/>
              <a:t>return </a:t>
            </a:r>
            <a:r>
              <a:rPr lang="ko-KR" altLang="en-US" dirty="0"/>
              <a:t>문에 의해 반환되는 구조체 변수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7837"/>
            <a:ext cx="868680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curPos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GetCurrentPosition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ShowPosition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curPos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1800" y="2636912"/>
            <a:ext cx="5184576" cy="629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ShowPosition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함수의 매개변수에 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curPos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저장된 값이 통째로 복사된다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609572"/>
            <a:ext cx="5007171" cy="130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555776" y="4045796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8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배열까지도 통째로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7837"/>
            <a:ext cx="843528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person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name[20];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phoneNum</a:t>
            </a:r>
            <a:r>
              <a:rPr lang="en-US" altLang="ko-KR" dirty="0" smtClean="0">
                <a:latin typeface="Consolas" panose="020B0609020204030204" pitchFamily="49" charset="0"/>
              </a:rPr>
              <a:t>[20];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age;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Person;</a:t>
            </a:r>
          </a:p>
          <a:p>
            <a:pPr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ShowPersonInfo</a:t>
            </a:r>
            <a:r>
              <a:rPr lang="en-US" altLang="ko-KR" dirty="0" smtClean="0">
                <a:latin typeface="Consolas" panose="020B0609020204030204" pitchFamily="49" charset="0"/>
              </a:rPr>
              <a:t>(Person man)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("name: %s\n", man.name);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("phone: %s\n", </a:t>
            </a:r>
            <a:r>
              <a:rPr lang="en-US" altLang="ko-KR" dirty="0" err="1" smtClean="0">
                <a:latin typeface="Consolas" panose="020B0609020204030204" pitchFamily="49" charset="0"/>
              </a:rPr>
              <a:t>man.phoneNum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("age: %d\n", </a:t>
            </a:r>
            <a:r>
              <a:rPr lang="en-US" altLang="ko-KR" dirty="0" err="1" smtClean="0">
                <a:latin typeface="Consolas" panose="020B0609020204030204" pitchFamily="49" charset="0"/>
              </a:rPr>
              <a:t>man.age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78288" y="1844824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구조체의 멤버로 배열이 선언된 경우</a:t>
            </a:r>
            <a:endParaRPr lang="en-US" altLang="ko-KR" sz="24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변수를 인자로 전달하거나 반환 시 배열까지도 통째로 복사가 이뤄진다</a:t>
            </a:r>
            <a:r>
              <a:rPr lang="en-US" altLang="ko-KR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6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배열까지도 통째로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57200" y="1247837"/>
            <a:ext cx="843528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Person </a:t>
            </a:r>
            <a:r>
              <a:rPr lang="en-US" altLang="ko-KR" dirty="0" err="1" smtClean="0">
                <a:latin typeface="Consolas" panose="020B0609020204030204" pitchFamily="49" charset="0"/>
              </a:rPr>
              <a:t>ReadPersonInfo</a:t>
            </a:r>
            <a:r>
              <a:rPr lang="en-US" altLang="ko-KR" dirty="0" smtClean="0">
                <a:latin typeface="Consolas" panose="020B0609020204030204" pitchFamily="49" charset="0"/>
              </a:rPr>
              <a:t>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Person man;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("name?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man.name);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("phone?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</a:t>
            </a:r>
            <a:r>
              <a:rPr lang="en-US" altLang="ko-KR" dirty="0" err="1" smtClean="0">
                <a:latin typeface="Consolas" panose="020B0609020204030204" pitchFamily="49" charset="0"/>
              </a:rPr>
              <a:t>man.phoneNum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("age? ");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man.age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man;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Person man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ReadPersonInfo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ShowPersonInfo</a:t>
            </a:r>
            <a:r>
              <a:rPr lang="en-US" altLang="ko-KR" dirty="0" smtClean="0">
                <a:latin typeface="Consolas" panose="020B0609020204030204" pitchFamily="49" charset="0"/>
              </a:rPr>
              <a:t>(man);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3750" y="4477661"/>
            <a:ext cx="3100328" cy="210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228184" y="3951371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7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포인터로 구조체 변수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37278"/>
            <a:ext cx="8820472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Point;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OrgSymTrans</a:t>
            </a:r>
            <a:r>
              <a:rPr lang="en-US" altLang="ko-KR" dirty="0" smtClean="0">
                <a:latin typeface="Consolas" panose="020B0609020204030204" pitchFamily="49" charset="0"/>
              </a:rPr>
              <a:t>(Point*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) { /* </a:t>
            </a:r>
            <a:r>
              <a:rPr lang="ko-KR" altLang="en-US" dirty="0" smtClean="0">
                <a:latin typeface="Consolas" panose="020B0609020204030204" pitchFamily="49" charset="0"/>
              </a:rPr>
              <a:t>원점 대칭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 = (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) * -1;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 = (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 * -1;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ShowPosition</a:t>
            </a:r>
            <a:r>
              <a:rPr lang="en-US" altLang="ko-KR" dirty="0">
                <a:latin typeface="Consolas" panose="020B0609020204030204" pitchFamily="49" charset="0"/>
              </a:rPr>
              <a:t>(Point </a:t>
            </a:r>
            <a:r>
              <a:rPr lang="en-US" altLang="ko-KR" dirty="0" err="1">
                <a:latin typeface="Consolas" panose="020B0609020204030204" pitchFamily="49" charset="0"/>
              </a:rPr>
              <a:t>pos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("[%d, %d]\n", </a:t>
            </a:r>
            <a:r>
              <a:rPr lang="en-US" altLang="ko-KR" dirty="0" err="1">
                <a:latin typeface="Consolas" panose="020B0609020204030204" pitchFamily="49" charset="0"/>
              </a:rPr>
              <a:t>pos.xpos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pos.ypos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63662" y="1988840"/>
            <a:ext cx="374441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함수 내부에서 값이 바뀜에 주의</a:t>
            </a:r>
            <a:endParaRPr lang="en-US" altLang="ko-KR" sz="2400" dirty="0" smtClean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1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포인터로 구조체 변수 전달하기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37278"/>
            <a:ext cx="882047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Point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 = { 7, -5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OrgSymTrans</a:t>
            </a:r>
            <a:r>
              <a:rPr lang="en-US" altLang="ko-KR" dirty="0" smtClean="0">
                <a:latin typeface="Consolas" panose="020B0609020204030204" pitchFamily="49" charset="0"/>
              </a:rPr>
              <a:t>(&amp;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); /*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ko-KR" altLang="en-US" dirty="0" smtClean="0">
                <a:latin typeface="Consolas" panose="020B0609020204030204" pitchFamily="49" charset="0"/>
              </a:rPr>
              <a:t>의 값을 원점 대칭 이동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ShowPosition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OrgSymTrans</a:t>
            </a:r>
            <a:r>
              <a:rPr lang="en-US" altLang="ko-KR" dirty="0" smtClean="0">
                <a:latin typeface="Consolas" panose="020B0609020204030204" pitchFamily="49" charset="0"/>
              </a:rPr>
              <a:t>(&amp;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); </a:t>
            </a:r>
            <a:r>
              <a:rPr lang="en-US" altLang="ko-KR" dirty="0">
                <a:latin typeface="Consolas" panose="020B0609020204030204" pitchFamily="49" charset="0"/>
              </a:rPr>
              <a:t>/* </a:t>
            </a:r>
            <a:r>
              <a:rPr lang="en-US" altLang="ko-KR" dirty="0" err="1">
                <a:latin typeface="Consolas" panose="020B0609020204030204" pitchFamily="49" charset="0"/>
              </a:rPr>
              <a:t>pos</a:t>
            </a:r>
            <a:r>
              <a:rPr lang="ko-KR" altLang="en-US" dirty="0">
                <a:latin typeface="Consolas" panose="020B0609020204030204" pitchFamily="49" charset="0"/>
              </a:rPr>
              <a:t>의 값을 원점 대칭 이동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ShowPosition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5180378"/>
            <a:ext cx="2088232" cy="134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941676" y="5274581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73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포인터로 구조체 변수 전달하기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37278"/>
            <a:ext cx="8820472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point {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Point;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OrgSymTrans</a:t>
            </a:r>
            <a:r>
              <a:rPr lang="en-US" altLang="ko-KR" dirty="0" smtClean="0">
                <a:latin typeface="Consolas" panose="020B0609020204030204" pitchFamily="49" charset="0"/>
              </a:rPr>
              <a:t>(Point*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) { /* </a:t>
            </a:r>
            <a:r>
              <a:rPr lang="ko-KR" altLang="en-US" dirty="0" smtClean="0">
                <a:latin typeface="Consolas" panose="020B0609020204030204" pitchFamily="49" charset="0"/>
              </a:rPr>
              <a:t>원점 대칭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 = (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 smtClean="0">
                <a:latin typeface="Consolas" panose="020B0609020204030204" pitchFamily="49" charset="0"/>
              </a:rPr>
              <a:t>) * -1;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 = (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 smtClean="0">
                <a:latin typeface="Consolas" panose="020B0609020204030204" pitchFamily="49" charset="0"/>
              </a:rPr>
              <a:t>) * -1;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ShowPosition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Point*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("[%d, %d]\n",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xpos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-&gt;</a:t>
            </a:r>
            <a:r>
              <a:rPr lang="en-US" altLang="ko-KR" dirty="0" err="1" smtClean="0">
                <a:latin typeface="Consolas" panose="020B0609020204030204" pitchFamily="49" charset="0"/>
              </a:rPr>
              <a:t>ypos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62540" y="4509120"/>
            <a:ext cx="194421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빠르게 처리됨</a:t>
            </a:r>
            <a:endParaRPr lang="en-US" altLang="ko-KR" sz="2400" dirty="0" smtClean="0">
              <a:solidFill>
                <a:srgbClr val="FF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14410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8864</TotalTime>
  <Words>1143</Words>
  <Application>Microsoft Office PowerPoint</Application>
  <PresentationFormat>화면 슬라이드 쇼(4:3)</PresentationFormat>
  <Paragraphs>194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37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2_원본</vt:lpstr>
      <vt:lpstr>3_원본</vt:lpstr>
      <vt:lpstr>PowerPoint 프레젠테이션</vt:lpstr>
      <vt:lpstr>Chapter 23-2. 함수로의 구조체 변수  전달과 반환</vt:lpstr>
      <vt:lpstr>함수의 인자로 전달되고 return 문에 의해 반환되는 구조체 변수 1</vt:lpstr>
      <vt:lpstr>함수의 인자로 전달되고 return 문에 의해 반환되는 구조체 변수 1</vt:lpstr>
      <vt:lpstr>배열까지도 통째로 복사</vt:lpstr>
      <vt:lpstr>배열까지도 통째로 복사</vt:lpstr>
      <vt:lpstr>포인터로 구조체 변수 전달하기</vt:lpstr>
      <vt:lpstr>포인터로 구조체 변수 전달하기</vt:lpstr>
      <vt:lpstr>포인터로 구조체 변수 전달하기 2</vt:lpstr>
      <vt:lpstr>포인터로 구조체 변수 전달하기 2</vt:lpstr>
      <vt:lpstr>구조체 변수를 대상으로 가능한 연산 1</vt:lpstr>
      <vt:lpstr>Chapter 23-3. 구조체의 유용함에 대한 논의와 중첩 구조체</vt:lpstr>
      <vt:lpstr>구조체를 정의하는 이유</vt:lpstr>
      <vt:lpstr>구조체를 정의하는 이유</vt:lpstr>
      <vt:lpstr>구조체를 정의하는 이유</vt:lpstr>
      <vt:lpstr>중첩된 구조체의 정의와 변수의 선언</vt:lpstr>
      <vt:lpstr>중첩된 구조체의 정의와 변수의 선언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2595</cp:revision>
  <dcterms:created xsi:type="dcterms:W3CDTF">2001-05-01T19:45:44Z</dcterms:created>
  <dcterms:modified xsi:type="dcterms:W3CDTF">2018-09-01T12:49:33Z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