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4173" r:id="rId1"/>
    <p:sldMasterId id="2147484174" r:id="rId2"/>
    <p:sldMasterId id="2147484175" r:id="rId3"/>
    <p:sldMasterId id="2147484176" r:id="rId4"/>
    <p:sldMasterId id="21474841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9885" autoAdjust="0"/>
    <p:restoredTop sz="90929"/>
  </p:normalViewPr>
  <p:slideViewPr>
    <p:cSldViewPr>
      <p:cViewPr varScale="1">
        <p:scale>
          <a:sx n="100" d="100"/>
          <a:sy n="100" d="100"/>
        </p:scale>
        <p:origin x="576" y="10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95E94E4E-1106-42D9-ADCE-A534490B8984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3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089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0195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3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4893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478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1277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37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42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1110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45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91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60391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76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9506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4970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5894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44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15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991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3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95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51506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468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349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0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8815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6173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71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42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73775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22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53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9372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38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82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70326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slideLayout" Target="../slideLayouts/slideLayout14.xml"  /><Relationship Id="rId11" Type="http://schemas.openxmlformats.org/officeDocument/2006/relationships/slideLayout" Target="../slideLayouts/slideLayout15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slideLayout" Target="../slideLayouts/slideLayout10.xml"  /><Relationship Id="rId7" Type="http://schemas.openxmlformats.org/officeDocument/2006/relationships/slideLayout" Target="../slideLayouts/slideLayout11.xml"  /><Relationship Id="rId8" Type="http://schemas.openxmlformats.org/officeDocument/2006/relationships/slideLayout" Target="../slideLayouts/slideLayout12.xml"  /><Relationship Id="rId9" Type="http://schemas.openxmlformats.org/officeDocument/2006/relationships/slideLayout" Target="../slideLayouts/slideLayout13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slideLayout" Target="../slideLayouts/slideLayout25.xml"  /><Relationship Id="rId11" Type="http://schemas.openxmlformats.org/officeDocument/2006/relationships/slideLayout" Target="../slideLayouts/slideLayout26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17.xml"  /><Relationship Id="rId3" Type="http://schemas.openxmlformats.org/officeDocument/2006/relationships/slideLayout" Target="../slideLayouts/slideLayout18.xml"  /><Relationship Id="rId4" Type="http://schemas.openxmlformats.org/officeDocument/2006/relationships/slideLayout" Target="../slideLayouts/slideLayout19.xml"  /><Relationship Id="rId5" Type="http://schemas.openxmlformats.org/officeDocument/2006/relationships/slideLayout" Target="../slideLayouts/slideLayout20.xml"  /><Relationship Id="rId6" Type="http://schemas.openxmlformats.org/officeDocument/2006/relationships/slideLayout" Target="../slideLayouts/slideLayout21.xml"  /><Relationship Id="rId7" Type="http://schemas.openxmlformats.org/officeDocument/2006/relationships/slideLayout" Target="../slideLayouts/slideLayout22.xml"  /><Relationship Id="rId8" Type="http://schemas.openxmlformats.org/officeDocument/2006/relationships/slideLayout" Target="../slideLayouts/slideLayout23.xml"  /><Relationship Id="rId9" Type="http://schemas.openxmlformats.org/officeDocument/2006/relationships/slideLayout" Target="../slideLayouts/slideLayout24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Relationship Id="rId10" Type="http://schemas.openxmlformats.org/officeDocument/2006/relationships/slideLayout" Target="../slideLayouts/slideLayout36.xml"  /><Relationship Id="rId11" Type="http://schemas.openxmlformats.org/officeDocument/2006/relationships/slideLayout" Target="../slideLayouts/slideLayout37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28.xml"  /><Relationship Id="rId3" Type="http://schemas.openxmlformats.org/officeDocument/2006/relationships/slideLayout" Target="../slideLayouts/slideLayout29.xml"  /><Relationship Id="rId4" Type="http://schemas.openxmlformats.org/officeDocument/2006/relationships/slideLayout" Target="../slideLayouts/slideLayout30.xml"  /><Relationship Id="rId5" Type="http://schemas.openxmlformats.org/officeDocument/2006/relationships/slideLayout" Target="../slideLayouts/slideLayout31.xml"  /><Relationship Id="rId6" Type="http://schemas.openxmlformats.org/officeDocument/2006/relationships/slideLayout" Target="../slideLayouts/slideLayout32.xml"  /><Relationship Id="rId7" Type="http://schemas.openxmlformats.org/officeDocument/2006/relationships/slideLayout" Target="../slideLayouts/slideLayout33.xml"  /><Relationship Id="rId8" Type="http://schemas.openxmlformats.org/officeDocument/2006/relationships/slideLayout" Target="../slideLayouts/slideLayout34.xml"  /><Relationship Id="rId9" Type="http://schemas.openxmlformats.org/officeDocument/2006/relationships/slideLayout" Target="../slideLayouts/slideLayout3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8.xml"  /><Relationship Id="rId10" Type="http://schemas.openxmlformats.org/officeDocument/2006/relationships/slideLayout" Target="../slideLayouts/slideLayout47.xml"  /><Relationship Id="rId11" Type="http://schemas.openxmlformats.org/officeDocument/2006/relationships/slideLayout" Target="../slideLayouts/slideLayout48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39.xml"  /><Relationship Id="rId3" Type="http://schemas.openxmlformats.org/officeDocument/2006/relationships/slideLayout" Target="../slideLayouts/slideLayout40.xml"  /><Relationship Id="rId4" Type="http://schemas.openxmlformats.org/officeDocument/2006/relationships/slideLayout" Target="../slideLayouts/slideLayout41.xml"  /><Relationship Id="rId5" Type="http://schemas.openxmlformats.org/officeDocument/2006/relationships/slideLayout" Target="../slideLayouts/slideLayout42.xml"  /><Relationship Id="rId6" Type="http://schemas.openxmlformats.org/officeDocument/2006/relationships/slideLayout" Target="../slideLayouts/slideLayout43.xml"  /><Relationship Id="rId7" Type="http://schemas.openxmlformats.org/officeDocument/2006/relationships/slideLayout" Target="../slideLayouts/slideLayout44.xml"  /><Relationship Id="rId8" Type="http://schemas.openxmlformats.org/officeDocument/2006/relationships/slideLayout" Target="../slideLayouts/slideLayout45.xml"  /><Relationship Id="rId9" Type="http://schemas.openxmlformats.org/officeDocument/2006/relationships/slideLayout" Target="../slideLayouts/slideLayout46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8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8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8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#18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Ch21</a:t>
            </a:r>
            <a:r>
              <a:rPr lang="ko-KR" altLang="en-US" dirty="0" smtClean="0"/>
              <a:t>에서 호출한 적 있는 </a:t>
            </a:r>
            <a:r>
              <a:rPr lang="en-US" altLang="ko-KR" dirty="0" err="1" smtClean="0"/>
              <a:t>fflush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708920"/>
            <a:ext cx="8640960" cy="3535027"/>
          </a:xfrm>
        </p:spPr>
        <p:txBody>
          <a:bodyPr/>
          <a:lstStyle/>
          <a:p>
            <a:r>
              <a:rPr lang="ko-KR" altLang="en-US" dirty="0" smtClean="0"/>
              <a:t>출력버퍼를 비운다는 것은 출력버퍼에 저장된 데이터를 목적지로 전송한다는 의미</a:t>
            </a:r>
            <a:endParaRPr lang="en-US" altLang="ko-KR" dirty="0" smtClean="0"/>
          </a:p>
          <a:p>
            <a:r>
              <a:rPr lang="ko-KR" altLang="en-US" dirty="0" smtClean="0"/>
              <a:t>입력버퍼를 비운다는 것은 입력버퍼에 저장된 데이터를 소멸시킨다는 의미</a:t>
            </a:r>
            <a:endParaRPr lang="en-US" altLang="ko-KR" dirty="0" smtClean="0"/>
          </a:p>
          <a:p>
            <a:r>
              <a:rPr lang="en-US" altLang="ko-KR" dirty="0" err="1" smtClean="0"/>
              <a:t>fflush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출력버퍼를 비우는 함수</a:t>
            </a:r>
            <a:endParaRPr lang="en-US" altLang="ko-KR" dirty="0" smtClean="0"/>
          </a:p>
          <a:p>
            <a:r>
              <a:rPr lang="en-US" altLang="ko-KR" dirty="0" err="1" smtClean="0"/>
              <a:t>fflush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입력버퍼를 대상으로 호출할 수 없음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47837"/>
            <a:ext cx="5472608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fflush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(FILE* stream);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성공 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0,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실패 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EOF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반환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24128" y="1561827"/>
            <a:ext cx="33123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콘솔 대상으로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fflush 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함수를 설명한바 있다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대상이 파일로 바뀌었을 뿐 달라지는 것은 없다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96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Ch21</a:t>
            </a:r>
            <a:r>
              <a:rPr lang="ko-KR" altLang="en-US" dirty="0"/>
              <a:t>에서 호출한 적 있는 </a:t>
            </a:r>
            <a:r>
              <a:rPr lang="en-US" altLang="ko-KR" dirty="0" err="1"/>
              <a:t>fflush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1247837"/>
            <a:ext cx="712879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main(void)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("data.txt",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fflush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 /*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출력 버퍼 비우기 요청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5425201"/>
            <a:ext cx="39959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이렇듯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fflush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함수의 호출을 통하여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fclose </a:t>
            </a:r>
          </a:p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함수를 호출하지 않고도 출력버퍼만 비울 수 있다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9504" y="5410845"/>
            <a:ext cx="39249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그렇다면 파일의 입력버퍼는 어떻게 비우는가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</a:p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이를 위한 별도의 함수가 정의되어 있는가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22487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파일로부터</a:t>
            </a:r>
            <a:r>
              <a:rPr lang="en-US" altLang="ko-KR"/>
              <a:t> </a:t>
            </a:r>
            <a:r>
              <a:rPr lang="ko-KR" altLang="en-US"/>
              <a:t>데이터를 읽어봅시다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442392" y="1268413"/>
            <a:ext cx="7128792" cy="528288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#include &lt;stdio.h&gt;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int main(void) {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FILE* fp = fopen("data.txt", "rt");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if (fp == NULL) {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puts("</a:t>
            </a:r>
            <a:r>
              <a:rPr lang="ko-KR" altLang="en-US">
                <a:latin typeface="Consolas"/>
                <a:sym typeface="Wingdings"/>
              </a:rPr>
              <a:t>파일 오픈 실패</a:t>
            </a:r>
            <a:r>
              <a:rPr lang="en-US" altLang="ko-KR">
                <a:latin typeface="Consolas"/>
                <a:sym typeface="Wingdings"/>
              </a:rPr>
              <a:t>!");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return -1;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}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for (i = 0; i &lt; 3; i++) {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ch = fgetc(fp);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printf("%c\n", ch);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}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fclose(fp); return 0; }</a:t>
            </a:r>
            <a:endParaRPr lang="en-US" altLang="ko-KR">
              <a:latin typeface="Consolas"/>
              <a:sym typeface="Wingding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20072" y="4869160"/>
            <a:ext cx="27363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 </a:t>
            </a: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fp</a:t>
            </a: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로부터 하나의 문자를 읽어서 </a:t>
            </a:r>
            <a:endParaRPr lang="ko-KR" altLang="en-US" sz="2400">
              <a:solidFill>
                <a:srgbClr val="c00000"/>
              </a:solidFill>
              <a:latin typeface="휴먼편지체"/>
              <a:ea typeface="휴먼편지체"/>
            </a:endParaRPr>
          </a:p>
          <a:p>
            <a:pPr lvl="0">
              <a:defRPr/>
            </a:pP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변수 </a:t>
            </a: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ch</a:t>
            </a: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에 저장해라</a:t>
            </a: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!</a:t>
            </a:r>
            <a:endParaRPr lang="en-US" altLang="ko-KR" sz="2400">
              <a:solidFill>
                <a:srgbClr val="c00000"/>
              </a:solidFill>
              <a:latin typeface="휴먼편지체"/>
              <a:ea typeface="휴먼편지체"/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>
            <a:off x="4067944" y="5085184"/>
            <a:ext cx="1152128" cy="173044"/>
          </a:xfrm>
          <a:prstGeom prst="straightConnector1">
            <a:avLst/>
          </a:prstGeom>
          <a:ln w="22225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24-2.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파일의 개방 모드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137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구분 기준 두 가지 </a:t>
            </a:r>
            <a:r>
              <a:rPr lang="en-US" altLang="ko-KR" dirty="0" smtClean="0"/>
              <a:t>(Basic)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기준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읽기 위한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? </a:t>
            </a:r>
            <a:r>
              <a:rPr lang="ko-KR" altLang="en-US" dirty="0" smtClean="0"/>
              <a:t>쓰기 위한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기준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smtClean="0"/>
              <a:t>텍스트 데이터를 위한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바이너리 데이터를 위한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3789040"/>
            <a:ext cx="6192688" cy="1728192"/>
          </a:xfrm>
          <a:prstGeom prst="roundRect">
            <a:avLst>
              <a:gd name="adj" fmla="val 1"/>
            </a:avLst>
          </a:prstGeom>
          <a:solidFill>
            <a:schemeClr val="accent4">
              <a:lumMod val="50000"/>
              <a:alpha val="7000"/>
            </a:schemeClr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08304" y="5482853"/>
            <a:ext cx="18356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기본적인 스트림의 구분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그러나 실제로는 더 세분화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4293096"/>
            <a:ext cx="144016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읽기 스트림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쓰기 스트림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861048"/>
            <a:ext cx="187220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텍스트 데이터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바이너리 데이터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6" y="4653136"/>
            <a:ext cx="187220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텍스트 데이터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바이너리 데이터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475656" y="4149080"/>
            <a:ext cx="749108" cy="360040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475656" y="4437112"/>
            <a:ext cx="720080" cy="72008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75656" y="4869160"/>
            <a:ext cx="720080" cy="0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75656" y="4869160"/>
            <a:ext cx="720080" cy="432048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80386" y="4667088"/>
            <a:ext cx="28803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66"/>
                </a:solidFill>
                <a:latin typeface="+mn-ea"/>
              </a:rPr>
              <a:t>텍스트 데이터 쓰기 스트림</a:t>
            </a:r>
            <a:endParaRPr lang="en-US" altLang="ko-KR" sz="1400" dirty="0" smtClean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66"/>
                </a:solidFill>
                <a:latin typeface="+mn-ea"/>
              </a:rPr>
              <a:t> 바이너리 데이터 쓰기 스트림</a:t>
            </a:r>
            <a:endParaRPr lang="en-US" altLang="ko-KR" sz="1400" dirty="0" smtClean="0">
              <a:solidFill>
                <a:srgbClr val="003366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91880" y="4077072"/>
            <a:ext cx="360040" cy="1588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35896" y="4437112"/>
            <a:ext cx="360040" cy="1588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91880" y="4939580"/>
            <a:ext cx="360040" cy="1588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635896" y="5229200"/>
            <a:ext cx="360040" cy="1588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51920" y="3861048"/>
            <a:ext cx="31683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66"/>
                </a:solidFill>
                <a:latin typeface="+mn-ea"/>
              </a:rPr>
              <a:t>텍스트 데이터 읽기 스트림</a:t>
            </a:r>
            <a:endParaRPr lang="en-US" altLang="ko-KR" sz="1400" dirty="0" smtClean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66"/>
                </a:solidFill>
                <a:latin typeface="+mn-ea"/>
              </a:rPr>
              <a:t>   바이너리 데이터 읽기 스트림</a:t>
            </a:r>
            <a:endParaRPr lang="en-US" altLang="ko-KR" sz="1400" dirty="0" smtClean="0">
              <a:solidFill>
                <a:srgbClr val="0033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07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스트림을</a:t>
            </a:r>
            <a:r>
              <a:rPr lang="ko-KR" altLang="en-US" dirty="0" smtClean="0"/>
              <a:t> 구분하는 기준 </a:t>
            </a:r>
            <a:r>
              <a:rPr lang="en-US" altLang="ko-KR" dirty="0" smtClean="0"/>
              <a:t>1: Read or 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성격은 </a:t>
            </a:r>
            <a:r>
              <a:rPr lang="en-US" altLang="ko-KR" dirty="0" smtClean="0"/>
              <a:t>R/W</a:t>
            </a:r>
            <a:r>
              <a:rPr lang="ko-KR" altLang="en-US" dirty="0" smtClean="0"/>
              <a:t>를 기준으로 다음과 같이 세분화됨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모드의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는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모두 가능 </a:t>
            </a:r>
            <a:endParaRPr lang="en-US" altLang="ko-KR" dirty="0" smtClean="0"/>
          </a:p>
          <a:p>
            <a:r>
              <a:rPr lang="ko-KR" altLang="en-US" dirty="0" smtClean="0"/>
              <a:t>모드의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덧붙여 쓰기 가능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74186"/>
              </p:ext>
            </p:extLst>
          </p:nvPr>
        </p:nvGraphicFramePr>
        <p:xfrm>
          <a:off x="287523" y="2132856"/>
          <a:ext cx="856895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19"/>
                <a:gridCol w="4439813"/>
                <a:gridCol w="2205221"/>
              </a:tblGrid>
              <a:tr h="425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모드</a:t>
                      </a:r>
                      <a:r>
                        <a:rPr lang="en-US" altLang="ko-KR" sz="2400" dirty="0" smtClean="0"/>
                        <a:t>(mode)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스트림의</a:t>
                      </a:r>
                      <a:r>
                        <a:rPr lang="ko-KR" altLang="en-US" sz="2400" dirty="0" smtClean="0"/>
                        <a:t> 성격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파일이 없으면</a:t>
                      </a:r>
                      <a:r>
                        <a:rPr lang="en-US" altLang="ko-KR" sz="2400" dirty="0" smtClean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</a:tr>
              <a:tr h="4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읽기 가능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에러</a:t>
                      </a:r>
                      <a:endParaRPr lang="ko-KR" altLang="en-US" sz="2400" dirty="0"/>
                    </a:p>
                  </a:txBody>
                  <a:tcPr/>
                </a:tc>
              </a:tr>
              <a:tr h="4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w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쓰기 가능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생성</a:t>
                      </a:r>
                    </a:p>
                  </a:txBody>
                  <a:tcPr/>
                </a:tc>
              </a:tr>
              <a:tr h="4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파일의 끝에 덧붙여 쓰기 가능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생성</a:t>
                      </a:r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  <a:tr h="4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r+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읽기</a:t>
                      </a:r>
                      <a:r>
                        <a:rPr lang="en-US" altLang="ko-KR" sz="2400" dirty="0" smtClean="0"/>
                        <a:t>/</a:t>
                      </a:r>
                      <a:r>
                        <a:rPr lang="ko-KR" altLang="en-US" sz="2400" dirty="0" smtClean="0"/>
                        <a:t>쓰기 가능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에러</a:t>
                      </a:r>
                      <a:endParaRPr lang="ko-KR" altLang="en-US" sz="2400" dirty="0"/>
                    </a:p>
                  </a:txBody>
                  <a:tcPr/>
                </a:tc>
              </a:tr>
              <a:tr h="27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w+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읽기</a:t>
                      </a:r>
                      <a:r>
                        <a:rPr lang="en-US" altLang="ko-KR" sz="2400" dirty="0" smtClean="0"/>
                        <a:t>/</a:t>
                      </a:r>
                      <a:r>
                        <a:rPr lang="ko-KR" altLang="en-US" sz="2400" dirty="0" smtClean="0"/>
                        <a:t>쓰기 가능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생성</a:t>
                      </a:r>
                      <a:endParaRPr lang="ko-KR" altLang="en-US" sz="2400" dirty="0"/>
                    </a:p>
                  </a:txBody>
                  <a:tcPr/>
                </a:tc>
              </a:tr>
              <a:tr h="197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a+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읽기</a:t>
                      </a:r>
                      <a:r>
                        <a:rPr lang="en-US" altLang="ko-KR" sz="2400" dirty="0" smtClean="0"/>
                        <a:t>/</a:t>
                      </a:r>
                      <a:r>
                        <a:rPr lang="ko-KR" altLang="en-US" sz="2400" dirty="0" smtClean="0"/>
                        <a:t>덧붙여 쓰기 가능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생성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86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스트림을</a:t>
            </a:r>
            <a:r>
              <a:rPr lang="ko-KR" altLang="en-US" dirty="0" smtClean="0"/>
              <a:t> 구분하는 기준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바이너리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413"/>
            <a:ext cx="8640960" cy="4862512"/>
          </a:xfrm>
        </p:spPr>
        <p:txBody>
          <a:bodyPr/>
          <a:lstStyle/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성격은 데이터의 종류에 따라 다음과 같이 두 가지로 나누어짐</a:t>
            </a:r>
            <a:endParaRPr lang="en-US" altLang="ko-KR" dirty="0" smtClean="0"/>
          </a:p>
          <a:p>
            <a:r>
              <a:rPr lang="ko-KR" altLang="en-US" dirty="0" smtClean="0"/>
              <a:t>텍스트 모드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(t): </a:t>
            </a:r>
            <a:r>
              <a:rPr lang="ko-KR" altLang="en-US" dirty="0" smtClean="0"/>
              <a:t>문자 데이터를 저장하는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바이너리 모드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(b): </a:t>
            </a:r>
            <a:r>
              <a:rPr lang="ko-KR" altLang="en-US" dirty="0" smtClean="0"/>
              <a:t>바이너리 데이터를 저장하는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431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스트림을</a:t>
            </a:r>
            <a:r>
              <a:rPr lang="ko-KR" altLang="en-US" dirty="0"/>
              <a:t> 구분하는 기준 </a:t>
            </a:r>
            <a:r>
              <a:rPr lang="en-US" altLang="ko-KR" dirty="0"/>
              <a:t>2: </a:t>
            </a:r>
            <a:r>
              <a:rPr lang="ko-KR" altLang="en-US" dirty="0"/>
              <a:t>텍스트</a:t>
            </a:r>
            <a:r>
              <a:rPr lang="en-US" altLang="ko-KR" dirty="0"/>
              <a:t>/</a:t>
            </a:r>
            <a:r>
              <a:rPr lang="ko-KR" altLang="en-US" dirty="0"/>
              <a:t>바이너리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413"/>
            <a:ext cx="8568952" cy="4862512"/>
          </a:xfrm>
        </p:spPr>
        <p:txBody>
          <a:bodyPr/>
          <a:lstStyle/>
          <a:p>
            <a:r>
              <a:rPr lang="ko-KR" altLang="en-US" dirty="0"/>
              <a:t>문자 데이터</a:t>
            </a:r>
            <a:r>
              <a:rPr lang="en-US" altLang="ko-KR" dirty="0"/>
              <a:t>: </a:t>
            </a:r>
            <a:r>
              <a:rPr lang="ko-KR" altLang="en-US" dirty="0"/>
              <a:t>사람이 인식할 수 있는 유형의 문자로 이뤄진 데이터</a:t>
            </a:r>
            <a:endParaRPr lang="en-US" altLang="ko-KR" dirty="0"/>
          </a:p>
          <a:p>
            <a:pPr lvl="1"/>
            <a:r>
              <a:rPr lang="ko-KR" altLang="en-US" dirty="0"/>
              <a:t>파일에 저장된 문자 데이터는 </a:t>
            </a:r>
            <a:r>
              <a:rPr lang="en-US" altLang="ko-KR" dirty="0"/>
              <a:t>Windows</a:t>
            </a:r>
            <a:r>
              <a:rPr lang="ko-KR" altLang="en-US" dirty="0"/>
              <a:t>의 메모장으로 열어서 문자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도서목록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주민등록번호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바이너리 데이터</a:t>
            </a:r>
            <a:r>
              <a:rPr lang="en-US" altLang="ko-KR" dirty="0"/>
              <a:t>: </a:t>
            </a:r>
            <a:r>
              <a:rPr lang="ko-KR" altLang="en-US" dirty="0"/>
              <a:t>컴퓨터가 인식할 수 있는 유형의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메모장과 같은 편집기로는 그 내용이 의미하는 바를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음원</a:t>
            </a:r>
            <a:r>
              <a:rPr lang="ko-KR" altLang="en-US" dirty="0" smtClean="0"/>
              <a:t> 및 영상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디자인 프로그램에 의해 저장된 디자인 파일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21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개방모드 조합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340768"/>
            <a:ext cx="5400600" cy="1008112"/>
          </a:xfrm>
          <a:prstGeom prst="roundRect">
            <a:avLst>
              <a:gd name="adj" fmla="val 499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155679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r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64724" y="155679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w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13270" y="155679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a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62940" y="155679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Maiandra GD" pitchFamily="34" charset="0"/>
              </a:rPr>
              <a:t>r+</a:t>
            </a:r>
            <a:endParaRPr lang="ko-KR" altLang="en-US" sz="2200" dirty="0">
              <a:latin typeface="Maiandra GD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12048" y="155679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Maiandra GD" pitchFamily="34" charset="0"/>
              </a:rPr>
              <a:t>w+</a:t>
            </a:r>
            <a:endParaRPr lang="ko-KR" altLang="en-US" sz="2200" dirty="0">
              <a:latin typeface="Maiandra GD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60594" y="155679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Maiandra GD" pitchFamily="34" charset="0"/>
              </a:rPr>
              <a:t>a+</a:t>
            </a:r>
            <a:endParaRPr lang="ko-KR" altLang="en-US" sz="2200" dirty="0">
              <a:latin typeface="Maiandra GD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2780928"/>
            <a:ext cx="5400600" cy="1008112"/>
          </a:xfrm>
          <a:prstGeom prst="roundRect">
            <a:avLst>
              <a:gd name="adj" fmla="val 499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39752" y="299695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b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88860" y="2996952"/>
            <a:ext cx="720080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t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84168" y="1772816"/>
            <a:ext cx="20882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Read or Write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84168" y="3212976"/>
            <a:ext cx="20882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Binary or Text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79712" y="4221088"/>
            <a:ext cx="864096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rb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1880" y="4653136"/>
            <a:ext cx="864096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wt</a:t>
            </a:r>
            <a:endParaRPr lang="ko-KR" altLang="en-US" sz="2700" dirty="0">
              <a:latin typeface="Maiandra GD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4221088"/>
            <a:ext cx="1008112" cy="576064"/>
          </a:xfrm>
          <a:prstGeom prst="roundRect">
            <a:avLst>
              <a:gd name="adj" fmla="val 9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Maiandra GD" pitchFamily="34" charset="0"/>
              </a:rPr>
              <a:t>a+t</a:t>
            </a:r>
            <a:endParaRPr lang="ko-KR" altLang="en-US" sz="2700" dirty="0">
              <a:latin typeface="Maiandra GD" pitchFamily="34" charset="0"/>
            </a:endParaRPr>
          </a:p>
        </p:txBody>
      </p:sp>
      <p:cxnSp>
        <p:nvCxnSpPr>
          <p:cNvPr id="19" name="직선 연결선 18"/>
          <p:cNvCxnSpPr>
            <a:stCxn id="5" idx="2"/>
            <a:endCxn id="12" idx="0"/>
          </p:cNvCxnSpPr>
          <p:nvPr/>
        </p:nvCxnSpPr>
        <p:spPr>
          <a:xfrm rot="16200000" flipH="1">
            <a:off x="1655676" y="1952836"/>
            <a:ext cx="864096" cy="1224136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2"/>
            <a:endCxn id="16" idx="0"/>
          </p:cNvCxnSpPr>
          <p:nvPr/>
        </p:nvCxnSpPr>
        <p:spPr>
          <a:xfrm rot="5400000">
            <a:off x="2231740" y="3753036"/>
            <a:ext cx="648072" cy="2880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2"/>
          </p:cNvCxnSpPr>
          <p:nvPr/>
        </p:nvCxnSpPr>
        <p:spPr>
          <a:xfrm rot="5400000">
            <a:off x="4068225" y="1844543"/>
            <a:ext cx="864096" cy="1440722"/>
          </a:xfrm>
          <a:prstGeom prst="line">
            <a:avLst/>
          </a:prstGeom>
          <a:ln w="25400">
            <a:solidFill>
              <a:srgbClr val="840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635896" y="3501008"/>
            <a:ext cx="1224136" cy="720080"/>
          </a:xfrm>
          <a:prstGeom prst="line">
            <a:avLst/>
          </a:prstGeom>
          <a:ln w="25400">
            <a:solidFill>
              <a:srgbClr val="840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2"/>
          </p:cNvCxnSpPr>
          <p:nvPr/>
        </p:nvCxnSpPr>
        <p:spPr>
          <a:xfrm rot="16200000" flipH="1">
            <a:off x="2318262" y="2039358"/>
            <a:ext cx="864096" cy="1051092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2"/>
            <a:endCxn id="17" idx="0"/>
          </p:cNvCxnSpPr>
          <p:nvPr/>
        </p:nvCxnSpPr>
        <p:spPr>
          <a:xfrm rot="16200000" flipH="1">
            <a:off x="3146354" y="3875562"/>
            <a:ext cx="1080120" cy="475028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5182" y="4905226"/>
            <a:ext cx="25922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바이너리 데이터 읽기 스트림</a:t>
            </a:r>
            <a:endParaRPr lang="en-US" altLang="ko-KR" sz="20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43808" y="5390409"/>
            <a:ext cx="25922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텍스트 데이터 쓰기 스트림</a:t>
            </a:r>
            <a:endParaRPr lang="en-US" altLang="ko-KR" sz="20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89839" y="5004580"/>
            <a:ext cx="3024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텍스트 데이터 읽기 덧붙이기 </a:t>
            </a:r>
            <a:r>
              <a:rPr lang="ko-KR" altLang="en-US" sz="20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스트림</a:t>
            </a:r>
            <a:endParaRPr lang="en-US" altLang="ko-KR" sz="20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87705" y="6050321"/>
            <a:ext cx="39604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도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b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도 붙지 않으면 텍스트 모드로 파일 개방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51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스트림이</a:t>
            </a:r>
            <a:r>
              <a:rPr lang="ko-KR" altLang="en-US" dirty="0" smtClean="0"/>
              <a:t> 별도로 존재하는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4970196"/>
            <a:ext cx="2952328" cy="907076"/>
          </a:xfrm>
          <a:prstGeom prst="roundRect">
            <a:avLst>
              <a:gd name="adj" fmla="val 599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1664" y="5085184"/>
            <a:ext cx="20162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000099"/>
                </a:solidFill>
                <a:latin typeface="Maiandra GD" pitchFamily="34" charset="0"/>
                <a:ea typeface="휴먼편지체" pitchFamily="18" charset="-127"/>
              </a:rPr>
              <a:t>text.txt</a:t>
            </a:r>
          </a:p>
        </p:txBody>
      </p:sp>
      <p:sp>
        <p:nvSpPr>
          <p:cNvPr id="6" name="톱니 모양의 오른쪽 화살표 5"/>
          <p:cNvSpPr/>
          <p:nvPr/>
        </p:nvSpPr>
        <p:spPr>
          <a:xfrm rot="5400000">
            <a:off x="1727684" y="4257092"/>
            <a:ext cx="576064" cy="50405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298558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176360" y="4244353"/>
            <a:ext cx="39604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개행 정보로 저장된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은 문제가 되지 않을까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88351" y="1772816"/>
            <a:ext cx="417646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C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언어는 개행을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으로 표시하기로 약속하였다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따라서 개행 정보를 저장할 때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C 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프로그램상에서 우리는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을 저장한다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82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23-2.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함수로의 구조체 변수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전달과 반환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294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스트림이</a:t>
            </a:r>
            <a:r>
              <a:rPr lang="ko-KR" altLang="en-US" dirty="0" smtClean="0"/>
              <a:t> 별도로 존재하는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00808"/>
            <a:ext cx="2952328" cy="907076"/>
          </a:xfrm>
          <a:prstGeom prst="roundRect">
            <a:avLst>
              <a:gd name="adj" fmla="val 599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9656" y="1815796"/>
            <a:ext cx="20162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000099"/>
                </a:solidFill>
                <a:latin typeface="Maiandra GD" pitchFamily="34" charset="0"/>
                <a:ea typeface="휴먼편지체" pitchFamily="18" charset="-127"/>
              </a:rPr>
              <a:t>text.txt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237653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톱니 모양의 오른쪽 화살표 6"/>
          <p:cNvSpPr/>
          <p:nvPr/>
        </p:nvSpPr>
        <p:spPr>
          <a:xfrm rot="5400000">
            <a:off x="1511660" y="2816932"/>
            <a:ext cx="576064" cy="50405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59832" y="3573016"/>
            <a:ext cx="396044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개행을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으로 표현하지 않는 운영체제는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을 전혀 다르게 해석하게 된다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1772816"/>
            <a:ext cx="525658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운영체제 별로 개행을 표시하는 방법에는 차이가 있다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만약에 개행을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으로 표현하지 않는 운영체제가 있다면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?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45124" y="5025306"/>
            <a:ext cx="4608512" cy="1772505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▶ </a:t>
            </a:r>
            <a:r>
              <a:rPr lang="en-US" altLang="ko-KR" sz="1900" b="1" dirty="0" smtClean="0">
                <a:solidFill>
                  <a:srgbClr val="856305"/>
                </a:solidFill>
                <a:latin typeface="Maiandra GD" pitchFamily="34" charset="0"/>
              </a:rPr>
              <a:t>Windows      	\r\n</a:t>
            </a:r>
          </a:p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▶ </a:t>
            </a:r>
            <a:r>
              <a:rPr lang="en-US" altLang="ko-KR" sz="1900" b="1" dirty="0" smtClean="0">
                <a:solidFill>
                  <a:srgbClr val="856305"/>
                </a:solidFill>
                <a:latin typeface="Maiandra GD" pitchFamily="34" charset="0"/>
              </a:rPr>
              <a:t>Linux		\n</a:t>
            </a:r>
          </a:p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▶ </a:t>
            </a:r>
            <a:r>
              <a:rPr lang="en-US" altLang="ko-KR" sz="1900" b="1" dirty="0" smtClean="0">
                <a:solidFill>
                  <a:srgbClr val="856305"/>
                </a:solidFill>
                <a:latin typeface="Maiandra GD" pitchFamily="34" charset="0"/>
              </a:rPr>
              <a:t>Mac			\r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21188" y="4568373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운영체제 별 개행의 표시 방법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75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스트림이</a:t>
            </a:r>
            <a:r>
              <a:rPr lang="ko-KR" altLang="en-US" dirty="0" smtClean="0"/>
              <a:t> 별도로 존재하는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852" y="1484784"/>
            <a:ext cx="34671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48072" y="5445224"/>
            <a:ext cx="83884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개행 정보를 정확히 저장하기 위해서는 위와 같은 종류의 변환 과정을 거쳐야 한다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텍스트 모드로 데이터를 입출력 하면 이러한 형태의 변환이 운영체제에 따라서 자동으로 이뤄진다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27930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24-3.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파일 입출력 함수의 기본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491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Ch. 21</a:t>
            </a:r>
            <a:r>
              <a:rPr lang="ko-KR" altLang="en-US" dirty="0" smtClean="0"/>
              <a:t>에서 학습한 파일 입출력 함수들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42392" y="1268413"/>
            <a:ext cx="7874024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c, FILE* stream); /*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문자출력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fgetc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(FILE* stream) /*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문자 입력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char* s, FILE* stream);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fgets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(char* s,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n, FILE* stream);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5556" y="3861048"/>
            <a:ext cx="79928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당시에는 매개변수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stream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에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stdin 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또는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stdout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을 인자로 전달하여 콘솔을 대상으로 입출력을 진행하였지만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,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 위의 함수들은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FILE 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구조체의 포인터를 인자로 전달하여 파일을 대상으로 입출력을 진행할 수 있는 함수들이다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877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00"/>
          </a:xfrm>
        </p:spPr>
        <p:txBody>
          <a:bodyPr/>
          <a:lstStyle/>
          <a:p>
            <a:r>
              <a:rPr lang="ko-KR" altLang="en-US" dirty="0" smtClean="0"/>
              <a:t>파일 입출력의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980728"/>
            <a:ext cx="864096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("simple.txt",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== NULL)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puts("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 오픈 실패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return -1;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('A',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문자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라는 파일에 저장됨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('B',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("My name is Hong\n",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("Your name is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Yooon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\n",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191178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파일 입출력의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179512" y="1260506"/>
            <a:ext cx="8640960" cy="52907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int main(void) {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char str[30];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int ch;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FILE* fp = fopen("simple.txt", "rt");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if (fp == NULL) {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puts("</a:t>
            </a:r>
            <a:r>
              <a:rPr lang="ko-KR" altLang="en-US">
                <a:latin typeface="Consolas"/>
                <a:sym typeface="Wingdings"/>
              </a:rPr>
              <a:t>파일 오픈 실패</a:t>
            </a:r>
            <a:r>
              <a:rPr lang="en-US" altLang="ko-KR">
                <a:latin typeface="Consolas"/>
                <a:sym typeface="Wingdings"/>
              </a:rPr>
              <a:t>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return -1;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}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ch = fgetc(fp);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printf("%c\n", ch);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ch = fgetc(fp);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printf("%c\n", ch);</a:t>
            </a:r>
            <a:endParaRPr lang="en-US" altLang="ko-KR">
              <a:latin typeface="Consolas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44324"/>
            <a:ext cx="8640960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fgets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(%s",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fgets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(%s",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4088" y="1300699"/>
            <a:ext cx="33227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을 만날때까지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read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66928" y="2183572"/>
            <a:ext cx="33227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\n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을 만날때까지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81641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기반의 파일복사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84195"/>
            <a:ext cx="8435280" cy="3346729"/>
          </a:xfrm>
        </p:spPr>
        <p:txBody>
          <a:bodyPr/>
          <a:lstStyle/>
          <a:p>
            <a:r>
              <a:rPr lang="ko-KR" altLang="en-US" dirty="0" smtClean="0"/>
              <a:t>파일의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끝을 확인해야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함수가 필요함</a:t>
            </a:r>
            <a:endParaRPr lang="en-US" altLang="ko-KR" dirty="0" smtClean="0"/>
          </a:p>
          <a:p>
            <a:r>
              <a:rPr lang="ko-KR" altLang="en-US" dirty="0" smtClean="0"/>
              <a:t>파일 입력 함수는 오류가 발생하는 경우에도 </a:t>
            </a:r>
            <a:r>
              <a:rPr lang="en-US" altLang="ko-KR" dirty="0" smtClean="0"/>
              <a:t>EOF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dirty="0" smtClean="0"/>
              <a:t>EOF</a:t>
            </a:r>
            <a:r>
              <a:rPr lang="ko-KR" altLang="en-US" dirty="0" smtClean="0"/>
              <a:t>의 반환 원인을 확인하려면 이 함수를 호출해야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44324"/>
            <a:ext cx="8640960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feof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(FILE* stream);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파일의 끝에 도달한 경우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 아닌 값 반환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601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feof</a:t>
            </a:r>
            <a:r>
              <a:rPr lang="en-US" altLang="ko-KR" dirty="0"/>
              <a:t> </a:t>
            </a:r>
            <a:r>
              <a:rPr lang="ko-KR" altLang="en-US" dirty="0"/>
              <a:t>함수 기반의 파일복사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1600" y="1260506"/>
            <a:ext cx="6840760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("src.txt",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("dst.txt",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ch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== NULL ||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== NULL)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puts("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파일오픈 실패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!");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return -1;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24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feof</a:t>
            </a:r>
            <a:r>
              <a:rPr lang="en-US" altLang="ko-KR" dirty="0"/>
              <a:t> </a:t>
            </a:r>
            <a:r>
              <a:rPr lang="ko-KR" altLang="en-US" dirty="0"/>
              <a:t>함수 기반의 파일복사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84801"/>
            <a:ext cx="6840760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while ((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fgetc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)) != EOF)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fputc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dest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if 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feof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!= 0)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puts("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 복사 완료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!");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else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puts("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 복사 실패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!");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52828" y="1299503"/>
            <a:ext cx="26339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EOF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반환이 되면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55568" y="2676136"/>
            <a:ext cx="29888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feof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함수호출을 통해서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EOF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반환 원인을 확인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57200" y="2204864"/>
            <a:ext cx="4618856" cy="17281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2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저장되어 있는 데이터를 읽고 싶어요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100111"/>
            <a:ext cx="8229600" cy="1353225"/>
          </a:xfrm>
        </p:spPr>
        <p:txBody>
          <a:bodyPr/>
          <a:lstStyle/>
          <a:p>
            <a:r>
              <a:rPr lang="ko-KR" altLang="en-US" dirty="0" smtClean="0"/>
              <a:t>콘솔 입출력과 마찬가지로 파일로부터의 데이터 입출력을 위해서는 </a:t>
            </a:r>
            <a:r>
              <a:rPr lang="ko-KR" altLang="en-US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형성되어야 함</a:t>
            </a:r>
            <a:endParaRPr lang="en-US" altLang="ko-KR" dirty="0" smtClean="0"/>
          </a:p>
          <a:p>
            <a:r>
              <a:rPr lang="ko-KR" altLang="en-US" dirty="0" smtClean="0"/>
              <a:t>파일과의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형성은 데이터 입출력의 기본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81353"/>
            <a:ext cx="6954050" cy="383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70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단위 파일복사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1600" y="1260506"/>
            <a:ext cx="6840760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("src.txt",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("dst.txt",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ch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== NULL ||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== NULL)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puts("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파일오픈 실패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!");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return -1;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510865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문자열 단위 파일복사 프로그램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251520" y="1284801"/>
            <a:ext cx="8435280" cy="44092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while (fgets(str, sizeof(str), src) != NULL)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fputs(str, dest);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if (feof(src) != 0)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puts("</a:t>
            </a:r>
            <a:r>
              <a:rPr lang="ko-KR" altLang="en-US">
                <a:latin typeface="Consolas"/>
                <a:sym typeface="Wingdings"/>
              </a:rPr>
              <a:t>파일 복사 완료</a:t>
            </a:r>
            <a:r>
              <a:rPr lang="en-US" altLang="ko-KR">
                <a:latin typeface="Consolas"/>
                <a:sym typeface="Wingdings"/>
              </a:rPr>
              <a:t>!");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else 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  puts("</a:t>
            </a:r>
            <a:r>
              <a:rPr lang="ko-KR" altLang="en-US">
                <a:latin typeface="Consolas"/>
                <a:sym typeface="Wingdings"/>
              </a:rPr>
              <a:t>파일 복사 실패</a:t>
            </a:r>
            <a:r>
              <a:rPr lang="en-US" altLang="ko-KR">
                <a:latin typeface="Consolas"/>
                <a:sym typeface="Wingdings"/>
              </a:rPr>
              <a:t>!");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fclose(src);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fclose(dest);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return 0;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}</a:t>
            </a:r>
            <a:endParaRPr lang="en-US" altLang="ko-KR">
              <a:latin typeface="Consolas"/>
              <a:sym typeface="Wingding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52828" y="1772816"/>
            <a:ext cx="26339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EOF</a:t>
            </a: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가 반환되면</a:t>
            </a: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...</a:t>
            </a:r>
            <a:endParaRPr lang="en-US" altLang="ko-KR" sz="2400">
              <a:solidFill>
                <a:srgbClr val="c00000"/>
              </a:solidFill>
              <a:latin typeface="휴먼편지체"/>
              <a:ea typeface="휴먼편지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55568" y="2676136"/>
            <a:ext cx="29888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feof </a:t>
            </a: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함수호출을 통해서 </a:t>
            </a: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EOF</a:t>
            </a: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 반환 원인을 확인</a:t>
            </a: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!</a:t>
            </a:r>
            <a:endParaRPr lang="en-US" altLang="ko-KR" sz="2400">
              <a:solidFill>
                <a:srgbClr val="c00000"/>
              </a:solidFill>
              <a:latin typeface="휴먼편지체"/>
              <a:ea typeface="휴먼편지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" y="2204864"/>
            <a:ext cx="4618856" cy="17281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Book Antiqua"/>
              <a:ea typeface="新細明體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2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24-4. </a:t>
            </a:r>
            <a:r>
              <a:rPr lang="ko-KR" altLang="en-US" sz="2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텍스트 데이터와 바이너리 데이터를 동시에 입출력 하기</a:t>
            </a:r>
            <a:endParaRPr lang="ko-KR" altLang="en-US" sz="29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윤성우 저 열혈강의 </a:t>
            </a:r>
            <a:r>
              <a:rPr lang="en-US" altLang="ko-KR" sz="22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C </a:t>
            </a:r>
            <a:r>
              <a:rPr lang="ko-KR" altLang="en-US" sz="22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프로그래밍 개정판</a:t>
            </a:r>
            <a:endParaRPr lang="ko-KR" altLang="en-US" sz="2200" b="1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602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ko-KR" altLang="en-US" sz="4000" b="1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서식에 따른 데이터 입출력</a:t>
            </a:r>
            <a:r>
              <a:rPr lang="en-US" altLang="ko-KR"/>
              <a:t>: fprintf, fscanf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8435280" cy="3321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fprintf</a:t>
            </a:r>
            <a:r>
              <a:rPr lang="ko-KR" altLang="en-US"/>
              <a:t>함수는 </a:t>
            </a:r>
            <a:r>
              <a:rPr lang="en-US" altLang="ko-KR"/>
              <a:t>printf</a:t>
            </a:r>
            <a:r>
              <a:rPr lang="ko-KR" altLang="en-US"/>
              <a:t>함수와 사용방법이 유사함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파일을 대상으로 조합이 된 문자열이 출력</a:t>
            </a:r>
            <a:r>
              <a:rPr lang="en-US" altLang="ko-KR"/>
              <a:t>(</a:t>
            </a:r>
            <a:r>
              <a:rPr lang="ko-KR" altLang="en-US"/>
              <a:t>저장</a:t>
            </a:r>
            <a:r>
              <a:rPr lang="en-US" altLang="ko-KR"/>
              <a:t>)</a:t>
            </a:r>
            <a:r>
              <a:rPr lang="ko-KR" altLang="en-US"/>
              <a:t>됨</a:t>
            </a:r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467102" y="1133684"/>
            <a:ext cx="7633289" cy="17695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char name[10] = "</a:t>
            </a:r>
            <a:r>
              <a:rPr lang="ko-KR" altLang="en-US">
                <a:latin typeface="Consolas"/>
                <a:sym typeface="Wingdings"/>
              </a:rPr>
              <a:t>홍길동</a:t>
            </a:r>
            <a:r>
              <a:rPr lang="en-US" altLang="ko-KR">
                <a:latin typeface="Consolas"/>
                <a:sym typeface="Wingdings"/>
              </a:rPr>
              <a:t>";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char sex = 'M';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int age = 24;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fprintf(fp, "%s %c %d", name, sex, age);</a:t>
            </a:r>
            <a:endParaRPr lang="en-US" altLang="ko-KR">
              <a:latin typeface="Consolas"/>
              <a:sym typeface="Wingdings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>
          <a:xfrm>
            <a:off x="469745" y="4005064"/>
            <a:ext cx="7633289" cy="265100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int main(void) {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char name[10];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char sex;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int age;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FILE* fp = fopen("friend.txt", "wt");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int i;</a:t>
            </a:r>
            <a:endParaRPr lang="en-US" altLang="ko-KR">
              <a:latin typeface="Consolas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서식에 따른 데이터 입출력</a:t>
            </a:r>
            <a:r>
              <a:rPr lang="en-US" altLang="ko-KR" dirty="0"/>
              <a:t>: </a:t>
            </a:r>
            <a:r>
              <a:rPr lang="en-US" altLang="ko-KR" dirty="0" err="1"/>
              <a:t>fprintf</a:t>
            </a:r>
            <a:r>
              <a:rPr lang="en-US" altLang="ko-KR" dirty="0"/>
              <a:t>, </a:t>
            </a:r>
            <a:r>
              <a:rPr lang="en-US" altLang="ko-KR" dirty="0" err="1"/>
              <a:t>fscanf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55355" y="1253270"/>
            <a:ext cx="7931445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for 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&lt; 3;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++)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이름 성별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나이 순 입력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("%s %c %d", name, &amp;sex, &amp;age);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getchar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 /*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버퍼에 남아 있는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\n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을 소진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fprintf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"%s %c %d", name, sex, age);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3" y="4697254"/>
            <a:ext cx="5532285" cy="143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81250" y="4261055"/>
            <a:ext cx="1411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025428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44624"/>
            <a:ext cx="8229600" cy="7747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서식에 따른 데이터 입출력</a:t>
            </a:r>
            <a:r>
              <a:rPr lang="en-US" altLang="ko-KR"/>
              <a:t>: fprintf, fscanf</a:t>
            </a:r>
            <a:endParaRPr lang="ko-KR" alt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>
          <a:xfrm>
            <a:off x="484114" y="980728"/>
            <a:ext cx="7633289" cy="17700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char name[10] = "</a:t>
            </a:r>
            <a:r>
              <a:rPr lang="ko-KR" altLang="en-US">
                <a:latin typeface="Consolas"/>
                <a:sym typeface="Wingdings"/>
              </a:rPr>
              <a:t>홍길동</a:t>
            </a:r>
            <a:r>
              <a:rPr lang="en-US" altLang="ko-KR">
                <a:latin typeface="Consolas"/>
                <a:sym typeface="Wingdings"/>
              </a:rPr>
              <a:t>";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char sex = 'M';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int age = 24;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fscanf(fp, "%s %c %d", name, &amp;sex, &amp;age);</a:t>
            </a:r>
            <a:endParaRPr lang="en-US" altLang="ko-KR">
              <a:latin typeface="Consolas"/>
              <a:sym typeface="Wingdings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79512" y="2780928"/>
            <a:ext cx="8712968" cy="3321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/>
                <a:ea typeface="맑은 고딕"/>
                <a:cs typeface="Times New Roman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/>
                <a:ea typeface="맑은 고딕"/>
                <a:cs typeface="Times New Roman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/>
                <a:ea typeface="맑은 고딕"/>
                <a:cs typeface="Times New Roman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/>
                <a:ea typeface="맑은 고딕"/>
                <a:cs typeface="Times New Roman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/>
                <a:ea typeface="맑은 고딕"/>
                <a:cs typeface="Times New Roman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en-US" altLang="ko-KR" kern="0"/>
              <a:t>fscanf</a:t>
            </a:r>
            <a:r>
              <a:rPr lang="ko-KR" altLang="en-US" kern="0"/>
              <a:t>함수는 </a:t>
            </a:r>
            <a:r>
              <a:rPr lang="en-US" altLang="ko-KR" kern="0"/>
              <a:t>scanf</a:t>
            </a:r>
            <a:r>
              <a:rPr lang="ko-KR" altLang="en-US" kern="0"/>
              <a:t>함수와 사용방법이 유사함</a:t>
            </a:r>
            <a:endParaRPr lang="ko-KR" altLang="en-US" kern="0"/>
          </a:p>
          <a:p>
            <a:pPr lvl="0">
              <a:defRPr/>
            </a:pPr>
            <a:r>
              <a:rPr lang="ko-KR" altLang="en-US" kern="0"/>
              <a:t>파일로부터 서식문자의 조합 형태대로 데이터가 입력됨</a:t>
            </a:r>
            <a:endParaRPr lang="ko-KR" altLang="en-US" kern="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>
          <a:xfrm>
            <a:off x="469745" y="4149080"/>
            <a:ext cx="7633289" cy="26498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int main(void) {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char name[10];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char sex;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int age;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FILE* fp = fopen("friend.txt", "rt");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 int ret;</a:t>
            </a:r>
            <a:endParaRPr lang="en-US" altLang="ko-KR">
              <a:latin typeface="Consolas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서식에 따른 데이터 입출력</a:t>
            </a:r>
            <a:r>
              <a:rPr lang="en-US" altLang="ko-KR" dirty="0"/>
              <a:t>: </a:t>
            </a:r>
            <a:r>
              <a:rPr lang="en-US" altLang="ko-KR" dirty="0" err="1"/>
              <a:t>fprintf</a:t>
            </a:r>
            <a:r>
              <a:rPr lang="en-US" altLang="ko-KR" dirty="0"/>
              <a:t>, </a:t>
            </a:r>
            <a:r>
              <a:rPr lang="en-US" altLang="ko-KR" dirty="0" err="1"/>
              <a:t>fscanf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39631"/>
            <a:ext cx="8820472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while (1)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ret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fscanf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"%s %c %d", name, &amp;sex, &amp;age);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if (ret == EOF)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break;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("%s %c %d\n", name, sex, age);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80032" y="4893589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893589"/>
            <a:ext cx="2674640" cy="146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083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24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통한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6931"/>
            <a:ext cx="8229600" cy="1018412"/>
          </a:xfrm>
        </p:spPr>
        <p:txBody>
          <a:bodyPr/>
          <a:lstStyle/>
          <a:p>
            <a:r>
              <a:rPr lang="en-US" altLang="ko-KR" dirty="0" err="1" smtClean="0"/>
              <a:t>fopen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생성되는 </a:t>
            </a:r>
            <a:r>
              <a:rPr lang="en-US" altLang="ko-KR" dirty="0" smtClean="0">
                <a:solidFill>
                  <a:srgbClr val="FF0000"/>
                </a:solidFill>
              </a:rPr>
              <a:t>FILE </a:t>
            </a:r>
            <a:r>
              <a:rPr lang="ko-KR" altLang="en-US" dirty="0" smtClean="0">
                <a:solidFill>
                  <a:srgbClr val="FF0000"/>
                </a:solidFill>
              </a:rPr>
              <a:t>구조체 변수</a:t>
            </a:r>
            <a:r>
              <a:rPr lang="ko-KR" altLang="en-US" dirty="0" smtClean="0"/>
              <a:t>와 이를 참조하는 </a:t>
            </a:r>
            <a:r>
              <a:rPr lang="en-US" altLang="ko-KR" dirty="0" smtClean="0">
                <a:solidFill>
                  <a:srgbClr val="FF0000"/>
                </a:solidFill>
              </a:rPr>
              <a:t>FILE </a:t>
            </a:r>
            <a:r>
              <a:rPr lang="ko-KR" altLang="en-US" dirty="0" smtClean="0">
                <a:solidFill>
                  <a:srgbClr val="FF0000"/>
                </a:solidFill>
              </a:rPr>
              <a:t>구조체 포인터 변수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413"/>
            <a:ext cx="6336704" cy="402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호출의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29885"/>
            <a:ext cx="8435280" cy="2601039"/>
          </a:xfrm>
        </p:spPr>
        <p:txBody>
          <a:bodyPr/>
          <a:lstStyle/>
          <a:p>
            <a:r>
              <a:rPr lang="en-US" altLang="ko-KR" dirty="0" err="1" smtClean="0"/>
              <a:t>fopen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함수가 호출되면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구조체 변수가 생성됨</a:t>
            </a:r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구조체 변수에는 파일에 대한 정보가 담기게 됨</a:t>
            </a:r>
            <a:endParaRPr lang="en-US" altLang="ko-KR" dirty="0" smtClean="0"/>
          </a:p>
          <a:p>
            <a:r>
              <a:rPr lang="en-US" altLang="ko-KR" dirty="0" smtClean="0"/>
              <a:t>FILE </a:t>
            </a:r>
            <a:r>
              <a:rPr lang="ko-KR" altLang="en-US" dirty="0" smtClean="0"/>
              <a:t>구조체의 포인터는 사실상 파일을 가리키는 </a:t>
            </a:r>
            <a:r>
              <a:rPr lang="en-US" altLang="ko-KR" dirty="0" smtClean="0"/>
              <a:t>'</a:t>
            </a:r>
            <a:r>
              <a:rPr lang="ko-KR" altLang="en-US" dirty="0" smtClean="0"/>
              <a:t>지시자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역할을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47837"/>
            <a:ext cx="8686800" cy="20867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FILE* </a:t>
            </a:r>
            <a:r>
              <a:rPr lang="en-US" altLang="ko-KR" dirty="0" err="1" smtClean="0">
                <a:latin typeface="Consolas" panose="020B0609020204030204" pitchFamily="49" charset="0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char* filename,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char* mode);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성공 시 해당 파일의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FILE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구조체 변수의 주소 값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실패 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포인터 반환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4156" y="6074219"/>
            <a:ext cx="79928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fopen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함수가 파일과의 스트림 형성을 요청하는 기능의 함수이다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5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47837"/>
            <a:ext cx="8686800" cy="127419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("data.txt",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data.txt"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와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스트림을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형성하되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모드로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스트림을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형성할 것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70519"/>
            <a:ext cx="31421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"wt"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에는 출력 스트림의 의미가 담겨있다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580112" y="692696"/>
            <a:ext cx="288032" cy="60709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26" y="3265416"/>
            <a:ext cx="6307282" cy="318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톱니 모양의 오른쪽 화살표 12"/>
          <p:cNvSpPr/>
          <p:nvPr/>
        </p:nvSpPr>
        <p:spPr>
          <a:xfrm rot="5400000">
            <a:off x="2807804" y="2672916"/>
            <a:ext cx="432048" cy="360040"/>
          </a:xfrm>
          <a:prstGeom prst="notchedRightArrow">
            <a:avLst/>
          </a:prstGeom>
          <a:solidFill>
            <a:srgbClr val="727CA3"/>
          </a:solidFill>
          <a:ln w="19050" cap="flat" cmpd="sng" algn="ctr">
            <a:solidFill>
              <a:srgbClr val="727C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2564904"/>
            <a:ext cx="3168352" cy="504056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출력 스트림의 형성 결과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2416" y="4149080"/>
            <a:ext cx="2422103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포인터 변수 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fp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에 저장된 값이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data.txt</a:t>
            </a:r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의 스트림에 데이터를 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전송하는 도구가 된다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47648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입력 스트림의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251520" y="1247837"/>
            <a:ext cx="8686800" cy="12553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FILE* fp = fopen("data.txt", "rt");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"</a:t>
            </a:r>
            <a:r>
              <a:rPr lang="ko-KR" altLang="en-US">
                <a:latin typeface="Consolas"/>
                <a:sym typeface="Wingdings"/>
              </a:rPr>
              <a:t>파일</a:t>
            </a:r>
            <a:r>
              <a:rPr lang="en-US" altLang="ko-KR">
                <a:latin typeface="Consolas"/>
                <a:sym typeface="Wingdings"/>
              </a:rPr>
              <a:t> data.txt"</a:t>
            </a:r>
            <a:r>
              <a:rPr lang="ko-KR" altLang="en-US">
                <a:latin typeface="Consolas"/>
                <a:sym typeface="Wingdings"/>
              </a:rPr>
              <a:t>와 스트림을 형성하되 </a:t>
            </a:r>
            <a:r>
              <a:rPr lang="en-US" altLang="ko-KR">
                <a:latin typeface="Consolas"/>
                <a:sym typeface="Wingdings"/>
              </a:rPr>
              <a:t>rt </a:t>
            </a:r>
            <a:r>
              <a:rPr lang="ko-KR" altLang="en-US">
                <a:latin typeface="Consolas"/>
                <a:sym typeface="Wingdings"/>
              </a:rPr>
              <a:t>모드로 스트림을 형성할 것</a:t>
            </a:r>
            <a:endParaRPr lang="en-US" altLang="ko-KR">
              <a:latin typeface="Consolas"/>
              <a:sym typeface="Wingding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1504" y="3284984"/>
            <a:ext cx="6445499" cy="324036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톱니 모양의 오른쪽 화살표 5"/>
          <p:cNvSpPr/>
          <p:nvPr/>
        </p:nvSpPr>
        <p:spPr>
          <a:xfrm rot="5400000">
            <a:off x="2807804" y="2672916"/>
            <a:ext cx="432048" cy="3600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727ca3"/>
          </a:solidFill>
          <a:ln w="19050" cap="flat" cmpd="sng" algn="ctr">
            <a:solidFill>
              <a:srgbClr val="727ca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Gill Sans MT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2564904"/>
            <a:ext cx="3168352" cy="504056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400" kern="0">
                <a:solidFill>
                  <a:srgbClr val="000099"/>
                </a:solidFill>
                <a:latin typeface="휴먼편지체"/>
                <a:ea typeface="휴먼편지체"/>
              </a:rPr>
              <a:t>입</a:t>
            </a:r>
            <a:r>
              <a:rPr kumimoji="0" lang="ko-KR" altLang="en-US" sz="2400" b="0" i="0" u="none" strike="noStrike" kern="0" cap="none" spc="0" normalizeH="0" baseline="0">
                <a:solidFill>
                  <a:srgbClr val="000099"/>
                </a:solidFill>
                <a:effectLst/>
                <a:uLnTx/>
                <a:uFillTx/>
                <a:latin typeface="휴먼편지체"/>
                <a:ea typeface="휴먼편지체"/>
                <a:cs typeface="+mn-cs"/>
              </a:rPr>
              <a:t>력 스트림의 형성 결과</a:t>
            </a:r>
            <a:endParaRPr kumimoji="0" lang="en-US" altLang="ko-KR" sz="2400" b="0" i="0" u="none" strike="noStrike" kern="0" cap="none" spc="0" normalizeH="0" baseline="0">
              <a:solidFill>
                <a:srgbClr val="000099"/>
              </a:solidFill>
              <a:effectLst/>
              <a:uLnTx/>
              <a:uFillTx/>
              <a:latin typeface="휴먼편지체"/>
              <a:ea typeface="휴먼편지체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8527" y="4464394"/>
            <a:ext cx="2305473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>
                <a:solidFill>
                  <a:srgbClr val="000099"/>
                </a:solidFill>
                <a:latin typeface="휴먼편지체"/>
                <a:ea typeface="휴먼편지체"/>
              </a:rPr>
              <a:t>포인터 변수 </a:t>
            </a:r>
            <a:r>
              <a:rPr lang="en-US" altLang="ko-KR" sz="2400">
                <a:solidFill>
                  <a:srgbClr val="000099"/>
                </a:solidFill>
                <a:latin typeface="휴먼편지체"/>
                <a:ea typeface="휴먼편지체"/>
              </a:rPr>
              <a:t>fp</a:t>
            </a:r>
            <a:r>
              <a:rPr lang="ko-KR" altLang="en-US" sz="2400">
                <a:solidFill>
                  <a:srgbClr val="000099"/>
                </a:solidFill>
                <a:latin typeface="휴먼편지체"/>
                <a:ea typeface="휴먼편지체"/>
              </a:rPr>
              <a:t>에 저장된 값이</a:t>
            </a:r>
            <a:endParaRPr lang="ko-KR" altLang="en-US" sz="2400">
              <a:solidFill>
                <a:srgbClr val="000099"/>
              </a:solidFill>
              <a:latin typeface="휴먼편지체"/>
              <a:ea typeface="휴먼편지체"/>
            </a:endParaRPr>
          </a:p>
          <a:p>
            <a:pPr lvl="0">
              <a:defRPr/>
            </a:pPr>
            <a:r>
              <a:rPr lang="en-US" altLang="ko-KR" sz="2400">
                <a:solidFill>
                  <a:srgbClr val="000099"/>
                </a:solidFill>
                <a:latin typeface="휴먼편지체"/>
                <a:ea typeface="휴먼편지체"/>
              </a:rPr>
              <a:t>data.txt</a:t>
            </a:r>
            <a:r>
              <a:rPr lang="ko-KR" altLang="en-US" sz="2400">
                <a:solidFill>
                  <a:srgbClr val="000099"/>
                </a:solidFill>
                <a:latin typeface="휴먼편지체"/>
                <a:ea typeface="휴먼편지체"/>
              </a:rPr>
              <a:t>의 스트림으로부터 데이터를 수신하는 도구가 된다</a:t>
            </a:r>
            <a:r>
              <a:rPr lang="en-US" altLang="ko-KR" sz="2400">
                <a:solidFill>
                  <a:srgbClr val="000099"/>
                </a:solidFill>
                <a:latin typeface="휴먼편지체"/>
                <a:ea typeface="휴먼편지체"/>
              </a:rPr>
              <a:t>.</a:t>
            </a:r>
            <a:endParaRPr lang="en-US" altLang="ko-KR" sz="2400">
              <a:solidFill>
                <a:srgbClr val="000099"/>
              </a:solidFill>
              <a:latin typeface="휴먼편지체"/>
              <a:ea typeface="휴먼편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데이터를 써봅시다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47837"/>
            <a:ext cx="868680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FILE*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("data.txt", 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== NULL)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puts("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 오픈 실패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!");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return -1;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('A',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('B',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fputc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('C',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fp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1031813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현재 디렉터리에 저장된 파일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data.txt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를 찾는다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858386" y="1268413"/>
            <a:ext cx="137550" cy="538100"/>
          </a:xfrm>
          <a:prstGeom prst="straightConnector1">
            <a:avLst/>
          </a:prstGeom>
          <a:ln w="22225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01816" y="3646370"/>
            <a:ext cx="45365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현재 디렉터리는 실행파일이 저장된 디렉터리이거나 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프로젝트 파일이 저장된 디렉터리이다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18961" y="5445224"/>
            <a:ext cx="6319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Maiandra GD" pitchFamily="34" charset="0"/>
              </a:rPr>
              <a:t>FILE * fp = fopen("C:\\Project\\data.txt", "wt");</a:t>
            </a:r>
            <a:endParaRPr lang="ko-KR" altLang="en-US" sz="24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5869058"/>
            <a:ext cx="63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3366"/>
                </a:solidFill>
                <a:latin typeface="+mn-ea"/>
              </a:rPr>
              <a:t>fopen </a:t>
            </a:r>
            <a:r>
              <a:rPr lang="ko-KR" altLang="en-US" sz="2400" b="1" dirty="0" smtClean="0">
                <a:solidFill>
                  <a:srgbClr val="003366"/>
                </a:solidFill>
                <a:latin typeface="+mn-ea"/>
              </a:rPr>
              <a:t>함수호출 시 경로를 완전히 명시 가능</a:t>
            </a:r>
            <a:endParaRPr lang="ko-KR" altLang="en-US" sz="2400" b="1" dirty="0">
              <a:solidFill>
                <a:srgbClr val="0033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15159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스트림의 소멸을 요청하는 </a:t>
            </a:r>
            <a:r>
              <a:rPr lang="en-US" altLang="ko-KR"/>
              <a:t>fclose </a:t>
            </a: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251520" y="1247837"/>
            <a:ext cx="5472608" cy="13315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#include &lt;stdio.h&gt;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int fclose(FILE* stream);</a:t>
            </a:r>
            <a:endParaRPr lang="en-US" altLang="ko-KR">
              <a:latin typeface="Consolas"/>
              <a:sym typeface="Wingding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  <a:sym typeface="Wingdings"/>
              </a:rPr>
              <a:t>  </a:t>
            </a:r>
            <a:r>
              <a:rPr lang="ko-KR" altLang="en-US">
                <a:latin typeface="Consolas"/>
                <a:sym typeface="Wingdings"/>
              </a:rPr>
              <a:t>성공 시 </a:t>
            </a:r>
            <a:r>
              <a:rPr lang="en-US" altLang="ko-KR">
                <a:latin typeface="Consolas"/>
                <a:sym typeface="Wingdings"/>
              </a:rPr>
              <a:t>0, </a:t>
            </a:r>
            <a:r>
              <a:rPr lang="ko-KR" altLang="en-US">
                <a:latin typeface="Consolas"/>
                <a:sym typeface="Wingdings"/>
              </a:rPr>
              <a:t>실패 시 </a:t>
            </a:r>
            <a:r>
              <a:rPr lang="en-US" altLang="ko-KR">
                <a:latin typeface="Consolas"/>
                <a:sym typeface="Wingdings"/>
              </a:rPr>
              <a:t>EOF</a:t>
            </a:r>
            <a:r>
              <a:rPr lang="ko-KR" altLang="en-US">
                <a:latin typeface="Consolas"/>
                <a:sym typeface="Wingdings"/>
              </a:rPr>
              <a:t>를 반환</a:t>
            </a:r>
            <a:endParaRPr lang="en-US" altLang="ko-KR">
              <a:latin typeface="Consolas"/>
              <a:sym typeface="Wingding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5923" y="1268760"/>
            <a:ext cx="3024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rgbClr val="c00000"/>
                </a:solidFill>
                <a:latin typeface="휴먼편지체"/>
                <a:ea typeface="휴먼편지체"/>
              </a:rPr>
              <a:t>fclose </a:t>
            </a:r>
            <a:r>
              <a:rPr lang="ko-KR" altLang="en-US" sz="2400">
                <a:solidFill>
                  <a:srgbClr val="c00000"/>
                </a:solidFill>
                <a:latin typeface="휴먼편지체"/>
                <a:ea typeface="휴먼편지체"/>
              </a:rPr>
              <a:t>함수호출이 동반하는 두 가지</a:t>
            </a:r>
            <a:endParaRPr lang="en-US" altLang="ko-KR" sz="2400">
              <a:solidFill>
                <a:srgbClr val="c00000"/>
              </a:solidFill>
              <a:latin typeface="휴먼편지체"/>
              <a:ea typeface="휴먼편지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7840" y="1846199"/>
            <a:ext cx="2962672" cy="155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003366"/>
                </a:solidFill>
                <a:latin typeface="+mn-ea"/>
              </a:rPr>
              <a:t>• </a:t>
            </a:r>
            <a:r>
              <a:rPr lang="ko-KR" altLang="en-US" sz="2400">
                <a:solidFill>
                  <a:srgbClr val="003366"/>
                </a:solidFill>
                <a:latin typeface="+mn-ea"/>
              </a:rPr>
              <a:t>운영체제가 할당한 자원의 반환</a:t>
            </a:r>
            <a:endParaRPr lang="ko-KR" altLang="en-US" sz="2400">
              <a:solidFill>
                <a:srgbClr val="003366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2400">
                <a:solidFill>
                  <a:srgbClr val="003366"/>
                </a:solidFill>
                <a:latin typeface="+mn-ea"/>
              </a:rPr>
              <a:t>• </a:t>
            </a:r>
            <a:r>
              <a:rPr lang="ko-KR" altLang="en-US" sz="2400">
                <a:solidFill>
                  <a:srgbClr val="003366"/>
                </a:solidFill>
                <a:latin typeface="+mn-ea"/>
              </a:rPr>
              <a:t>버퍼링 되었던 데이터의 출력</a:t>
            </a:r>
            <a:endParaRPr lang="ko-KR" altLang="en-US" sz="2400">
              <a:solidFill>
                <a:srgbClr val="003366"/>
              </a:solidFill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838" y="2681816"/>
            <a:ext cx="6236537" cy="342236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직사각형 7"/>
          <p:cNvSpPr/>
          <p:nvPr/>
        </p:nvSpPr>
        <p:spPr>
          <a:xfrm>
            <a:off x="271902" y="6216843"/>
            <a:ext cx="82296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rgbClr val="000099"/>
                </a:solidFill>
                <a:latin typeface="휴먼편지체"/>
                <a:ea typeface="휴먼편지체"/>
              </a:rPr>
              <a:t>fclose </a:t>
            </a:r>
            <a:r>
              <a:rPr lang="ko-KR" altLang="en-US" sz="2400">
                <a:solidFill>
                  <a:srgbClr val="000099"/>
                </a:solidFill>
                <a:latin typeface="휴먼편지체"/>
                <a:ea typeface="휴먼편지체"/>
              </a:rPr>
              <a:t>함수가 호출되어야 스트림 형성 시 할당된 모든 리소스가 소멸이 된다</a:t>
            </a:r>
            <a:r>
              <a:rPr lang="en-US" altLang="ko-KR" sz="2400">
                <a:solidFill>
                  <a:srgbClr val="000099"/>
                </a:solidFill>
                <a:latin typeface="휴먼편지체"/>
                <a:ea typeface="휴먼편지체"/>
              </a:rPr>
              <a:t>. </a:t>
            </a:r>
            <a:r>
              <a:rPr lang="ko-KR" altLang="en-US" sz="2400">
                <a:solidFill>
                  <a:srgbClr val="000099"/>
                </a:solidFill>
                <a:latin typeface="휴먼편지체"/>
                <a:ea typeface="휴먼편지체"/>
              </a:rPr>
              <a:t>따라서 파일이 오픈 된 상태로 놔두는 것은 좋지 않다</a:t>
            </a:r>
            <a:r>
              <a:rPr lang="en-US" altLang="ko-KR" sz="2400">
                <a:solidFill>
                  <a:srgbClr val="000099"/>
                </a:solidFill>
                <a:latin typeface="휴먼편지체"/>
                <a:ea typeface="휴먼편지체"/>
              </a:rPr>
              <a:t>. </a:t>
            </a:r>
            <a:endParaRPr lang="en-US" altLang="ko-KR" sz="2400">
              <a:solidFill>
                <a:srgbClr val="000099"/>
              </a:solidFill>
              <a:latin typeface="휴먼편지체"/>
              <a:ea typeface="휴먼편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3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4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5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1368</ep:Words>
  <ep:PresentationFormat>화면 슬라이드 쇼(4:3)</ep:PresentationFormat>
  <ep:Paragraphs>319</ep:Paragraphs>
  <ep:Slides>37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37</vt:i4>
      </vt:variant>
    </vt:vector>
  </ep:HeadingPairs>
  <ep:TitlesOfParts>
    <vt:vector size="42" baseType="lpstr">
      <vt:lpstr>Level</vt:lpstr>
      <vt:lpstr>3_원본</vt:lpstr>
      <vt:lpstr>원본</vt:lpstr>
      <vt:lpstr>1_원본</vt:lpstr>
      <vt:lpstr>2_원본</vt:lpstr>
      <vt:lpstr>슬라이드 1</vt:lpstr>
      <vt:lpstr>Chapter 23-2. 함수로의 구조체 변수  전달과 반환</vt:lpstr>
      <vt:lpstr>파일에 저장되어 있는 데이터를 읽고 싶어요</vt:lpstr>
      <vt:lpstr>fopen 함수를 통한 스트림의</vt:lpstr>
      <vt:lpstr>fopen 함수 호출의 결과</vt:lpstr>
      <vt:lpstr>출력 스트림의 생성</vt:lpstr>
      <vt:lpstr>입력 스트림의 생성</vt:lpstr>
      <vt:lpstr>파일에 데이터를 써봅시다</vt:lpstr>
      <vt:lpstr>스트림의 소멸을 요청하는 fclose 함수</vt:lpstr>
      <vt:lpstr>Ch21에서 호출한 적 있는 fflush 함수</vt:lpstr>
      <vt:lpstr>Ch21에서 호출한 적 있는 fflush 함수</vt:lpstr>
      <vt:lpstr>파일로부터 데이터를 읽어봅시다</vt:lpstr>
      <vt:lpstr>Chapter 24-2. 파일의 개방 모드</vt:lpstr>
      <vt:lpstr>스트림의 구분 기준 두 가지 (Basic)</vt:lpstr>
      <vt:lpstr>스트림을 구분하는 기준 1: Read or Write</vt:lpstr>
      <vt:lpstr>스트림을 구분하는 기준 2: 텍스트/바이너리</vt:lpstr>
      <vt:lpstr>스트림을 구분하는 기준 2: 텍스트/바이너리</vt:lpstr>
      <vt:lpstr>파일의 개방모드 조합</vt:lpstr>
      <vt:lpstr>텍스트 스트림이 별도로 존재하는 이유</vt:lpstr>
      <vt:lpstr>텍스트 스트림이 별도로 존재하는 이유</vt:lpstr>
      <vt:lpstr>텍스트 스트림이 별도로 존재하는 이유</vt:lpstr>
      <vt:lpstr>Chapter 24-3. 파일 입출력 함수의 기본</vt:lpstr>
      <vt:lpstr>Ch. 21에서 학습한 파일 입출력 함수들</vt:lpstr>
      <vt:lpstr>파일 입출력의 예</vt:lpstr>
      <vt:lpstr>파일 입출력의 예</vt:lpstr>
      <vt:lpstr>파일 입출력의 예</vt:lpstr>
      <vt:lpstr>feof 함수 기반의 파일복사 프로그램</vt:lpstr>
      <vt:lpstr>feof 함수 기반의 파일복사 프로그램</vt:lpstr>
      <vt:lpstr>feof 함수 기반의 파일복사 프로그램</vt:lpstr>
      <vt:lpstr>문자열 단위 파일복사 프로그램</vt:lpstr>
      <vt:lpstr>문자열 단위 파일복사 프로그램</vt:lpstr>
      <vt:lpstr>Chapter 24-4. 텍스트 데이터와 바이너리 데이터를 동시에 입출력 하기</vt:lpstr>
      <vt:lpstr>서식에 따른 데이터 입출력: fprintf, fscanf</vt:lpstr>
      <vt:lpstr>서식에 따른 데이터 입출력: fprintf, fscanf</vt:lpstr>
      <vt:lpstr>서식에 따른 데이터 입출력: fprintf, fscanf</vt:lpstr>
      <vt:lpstr>서식에 따른 데이터 입출력: fprintf, fscanf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2018-12-04T02:14:38.490</dcterms:modified>
  <cp:revision>2745</cp:revision>
  <dc:title>Title</dc:title>
  <cp:version>1000.0000.01</cp:version>
</cp:coreProperties>
</file>