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7" r:id="rId3"/>
    <p:sldId id="312" r:id="rId4"/>
    <p:sldId id="365" r:id="rId5"/>
    <p:sldId id="450" r:id="rId6"/>
    <p:sldId id="366" r:id="rId7"/>
    <p:sldId id="416" r:id="rId8"/>
    <p:sldId id="437" r:id="rId9"/>
    <p:sldId id="394" r:id="rId10"/>
    <p:sldId id="266" r:id="rId11"/>
    <p:sldId id="433" r:id="rId12"/>
    <p:sldId id="429" r:id="rId13"/>
    <p:sldId id="431" r:id="rId14"/>
    <p:sldId id="420" r:id="rId15"/>
    <p:sldId id="421" r:id="rId16"/>
    <p:sldId id="434" r:id="rId17"/>
    <p:sldId id="435" r:id="rId18"/>
    <p:sldId id="371" r:id="rId19"/>
    <p:sldId id="436" r:id="rId20"/>
    <p:sldId id="438" r:id="rId21"/>
    <p:sldId id="374" r:id="rId22"/>
    <p:sldId id="440" r:id="rId23"/>
    <p:sldId id="377" r:id="rId24"/>
    <p:sldId id="441" r:id="rId25"/>
    <p:sldId id="442" r:id="rId26"/>
    <p:sldId id="454" r:id="rId27"/>
    <p:sldId id="383" r:id="rId28"/>
    <p:sldId id="446" r:id="rId29"/>
    <p:sldId id="443" r:id="rId30"/>
    <p:sldId id="455" r:id="rId31"/>
    <p:sldId id="369" r:id="rId32"/>
    <p:sldId id="370" r:id="rId33"/>
    <p:sldId id="448" r:id="rId34"/>
    <p:sldId id="453" r:id="rId35"/>
    <p:sldId id="257" r:id="rId36"/>
    <p:sldId id="395" r:id="rId37"/>
    <p:sldId id="382" r:id="rId38"/>
    <p:sldId id="451" r:id="rId39"/>
    <p:sldId id="432" r:id="rId40"/>
    <p:sldId id="457" r:id="rId41"/>
    <p:sldId id="462" r:id="rId42"/>
    <p:sldId id="463" r:id="rId43"/>
    <p:sldId id="464" r:id="rId44"/>
    <p:sldId id="417" r:id="rId45"/>
    <p:sldId id="385" r:id="rId46"/>
    <p:sldId id="452" r:id="rId47"/>
    <p:sldId id="460" r:id="rId48"/>
    <p:sldId id="28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91AA1C6-D903-4DF7-948D-32DD7F940077}">
          <p14:sldIdLst>
            <p14:sldId id="256"/>
            <p14:sldId id="317"/>
          </p14:sldIdLst>
        </p14:section>
        <p14:section name="프로젝트 선정배경" id="{CA9D1657-2BE9-4B31-8520-5AEB1D2D986C}">
          <p14:sldIdLst>
            <p14:sldId id="312"/>
            <p14:sldId id="365"/>
            <p14:sldId id="450"/>
            <p14:sldId id="366"/>
            <p14:sldId id="416"/>
            <p14:sldId id="437"/>
          </p14:sldIdLst>
        </p14:section>
        <p14:section name="프로젝트 과정" id="{62818C51-8EED-44FD-B38F-387A9924AFDF}">
          <p14:sldIdLst>
            <p14:sldId id="394"/>
            <p14:sldId id="266"/>
            <p14:sldId id="433"/>
            <p14:sldId id="429"/>
            <p14:sldId id="431"/>
            <p14:sldId id="420"/>
            <p14:sldId id="421"/>
            <p14:sldId id="434"/>
            <p14:sldId id="435"/>
            <p14:sldId id="371"/>
            <p14:sldId id="436"/>
            <p14:sldId id="438"/>
            <p14:sldId id="374"/>
            <p14:sldId id="440"/>
            <p14:sldId id="377"/>
            <p14:sldId id="441"/>
            <p14:sldId id="442"/>
            <p14:sldId id="454"/>
          </p14:sldIdLst>
        </p14:section>
        <p14:section name="프로젝트 결과" id="{0BDBCE1D-2E20-4E25-85D4-6351F13409E9}">
          <p14:sldIdLst>
            <p14:sldId id="383"/>
            <p14:sldId id="446"/>
            <p14:sldId id="443"/>
            <p14:sldId id="455"/>
            <p14:sldId id="369"/>
            <p14:sldId id="370"/>
            <p14:sldId id="448"/>
            <p14:sldId id="453"/>
            <p14:sldId id="257"/>
            <p14:sldId id="395"/>
            <p14:sldId id="382"/>
            <p14:sldId id="451"/>
            <p14:sldId id="432"/>
            <p14:sldId id="457"/>
            <p14:sldId id="462"/>
            <p14:sldId id="463"/>
            <p14:sldId id="464"/>
            <p14:sldId id="417"/>
            <p14:sldId id="385"/>
            <p14:sldId id="452"/>
            <p14:sldId id="460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  <p15:guide id="7" pos="4067" userDrawn="1">
          <p15:clr>
            <a:srgbClr val="A4A3A4"/>
          </p15:clr>
        </p15:guide>
        <p15:guide id="8" pos="3613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chief05@naver.com" initials="m" lastIdx="5" clrIdx="0">
    <p:extLst>
      <p:ext uri="{19B8F6BF-5375-455C-9EA6-DF929625EA0E}">
        <p15:presenceInfo xmlns:p15="http://schemas.microsoft.com/office/powerpoint/2012/main" userId="7f27f6f2d2d13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3C7E8"/>
    <a:srgbClr val="2F5596"/>
    <a:srgbClr val="2C85AE"/>
    <a:srgbClr val="F7F7F7"/>
    <a:srgbClr val="00B0F0"/>
    <a:srgbClr val="F5F5F5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7647" autoAdjust="0"/>
  </p:normalViewPr>
  <p:slideViewPr>
    <p:cSldViewPr snapToGrid="0" showGuides="1">
      <p:cViewPr varScale="1">
        <p:scale>
          <a:sx n="71" d="100"/>
          <a:sy n="71" d="100"/>
        </p:scale>
        <p:origin x="1214" y="67"/>
      </p:cViewPr>
      <p:guideLst>
        <p:guide orient="horz" pos="777"/>
        <p:guide pos="3840"/>
        <p:guide orient="horz" pos="3680"/>
        <p:guide pos="370"/>
        <p:guide pos="619"/>
        <p:guide orient="horz" pos="1071"/>
        <p:guide pos="4067"/>
        <p:guide pos="3613"/>
        <p:guide orient="horz" pos="2115"/>
        <p:guide pos="71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pPr/>
              <a:t>03/06/2019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테일러 준칙 및 다양한 예측모형</a:t>
            </a:r>
            <a:r>
              <a:rPr lang="en-US" altLang="ko-KR" dirty="0"/>
              <a:t> </a:t>
            </a:r>
            <a:r>
              <a:rPr lang="ko-KR" altLang="en-US" dirty="0"/>
              <a:t>중에서 텍스트 마이닝을 사용했는가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51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58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202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21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904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67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04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CPI(</a:t>
            </a:r>
            <a:r>
              <a:rPr lang="ko-KR" altLang="en-US" dirty="0"/>
              <a:t>소비자물가지수</a:t>
            </a:r>
            <a:r>
              <a:rPr lang="en-US" altLang="ko-KR" dirty="0"/>
              <a:t>) =&gt; </a:t>
            </a:r>
            <a:r>
              <a:rPr lang="ko-KR" altLang="en-US" dirty="0"/>
              <a:t>한은의 통화정책의 최우선 목표는 </a:t>
            </a:r>
            <a:r>
              <a:rPr lang="en-US" altLang="ko-KR" dirty="0"/>
              <a:t>‘</a:t>
            </a:r>
            <a:r>
              <a:rPr lang="ko-KR" altLang="en-US" dirty="0"/>
              <a:t>물가안정</a:t>
            </a:r>
            <a:r>
              <a:rPr lang="en-US" altLang="ko-KR" dirty="0"/>
              <a:t>’</a:t>
            </a:r>
            <a:r>
              <a:rPr lang="ko-KR" altLang="en-US" dirty="0"/>
              <a:t>이기 때문에 높은 상관관계가 나올 수 밖에 없는 것이라 판단됨</a:t>
            </a:r>
            <a:r>
              <a:rPr lang="en-US" altLang="ko-KR" dirty="0"/>
              <a:t>(</a:t>
            </a:r>
            <a:r>
              <a:rPr lang="ko-KR" altLang="en-US" dirty="0"/>
              <a:t>목표물가 </a:t>
            </a:r>
            <a:r>
              <a:rPr lang="en-US" altLang="ko-KR" dirty="0"/>
              <a:t>: 2%)</a:t>
            </a:r>
          </a:p>
          <a:p>
            <a:r>
              <a:rPr lang="ko-KR" altLang="en-US" dirty="0"/>
              <a:t>아쉬운 부분 </a:t>
            </a:r>
            <a:r>
              <a:rPr lang="en-US" altLang="ko-KR" dirty="0"/>
              <a:t>=&gt; tone(mkt)</a:t>
            </a:r>
            <a:r>
              <a:rPr lang="ko-KR" altLang="en-US" dirty="0"/>
              <a:t>의 상관계수 차이가 </a:t>
            </a:r>
            <a:r>
              <a:rPr lang="en-US" altLang="ko-KR" dirty="0"/>
              <a:t>0.15</a:t>
            </a:r>
            <a:r>
              <a:rPr lang="ko-KR" altLang="en-US" dirty="0"/>
              <a:t>정도 상당하게 난다는 것</a:t>
            </a:r>
            <a:r>
              <a:rPr lang="en-US" altLang="ko-KR" dirty="0"/>
              <a:t>. accuracy</a:t>
            </a:r>
            <a:r>
              <a:rPr lang="ko-KR" altLang="en-US" dirty="0"/>
              <a:t>의 차이로 인한 결과가 아닌가라고 판단됨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565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904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시사점은 한국은행 연구원들에게는 유용한 부분</a:t>
            </a:r>
            <a:endParaRPr lang="en-US" altLang="ko-KR" dirty="0"/>
          </a:p>
          <a:p>
            <a:r>
              <a:rPr lang="ko-KR" altLang="en-US" dirty="0"/>
              <a:t>두번째는 통화 정책에 대한 신뢰성을 확인하는 정도</a:t>
            </a:r>
            <a:endParaRPr lang="en-US" altLang="ko-KR" dirty="0"/>
          </a:p>
          <a:p>
            <a:r>
              <a:rPr lang="ko-KR" altLang="en-US" dirty="0"/>
              <a:t>그렇다면 우리가 주목해야할 부분은 마지막 세번째 시사점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22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시사점은 한국은행 연구원들에게는 유용한 부분</a:t>
            </a:r>
            <a:endParaRPr lang="en-US" altLang="ko-KR" dirty="0"/>
          </a:p>
          <a:p>
            <a:r>
              <a:rPr lang="ko-KR" altLang="en-US" dirty="0"/>
              <a:t>두번째는 통화 정책에 대한 신뢰성을 확인하는 정도</a:t>
            </a:r>
            <a:endParaRPr lang="en-US" altLang="ko-KR" dirty="0"/>
          </a:p>
          <a:p>
            <a:r>
              <a:rPr lang="ko-KR" altLang="en-US" dirty="0"/>
              <a:t>그렇다면 우리가 주목해야할 부분은 마지막 세번째 시사점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86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62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99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60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59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021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9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56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pPr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96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193779" y="6462276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13159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237030" y="647061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680720"/>
            <a:ext cx="5161914" cy="5472946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3075" cy="327977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10515600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105156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193779" y="6462276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13159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237030" y="647061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193779" y="141168"/>
            <a:ext cx="720000" cy="262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159" y="135136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237030" y="149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515600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515600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nlpbokproject/j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hyperlink" Target="shorturl.at/elE5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hyperlink" Target="shorturl.at/elE56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hyperlink" Target="shorturl.at/elE56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pbokproject/j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github.com/nlpbokproject/jh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nlpbokproject/jh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pbokproject/j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shorturl.at/ekrFO" TargetMode="Externa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6" Type="http://schemas.openxmlformats.org/officeDocument/2006/relationships/hyperlink" Target="shorturl.at/ekrFO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Relationship Id="rId5" Type="http://schemas.openxmlformats.org/officeDocument/2006/relationships/hyperlink" Target="shorturl.at/ekrFO" TargetMode="Externa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shorturl.at/ekrF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shorturl.at/ovCQ3" TargetMode="Externa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4" Type="http://schemas.openxmlformats.org/officeDocument/2006/relationships/hyperlink" Target="shorturl.at/wxEJ4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lpbokproject/jh" TargetMode="External"/><Relationship Id="rId3" Type="http://schemas.openxmlformats.org/officeDocument/2006/relationships/hyperlink" Target="http://www.index.go.kr/main.do?cate=6" TargetMode="External"/><Relationship Id="rId7" Type="http://schemas.openxmlformats.org/officeDocument/2006/relationships/hyperlink" Target="http://www.policyuncertainty.com/" TargetMode="External"/><Relationship Id="rId2" Type="http://schemas.openxmlformats.org/officeDocument/2006/relationships/hyperlink" Target="http://www.bok.or.kr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krx.co.kr/" TargetMode="External"/><Relationship Id="rId5" Type="http://schemas.openxmlformats.org/officeDocument/2006/relationships/hyperlink" Target="http://www.kmbco.com/bond/" TargetMode="External"/><Relationship Id="rId4" Type="http://schemas.openxmlformats.org/officeDocument/2006/relationships/hyperlink" Target="https://pixabay.com/ko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3B27DE1E-7E07-4224-B829-C680E1A7FA33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309F4-D903-4A31-B5EF-32B8B4F373FB}"/>
              </a:ext>
            </a:extLst>
          </p:cNvPr>
          <p:cNvSpPr txBox="1"/>
          <p:nvPr/>
        </p:nvSpPr>
        <p:spPr>
          <a:xfrm>
            <a:off x="1532090" y="2577968"/>
            <a:ext cx="912782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텍스트 마이닝을 활용한 금통위 의사록 분석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332053-0EC3-4160-9453-86604B3572F8}"/>
              </a:ext>
            </a:extLst>
          </p:cNvPr>
          <p:cNvCxnSpPr>
            <a:cxnSpLocks/>
          </p:cNvCxnSpPr>
          <p:nvPr/>
        </p:nvCxnSpPr>
        <p:spPr>
          <a:xfrm>
            <a:off x="1626158" y="3418046"/>
            <a:ext cx="8939685" cy="3723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F0E8F2-A4F7-4C96-BD8C-F7CDAE7C6B28}"/>
              </a:ext>
            </a:extLst>
          </p:cNvPr>
          <p:cNvSpPr/>
          <p:nvPr/>
        </p:nvSpPr>
        <p:spPr>
          <a:xfrm>
            <a:off x="1626158" y="3483299"/>
            <a:ext cx="893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/>
                </a:solidFill>
              </a:rPr>
              <a:t>Deciphering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Monetary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Policy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Board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Minutes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through</a:t>
            </a:r>
            <a:r>
              <a:rPr lang="ko-KR" altLang="en-US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 err="1">
                <a:solidFill>
                  <a:schemeClr val="bg2"/>
                </a:solidFill>
              </a:rPr>
              <a:t>Text</a:t>
            </a:r>
            <a:r>
              <a:rPr lang="ko-KR" altLang="en-US" sz="1600" dirty="0">
                <a:solidFill>
                  <a:schemeClr val="bg2"/>
                </a:solidFill>
              </a:rPr>
              <a:t> Mining </a:t>
            </a:r>
            <a:r>
              <a:rPr lang="ko-KR" altLang="en-US" sz="1600" dirty="0" err="1">
                <a:solidFill>
                  <a:schemeClr val="bg2"/>
                </a:solidFill>
              </a:rPr>
              <a:t>Approach</a:t>
            </a:r>
            <a:r>
              <a:rPr lang="ko-KR" altLang="en-US" sz="1600" dirty="0">
                <a:solidFill>
                  <a:schemeClr val="bg2"/>
                </a:solidFill>
              </a:rPr>
              <a:t> : The </a:t>
            </a:r>
            <a:r>
              <a:rPr lang="ko-KR" altLang="en-US" sz="1600" dirty="0" err="1">
                <a:solidFill>
                  <a:schemeClr val="bg2"/>
                </a:solidFill>
              </a:rPr>
              <a:t>Case</a:t>
            </a:r>
            <a:r>
              <a:rPr lang="ko-KR" altLang="en-US" sz="1600" dirty="0">
                <a:solidFill>
                  <a:schemeClr val="bg2"/>
                </a:solidFill>
              </a:rPr>
              <a:t> of </a:t>
            </a:r>
            <a:r>
              <a:rPr lang="ko-KR" altLang="en-US" sz="1600" dirty="0" err="1">
                <a:solidFill>
                  <a:schemeClr val="bg2"/>
                </a:solidFill>
              </a:rPr>
              <a:t>Korea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FED6CF-2C03-4DEC-84E5-481F114DD0C8}"/>
              </a:ext>
            </a:extLst>
          </p:cNvPr>
          <p:cNvSpPr txBox="1"/>
          <p:nvPr/>
        </p:nvSpPr>
        <p:spPr>
          <a:xfrm>
            <a:off x="7806816" y="5597367"/>
            <a:ext cx="42404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2"/>
                </a:solidFill>
              </a:rPr>
              <a:t>Team 3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/>
                </a:solidFill>
              </a:rPr>
              <a:t>김형석</a:t>
            </a:r>
            <a:r>
              <a:rPr lang="en-US" altLang="ko-KR" sz="1600" b="1" dirty="0">
                <a:solidFill>
                  <a:schemeClr val="bg2"/>
                </a:solidFill>
              </a:rPr>
              <a:t>  </a:t>
            </a:r>
            <a:r>
              <a:rPr lang="ko-KR" altLang="en-US" sz="1600" b="1" dirty="0">
                <a:solidFill>
                  <a:schemeClr val="bg2"/>
                </a:solidFill>
              </a:rPr>
              <a:t>송지혜  이진아  이하영  </a:t>
            </a:r>
            <a:r>
              <a:rPr lang="ko-KR" altLang="en-US" sz="1600" b="1" dirty="0" err="1">
                <a:solidFill>
                  <a:schemeClr val="bg2"/>
                </a:solidFill>
              </a:rPr>
              <a:t>홍현택</a:t>
            </a:r>
            <a:endParaRPr lang="ko-KR" altLang="en-US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039324BB-B2C9-4FA6-961B-D67E76A7DCA0}"/>
              </a:ext>
            </a:extLst>
          </p:cNvPr>
          <p:cNvGrpSpPr/>
          <p:nvPr/>
        </p:nvGrpSpPr>
        <p:grpSpPr>
          <a:xfrm>
            <a:off x="447674" y="728662"/>
            <a:ext cx="11303540" cy="5672139"/>
            <a:chOff x="447674" y="728662"/>
            <a:chExt cx="11303540" cy="5672139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92EAEFF-05BE-4046-ABF6-6D8CEC5EC5E8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10639962" y="2692753"/>
              <a:ext cx="0" cy="44743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76AB75-C4A9-4F8E-93B3-6B83BB3B4984}"/>
                </a:ext>
              </a:extLst>
            </p:cNvPr>
            <p:cNvGrpSpPr/>
            <p:nvPr/>
          </p:nvGrpSpPr>
          <p:grpSpPr>
            <a:xfrm>
              <a:off x="447674" y="728662"/>
              <a:ext cx="11277602" cy="5672139"/>
              <a:chOff x="611167" y="481012"/>
              <a:chExt cx="10969665" cy="5672139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57071EBC-737C-496E-A57A-7E48ED515E15}"/>
                  </a:ext>
                </a:extLst>
              </p:cNvPr>
              <p:cNvSpPr/>
              <p:nvPr/>
            </p:nvSpPr>
            <p:spPr>
              <a:xfrm>
                <a:off x="611167" y="481013"/>
                <a:ext cx="10969665" cy="5672138"/>
              </a:xfrm>
              <a:prstGeom prst="roundRect">
                <a:avLst>
                  <a:gd name="adj" fmla="val 1235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0E4526-B255-41CD-8475-42E5A0485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346" y="481012"/>
                <a:ext cx="0" cy="5672139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C675C11-3814-4423-B668-E68FCAA52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1217" y="481012"/>
                <a:ext cx="0" cy="5672139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0F6D2FA-0C4A-4DD9-8B4E-801E16B6D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088" y="481012"/>
                <a:ext cx="0" cy="5672139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C7FCCD8-9835-4844-87D9-F5111F2BD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0959" y="481012"/>
                <a:ext cx="0" cy="5672139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3471E3E-80A5-4A14-9C26-A65E4A033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67" y="868102"/>
                <a:ext cx="10969665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64ED8-271D-4260-B965-3F4DAC90CC8A}"/>
                </a:ext>
              </a:extLst>
            </p:cNvPr>
            <p:cNvSpPr txBox="1"/>
            <p:nvPr/>
          </p:nvSpPr>
          <p:spPr>
            <a:xfrm>
              <a:off x="721478" y="763387"/>
              <a:ext cx="1654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Preparing Corpus</a:t>
              </a:r>
              <a:endParaRPr lang="ko-KR" altLang="en-US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11AC8-F481-4539-B808-9D75A6B908B1}"/>
                </a:ext>
              </a:extLst>
            </p:cNvPr>
            <p:cNvSpPr txBox="1"/>
            <p:nvPr/>
          </p:nvSpPr>
          <p:spPr>
            <a:xfrm>
              <a:off x="3149255" y="763387"/>
              <a:ext cx="1440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Pre-Processing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F0D621-0FED-42BC-8AD0-A0664342BCA0}"/>
                </a:ext>
              </a:extLst>
            </p:cNvPr>
            <p:cNvSpPr txBox="1"/>
            <p:nvPr/>
          </p:nvSpPr>
          <p:spPr>
            <a:xfrm>
              <a:off x="5271975" y="763387"/>
              <a:ext cx="1644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Feature Selection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AFD675-69C3-4196-9ADA-5B53EEF86CA1}"/>
                </a:ext>
              </a:extLst>
            </p:cNvPr>
            <p:cNvSpPr txBox="1"/>
            <p:nvPr/>
          </p:nvSpPr>
          <p:spPr>
            <a:xfrm>
              <a:off x="7320076" y="763387"/>
              <a:ext cx="1997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Polarity Classification</a:t>
              </a:r>
              <a:endParaRPr lang="ko-KR" altLang="en-US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86DD6-8F30-4978-A16E-BF49440900EE}"/>
                </a:ext>
              </a:extLst>
            </p:cNvPr>
            <p:cNvSpPr txBox="1"/>
            <p:nvPr/>
          </p:nvSpPr>
          <p:spPr>
            <a:xfrm>
              <a:off x="9480143" y="763387"/>
              <a:ext cx="2271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Sentiment Measurement</a:t>
              </a:r>
              <a:endParaRPr lang="ko-KR" altLang="en-US" sz="14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CBB5BF9-B801-4A8E-AA06-F6CC49254D6E}"/>
                </a:ext>
              </a:extLst>
            </p:cNvPr>
            <p:cNvGrpSpPr/>
            <p:nvPr/>
          </p:nvGrpSpPr>
          <p:grpSpPr>
            <a:xfrm>
              <a:off x="699222" y="2932307"/>
              <a:ext cx="1678648" cy="1494016"/>
              <a:chOff x="823047" y="1685364"/>
              <a:chExt cx="1678648" cy="149401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A5DD4F9-1DD4-435B-85BF-2DC08717E8D6}"/>
                  </a:ext>
                </a:extLst>
              </p:cNvPr>
              <p:cNvGrpSpPr/>
              <p:nvPr/>
            </p:nvGrpSpPr>
            <p:grpSpPr>
              <a:xfrm>
                <a:off x="823047" y="1685364"/>
                <a:ext cx="1292588" cy="529075"/>
                <a:chOff x="968246" y="1533034"/>
                <a:chExt cx="1292588" cy="529075"/>
              </a:xfrm>
            </p:grpSpPr>
            <p:sp>
              <p:nvSpPr>
                <p:cNvPr id="24" name="사각형: 잘린 한쪽 모서리 23">
                  <a:extLst>
                    <a:ext uri="{FF2B5EF4-FFF2-40B4-BE49-F238E27FC236}">
                      <a16:creationId xmlns:a16="http://schemas.microsoft.com/office/drawing/2014/main" id="{1682E465-528B-4D93-B5DA-681B64DCA2D3}"/>
                    </a:ext>
                  </a:extLst>
                </p:cNvPr>
                <p:cNvSpPr/>
                <p:nvPr/>
              </p:nvSpPr>
              <p:spPr>
                <a:xfrm>
                  <a:off x="968246" y="1533034"/>
                  <a:ext cx="1292588" cy="52907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91F22F-024E-4442-B647-93BE827A2A35}"/>
                    </a:ext>
                  </a:extLst>
                </p:cNvPr>
                <p:cNvSpPr txBox="1"/>
                <p:nvPr/>
              </p:nvSpPr>
              <p:spPr>
                <a:xfrm>
                  <a:off x="1039190" y="1566739"/>
                  <a:ext cx="11507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MPC Minutes</a:t>
                  </a:r>
                </a:p>
                <a:p>
                  <a:pPr algn="ctr"/>
                  <a:r>
                    <a:rPr lang="en-US" altLang="ko-KR" sz="1200" b="1" dirty="0"/>
                    <a:t>(147)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6D669B6-B346-4193-9ED8-F147DE0A8998}"/>
                  </a:ext>
                </a:extLst>
              </p:cNvPr>
              <p:cNvGrpSpPr/>
              <p:nvPr/>
            </p:nvGrpSpPr>
            <p:grpSpPr>
              <a:xfrm>
                <a:off x="1028811" y="2163072"/>
                <a:ext cx="1292588" cy="529075"/>
                <a:chOff x="968246" y="1533034"/>
                <a:chExt cx="1292588" cy="529075"/>
              </a:xfrm>
            </p:grpSpPr>
            <p:sp>
              <p:nvSpPr>
                <p:cNvPr id="30" name="사각형: 잘린 한쪽 모서리 29">
                  <a:extLst>
                    <a:ext uri="{FF2B5EF4-FFF2-40B4-BE49-F238E27FC236}">
                      <a16:creationId xmlns:a16="http://schemas.microsoft.com/office/drawing/2014/main" id="{12F2768D-9189-4412-87D7-BCF2686436FC}"/>
                    </a:ext>
                  </a:extLst>
                </p:cNvPr>
                <p:cNvSpPr/>
                <p:nvPr/>
              </p:nvSpPr>
              <p:spPr>
                <a:xfrm>
                  <a:off x="968246" y="1533034"/>
                  <a:ext cx="1292588" cy="52907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9A5BCA7-7CB9-4D17-89FE-4BECCD7AD9A7}"/>
                    </a:ext>
                  </a:extLst>
                </p:cNvPr>
                <p:cNvSpPr txBox="1"/>
                <p:nvPr/>
              </p:nvSpPr>
              <p:spPr>
                <a:xfrm>
                  <a:off x="1064744" y="1566739"/>
                  <a:ext cx="10995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News Article</a:t>
                  </a:r>
                </a:p>
                <a:p>
                  <a:pPr algn="ctr"/>
                  <a:r>
                    <a:rPr lang="en-US" altLang="ko-KR" sz="1200" b="1" dirty="0"/>
                    <a:t>(313,640)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1E0F626-9773-407F-93DC-F54DAF7AE879}"/>
                  </a:ext>
                </a:extLst>
              </p:cNvPr>
              <p:cNvGrpSpPr/>
              <p:nvPr/>
            </p:nvGrpSpPr>
            <p:grpSpPr>
              <a:xfrm>
                <a:off x="1209107" y="2650305"/>
                <a:ext cx="1292588" cy="529075"/>
                <a:chOff x="968246" y="1533034"/>
                <a:chExt cx="1292588" cy="529075"/>
              </a:xfrm>
            </p:grpSpPr>
            <p:sp>
              <p:nvSpPr>
                <p:cNvPr id="33" name="사각형: 잘린 한쪽 모서리 32">
                  <a:extLst>
                    <a:ext uri="{FF2B5EF4-FFF2-40B4-BE49-F238E27FC236}">
                      <a16:creationId xmlns:a16="http://schemas.microsoft.com/office/drawing/2014/main" id="{0C703676-50FC-43CB-8C70-2DC89487B0CB}"/>
                    </a:ext>
                  </a:extLst>
                </p:cNvPr>
                <p:cNvSpPr/>
                <p:nvPr/>
              </p:nvSpPr>
              <p:spPr>
                <a:xfrm>
                  <a:off x="968246" y="1533034"/>
                  <a:ext cx="1292588" cy="529075"/>
                </a:xfrm>
                <a:prstGeom prst="snip1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8952E7-E31E-4D0E-90A5-0C3FABEFC5A6}"/>
                    </a:ext>
                  </a:extLst>
                </p:cNvPr>
                <p:cNvSpPr txBox="1"/>
                <p:nvPr/>
              </p:nvSpPr>
              <p:spPr>
                <a:xfrm>
                  <a:off x="1028998" y="1566739"/>
                  <a:ext cx="1171090" cy="4616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Bond Reports</a:t>
                  </a:r>
                </a:p>
                <a:p>
                  <a:pPr algn="ctr"/>
                  <a:r>
                    <a:rPr lang="en-US" altLang="ko-KR" sz="1200" b="1" dirty="0"/>
                    <a:t>(3,095)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7B4D22B-9E11-4F35-9939-4EC5BD8E5EF0}"/>
                </a:ext>
              </a:extLst>
            </p:cNvPr>
            <p:cNvGrpSpPr/>
            <p:nvPr/>
          </p:nvGrpSpPr>
          <p:grpSpPr>
            <a:xfrm>
              <a:off x="3072110" y="1638307"/>
              <a:ext cx="1518100" cy="4443477"/>
              <a:chOff x="3119735" y="1390657"/>
              <a:chExt cx="1518100" cy="4443477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CE76CC8-2D50-4E19-9550-029C9411E917}"/>
                  </a:ext>
                </a:extLst>
              </p:cNvPr>
              <p:cNvSpPr/>
              <p:nvPr/>
            </p:nvSpPr>
            <p:spPr>
              <a:xfrm>
                <a:off x="3191545" y="1390657"/>
                <a:ext cx="1374481" cy="6205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8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>
                    <a:solidFill>
                      <a:schemeClr val="tx1"/>
                    </a:solidFill>
                  </a:rPr>
                  <a:t>eKoNLPy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611E0DF-6CDB-4BA0-9A73-B24418A937F1}"/>
                  </a:ext>
                </a:extLst>
              </p:cNvPr>
              <p:cNvSpPr/>
              <p:nvPr/>
            </p:nvSpPr>
            <p:spPr>
              <a:xfrm>
                <a:off x="3119735" y="2275155"/>
                <a:ext cx="1518100" cy="620542"/>
              </a:xfrm>
              <a:prstGeom prst="roundRect">
                <a:avLst>
                  <a:gd name="adj" fmla="val 9072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POS Tagging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6E81EF1A-9A6F-4638-A145-491599370612}"/>
                  </a:ext>
                </a:extLst>
              </p:cNvPr>
              <p:cNvSpPr/>
              <p:nvPr/>
            </p:nvSpPr>
            <p:spPr>
              <a:xfrm>
                <a:off x="3119735" y="3159652"/>
                <a:ext cx="1518100" cy="620542"/>
              </a:xfrm>
              <a:prstGeom prst="roundRect">
                <a:avLst>
                  <a:gd name="adj" fmla="val 9072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Lemmatization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96CBFA09-9C9A-4C0A-A3B4-2C366C14EF65}"/>
                  </a:ext>
                </a:extLst>
              </p:cNvPr>
              <p:cNvSpPr/>
              <p:nvPr/>
            </p:nvSpPr>
            <p:spPr>
              <a:xfrm>
                <a:off x="3119735" y="4044149"/>
                <a:ext cx="1518100" cy="620542"/>
              </a:xfrm>
              <a:prstGeom prst="roundRect">
                <a:avLst>
                  <a:gd name="adj" fmla="val 9072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Replacing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Synonyms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69B05439-0B7A-4943-9137-EA42D57633D6}"/>
                  </a:ext>
                </a:extLst>
              </p:cNvPr>
              <p:cNvSpPr/>
              <p:nvPr/>
            </p:nvSpPr>
            <p:spPr>
              <a:xfrm>
                <a:off x="3191545" y="5213591"/>
                <a:ext cx="1374481" cy="62054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Tokens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0C55591-0F06-4671-9CCC-B0CD2F389B4B}"/>
                </a:ext>
              </a:extLst>
            </p:cNvPr>
            <p:cNvGrpSpPr/>
            <p:nvPr/>
          </p:nvGrpSpPr>
          <p:grpSpPr>
            <a:xfrm>
              <a:off x="5159450" y="1997886"/>
              <a:ext cx="1849236" cy="4092502"/>
              <a:chOff x="5168975" y="1721661"/>
              <a:chExt cx="1849236" cy="409250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8D2426F-C3C8-4F13-AF02-28DBC13AE190}"/>
                  </a:ext>
                </a:extLst>
              </p:cNvPr>
              <p:cNvGrpSpPr/>
              <p:nvPr/>
            </p:nvGrpSpPr>
            <p:grpSpPr>
              <a:xfrm>
                <a:off x="5168975" y="1721661"/>
                <a:ext cx="1849236" cy="3061399"/>
                <a:chOff x="5168975" y="1721661"/>
                <a:chExt cx="1849236" cy="3061399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E1F71253-453D-4717-B8EA-DB566BF99C82}"/>
                    </a:ext>
                  </a:extLst>
                </p:cNvPr>
                <p:cNvGrpSpPr/>
                <p:nvPr/>
              </p:nvGrpSpPr>
              <p:grpSpPr>
                <a:xfrm>
                  <a:off x="5168975" y="1721661"/>
                  <a:ext cx="1849236" cy="1342741"/>
                  <a:chOff x="5340487" y="1700928"/>
                  <a:chExt cx="1518100" cy="1342741"/>
                </a:xfrm>
              </p:grpSpPr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0AA816EC-EA77-41BE-B4BF-2D6DF89E76CE}"/>
                      </a:ext>
                    </a:extLst>
                  </p:cNvPr>
                  <p:cNvSpPr/>
                  <p:nvPr/>
                </p:nvSpPr>
                <p:spPr>
                  <a:xfrm>
                    <a:off x="5340487" y="1700928"/>
                    <a:ext cx="1518100" cy="1342741"/>
                  </a:xfrm>
                  <a:prstGeom prst="roundRect">
                    <a:avLst>
                      <a:gd name="adj" fmla="val 4106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64CF6693-3440-4CF0-808F-5F86EF3BB45F}"/>
                      </a:ext>
                    </a:extLst>
                  </p:cNvPr>
                  <p:cNvCxnSpPr/>
                  <p:nvPr/>
                </p:nvCxnSpPr>
                <p:spPr>
                  <a:xfrm>
                    <a:off x="5340487" y="2030250"/>
                    <a:ext cx="151810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B59AB2-4076-4905-B0C3-65CAD93487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94910" y="1715643"/>
                    <a:ext cx="815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Word List</a:t>
                    </a:r>
                    <a:endParaRPr lang="ko-KR" altLang="en-US" sz="1400" b="1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2916A52-A28D-42F5-BE47-867DDDA4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281" y="2163600"/>
                    <a:ext cx="1218842" cy="6924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300" b="1" dirty="0"/>
                      <a:t>Noun, Adjective,</a:t>
                    </a:r>
                  </a:p>
                  <a:p>
                    <a:pPr algn="ctr"/>
                    <a:r>
                      <a:rPr lang="en-US" altLang="ko-KR" sz="1300" b="1" dirty="0"/>
                      <a:t>Adverb, Verb,</a:t>
                    </a:r>
                  </a:p>
                  <a:p>
                    <a:pPr algn="ctr"/>
                    <a:r>
                      <a:rPr lang="en-US" altLang="ko-KR" sz="1300" b="1" dirty="0"/>
                      <a:t>Negation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EDDBF5A8-20B7-43C6-8F18-3682106281DA}"/>
                    </a:ext>
                  </a:extLst>
                </p:cNvPr>
                <p:cNvGrpSpPr/>
                <p:nvPr/>
              </p:nvGrpSpPr>
              <p:grpSpPr>
                <a:xfrm>
                  <a:off x="5168990" y="3440319"/>
                  <a:ext cx="1848721" cy="1342741"/>
                  <a:chOff x="5340487" y="1553448"/>
                  <a:chExt cx="1518100" cy="1342741"/>
                </a:xfrm>
              </p:grpSpPr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id="{0B54960B-E840-4F80-B090-6C120CEDD078}"/>
                      </a:ext>
                    </a:extLst>
                  </p:cNvPr>
                  <p:cNvSpPr/>
                  <p:nvPr/>
                </p:nvSpPr>
                <p:spPr>
                  <a:xfrm>
                    <a:off x="5340487" y="1553448"/>
                    <a:ext cx="1518100" cy="1342741"/>
                  </a:xfrm>
                  <a:prstGeom prst="roundRect">
                    <a:avLst>
                      <a:gd name="adj" fmla="val 5525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B0660D69-B298-42BA-80B1-1842A0449A94}"/>
                      </a:ext>
                    </a:extLst>
                  </p:cNvPr>
                  <p:cNvCxnSpPr/>
                  <p:nvPr/>
                </p:nvCxnSpPr>
                <p:spPr>
                  <a:xfrm>
                    <a:off x="5340487" y="1922098"/>
                    <a:ext cx="151810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6A8B14C-CC53-4764-BE9F-12680BAAD85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8018" y="1558638"/>
                    <a:ext cx="12893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Forming n-gram</a:t>
                    </a:r>
                    <a:endParaRPr lang="ko-KR" altLang="en-US" sz="1400" b="1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0903451-FFE9-4B21-A94C-ECD8263BBC3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184" y="2252088"/>
                    <a:ext cx="1383041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300" b="1" dirty="0"/>
                      <a:t>1-gram to 5-gram</a:t>
                    </a:r>
                  </a:p>
                  <a:p>
                    <a:pPr algn="ctr"/>
                    <a:r>
                      <a:rPr lang="en-US" altLang="ko-KR" sz="1300" b="1" dirty="0"/>
                      <a:t>over 15 times</a:t>
                    </a:r>
                    <a:endParaRPr lang="ko-KR" altLang="en-US" sz="1300" b="1" dirty="0"/>
                  </a:p>
                </p:txBody>
              </p:sp>
            </p:grpSp>
          </p:grp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F373145E-1584-4A69-AEB5-4DE5DE4F67BE}"/>
                  </a:ext>
                </a:extLst>
              </p:cNvPr>
              <p:cNvSpPr/>
              <p:nvPr/>
            </p:nvSpPr>
            <p:spPr>
              <a:xfrm>
                <a:off x="5409963" y="5193620"/>
                <a:ext cx="1374481" cy="62054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n-grams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8E9D9A5-0D8C-40F8-AF23-6A84667F0328}"/>
                </a:ext>
              </a:extLst>
            </p:cNvPr>
            <p:cNvGrpSpPr/>
            <p:nvPr/>
          </p:nvGrpSpPr>
          <p:grpSpPr>
            <a:xfrm>
              <a:off x="7412328" y="3026819"/>
              <a:ext cx="1890374" cy="1141594"/>
              <a:chOff x="7320326" y="2045234"/>
              <a:chExt cx="1890374" cy="1141594"/>
            </a:xfrm>
          </p:grpSpPr>
          <p:sp>
            <p:nvSpPr>
              <p:cNvPr id="53" name="순서도: 데이터 52">
                <a:extLst>
                  <a:ext uri="{FF2B5EF4-FFF2-40B4-BE49-F238E27FC236}">
                    <a16:creationId xmlns:a16="http://schemas.microsoft.com/office/drawing/2014/main" id="{D1CDFA46-A2EA-46AE-AF2E-DED283ACD30B}"/>
                  </a:ext>
                </a:extLst>
              </p:cNvPr>
              <p:cNvSpPr/>
              <p:nvPr/>
            </p:nvSpPr>
            <p:spPr>
              <a:xfrm>
                <a:off x="7320326" y="2045234"/>
                <a:ext cx="1890374" cy="1141594"/>
              </a:xfrm>
              <a:prstGeom prst="flowChartInputOutpu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92011B-8165-4E14-9F26-4EF4A9BA6701}"/>
                  </a:ext>
                </a:extLst>
              </p:cNvPr>
              <p:cNvSpPr txBox="1"/>
              <p:nvPr/>
            </p:nvSpPr>
            <p:spPr>
              <a:xfrm>
                <a:off x="7540507" y="2236120"/>
                <a:ext cx="1450012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/>
                  <a:t>Market Approach</a:t>
                </a:r>
              </a:p>
              <a:p>
                <a:pPr algn="ctr"/>
                <a:r>
                  <a:rPr lang="en-US" altLang="ko-KR" sz="1100" b="1" dirty="0"/>
                  <a:t>- Hawkish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/>
                  <a:t>- Dovish</a:t>
                </a:r>
                <a:endParaRPr lang="ko-KR" altLang="en-US" sz="11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911D067-03AC-4EB0-AF1B-C93EEB676FFA}"/>
                </a:ext>
              </a:extLst>
            </p:cNvPr>
            <p:cNvGrpSpPr/>
            <p:nvPr/>
          </p:nvGrpSpPr>
          <p:grpSpPr>
            <a:xfrm>
              <a:off x="9880912" y="1638307"/>
              <a:ext cx="1518100" cy="4443477"/>
              <a:chOff x="9890437" y="1390657"/>
              <a:chExt cx="1518100" cy="4443477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731180B-A22E-4B68-87BA-0BE91560CD8A}"/>
                  </a:ext>
                </a:extLst>
              </p:cNvPr>
              <p:cNvGrpSpPr/>
              <p:nvPr/>
            </p:nvGrpSpPr>
            <p:grpSpPr>
              <a:xfrm>
                <a:off x="9954884" y="1390657"/>
                <a:ext cx="1389206" cy="1175296"/>
                <a:chOff x="9822379" y="1390657"/>
                <a:chExt cx="1389206" cy="1175296"/>
              </a:xfrm>
            </p:grpSpPr>
            <p:sp>
              <p:nvSpPr>
                <p:cNvPr id="56" name="순서도: 다중 문서 55">
                  <a:extLst>
                    <a:ext uri="{FF2B5EF4-FFF2-40B4-BE49-F238E27FC236}">
                      <a16:creationId xmlns:a16="http://schemas.microsoft.com/office/drawing/2014/main" id="{8236A531-2239-4A96-8CE4-1EDB0E4A99A0}"/>
                    </a:ext>
                  </a:extLst>
                </p:cNvPr>
                <p:cNvSpPr/>
                <p:nvPr/>
              </p:nvSpPr>
              <p:spPr>
                <a:xfrm flipH="1">
                  <a:off x="9822379" y="1390657"/>
                  <a:ext cx="1389206" cy="1175296"/>
                </a:xfrm>
                <a:prstGeom prst="flowChartMultidocumen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E96F2C7-E356-4E8D-9A3B-93103372E23A}"/>
                    </a:ext>
                  </a:extLst>
                </p:cNvPr>
                <p:cNvSpPr txBox="1"/>
                <p:nvPr/>
              </p:nvSpPr>
              <p:spPr>
                <a:xfrm>
                  <a:off x="10036881" y="1787387"/>
                  <a:ext cx="11507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b="1" dirty="0"/>
                    <a:t>MPC Minutes</a:t>
                  </a:r>
                </a:p>
                <a:p>
                  <a:pPr algn="ctr"/>
                  <a:r>
                    <a:rPr lang="en-US" altLang="ko-KR" sz="1200" b="1" dirty="0"/>
                    <a:t>(148)</a:t>
                  </a:r>
                  <a:endParaRPr lang="ko-KR" altLang="en-US" sz="1200" b="1" dirty="0"/>
                </a:p>
              </p:txBody>
            </p:sp>
          </p:grp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7E7DE9E5-2269-438D-842D-AC6FFD3803EE}"/>
                  </a:ext>
                </a:extLst>
              </p:cNvPr>
              <p:cNvSpPr/>
              <p:nvPr/>
            </p:nvSpPr>
            <p:spPr>
              <a:xfrm>
                <a:off x="9890437" y="2892536"/>
                <a:ext cx="1518100" cy="620542"/>
              </a:xfrm>
              <a:prstGeom prst="roundRect">
                <a:avLst>
                  <a:gd name="adj" fmla="val 9072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Measuring Tones of Sentences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CF1A799C-592D-48E6-804C-11D658476275}"/>
                  </a:ext>
                </a:extLst>
              </p:cNvPr>
              <p:cNvSpPr/>
              <p:nvPr/>
            </p:nvSpPr>
            <p:spPr>
              <a:xfrm>
                <a:off x="9890437" y="4034355"/>
                <a:ext cx="1518100" cy="620542"/>
              </a:xfrm>
              <a:prstGeom prst="roundRect">
                <a:avLst>
                  <a:gd name="adj" fmla="val 9072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Measuring Tones of Documents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DE8C7FF-94BD-4BD1-A3D7-FCF0A87C28FB}"/>
                  </a:ext>
                </a:extLst>
              </p:cNvPr>
              <p:cNvSpPr/>
              <p:nvPr/>
            </p:nvSpPr>
            <p:spPr>
              <a:xfrm>
                <a:off x="9962247" y="5213591"/>
                <a:ext cx="1374481" cy="62054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Final Score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544C3A-B8A4-477F-B7F2-E3F60B0756E2}"/>
                </a:ext>
              </a:extLst>
            </p:cNvPr>
            <p:cNvCxnSpPr>
              <a:stCxn id="30" idx="0"/>
              <a:endCxn id="36" idx="1"/>
            </p:cNvCxnSpPr>
            <p:nvPr/>
          </p:nvCxnSpPr>
          <p:spPr>
            <a:xfrm flipV="1">
              <a:off x="2197574" y="1948579"/>
              <a:ext cx="946346" cy="1725974"/>
            </a:xfrm>
            <a:prstGeom prst="bentConnector3">
              <a:avLst>
                <a:gd name="adj1" fmla="val 58052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0E9EB831-D380-4F6D-B24F-07E080D87151}"/>
                </a:ext>
              </a:extLst>
            </p:cNvPr>
            <p:cNvCxnSpPr>
              <a:stCxn id="40" idx="3"/>
              <a:endCxn id="44" idx="0"/>
            </p:cNvCxnSpPr>
            <p:nvPr/>
          </p:nvCxnSpPr>
          <p:spPr>
            <a:xfrm flipV="1">
              <a:off x="4518401" y="2012601"/>
              <a:ext cx="1569520" cy="3758912"/>
            </a:xfrm>
            <a:prstGeom prst="bentConnector4">
              <a:avLst>
                <a:gd name="adj1" fmla="val 17261"/>
                <a:gd name="adj2" fmla="val 106082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4B440A6-6BA8-46F2-AC90-319AEB6DE07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590210" y="2833076"/>
              <a:ext cx="56924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68118CEA-D64B-492C-A698-0943F3E47DCC}"/>
                </a:ext>
              </a:extLst>
            </p:cNvPr>
            <p:cNvCxnSpPr>
              <a:stCxn id="52" idx="3"/>
              <a:endCxn id="53" idx="2"/>
            </p:cNvCxnSpPr>
            <p:nvPr/>
          </p:nvCxnSpPr>
          <p:spPr>
            <a:xfrm flipV="1">
              <a:off x="6774919" y="3597616"/>
              <a:ext cx="826446" cy="2182501"/>
            </a:xfrm>
            <a:prstGeom prst="bentConnector3">
              <a:avLst>
                <a:gd name="adj1" fmla="val 40482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55424750-D787-48C9-AFCB-8279628ABDB1}"/>
                </a:ext>
              </a:extLst>
            </p:cNvPr>
            <p:cNvCxnSpPr>
              <a:stCxn id="53" idx="5"/>
              <a:endCxn id="56" idx="0"/>
            </p:cNvCxnSpPr>
            <p:nvPr/>
          </p:nvCxnSpPr>
          <p:spPr>
            <a:xfrm flipV="1">
              <a:off x="9113665" y="1638307"/>
              <a:ext cx="1430725" cy="1959309"/>
            </a:xfrm>
            <a:prstGeom prst="bentConnector4">
              <a:avLst>
                <a:gd name="adj1" fmla="val 18465"/>
                <a:gd name="adj2" fmla="val 111667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62D2AB-FF96-48C6-AA09-0FD365D037F3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10639962" y="3760728"/>
              <a:ext cx="0" cy="52127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39CDF98-5540-40C2-B2C9-DBDDDA229140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0639962" y="4902547"/>
              <a:ext cx="1" cy="55869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6D66D6DB-4E14-41ED-8A9F-36953BFF9A25}"/>
                </a:ext>
              </a:extLst>
            </p:cNvPr>
            <p:cNvCxnSpPr>
              <a:cxnSpLocks/>
              <a:stCxn id="41" idx="2"/>
              <a:endCxn id="50" idx="0"/>
            </p:cNvCxnSpPr>
            <p:nvPr/>
          </p:nvCxnSpPr>
          <p:spPr>
            <a:xfrm>
              <a:off x="6084068" y="3340627"/>
              <a:ext cx="3612" cy="38110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CEB5214-1B1F-4EE6-8923-F85D1A7DA90E}"/>
                </a:ext>
              </a:extLst>
            </p:cNvPr>
            <p:cNvCxnSpPr>
              <a:cxnSpLocks/>
              <a:stCxn id="48" idx="2"/>
              <a:endCxn id="52" idx="0"/>
            </p:cNvCxnSpPr>
            <p:nvPr/>
          </p:nvCxnSpPr>
          <p:spPr>
            <a:xfrm>
              <a:off x="6083826" y="5059285"/>
              <a:ext cx="3853" cy="4105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5FAA1D-549B-45E0-898D-E8D6AA51F4F0}"/>
              </a:ext>
            </a:extLst>
          </p:cNvPr>
          <p:cNvSpPr/>
          <p:nvPr/>
        </p:nvSpPr>
        <p:spPr>
          <a:xfrm>
            <a:off x="236539" y="313118"/>
            <a:ext cx="3965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Procedure of Sentiment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784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52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2.1 Preparing Corpus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데이터 수집 과정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8C3CD-0062-4E72-B348-EB4D38B2B780}"/>
              </a:ext>
            </a:extLst>
          </p:cNvPr>
          <p:cNvSpPr txBox="1"/>
          <p:nvPr/>
        </p:nvSpPr>
        <p:spPr>
          <a:xfrm>
            <a:off x="1816173" y="2094272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수집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selenium, Beautiful Soup </a:t>
            </a:r>
            <a:r>
              <a:rPr lang="ko-KR" altLang="en-US" sz="1600" dirty="0"/>
              <a:t>활용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DEFB-A518-4BD6-9390-4D6EA60F2D2C}"/>
              </a:ext>
            </a:extLst>
          </p:cNvPr>
          <p:cNvSpPr txBox="1"/>
          <p:nvPr/>
        </p:nvSpPr>
        <p:spPr>
          <a:xfrm>
            <a:off x="1827068" y="4542503"/>
            <a:ext cx="2678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데이터 저장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Data Frame </a:t>
            </a:r>
            <a:r>
              <a:rPr lang="ko-KR" altLang="en-US" sz="1600" dirty="0"/>
              <a:t>형태로 변환 후 </a:t>
            </a:r>
            <a:endParaRPr lang="en-US" altLang="ko-KR" sz="1600" dirty="0"/>
          </a:p>
          <a:p>
            <a:r>
              <a:rPr lang="en-US" altLang="ko-KR" sz="1600" dirty="0"/>
              <a:t>corpus</a:t>
            </a:r>
            <a:r>
              <a:rPr lang="ko-KR" altLang="en-US" sz="1600" dirty="0"/>
              <a:t>별 </a:t>
            </a:r>
            <a:r>
              <a:rPr lang="en-US" altLang="ko-KR" sz="1600" dirty="0"/>
              <a:t>csv</a:t>
            </a:r>
            <a:r>
              <a:rPr lang="ko-KR" altLang="en-US" sz="1600" dirty="0"/>
              <a:t> 형식으로 저장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682B62-AB35-449D-A5DF-16CEFCAFB479}"/>
              </a:ext>
            </a:extLst>
          </p:cNvPr>
          <p:cNvGrpSpPr/>
          <p:nvPr/>
        </p:nvGrpSpPr>
        <p:grpSpPr>
          <a:xfrm>
            <a:off x="991332" y="1700213"/>
            <a:ext cx="813223" cy="4562935"/>
            <a:chOff x="971332" y="1700213"/>
            <a:chExt cx="813223" cy="456293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119835E-7391-4739-8B61-A79C15EC9643}"/>
                </a:ext>
              </a:extLst>
            </p:cNvPr>
            <p:cNvCxnSpPr/>
            <p:nvPr/>
          </p:nvCxnSpPr>
          <p:spPr>
            <a:xfrm>
              <a:off x="1700981" y="1700213"/>
              <a:ext cx="0" cy="4562935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4799AF-A61B-4B21-9197-105D59EC67CF}"/>
                </a:ext>
              </a:extLst>
            </p:cNvPr>
            <p:cNvSpPr/>
            <p:nvPr/>
          </p:nvSpPr>
          <p:spPr>
            <a:xfrm>
              <a:off x="1617407" y="2168012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3B31B9-9846-4E9B-B1D0-D7A668DAADFE}"/>
                </a:ext>
              </a:extLst>
            </p:cNvPr>
            <p:cNvSpPr/>
            <p:nvPr/>
          </p:nvSpPr>
          <p:spPr>
            <a:xfrm>
              <a:off x="1617407" y="4597166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14CEB70B-58CE-4D1C-B0D1-2CFAE0CD9CA9}"/>
                </a:ext>
              </a:extLst>
            </p:cNvPr>
            <p:cNvSpPr/>
            <p:nvPr/>
          </p:nvSpPr>
          <p:spPr>
            <a:xfrm>
              <a:off x="971332" y="2010696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091DF695-D111-4634-9587-8DDAC018BED9}"/>
                </a:ext>
              </a:extLst>
            </p:cNvPr>
            <p:cNvSpPr/>
            <p:nvPr/>
          </p:nvSpPr>
          <p:spPr>
            <a:xfrm>
              <a:off x="971332" y="4439850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54AF30-0F33-4F88-B2A9-09A9E85A7212}"/>
              </a:ext>
            </a:extLst>
          </p:cNvPr>
          <p:cNvGrpSpPr/>
          <p:nvPr/>
        </p:nvGrpSpPr>
        <p:grpSpPr>
          <a:xfrm>
            <a:off x="5768284" y="1677424"/>
            <a:ext cx="5620441" cy="4585724"/>
            <a:chOff x="5920898" y="1710372"/>
            <a:chExt cx="5984554" cy="46154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DE2443-F9A5-4003-A57B-551D57E16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0898" y="1710372"/>
              <a:ext cx="5984554" cy="46154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F23B90E-CE57-41B9-ABCC-256D3E3D468F}"/>
                </a:ext>
              </a:extLst>
            </p:cNvPr>
            <p:cNvSpPr/>
            <p:nvPr/>
          </p:nvSpPr>
          <p:spPr>
            <a:xfrm>
              <a:off x="5920898" y="4107142"/>
              <a:ext cx="5984554" cy="8733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9B4B2D-7BFB-4224-8F3E-4D08F2B176C4}"/>
              </a:ext>
            </a:extLst>
          </p:cNvPr>
          <p:cNvSpPr/>
          <p:nvPr/>
        </p:nvSpPr>
        <p:spPr>
          <a:xfrm>
            <a:off x="8955157" y="162435"/>
            <a:ext cx="3090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GitHub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https://github.com/nlpbokproject/jh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25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52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2.1 Preparing Corpus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데이터 수집 과정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B55A619-3FA4-4493-999A-7B6437304663}"/>
              </a:ext>
            </a:extLst>
          </p:cNvPr>
          <p:cNvGrpSpPr/>
          <p:nvPr/>
        </p:nvGrpSpPr>
        <p:grpSpPr>
          <a:xfrm>
            <a:off x="1828143" y="2894069"/>
            <a:ext cx="8535713" cy="2870791"/>
            <a:chOff x="1919735" y="1912301"/>
            <a:chExt cx="8535713" cy="287079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00D1B06-B6CC-49F2-920D-FB0A8B8C7CFA}"/>
                </a:ext>
              </a:extLst>
            </p:cNvPr>
            <p:cNvGrpSpPr/>
            <p:nvPr/>
          </p:nvGrpSpPr>
          <p:grpSpPr>
            <a:xfrm>
              <a:off x="7914775" y="2300750"/>
              <a:ext cx="2540673" cy="2319195"/>
              <a:chOff x="8878338" y="2633700"/>
              <a:chExt cx="2540673" cy="2319195"/>
            </a:xfrm>
          </p:grpSpPr>
          <p:pic>
            <p:nvPicPr>
              <p:cNvPr id="1026" name="Picture 2" descr="documents iconì ëí ì´ë¯¸ì§ ê²ìê²°ê³¼">
                <a:extLst>
                  <a:ext uri="{FF2B5EF4-FFF2-40B4-BE49-F238E27FC236}">
                    <a16:creationId xmlns:a16="http://schemas.microsoft.com/office/drawing/2014/main" id="{4A6C7A75-5C54-4F36-95AF-2D7A86363A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6389" y="2633700"/>
                <a:ext cx="1733906" cy="173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EB6918-636C-4070-A536-771E7F6BA16E}"/>
                  </a:ext>
                </a:extLst>
              </p:cNvPr>
              <p:cNvSpPr/>
              <p:nvPr/>
            </p:nvSpPr>
            <p:spPr>
              <a:xfrm>
                <a:off x="8878338" y="4583563"/>
                <a:ext cx="2540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MPC Minutes(147)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0B951C-8F73-4742-8852-5DD3E92DF96A}"/>
                </a:ext>
              </a:extLst>
            </p:cNvPr>
            <p:cNvGrpSpPr/>
            <p:nvPr/>
          </p:nvGrpSpPr>
          <p:grpSpPr>
            <a:xfrm>
              <a:off x="1919735" y="1912301"/>
              <a:ext cx="3149367" cy="2870791"/>
              <a:chOff x="769360" y="2266261"/>
              <a:chExt cx="3149367" cy="2870791"/>
            </a:xfrm>
          </p:grpSpPr>
          <p:sp>
            <p:nvSpPr>
              <p:cNvPr id="70" name="사각형: 잘린 한쪽 모서리 69">
                <a:extLst>
                  <a:ext uri="{FF2B5EF4-FFF2-40B4-BE49-F238E27FC236}">
                    <a16:creationId xmlns:a16="http://schemas.microsoft.com/office/drawing/2014/main" id="{12302E01-5FD4-4991-A940-65D9E94A0857}"/>
                  </a:ext>
                </a:extLst>
              </p:cNvPr>
              <p:cNvSpPr/>
              <p:nvPr/>
            </p:nvSpPr>
            <p:spPr>
              <a:xfrm>
                <a:off x="769360" y="2266261"/>
                <a:ext cx="2570829" cy="105227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MPC Minutes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(147)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사각형: 잘린 한쪽 모서리 67">
                <a:extLst>
                  <a:ext uri="{FF2B5EF4-FFF2-40B4-BE49-F238E27FC236}">
                    <a16:creationId xmlns:a16="http://schemas.microsoft.com/office/drawing/2014/main" id="{F1929BB4-1A20-4CA6-AAC3-F36C5E7F198B}"/>
                  </a:ext>
                </a:extLst>
              </p:cNvPr>
              <p:cNvSpPr/>
              <p:nvPr/>
            </p:nvSpPr>
            <p:spPr>
              <a:xfrm>
                <a:off x="1063549" y="3170602"/>
                <a:ext cx="2570829" cy="105227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News Article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(313,640)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사각형: 잘린 한쪽 모서리 78">
                <a:extLst>
                  <a:ext uri="{FF2B5EF4-FFF2-40B4-BE49-F238E27FC236}">
                    <a16:creationId xmlns:a16="http://schemas.microsoft.com/office/drawing/2014/main" id="{67CA68D6-DBF9-4E9A-A032-9D4581C9A2A6}"/>
                  </a:ext>
                </a:extLst>
              </p:cNvPr>
              <p:cNvSpPr/>
              <p:nvPr/>
            </p:nvSpPr>
            <p:spPr>
              <a:xfrm>
                <a:off x="1347898" y="4084775"/>
                <a:ext cx="2570829" cy="1052277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Bond Reports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(3,095)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008035A8-340F-40C4-8AC6-EFA0726CFF09}"/>
                </a:ext>
              </a:extLst>
            </p:cNvPr>
            <p:cNvSpPr/>
            <p:nvPr/>
          </p:nvSpPr>
          <p:spPr>
            <a:xfrm>
              <a:off x="5857121" y="2818218"/>
              <a:ext cx="1265779" cy="1294590"/>
            </a:xfrm>
            <a:prstGeom prst="rightArrow">
              <a:avLst>
                <a:gd name="adj1" fmla="val 50000"/>
                <a:gd name="adj2" fmla="val 365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40E434-5B74-4110-A41B-742C22C940FC}"/>
              </a:ext>
            </a:extLst>
          </p:cNvPr>
          <p:cNvSpPr txBox="1"/>
          <p:nvPr/>
        </p:nvSpPr>
        <p:spPr>
          <a:xfrm>
            <a:off x="1738076" y="1604612"/>
            <a:ext cx="871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316,882</a:t>
            </a:r>
            <a:r>
              <a:rPr lang="ko-KR" altLang="en-US" sz="2800" dirty="0"/>
              <a:t>건의 수집된 문서로 </a:t>
            </a:r>
            <a:r>
              <a:rPr lang="en-US" altLang="ko-KR" sz="2800" dirty="0"/>
              <a:t>Filed-specific-lexicon </a:t>
            </a:r>
            <a:r>
              <a:rPr lang="ko-KR" altLang="en-US" sz="280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77740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126F7E-0685-41A9-86EF-1A1112683FEE}"/>
              </a:ext>
            </a:extLst>
          </p:cNvPr>
          <p:cNvSpPr/>
          <p:nvPr/>
        </p:nvSpPr>
        <p:spPr>
          <a:xfrm>
            <a:off x="236539" y="313118"/>
            <a:ext cx="252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2.1 Preparing Corpus 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CA08-A136-46D1-AAF0-A10680BEC0F6}"/>
              </a:ext>
            </a:extLst>
          </p:cNvPr>
          <p:cNvSpPr txBox="1"/>
          <p:nvPr/>
        </p:nvSpPr>
        <p:spPr>
          <a:xfrm>
            <a:off x="587375" y="864156"/>
            <a:ext cx="324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금통위 의사록</a:t>
            </a:r>
            <a:r>
              <a:rPr lang="en-US" altLang="ko-KR" b="1" dirty="0">
                <a:solidFill>
                  <a:schemeClr val="accent1"/>
                </a:solidFill>
              </a:rPr>
              <a:t>(MPB minutes)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DD233-6F4D-4158-99AB-9B27ECA8B5E5}"/>
              </a:ext>
            </a:extLst>
          </p:cNvPr>
          <p:cNvSpPr/>
          <p:nvPr/>
        </p:nvSpPr>
        <p:spPr>
          <a:xfrm>
            <a:off x="587376" y="1700213"/>
            <a:ext cx="5113337" cy="896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91882-C9A3-44C8-86C7-5C7BDD491B55}"/>
              </a:ext>
            </a:extLst>
          </p:cNvPr>
          <p:cNvSpPr txBox="1"/>
          <p:nvPr/>
        </p:nvSpPr>
        <p:spPr>
          <a:xfrm>
            <a:off x="882899" y="1734860"/>
            <a:ext cx="3440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활용 </a:t>
            </a:r>
            <a:r>
              <a:rPr lang="en-US" altLang="ko-KR" sz="1400" b="1" dirty="0"/>
              <a:t>Data : </a:t>
            </a:r>
            <a:r>
              <a:rPr lang="ko-KR" altLang="en-US" sz="1400" b="1" dirty="0"/>
              <a:t>금융통화의원회 의사록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수집 출처 </a:t>
            </a:r>
            <a:r>
              <a:rPr lang="en-US" altLang="ko-KR" sz="1200" dirty="0"/>
              <a:t>: </a:t>
            </a:r>
            <a:r>
              <a:rPr lang="ko-KR" altLang="en-US" sz="1200" dirty="0"/>
              <a:t>한국은행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기간 범위 </a:t>
            </a:r>
            <a:r>
              <a:rPr lang="en-US" altLang="ko-KR" sz="1200" dirty="0"/>
              <a:t>:  2005</a:t>
            </a:r>
            <a:r>
              <a:rPr lang="ko-KR" altLang="en-US" sz="1200" dirty="0"/>
              <a:t>년</a:t>
            </a:r>
            <a:r>
              <a:rPr lang="en-US" altLang="ko-KR" sz="1200" dirty="0"/>
              <a:t>~2017</a:t>
            </a:r>
            <a:r>
              <a:rPr lang="ko-KR" altLang="en-US" sz="1200" dirty="0"/>
              <a:t>년</a:t>
            </a:r>
            <a:r>
              <a:rPr lang="en-US" altLang="ko-KR" sz="1200" dirty="0"/>
              <a:t>(13</a:t>
            </a:r>
            <a:r>
              <a:rPr lang="ko-KR" altLang="en-US" sz="1200" dirty="0"/>
              <a:t>개년 데이터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데이터 수 </a:t>
            </a:r>
            <a:r>
              <a:rPr lang="en-US" altLang="ko-KR" sz="1200" dirty="0"/>
              <a:t>:  MPB minutes 147</a:t>
            </a:r>
            <a:r>
              <a:rPr lang="ko-KR" altLang="en-US" sz="1200" dirty="0"/>
              <a:t>건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A37870-87A3-48FF-8C62-B56AC7ADF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5"/>
          <a:stretch/>
        </p:blipFill>
        <p:spPr>
          <a:xfrm>
            <a:off x="5928853" y="1713408"/>
            <a:ext cx="5692877" cy="4092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C91FC4-2A6F-40E7-943F-A9418855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2"/>
          <a:stretch/>
        </p:blipFill>
        <p:spPr>
          <a:xfrm>
            <a:off x="587376" y="2871249"/>
            <a:ext cx="5113338" cy="29342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E6DF5-573A-4A1B-8932-4F5CEE322EC4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4" action="ppaction://hlinkfile"/>
              </a:rPr>
              <a:t>shorturl.at/elE56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0725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126F7E-0685-41A9-86EF-1A1112683FEE}"/>
              </a:ext>
            </a:extLst>
          </p:cNvPr>
          <p:cNvSpPr/>
          <p:nvPr/>
        </p:nvSpPr>
        <p:spPr>
          <a:xfrm>
            <a:off x="236539" y="313118"/>
            <a:ext cx="252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2.1 Preparing Corpus 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CA08-A136-46D1-AAF0-A10680BEC0F6}"/>
              </a:ext>
            </a:extLst>
          </p:cNvPr>
          <p:cNvSpPr txBox="1"/>
          <p:nvPr/>
        </p:nvSpPr>
        <p:spPr>
          <a:xfrm>
            <a:off x="587375" y="864156"/>
            <a:ext cx="27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뉴스 기사</a:t>
            </a:r>
            <a:r>
              <a:rPr lang="en-US" altLang="ko-KR" b="1" dirty="0">
                <a:solidFill>
                  <a:schemeClr val="accent1"/>
                </a:solidFill>
              </a:rPr>
              <a:t>(News Article)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A37CE24-3D56-4CDE-A9B2-E867ED9F5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5425" t="19963"/>
          <a:stretch/>
        </p:blipFill>
        <p:spPr bwMode="auto">
          <a:xfrm>
            <a:off x="587375" y="3646381"/>
            <a:ext cx="5132855" cy="21508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65A05A-6F9D-4E4E-A406-D6C1E27F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0556"/>
              </p:ext>
            </p:extLst>
          </p:nvPr>
        </p:nvGraphicFramePr>
        <p:xfrm>
          <a:off x="587375" y="2783919"/>
          <a:ext cx="5132855" cy="671571"/>
        </p:xfrm>
        <a:graphic>
          <a:graphicData uri="http://schemas.openxmlformats.org/drawingml/2006/table">
            <a:tbl>
              <a:tblPr/>
              <a:tblGrid>
                <a:gridCol w="10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연합뉴스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연합인포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이데일리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문서 수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72,149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139,974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101,517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313,640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7C2BA9-C50A-4866-A42C-288F03B34F98}"/>
              </a:ext>
            </a:extLst>
          </p:cNvPr>
          <p:cNvGrpSpPr/>
          <p:nvPr/>
        </p:nvGrpSpPr>
        <p:grpSpPr>
          <a:xfrm>
            <a:off x="587376" y="1706440"/>
            <a:ext cx="5132854" cy="906253"/>
            <a:chOff x="587376" y="1706440"/>
            <a:chExt cx="5132854" cy="90625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14396E-990E-4647-A766-28E22037D994}"/>
                </a:ext>
              </a:extLst>
            </p:cNvPr>
            <p:cNvSpPr/>
            <p:nvPr/>
          </p:nvSpPr>
          <p:spPr>
            <a:xfrm>
              <a:off x="587376" y="1706440"/>
              <a:ext cx="5132854" cy="896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6B183C-2DFB-4591-BFD9-5776D710D093}"/>
                </a:ext>
              </a:extLst>
            </p:cNvPr>
            <p:cNvSpPr txBox="1"/>
            <p:nvPr/>
          </p:nvSpPr>
          <p:spPr>
            <a:xfrm>
              <a:off x="882899" y="1750919"/>
              <a:ext cx="355257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활용 </a:t>
              </a:r>
              <a:r>
                <a:rPr lang="en-US" altLang="ko-KR" sz="1400" b="1" dirty="0"/>
                <a:t>Data : </a:t>
              </a:r>
              <a:r>
                <a:rPr lang="ko-KR" altLang="en-US" sz="1400" b="1" dirty="0"/>
                <a:t>뉴스 데이터 </a:t>
              </a:r>
              <a:r>
                <a:rPr lang="en-US" altLang="ko-KR" sz="1400" b="1" dirty="0"/>
                <a:t>( </a:t>
              </a:r>
              <a:r>
                <a:rPr lang="ko-KR" altLang="en-US" sz="1400" b="1" dirty="0"/>
                <a:t>키워드 </a:t>
              </a:r>
              <a:r>
                <a:rPr lang="en-US" altLang="ko-KR" sz="1400" b="1" dirty="0"/>
                <a:t>: ‘</a:t>
              </a:r>
              <a:r>
                <a:rPr lang="ko-KR" altLang="en-US" sz="1400" b="1" dirty="0"/>
                <a:t>금리</a:t>
              </a:r>
              <a:r>
                <a:rPr lang="en-US" altLang="ko-KR" sz="1400" b="1" dirty="0"/>
                <a:t>’ 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수집 출처 </a:t>
              </a:r>
              <a:r>
                <a:rPr lang="en-US" altLang="ko-KR" sz="1200" dirty="0"/>
                <a:t>: </a:t>
              </a:r>
              <a:r>
                <a:rPr lang="ko-KR" altLang="en-US" sz="1200" dirty="0" err="1"/>
                <a:t>이데일리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연합뉴스</a:t>
              </a:r>
              <a:r>
                <a:rPr lang="en-US" altLang="ko-KR" sz="1200" dirty="0"/>
                <a:t>, </a:t>
              </a:r>
              <a:r>
                <a:rPr lang="ko-KR" altLang="en-US" sz="1200" dirty="0" err="1"/>
                <a:t>연합인포맥스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기간 범위 </a:t>
              </a:r>
              <a:r>
                <a:rPr lang="en-US" altLang="ko-KR" sz="1200" dirty="0"/>
                <a:t>:  2005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~2017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(13</a:t>
              </a:r>
              <a:r>
                <a:rPr lang="ko-KR" altLang="en-US" sz="1200" dirty="0"/>
                <a:t>개년 데이터</a:t>
              </a:r>
              <a:r>
                <a:rPr lang="en-US" altLang="ko-KR" sz="12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데이터 수 </a:t>
              </a:r>
              <a:r>
                <a:rPr lang="en-US" altLang="ko-KR" sz="1200" dirty="0"/>
                <a:t>:  313,640</a:t>
              </a:r>
              <a:r>
                <a:rPr lang="ko-KR" altLang="en-US" sz="1200" dirty="0"/>
                <a:t>건</a:t>
              </a:r>
              <a:endParaRPr lang="ko-KR" altLang="en-US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CA94D87-EEC0-450D-AF29-89A3F291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6" y="1706440"/>
            <a:ext cx="5869858" cy="4090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C2E45-3016-4639-8D48-21E49F504071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5" action="ppaction://hlinkfile"/>
              </a:rPr>
              <a:t>shorturl.at/elE56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3038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126F7E-0685-41A9-86EF-1A1112683FEE}"/>
              </a:ext>
            </a:extLst>
          </p:cNvPr>
          <p:cNvSpPr/>
          <p:nvPr/>
        </p:nvSpPr>
        <p:spPr>
          <a:xfrm>
            <a:off x="236539" y="313118"/>
            <a:ext cx="252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2.1 Preparing Corpus 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5DC0B-D3B2-4E1F-8F67-FC7B53E7787D}"/>
              </a:ext>
            </a:extLst>
          </p:cNvPr>
          <p:cNvSpPr txBox="1"/>
          <p:nvPr/>
        </p:nvSpPr>
        <p:spPr>
          <a:xfrm>
            <a:off x="587375" y="864156"/>
            <a:ext cx="461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채권 분석 보고서</a:t>
            </a:r>
            <a:r>
              <a:rPr lang="en-US" altLang="ko-KR" b="1" dirty="0">
                <a:solidFill>
                  <a:schemeClr val="accent1"/>
                </a:solidFill>
              </a:rPr>
              <a:t>(Bond Analysts’ Reports)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ACFD3F-FC76-46D4-B830-4148B1D1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47" r="-224" b="9213"/>
          <a:stretch/>
        </p:blipFill>
        <p:spPr>
          <a:xfrm>
            <a:off x="5916612" y="1700213"/>
            <a:ext cx="5691335" cy="4096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372DE-1D88-433E-BD16-116A39B6B4F9}"/>
              </a:ext>
            </a:extLst>
          </p:cNvPr>
          <p:cNvGrpSpPr/>
          <p:nvPr/>
        </p:nvGrpSpPr>
        <p:grpSpPr>
          <a:xfrm>
            <a:off x="587376" y="1706440"/>
            <a:ext cx="5132854" cy="906253"/>
            <a:chOff x="587376" y="1706440"/>
            <a:chExt cx="5132854" cy="90625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26AB13-C4D9-4FEF-B2EB-D28DFB14DD45}"/>
                </a:ext>
              </a:extLst>
            </p:cNvPr>
            <p:cNvSpPr/>
            <p:nvPr/>
          </p:nvSpPr>
          <p:spPr>
            <a:xfrm>
              <a:off x="587376" y="1706440"/>
              <a:ext cx="5132854" cy="896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D83228-7AA0-4A29-95EE-9E7A473B3BC4}"/>
                </a:ext>
              </a:extLst>
            </p:cNvPr>
            <p:cNvSpPr txBox="1"/>
            <p:nvPr/>
          </p:nvSpPr>
          <p:spPr>
            <a:xfrm>
              <a:off x="882899" y="1750919"/>
              <a:ext cx="344036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활용 </a:t>
              </a:r>
              <a:r>
                <a:rPr lang="en-US" altLang="ko-KR" sz="1400" b="1" dirty="0"/>
                <a:t>Data : </a:t>
              </a:r>
              <a:r>
                <a:rPr lang="ko-KR" altLang="en-US" sz="1400" b="1" dirty="0"/>
                <a:t>채권 분석 보고서</a:t>
              </a:r>
              <a:r>
                <a:rPr lang="en-US" altLang="ko-KR" sz="1400" b="1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수집 출처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네이버 금융 </a:t>
              </a:r>
              <a:r>
                <a:rPr lang="en-US" altLang="ko-KR" sz="1200" dirty="0"/>
                <a:t>&gt; </a:t>
              </a:r>
              <a:r>
                <a:rPr lang="ko-KR" altLang="en-US" sz="1200" dirty="0"/>
                <a:t>투자전략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기간 범위 </a:t>
              </a:r>
              <a:r>
                <a:rPr lang="en-US" altLang="ko-KR" sz="1200" dirty="0"/>
                <a:t>:  2008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~2017</a:t>
              </a:r>
              <a:r>
                <a:rPr lang="ko-KR" altLang="en-US" sz="1200" dirty="0"/>
                <a:t>년</a:t>
              </a:r>
              <a:r>
                <a:rPr lang="en-US" altLang="ko-KR" sz="1200" dirty="0"/>
                <a:t>(10</a:t>
              </a:r>
              <a:r>
                <a:rPr lang="ko-KR" altLang="en-US" sz="1200" dirty="0"/>
                <a:t>개년 데이터</a:t>
              </a:r>
              <a:r>
                <a:rPr lang="en-US" altLang="ko-KR" sz="12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/>
                <a:t>데이터 수 </a:t>
              </a:r>
              <a:r>
                <a:rPr lang="en-US" altLang="ko-KR" sz="1200" dirty="0"/>
                <a:t>:  15</a:t>
              </a:r>
              <a:r>
                <a:rPr lang="ko-KR" altLang="en-US" sz="1200" dirty="0"/>
                <a:t>개 </a:t>
              </a:r>
              <a:r>
                <a:rPr lang="ko-KR" altLang="en-US" sz="1200" dirty="0" err="1"/>
                <a:t>금융사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3,095</a:t>
              </a:r>
              <a:r>
                <a:rPr lang="ko-KR" altLang="en-US" sz="1200" dirty="0"/>
                <a:t>건</a:t>
              </a:r>
              <a:endParaRPr lang="ko-KR" altLang="en-US" sz="14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DEBF7D0-F93E-4773-85C8-D0840EC30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6"/>
          <a:stretch/>
        </p:blipFill>
        <p:spPr>
          <a:xfrm>
            <a:off x="587375" y="2869458"/>
            <a:ext cx="5132855" cy="29277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CB1A3-BF8C-4642-BBD7-0E07C75F67AD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5" action="ppaction://hlinkfile"/>
              </a:rPr>
              <a:t>shorturl.at/elE56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4642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1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2.2 Pre-Processing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데이터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b="1" dirty="0">
                <a:solidFill>
                  <a:schemeClr val="accent1"/>
                </a:solidFill>
              </a:rPr>
              <a:t> 과정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8C3CD-0062-4E72-B348-EB4D38B2B780}"/>
              </a:ext>
            </a:extLst>
          </p:cNvPr>
          <p:cNvSpPr txBox="1"/>
          <p:nvPr/>
        </p:nvSpPr>
        <p:spPr>
          <a:xfrm>
            <a:off x="1796173" y="2094272"/>
            <a:ext cx="175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Pre-processing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Tokenization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Normalization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DEFB-A518-4BD6-9390-4D6EA60F2D2C}"/>
              </a:ext>
            </a:extLst>
          </p:cNvPr>
          <p:cNvSpPr txBox="1"/>
          <p:nvPr/>
        </p:nvSpPr>
        <p:spPr>
          <a:xfrm>
            <a:off x="1807068" y="4542503"/>
            <a:ext cx="1959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Feature Selection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Token </a:t>
            </a:r>
            <a:r>
              <a:rPr lang="ko-KR" altLang="en-US" sz="1600" dirty="0"/>
              <a:t>→ </a:t>
            </a:r>
            <a:r>
              <a:rPr lang="en-US" altLang="ko-KR" sz="1600" dirty="0"/>
              <a:t>n-gram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682B62-AB35-449D-A5DF-16CEFCAFB479}"/>
              </a:ext>
            </a:extLst>
          </p:cNvPr>
          <p:cNvGrpSpPr/>
          <p:nvPr/>
        </p:nvGrpSpPr>
        <p:grpSpPr>
          <a:xfrm>
            <a:off x="971332" y="1700213"/>
            <a:ext cx="813223" cy="4562935"/>
            <a:chOff x="971332" y="1700213"/>
            <a:chExt cx="813223" cy="456293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119835E-7391-4739-8B61-A79C15EC9643}"/>
                </a:ext>
              </a:extLst>
            </p:cNvPr>
            <p:cNvCxnSpPr/>
            <p:nvPr/>
          </p:nvCxnSpPr>
          <p:spPr>
            <a:xfrm>
              <a:off x="1700981" y="1700213"/>
              <a:ext cx="0" cy="4562935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4799AF-A61B-4B21-9197-105D59EC67CF}"/>
                </a:ext>
              </a:extLst>
            </p:cNvPr>
            <p:cNvSpPr/>
            <p:nvPr/>
          </p:nvSpPr>
          <p:spPr>
            <a:xfrm>
              <a:off x="1617407" y="2168012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3B31B9-9846-4E9B-B1D0-D7A668DAADFE}"/>
                </a:ext>
              </a:extLst>
            </p:cNvPr>
            <p:cNvSpPr/>
            <p:nvPr/>
          </p:nvSpPr>
          <p:spPr>
            <a:xfrm>
              <a:off x="1617407" y="4597166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14CEB70B-58CE-4D1C-B0D1-2CFAE0CD9CA9}"/>
                </a:ext>
              </a:extLst>
            </p:cNvPr>
            <p:cNvSpPr/>
            <p:nvPr/>
          </p:nvSpPr>
          <p:spPr>
            <a:xfrm>
              <a:off x="971332" y="2010696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091DF695-D111-4634-9587-8DDAC018BED9}"/>
                </a:ext>
              </a:extLst>
            </p:cNvPr>
            <p:cNvSpPr/>
            <p:nvPr/>
          </p:nvSpPr>
          <p:spPr>
            <a:xfrm>
              <a:off x="971332" y="4439850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A909C-3E4D-4FE6-B995-77FE257E6A50}"/>
              </a:ext>
            </a:extLst>
          </p:cNvPr>
          <p:cNvSpPr/>
          <p:nvPr/>
        </p:nvSpPr>
        <p:spPr>
          <a:xfrm>
            <a:off x="8615680" y="162435"/>
            <a:ext cx="34302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/>
              <a:t>GitHub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https://github.com/nlpbokproject/jh</a:t>
            </a:r>
            <a:endParaRPr lang="ko-KR" altLang="en-US" sz="11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1E9172-A032-4DB1-9293-166964A10605}"/>
              </a:ext>
            </a:extLst>
          </p:cNvPr>
          <p:cNvGrpSpPr/>
          <p:nvPr/>
        </p:nvGrpSpPr>
        <p:grpSpPr>
          <a:xfrm>
            <a:off x="5756553" y="1700213"/>
            <a:ext cx="5632172" cy="4562935"/>
            <a:chOff x="5920898" y="1710372"/>
            <a:chExt cx="5984554" cy="46154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B0523C7-2504-424F-9847-97B3D350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898" y="1710372"/>
              <a:ext cx="5984554" cy="46154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32A8A0-AE6A-4B34-B847-49124BA34F88}"/>
                </a:ext>
              </a:extLst>
            </p:cNvPr>
            <p:cNvSpPr/>
            <p:nvPr/>
          </p:nvSpPr>
          <p:spPr>
            <a:xfrm>
              <a:off x="5920898" y="5019533"/>
              <a:ext cx="5984554" cy="5604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8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1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2.2 Pre-Processing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데이터 </a:t>
            </a:r>
            <a:r>
              <a:rPr lang="ko-KR" altLang="en-US" b="1" dirty="0" err="1">
                <a:solidFill>
                  <a:schemeClr val="accent1"/>
                </a:solidFill>
              </a:rPr>
              <a:t>전처리</a:t>
            </a:r>
            <a:r>
              <a:rPr lang="ko-KR" altLang="en-US" b="1" dirty="0">
                <a:solidFill>
                  <a:schemeClr val="accent1"/>
                </a:solidFill>
              </a:rPr>
              <a:t> 과정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814F68-5918-4146-BEBE-48C8AAF384B6}"/>
              </a:ext>
            </a:extLst>
          </p:cNvPr>
          <p:cNvSpPr/>
          <p:nvPr/>
        </p:nvSpPr>
        <p:spPr>
          <a:xfrm>
            <a:off x="5412771" y="3509529"/>
            <a:ext cx="1374481" cy="62054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Tokens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9FD34EC-9321-4019-A7D4-4BD395673B92}"/>
              </a:ext>
            </a:extLst>
          </p:cNvPr>
          <p:cNvSpPr/>
          <p:nvPr/>
        </p:nvSpPr>
        <p:spPr>
          <a:xfrm>
            <a:off x="9450283" y="3518323"/>
            <a:ext cx="1374481" cy="620543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n-grams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96D38EB-C198-418F-87A4-C32F08011971}"/>
              </a:ext>
            </a:extLst>
          </p:cNvPr>
          <p:cNvCxnSpPr>
            <a:cxnSpLocks/>
            <a:stCxn id="81" idx="2"/>
            <a:endCxn id="82" idx="1"/>
          </p:cNvCxnSpPr>
          <p:nvPr/>
        </p:nvCxnSpPr>
        <p:spPr>
          <a:xfrm rot="16200000" flipH="1">
            <a:off x="2237177" y="2860114"/>
            <a:ext cx="496383" cy="169663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6D2070-45B3-41A8-BA15-FBCEEE669F98}"/>
              </a:ext>
            </a:extLst>
          </p:cNvPr>
          <p:cNvSpPr txBox="1"/>
          <p:nvPr/>
        </p:nvSpPr>
        <p:spPr>
          <a:xfrm>
            <a:off x="809805" y="3152463"/>
            <a:ext cx="1654492" cy="30777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Preparing Corpus</a:t>
            </a:r>
            <a:endParaRPr lang="ko-KR" altLang="en-US" sz="1400" b="1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77A845D-12F5-4315-9986-FEECF1530402}"/>
              </a:ext>
            </a:extLst>
          </p:cNvPr>
          <p:cNvGrpSpPr/>
          <p:nvPr/>
        </p:nvGrpSpPr>
        <p:grpSpPr>
          <a:xfrm>
            <a:off x="3333685" y="1773603"/>
            <a:ext cx="1859067" cy="4366039"/>
            <a:chOff x="3838049" y="1486439"/>
            <a:chExt cx="1859067" cy="43660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742F35-44A5-4B38-A2EE-E0CE455FEBA5}"/>
                </a:ext>
              </a:extLst>
            </p:cNvPr>
            <p:cNvSpPr txBox="1"/>
            <p:nvPr/>
          </p:nvSpPr>
          <p:spPr>
            <a:xfrm>
              <a:off x="4060211" y="1515304"/>
              <a:ext cx="1440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Pre-Processing</a:t>
              </a:r>
              <a:endParaRPr lang="ko-KR" altLang="en-US" sz="1400" b="1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9BB586F-1F32-44A5-BA24-889310D45DAE}"/>
                </a:ext>
              </a:extLst>
            </p:cNvPr>
            <p:cNvSpPr/>
            <p:nvPr/>
          </p:nvSpPr>
          <p:spPr>
            <a:xfrm>
              <a:off x="4054876" y="2108408"/>
              <a:ext cx="1374481" cy="6205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58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eKoNLPy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589387D-2890-4C9A-B8D8-DBFED3BF67F3}"/>
                </a:ext>
              </a:extLst>
            </p:cNvPr>
            <p:cNvSpPr/>
            <p:nvPr/>
          </p:nvSpPr>
          <p:spPr>
            <a:xfrm>
              <a:off x="3983066" y="3163332"/>
              <a:ext cx="1518100" cy="620542"/>
            </a:xfrm>
            <a:prstGeom prst="roundRect">
              <a:avLst>
                <a:gd name="adj" fmla="val 9072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POS Tagging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467CBBB-A335-4F60-8C16-19B0097E3BCD}"/>
                </a:ext>
              </a:extLst>
            </p:cNvPr>
            <p:cNvSpPr/>
            <p:nvPr/>
          </p:nvSpPr>
          <p:spPr>
            <a:xfrm>
              <a:off x="3983066" y="4060938"/>
              <a:ext cx="1518100" cy="620542"/>
            </a:xfrm>
            <a:prstGeom prst="roundRect">
              <a:avLst>
                <a:gd name="adj" fmla="val 9072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Lemmatization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7038380-292A-416F-B010-01EF497C354F}"/>
                </a:ext>
              </a:extLst>
            </p:cNvPr>
            <p:cNvSpPr/>
            <p:nvPr/>
          </p:nvSpPr>
          <p:spPr>
            <a:xfrm>
              <a:off x="3983066" y="4958545"/>
              <a:ext cx="1518100" cy="620542"/>
            </a:xfrm>
            <a:prstGeom prst="roundRect">
              <a:avLst>
                <a:gd name="adj" fmla="val 9072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Replacing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Synonyms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1328D90-8FA0-43FE-8B04-45752EB5F4AA}"/>
                </a:ext>
              </a:extLst>
            </p:cNvPr>
            <p:cNvSpPr/>
            <p:nvPr/>
          </p:nvSpPr>
          <p:spPr>
            <a:xfrm>
              <a:off x="3838049" y="1486439"/>
              <a:ext cx="1849236" cy="4366039"/>
            </a:xfrm>
            <a:prstGeom prst="roundRect">
              <a:avLst>
                <a:gd name="adj" fmla="val 123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EEEE870-A15C-478F-A80B-85DBCAA426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0" y="1873527"/>
              <a:ext cx="1849236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F6F4F6E-DF6A-479B-B6C1-1145386B92B2}"/>
              </a:ext>
            </a:extLst>
          </p:cNvPr>
          <p:cNvGrpSpPr/>
          <p:nvPr/>
        </p:nvGrpSpPr>
        <p:grpSpPr>
          <a:xfrm>
            <a:off x="7000263" y="1769037"/>
            <a:ext cx="2197809" cy="4366032"/>
            <a:chOff x="5899054" y="1769037"/>
            <a:chExt cx="2197809" cy="43660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67A026-6237-4552-AF63-5B41F985FF33}"/>
                </a:ext>
              </a:extLst>
            </p:cNvPr>
            <p:cNvSpPr txBox="1"/>
            <p:nvPr/>
          </p:nvSpPr>
          <p:spPr>
            <a:xfrm>
              <a:off x="6175810" y="1803355"/>
              <a:ext cx="1644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Feature Selection</a:t>
              </a:r>
              <a:endParaRPr lang="ko-KR" altLang="en-US" sz="14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664A4F5-D351-47EA-A51E-9F24668F12A8}"/>
                </a:ext>
              </a:extLst>
            </p:cNvPr>
            <p:cNvGrpSpPr/>
            <p:nvPr/>
          </p:nvGrpSpPr>
          <p:grpSpPr>
            <a:xfrm>
              <a:off x="6073340" y="2664632"/>
              <a:ext cx="1849236" cy="1342741"/>
              <a:chOff x="5340487" y="1700928"/>
              <a:chExt cx="1518100" cy="1342741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1964B105-0C52-4BB5-9B4E-66FFA528A40F}"/>
                  </a:ext>
                </a:extLst>
              </p:cNvPr>
              <p:cNvSpPr/>
              <p:nvPr/>
            </p:nvSpPr>
            <p:spPr>
              <a:xfrm>
                <a:off x="5340487" y="1700928"/>
                <a:ext cx="1518100" cy="1342741"/>
              </a:xfrm>
              <a:prstGeom prst="roundRect">
                <a:avLst>
                  <a:gd name="adj" fmla="val 4106"/>
                </a:avLst>
              </a:prstGeom>
              <a:solidFill>
                <a:schemeClr val="bg1"/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2E2DDE2-A386-46A6-B4FF-A5E25B0AAB70}"/>
                  </a:ext>
                </a:extLst>
              </p:cNvPr>
              <p:cNvCxnSpPr/>
              <p:nvPr/>
            </p:nvCxnSpPr>
            <p:spPr>
              <a:xfrm>
                <a:off x="5340487" y="2030250"/>
                <a:ext cx="1518100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10C0CA-334D-4DE8-8FC5-8E3540A2D65D}"/>
                  </a:ext>
                </a:extLst>
              </p:cNvPr>
              <p:cNvSpPr txBox="1"/>
              <p:nvPr/>
            </p:nvSpPr>
            <p:spPr>
              <a:xfrm>
                <a:off x="5694910" y="1715643"/>
                <a:ext cx="8155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Word List</a:t>
                </a:r>
                <a:endParaRPr lang="ko-KR" altLang="en-US" sz="1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26CE92D-EE71-4640-8408-CE72FF50BDA2}"/>
                  </a:ext>
                </a:extLst>
              </p:cNvPr>
              <p:cNvSpPr txBox="1"/>
              <p:nvPr/>
            </p:nvSpPr>
            <p:spPr>
              <a:xfrm>
                <a:off x="5493281" y="2163600"/>
                <a:ext cx="121884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/>
                  <a:t>Noun, Adjective,</a:t>
                </a:r>
              </a:p>
              <a:p>
                <a:pPr algn="ctr"/>
                <a:r>
                  <a:rPr lang="en-US" altLang="ko-KR" sz="1300" b="1" dirty="0"/>
                  <a:t>Adverb, Verb,</a:t>
                </a:r>
              </a:p>
              <a:p>
                <a:pPr algn="ctr"/>
                <a:r>
                  <a:rPr lang="en-US" altLang="ko-KR" sz="1300" b="1" dirty="0"/>
                  <a:t>Negation</a:t>
                </a:r>
                <a:endParaRPr lang="ko-KR" altLang="en-US" sz="1300" b="1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4A6EB65-D294-4FAD-9B85-B56D7D3F9EEE}"/>
                </a:ext>
              </a:extLst>
            </p:cNvPr>
            <p:cNvGrpSpPr/>
            <p:nvPr/>
          </p:nvGrpSpPr>
          <p:grpSpPr>
            <a:xfrm>
              <a:off x="6073354" y="4422622"/>
              <a:ext cx="1848722" cy="1342741"/>
              <a:chOff x="5340487" y="1553448"/>
              <a:chExt cx="1518101" cy="134274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27269CA5-FD81-4E88-8296-EFE5BB11CD5E}"/>
                  </a:ext>
                </a:extLst>
              </p:cNvPr>
              <p:cNvSpPr/>
              <p:nvPr/>
            </p:nvSpPr>
            <p:spPr>
              <a:xfrm>
                <a:off x="5340488" y="1553448"/>
                <a:ext cx="1518100" cy="1342741"/>
              </a:xfrm>
              <a:prstGeom prst="roundRect">
                <a:avLst>
                  <a:gd name="adj" fmla="val 5525"/>
                </a:avLst>
              </a:prstGeom>
              <a:solidFill>
                <a:schemeClr val="bg1"/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D1B7C33-B7DD-45B8-9B63-53E03DC7C141}"/>
                  </a:ext>
                </a:extLst>
              </p:cNvPr>
              <p:cNvCxnSpPr/>
              <p:nvPr/>
            </p:nvCxnSpPr>
            <p:spPr>
              <a:xfrm>
                <a:off x="5340487" y="1922098"/>
                <a:ext cx="1518100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B5B25D-F28D-4E54-8C43-5024182AFD2E}"/>
                  </a:ext>
                </a:extLst>
              </p:cNvPr>
              <p:cNvSpPr txBox="1"/>
              <p:nvPr/>
            </p:nvSpPr>
            <p:spPr>
              <a:xfrm>
                <a:off x="5458018" y="1558638"/>
                <a:ext cx="1289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Forming n-gram</a:t>
                </a:r>
                <a:endParaRPr lang="ko-KR" altLang="en-US" sz="14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A1180D-C7B5-4281-BFDA-C8DDA0FDB9D3}"/>
                  </a:ext>
                </a:extLst>
              </p:cNvPr>
              <p:cNvSpPr txBox="1"/>
              <p:nvPr/>
            </p:nvSpPr>
            <p:spPr>
              <a:xfrm>
                <a:off x="5411184" y="2252088"/>
                <a:ext cx="138304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/>
                  <a:t>1-gram to 5-gram</a:t>
                </a:r>
              </a:p>
              <a:p>
                <a:pPr algn="ctr"/>
                <a:r>
                  <a:rPr lang="en-US" altLang="ko-KR" sz="1300" b="1" dirty="0"/>
                  <a:t>over 15 times</a:t>
                </a:r>
                <a:endParaRPr lang="ko-KR" altLang="en-US" sz="1300" b="1" dirty="0"/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2DCE9BE-B3A8-40E1-AB69-24665DBF74AC}"/>
                </a:ext>
              </a:extLst>
            </p:cNvPr>
            <p:cNvCxnSpPr>
              <a:cxnSpLocks/>
              <a:stCxn id="57" idx="2"/>
              <a:endCxn id="55" idx="0"/>
            </p:cNvCxnSpPr>
            <p:nvPr/>
          </p:nvCxnSpPr>
          <p:spPr>
            <a:xfrm>
              <a:off x="6997958" y="4007373"/>
              <a:ext cx="3611" cy="42043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3E3F112-0AFE-4177-9503-E129A4E1C7EB}"/>
                </a:ext>
              </a:extLst>
            </p:cNvPr>
            <p:cNvSpPr/>
            <p:nvPr/>
          </p:nvSpPr>
          <p:spPr>
            <a:xfrm>
              <a:off x="5899054" y="1769037"/>
              <a:ext cx="2197809" cy="4366032"/>
            </a:xfrm>
            <a:prstGeom prst="roundRect">
              <a:avLst>
                <a:gd name="adj" fmla="val 123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D64D220-4CFA-4046-B331-FE5324E99CF5}"/>
                </a:ext>
              </a:extLst>
            </p:cNvPr>
            <p:cNvCxnSpPr>
              <a:cxnSpLocks/>
            </p:cNvCxnSpPr>
            <p:nvPr/>
          </p:nvCxnSpPr>
          <p:spPr>
            <a:xfrm>
              <a:off x="5899054" y="2156125"/>
              <a:ext cx="2197809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D91C4FF-2FAB-4D77-A385-5D945CF5CFE2}"/>
              </a:ext>
            </a:extLst>
          </p:cNvPr>
          <p:cNvCxnSpPr>
            <a:cxnSpLocks/>
            <a:stCxn id="82" idx="2"/>
            <a:endCxn id="65" idx="2"/>
          </p:cNvCxnSpPr>
          <p:nvPr/>
        </p:nvCxnSpPr>
        <p:spPr>
          <a:xfrm rot="5400000" flipH="1" flipV="1">
            <a:off x="4174372" y="4214002"/>
            <a:ext cx="2009570" cy="1841709"/>
          </a:xfrm>
          <a:prstGeom prst="bentConnector3">
            <a:avLst>
              <a:gd name="adj1" fmla="val -11376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65B1C49B-5B31-42B6-A0AC-4418AF010896}"/>
              </a:ext>
            </a:extLst>
          </p:cNvPr>
          <p:cNvCxnSpPr>
            <a:cxnSpLocks/>
            <a:stCxn id="65" idx="0"/>
            <a:endCxn id="96" idx="0"/>
          </p:cNvCxnSpPr>
          <p:nvPr/>
        </p:nvCxnSpPr>
        <p:spPr>
          <a:xfrm rot="5400000" flipH="1" flipV="1">
            <a:off x="6229344" y="1639705"/>
            <a:ext cx="1740492" cy="1999156"/>
          </a:xfrm>
          <a:prstGeom prst="bentConnector3">
            <a:avLst>
              <a:gd name="adj1" fmla="val 113134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F59B498-8BC1-49E1-822D-10CBEE10E05A}"/>
              </a:ext>
            </a:extLst>
          </p:cNvPr>
          <p:cNvCxnSpPr>
            <a:cxnSpLocks/>
            <a:stCxn id="96" idx="2"/>
            <a:endCxn id="50" idx="2"/>
          </p:cNvCxnSpPr>
          <p:nvPr/>
        </p:nvCxnSpPr>
        <p:spPr>
          <a:xfrm rot="5400000" flipH="1" flipV="1">
            <a:off x="8120244" y="4117790"/>
            <a:ext cx="1996203" cy="2038356"/>
          </a:xfrm>
          <a:prstGeom prst="bentConnector3">
            <a:avLst>
              <a:gd name="adj1" fmla="val -11452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1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7535BA-1452-4590-B5A2-4AC8F8B391B2}"/>
              </a:ext>
            </a:extLst>
          </p:cNvPr>
          <p:cNvGrpSpPr/>
          <p:nvPr/>
        </p:nvGrpSpPr>
        <p:grpSpPr>
          <a:xfrm>
            <a:off x="583564" y="1516814"/>
            <a:ext cx="5333050" cy="4188503"/>
            <a:chOff x="583564" y="1700213"/>
            <a:chExt cx="5333050" cy="418850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F79B01E-BE71-47E9-AA1D-0623E618AEE6}"/>
                </a:ext>
              </a:extLst>
            </p:cNvPr>
            <p:cNvSpPr/>
            <p:nvPr/>
          </p:nvSpPr>
          <p:spPr>
            <a:xfrm>
              <a:off x="583564" y="3465512"/>
              <a:ext cx="5333049" cy="1004751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7375" y="4370344"/>
              <a:ext cx="5329239" cy="1518372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7375" y="1700213"/>
              <a:ext cx="5329239" cy="2023379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E12065-8B2B-4385-8AAE-DF4EA8E285C2}"/>
              </a:ext>
            </a:extLst>
          </p:cNvPr>
          <p:cNvSpPr/>
          <p:nvPr/>
        </p:nvSpPr>
        <p:spPr>
          <a:xfrm>
            <a:off x="236539" y="313118"/>
            <a:ext cx="21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2.2 Pre-Processing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477DA-C36E-4358-AEE0-3F5D90D9854B}"/>
              </a:ext>
            </a:extLst>
          </p:cNvPr>
          <p:cNvSpPr txBox="1"/>
          <p:nvPr/>
        </p:nvSpPr>
        <p:spPr>
          <a:xfrm>
            <a:off x="587375" y="864156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Tokenization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CB0FBD-8C14-4771-9B00-D6B3FB108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10600" t="1754" r="35195" b="784"/>
          <a:stretch/>
        </p:blipFill>
        <p:spPr bwMode="auto">
          <a:xfrm>
            <a:off x="6275388" y="1516814"/>
            <a:ext cx="5198857" cy="476751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FD52C7-8570-4553-8664-319CDA21A7F4}"/>
              </a:ext>
            </a:extLst>
          </p:cNvPr>
          <p:cNvSpPr txBox="1"/>
          <p:nvPr/>
        </p:nvSpPr>
        <p:spPr>
          <a:xfrm>
            <a:off x="6275388" y="864156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Normalization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81F48-F6D1-4D90-9ED4-52750190DB25}"/>
              </a:ext>
            </a:extLst>
          </p:cNvPr>
          <p:cNvSpPr/>
          <p:nvPr/>
        </p:nvSpPr>
        <p:spPr>
          <a:xfrm>
            <a:off x="8493760" y="162435"/>
            <a:ext cx="35521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/>
              <a:t>GitHub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https://github.com/nlpbokproject/jh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E12065-8B2B-4385-8AAE-DF4EA8E285C2}"/>
              </a:ext>
            </a:extLst>
          </p:cNvPr>
          <p:cNvSpPr/>
          <p:nvPr/>
        </p:nvSpPr>
        <p:spPr>
          <a:xfrm>
            <a:off x="236539" y="313118"/>
            <a:ext cx="21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2.2 Pre-Processing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477DA-C36E-4358-AEE0-3F5D90D9854B}"/>
              </a:ext>
            </a:extLst>
          </p:cNvPr>
          <p:cNvSpPr txBox="1"/>
          <p:nvPr/>
        </p:nvSpPr>
        <p:spPr>
          <a:xfrm>
            <a:off x="587375" y="864156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Feature Selection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5FD57-E1FE-48FD-8DD3-66B64FF57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5"/>
          <a:stretch/>
        </p:blipFill>
        <p:spPr>
          <a:xfrm>
            <a:off x="587375" y="1715688"/>
            <a:ext cx="5970668" cy="3426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446A1F-A927-4A83-B57B-71863D9A0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37" y="1702658"/>
            <a:ext cx="3677478" cy="343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D5D52A-C54F-49C8-851A-541F7622F2E8}"/>
              </a:ext>
            </a:extLst>
          </p:cNvPr>
          <p:cNvSpPr/>
          <p:nvPr/>
        </p:nvSpPr>
        <p:spPr>
          <a:xfrm>
            <a:off x="8707120" y="162435"/>
            <a:ext cx="33388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/>
              <a:t>GitHub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en-US" altLang="ko-KR" sz="1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https://github.com/nlpbokproject/jh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493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C2EC91-5A04-4E0E-8BB4-C273DB112439}"/>
              </a:ext>
            </a:extLst>
          </p:cNvPr>
          <p:cNvCxnSpPr>
            <a:cxnSpLocks/>
          </p:cNvCxnSpPr>
          <p:nvPr/>
        </p:nvCxnSpPr>
        <p:spPr>
          <a:xfrm>
            <a:off x="3701903" y="1578235"/>
            <a:ext cx="0" cy="472424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0FFB16-2C27-4221-8257-C3C196CE9C52}"/>
              </a:ext>
            </a:extLst>
          </p:cNvPr>
          <p:cNvSpPr/>
          <p:nvPr/>
        </p:nvSpPr>
        <p:spPr>
          <a:xfrm>
            <a:off x="147484" y="147484"/>
            <a:ext cx="439891" cy="65837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7D2A2-1235-482D-BE62-26305271C6EB}"/>
              </a:ext>
            </a:extLst>
          </p:cNvPr>
          <p:cNvSpPr/>
          <p:nvPr/>
        </p:nvSpPr>
        <p:spPr>
          <a:xfrm>
            <a:off x="147483" y="4601497"/>
            <a:ext cx="439891" cy="2129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888D2E-828D-4A80-84BA-38A7C320268A}"/>
              </a:ext>
            </a:extLst>
          </p:cNvPr>
          <p:cNvSpPr/>
          <p:nvPr/>
        </p:nvSpPr>
        <p:spPr>
          <a:xfrm rot="5400000">
            <a:off x="4014813" y="-2385222"/>
            <a:ext cx="610368" cy="7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35FBC-1590-4E16-93C5-9636F4A50E11}"/>
              </a:ext>
            </a:extLst>
          </p:cNvPr>
          <p:cNvSpPr txBox="1"/>
          <p:nvPr/>
        </p:nvSpPr>
        <p:spPr>
          <a:xfrm>
            <a:off x="3605813" y="1116570"/>
            <a:ext cx="251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CONTENTS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DC9F3-C713-4C76-99DA-F2F0A782BFE3}"/>
              </a:ext>
            </a:extLst>
          </p:cNvPr>
          <p:cNvSpPr txBox="1"/>
          <p:nvPr/>
        </p:nvSpPr>
        <p:spPr>
          <a:xfrm>
            <a:off x="4030662" y="2184800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ea typeface="맑은 고딕" panose="020B0503020000020004" pitchFamily="50" charset="-127"/>
              </a:rPr>
              <a:t>Ⅰ. </a:t>
            </a:r>
            <a:r>
              <a:rPr lang="ko-KR" altLang="en-US" sz="2000" b="1" dirty="0">
                <a:ea typeface="맑은 고딕" panose="020B0503020000020004" pitchFamily="50" charset="-127"/>
              </a:rPr>
              <a:t>프로젝트 배경</a:t>
            </a:r>
            <a:endParaRPr lang="en-US" altLang="ko-KR" sz="2000" b="1" dirty="0"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E9CC7-62D0-4208-B3EF-64CA79711844}"/>
              </a:ext>
            </a:extLst>
          </p:cNvPr>
          <p:cNvSpPr txBox="1"/>
          <p:nvPr/>
        </p:nvSpPr>
        <p:spPr>
          <a:xfrm>
            <a:off x="4030662" y="306284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2000" b="1" dirty="0"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ea typeface="맑은 고딕" panose="020B0503020000020004" pitchFamily="50" charset="-127"/>
              </a:rPr>
              <a:t>프로젝트 과정</a:t>
            </a:r>
            <a:endParaRPr lang="en-US" altLang="ko-KR" sz="2000" b="1" dirty="0"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3D04F-D8AE-47CA-93D8-F4E7765ED4E7}"/>
              </a:ext>
            </a:extLst>
          </p:cNvPr>
          <p:cNvSpPr txBox="1"/>
          <p:nvPr/>
        </p:nvSpPr>
        <p:spPr>
          <a:xfrm>
            <a:off x="4030662" y="3940898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000" b="1" dirty="0"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ea typeface="맑은 고딕" panose="020B0503020000020004" pitchFamily="50" charset="-127"/>
              </a:rPr>
              <a:t>프로젝트 결과</a:t>
            </a:r>
            <a:endParaRPr lang="en-US" altLang="ko-KR" sz="2000" b="1" dirty="0"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2C267-7147-4A92-9F78-579E120CB755}"/>
              </a:ext>
            </a:extLst>
          </p:cNvPr>
          <p:cNvSpPr txBox="1"/>
          <p:nvPr/>
        </p:nvSpPr>
        <p:spPr>
          <a:xfrm>
            <a:off x="4030662" y="4818947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000" b="1" dirty="0"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ea typeface="맑은 고딕" panose="020B0503020000020004" pitchFamily="50" charset="-127"/>
              </a:rPr>
              <a:t>프로젝트 시사점</a:t>
            </a:r>
            <a:endParaRPr lang="en-US" altLang="ko-KR" sz="2000" b="1" dirty="0"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24199-2FBC-4754-B240-223788C1A26E}"/>
              </a:ext>
            </a:extLst>
          </p:cNvPr>
          <p:cNvSpPr txBox="1"/>
          <p:nvPr/>
        </p:nvSpPr>
        <p:spPr>
          <a:xfrm>
            <a:off x="4030662" y="5696997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Ⅴ</a:t>
            </a:r>
            <a:r>
              <a:rPr lang="en-US" altLang="ko-KR" sz="2000" b="1" dirty="0"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ea typeface="맑은 고딕" panose="020B0503020000020004" pitchFamily="50" charset="-127"/>
              </a:rPr>
              <a:t>프로젝트 정리</a:t>
            </a:r>
            <a:endParaRPr lang="en-US" altLang="ko-KR" sz="20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398534"/>
      </p:ext>
    </p:extLst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극성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분류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19835E-7391-4739-8B61-A79C15EC9643}"/>
              </a:ext>
            </a:extLst>
          </p:cNvPr>
          <p:cNvCxnSpPr>
            <a:cxnSpLocks/>
          </p:cNvCxnSpPr>
          <p:nvPr/>
        </p:nvCxnSpPr>
        <p:spPr>
          <a:xfrm>
            <a:off x="1710813" y="1509249"/>
            <a:ext cx="0" cy="502679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5BF9D0-931D-4909-8374-B64727B1BFB2}"/>
              </a:ext>
            </a:extLst>
          </p:cNvPr>
          <p:cNvGrpSpPr/>
          <p:nvPr/>
        </p:nvGrpSpPr>
        <p:grpSpPr>
          <a:xfrm>
            <a:off x="971332" y="1509249"/>
            <a:ext cx="4917628" cy="1237738"/>
            <a:chOff x="971332" y="1509249"/>
            <a:chExt cx="4917628" cy="1237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68C3CD-0062-4E72-B348-EB4D38B2B780}"/>
                </a:ext>
              </a:extLst>
            </p:cNvPr>
            <p:cNvSpPr txBox="1"/>
            <p:nvPr/>
          </p:nvSpPr>
          <p:spPr>
            <a:xfrm>
              <a:off x="1796173" y="1592825"/>
              <a:ext cx="4092787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n-gram </a:t>
              </a:r>
              <a:r>
                <a:rPr lang="ko-KR" altLang="en-US" sz="1600" b="1" dirty="0" err="1"/>
                <a:t>라벨링</a:t>
              </a:r>
              <a:endParaRPr lang="en-US" altLang="ko-KR" sz="1600" b="1" dirty="0"/>
            </a:p>
            <a:p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콜금리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데이터를 통한 </a:t>
              </a:r>
              <a:r>
                <a:rPr lang="ko-KR" altLang="en-US" sz="1600" dirty="0" err="1"/>
                <a:t>라벨링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날짜 </a:t>
              </a:r>
              <a:r>
                <a:rPr lang="en-US" altLang="ko-KR" sz="1600" dirty="0"/>
                <a:t>/ n-gram / </a:t>
              </a:r>
              <a:r>
                <a:rPr lang="ko-KR" altLang="en-US" sz="1600" dirty="0" err="1"/>
                <a:t>라벨링</a:t>
              </a:r>
              <a:r>
                <a:rPr lang="en-US" altLang="ko-KR" sz="1600" dirty="0"/>
                <a:t>(dovish,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hawkish)</a:t>
              </a:r>
              <a:endParaRPr lang="ko-KR" altLang="en-US" sz="16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4799AF-A61B-4B21-9197-105D59EC67CF}"/>
                </a:ext>
              </a:extLst>
            </p:cNvPr>
            <p:cNvSpPr/>
            <p:nvPr/>
          </p:nvSpPr>
          <p:spPr>
            <a:xfrm>
              <a:off x="1617407" y="1666565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14CEB70B-58CE-4D1C-B0D1-2CFAE0CD9CA9}"/>
                </a:ext>
              </a:extLst>
            </p:cNvPr>
            <p:cNvSpPr/>
            <p:nvPr/>
          </p:nvSpPr>
          <p:spPr>
            <a:xfrm>
              <a:off x="971332" y="1509249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73F77C-AF71-410B-B535-17083F127934}"/>
              </a:ext>
            </a:extLst>
          </p:cNvPr>
          <p:cNvGrpSpPr/>
          <p:nvPr/>
        </p:nvGrpSpPr>
        <p:grpSpPr>
          <a:xfrm>
            <a:off x="971332" y="2968634"/>
            <a:ext cx="4747384" cy="1256815"/>
            <a:chOff x="971332" y="2945343"/>
            <a:chExt cx="4747384" cy="12568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6DEFB-A518-4BD6-9390-4D6EA60F2D2C}"/>
                </a:ext>
              </a:extLst>
            </p:cNvPr>
            <p:cNvSpPr txBox="1"/>
            <p:nvPr/>
          </p:nvSpPr>
          <p:spPr>
            <a:xfrm>
              <a:off x="1807068" y="3047996"/>
              <a:ext cx="391164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Naïve Bayes Classifier</a:t>
              </a:r>
              <a:r>
                <a:rPr lang="ko-KR" altLang="en-US" sz="1600" b="1" dirty="0"/>
                <a:t> 모델링</a:t>
              </a:r>
              <a:endParaRPr lang="en-US" altLang="ko-KR" sz="1600" b="1" dirty="0"/>
            </a:p>
            <a:p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en-US" altLang="ko-KR" sz="1600" dirty="0"/>
                <a:t>NBC</a:t>
              </a:r>
              <a:r>
                <a:rPr lang="ko-KR" altLang="en-US" sz="1600" dirty="0"/>
                <a:t>모델을 기반으로 조건부확률 도출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극성점수 도출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3B31B9-9846-4E9B-B1D0-D7A668DAADFE}"/>
                </a:ext>
              </a:extLst>
            </p:cNvPr>
            <p:cNvSpPr/>
            <p:nvPr/>
          </p:nvSpPr>
          <p:spPr>
            <a:xfrm>
              <a:off x="1617407" y="3102659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091DF695-D111-4634-9587-8DDAC018BED9}"/>
                </a:ext>
              </a:extLst>
            </p:cNvPr>
            <p:cNvSpPr/>
            <p:nvPr/>
          </p:nvSpPr>
          <p:spPr>
            <a:xfrm>
              <a:off x="971332" y="2945343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6662CA-F7EE-47CD-8AEE-105D785A0EC8}"/>
              </a:ext>
            </a:extLst>
          </p:cNvPr>
          <p:cNvGrpSpPr/>
          <p:nvPr/>
        </p:nvGrpSpPr>
        <p:grpSpPr>
          <a:xfrm>
            <a:off x="971332" y="4348773"/>
            <a:ext cx="4117404" cy="933650"/>
            <a:chOff x="971332" y="4436100"/>
            <a:chExt cx="4117404" cy="9336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04A8D-56A1-41A3-9F88-4FC6694491EB}"/>
                </a:ext>
              </a:extLst>
            </p:cNvPr>
            <p:cNvSpPr txBox="1"/>
            <p:nvPr/>
          </p:nvSpPr>
          <p:spPr>
            <a:xfrm>
              <a:off x="1807068" y="4538753"/>
              <a:ext cx="3281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Dictionary</a:t>
              </a:r>
            </a:p>
            <a:p>
              <a:endParaRPr lang="en-US" altLang="ko-KR" sz="1600" b="1" dirty="0"/>
            </a:p>
            <a:p>
              <a:pPr marL="285750" indent="-285750">
                <a:buFontTx/>
                <a:buChar char="-"/>
              </a:pPr>
              <a:r>
                <a:rPr lang="en-US" altLang="ko-KR" sz="1600" dirty="0"/>
                <a:t>Dovish / Hawkish n-gram </a:t>
              </a:r>
              <a:r>
                <a:rPr lang="ko-KR" altLang="en-US" sz="1600" dirty="0"/>
                <a:t>사전 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01E59BC-F22F-483C-AF9C-C01F577E996C}"/>
                </a:ext>
              </a:extLst>
            </p:cNvPr>
            <p:cNvSpPr/>
            <p:nvPr/>
          </p:nvSpPr>
          <p:spPr>
            <a:xfrm>
              <a:off x="1617407" y="4593416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9D2EBFA5-7496-47F0-BA8B-D4457EC663C1}"/>
                </a:ext>
              </a:extLst>
            </p:cNvPr>
            <p:cNvSpPr/>
            <p:nvPr/>
          </p:nvSpPr>
          <p:spPr>
            <a:xfrm>
              <a:off x="971332" y="4436100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03</a:t>
              </a:r>
              <a:endParaRPr lang="ko-KR" altLang="en-US" sz="2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86C794-2AEE-4BB5-9DE4-A17EC58CC864}"/>
              </a:ext>
            </a:extLst>
          </p:cNvPr>
          <p:cNvGrpSpPr/>
          <p:nvPr/>
        </p:nvGrpSpPr>
        <p:grpSpPr>
          <a:xfrm>
            <a:off x="971332" y="5523736"/>
            <a:ext cx="3391244" cy="933650"/>
            <a:chOff x="971332" y="5602392"/>
            <a:chExt cx="3391244" cy="9336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2E7048-4363-4AC8-A70D-D00D1F668259}"/>
                </a:ext>
              </a:extLst>
            </p:cNvPr>
            <p:cNvSpPr txBox="1"/>
            <p:nvPr/>
          </p:nvSpPr>
          <p:spPr>
            <a:xfrm>
              <a:off x="1807068" y="5705045"/>
              <a:ext cx="2555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Measuring Sentiments</a:t>
              </a:r>
            </a:p>
            <a:p>
              <a:endParaRPr lang="en-US" altLang="ko-KR" sz="1600" b="1" dirty="0"/>
            </a:p>
            <a:p>
              <a:pPr marL="285750" indent="-285750">
                <a:buFontTx/>
                <a:buChar char="-"/>
              </a:pPr>
              <a:r>
                <a:rPr lang="en-US" altLang="ko-KR" sz="1600" dirty="0"/>
                <a:t>Dovish / Hawkish </a:t>
              </a:r>
              <a:r>
                <a:rPr lang="ko-KR" altLang="en-US" sz="1600" dirty="0"/>
                <a:t>사전 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8CE18E-30AE-4F9F-AE09-B664928C94D2}"/>
                </a:ext>
              </a:extLst>
            </p:cNvPr>
            <p:cNvSpPr/>
            <p:nvPr/>
          </p:nvSpPr>
          <p:spPr>
            <a:xfrm>
              <a:off x="1617407" y="5759708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04CB94A2-A9A9-42B6-ACFF-C9DA5618E722}"/>
                </a:ext>
              </a:extLst>
            </p:cNvPr>
            <p:cNvSpPr/>
            <p:nvPr/>
          </p:nvSpPr>
          <p:spPr>
            <a:xfrm>
              <a:off x="971332" y="5602392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04</a:t>
              </a:r>
              <a:endParaRPr lang="ko-KR" altLang="en-US" sz="2000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69CD08-DE89-4396-91F4-38522CF2F5CC}"/>
              </a:ext>
            </a:extLst>
          </p:cNvPr>
          <p:cNvSpPr/>
          <p:nvPr/>
        </p:nvSpPr>
        <p:spPr>
          <a:xfrm>
            <a:off x="9087760" y="163324"/>
            <a:ext cx="2953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: https://github.com/nlpbokproject/jh</a:t>
            </a:r>
            <a:endParaRPr lang="ko-KR" altLang="en-US" sz="10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5BB895-E7F9-40F1-9715-80BF9DEC82BE}"/>
              </a:ext>
            </a:extLst>
          </p:cNvPr>
          <p:cNvGrpSpPr/>
          <p:nvPr/>
        </p:nvGrpSpPr>
        <p:grpSpPr>
          <a:xfrm>
            <a:off x="6096000" y="1723233"/>
            <a:ext cx="5522836" cy="4528480"/>
            <a:chOff x="5920898" y="1710372"/>
            <a:chExt cx="5984554" cy="461543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91E416B-DC61-4BB5-A02F-7DEE146A8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898" y="1710372"/>
              <a:ext cx="5984554" cy="46154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6219AC-CE4E-4421-9F3D-6C76FA3481AE}"/>
                </a:ext>
              </a:extLst>
            </p:cNvPr>
            <p:cNvSpPr/>
            <p:nvPr/>
          </p:nvSpPr>
          <p:spPr>
            <a:xfrm>
              <a:off x="5920898" y="5568949"/>
              <a:ext cx="5984554" cy="7568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9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5905AB-71E8-491E-862E-32EB5334F19D}"/>
              </a:ext>
            </a:extLst>
          </p:cNvPr>
          <p:cNvSpPr/>
          <p:nvPr/>
        </p:nvSpPr>
        <p:spPr>
          <a:xfrm>
            <a:off x="596583" y="1329505"/>
            <a:ext cx="6109017" cy="5258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2339319" y="6456244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3.1 Polarity Classification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87375" y="864156"/>
            <a:ext cx="252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1. n-gram </a:t>
            </a:r>
            <a:r>
              <a:rPr lang="ko-KR" altLang="en-US" b="1" dirty="0" err="1">
                <a:solidFill>
                  <a:schemeClr val="accent1"/>
                </a:solidFill>
              </a:rPr>
              <a:t>라벨링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83788-3656-4A3F-9BDC-054C5203540C}"/>
              </a:ext>
            </a:extLst>
          </p:cNvPr>
          <p:cNvSpPr txBox="1"/>
          <p:nvPr/>
        </p:nvSpPr>
        <p:spPr>
          <a:xfrm>
            <a:off x="6972272" y="1718343"/>
            <a:ext cx="4807213" cy="137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추출한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n-gram</a:t>
            </a:r>
            <a:r>
              <a:rPr lang="ko-KR" altLang="en-US" sz="1600" b="1" dirty="0"/>
              <a:t>을 콜금리 데이터로 </a:t>
            </a:r>
            <a:r>
              <a:rPr lang="ko-KR" altLang="en-US" sz="1600" b="1" dirty="0" err="1"/>
              <a:t>라벨링</a:t>
            </a:r>
            <a:endParaRPr lang="en-US" altLang="ko-KR" sz="1600" b="1" dirty="0"/>
          </a:p>
          <a:p>
            <a:pPr marL="342900" indent="-342900">
              <a:lnSpc>
                <a:spcPct val="200000"/>
              </a:lnSpc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▶ </a:t>
            </a:r>
            <a:r>
              <a:rPr lang="ko-KR" altLang="en-US" sz="1400" b="1" u="sng" kern="0" dirty="0">
                <a:solidFill>
                  <a:srgbClr val="FF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키 값은 </a:t>
            </a:r>
            <a:r>
              <a:rPr lang="en-US" altLang="ko-KR" sz="1400" b="1" u="sng" kern="0" dirty="0">
                <a:solidFill>
                  <a:srgbClr val="FF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‘date‘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▶ 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콜금리가 상승할 경우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positive(hawkish) : +1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▶ 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콜금리가 하락할 경우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negative(dovish) : -1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5E9992-E18B-4947-9142-263DDCF45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34898"/>
              </p:ext>
            </p:extLst>
          </p:nvPr>
        </p:nvGraphicFramePr>
        <p:xfrm>
          <a:off x="1293048" y="4520441"/>
          <a:ext cx="4682809" cy="189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95">
                  <a:extLst>
                    <a:ext uri="{9D8B030D-6E8A-4147-A177-3AD203B41FA5}">
                      <a16:colId xmlns:a16="http://schemas.microsoft.com/office/drawing/2014/main" val="3393972986"/>
                    </a:ext>
                  </a:extLst>
                </a:gridCol>
                <a:gridCol w="1156879">
                  <a:extLst>
                    <a:ext uri="{9D8B030D-6E8A-4147-A177-3AD203B41FA5}">
                      <a16:colId xmlns:a16="http://schemas.microsoft.com/office/drawing/2014/main" val="2515072098"/>
                    </a:ext>
                  </a:extLst>
                </a:gridCol>
                <a:gridCol w="1658660">
                  <a:extLst>
                    <a:ext uri="{9D8B030D-6E8A-4147-A177-3AD203B41FA5}">
                      <a16:colId xmlns:a16="http://schemas.microsoft.com/office/drawing/2014/main" val="1375641100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3325294783"/>
                    </a:ext>
                  </a:extLst>
                </a:gridCol>
              </a:tblGrid>
              <a:tr h="303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N-gram + Unigram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Labeling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717556"/>
                  </a:ext>
                </a:extLst>
              </a:tr>
              <a:tr h="39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2005.01.01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+1 / 0 / 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76392"/>
                  </a:ext>
                </a:extLst>
              </a:tr>
              <a:tr h="39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2005.01.02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+1 / 0 / 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814502"/>
                  </a:ext>
                </a:extLst>
              </a:tr>
              <a:tr h="39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2005.01.03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+1 / 0 / 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91527"/>
                  </a:ext>
                </a:extLst>
              </a:tr>
              <a:tr h="39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2017.12.31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+1 / 0 / 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2072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C49EB8-B145-42D9-8AD3-F518E8B4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25982"/>
              </p:ext>
            </p:extLst>
          </p:nvPr>
        </p:nvGraphicFramePr>
        <p:xfrm>
          <a:off x="773908" y="1751932"/>
          <a:ext cx="3217313" cy="237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60">
                  <a:extLst>
                    <a:ext uri="{9D8B030D-6E8A-4147-A177-3AD203B41FA5}">
                      <a16:colId xmlns:a16="http://schemas.microsoft.com/office/drawing/2014/main" val="4144301248"/>
                    </a:ext>
                  </a:extLst>
                </a:gridCol>
                <a:gridCol w="580490">
                  <a:extLst>
                    <a:ext uri="{9D8B030D-6E8A-4147-A177-3AD203B41FA5}">
                      <a16:colId xmlns:a16="http://schemas.microsoft.com/office/drawing/2014/main" val="3393972986"/>
                    </a:ext>
                  </a:extLst>
                </a:gridCol>
                <a:gridCol w="696588">
                  <a:extLst>
                    <a:ext uri="{9D8B030D-6E8A-4147-A177-3AD203B41FA5}">
                      <a16:colId xmlns:a16="http://schemas.microsoft.com/office/drawing/2014/main" val="2871838695"/>
                    </a:ext>
                  </a:extLst>
                </a:gridCol>
                <a:gridCol w="747381">
                  <a:extLst>
                    <a:ext uri="{9D8B030D-6E8A-4147-A177-3AD203B41FA5}">
                      <a16:colId xmlns:a16="http://schemas.microsoft.com/office/drawing/2014/main" val="2085793651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719550532"/>
                    </a:ext>
                  </a:extLst>
                </a:gridCol>
              </a:tblGrid>
              <a:tr h="39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Open Sans (본문)"/>
                        </a:rPr>
                        <a:t>no</a:t>
                      </a:r>
                      <a:endParaRPr lang="ko-KR" altLang="en-US" sz="1400" b="1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Open Sans (본문)"/>
                        </a:rPr>
                        <a:t>date</a:t>
                      </a:r>
                      <a:endParaRPr lang="ko-KR" altLang="en-US" sz="1400" b="1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Open Sans (본문)"/>
                        </a:rPr>
                        <a:t>news</a:t>
                      </a:r>
                    </a:p>
                  </a:txBody>
                  <a:tcPr marL="6593" marR="6593" marT="6593" marB="659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Open Sans (본문)"/>
                        </a:rPr>
                        <a:t>tokens</a:t>
                      </a:r>
                    </a:p>
                  </a:txBody>
                  <a:tcPr marL="6593" marR="6593" marT="6593" marB="659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Open Sans (본문)"/>
                        </a:rPr>
                        <a:t>N-gram</a:t>
                      </a:r>
                    </a:p>
                  </a:txBody>
                  <a:tcPr marL="6593" marR="6593" marT="6593" marB="6593" anchor="ctr"/>
                </a:tc>
                <a:extLst>
                  <a:ext uri="{0D108BD9-81ED-4DB2-BD59-A6C34878D82A}">
                    <a16:rowId xmlns:a16="http://schemas.microsoft.com/office/drawing/2014/main" val="1973717556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76392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814502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91527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86100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9250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79D169-50BA-4A55-BDD5-26AB522E6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84848"/>
              </p:ext>
            </p:extLst>
          </p:nvPr>
        </p:nvGraphicFramePr>
        <p:xfrm>
          <a:off x="4616530" y="1743722"/>
          <a:ext cx="1891041" cy="237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55">
                  <a:extLst>
                    <a:ext uri="{9D8B030D-6E8A-4147-A177-3AD203B41FA5}">
                      <a16:colId xmlns:a16="http://schemas.microsoft.com/office/drawing/2014/main" val="4144301248"/>
                    </a:ext>
                  </a:extLst>
                </a:gridCol>
                <a:gridCol w="624125">
                  <a:extLst>
                    <a:ext uri="{9D8B030D-6E8A-4147-A177-3AD203B41FA5}">
                      <a16:colId xmlns:a16="http://schemas.microsoft.com/office/drawing/2014/main" val="3393972986"/>
                    </a:ext>
                  </a:extLst>
                </a:gridCol>
                <a:gridCol w="803561">
                  <a:extLst>
                    <a:ext uri="{9D8B030D-6E8A-4147-A177-3AD203B41FA5}">
                      <a16:colId xmlns:a16="http://schemas.microsoft.com/office/drawing/2014/main" val="2085793651"/>
                    </a:ext>
                  </a:extLst>
                </a:gridCol>
              </a:tblGrid>
              <a:tr h="39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Open Sans (본문)"/>
                        </a:rPr>
                        <a:t>no</a:t>
                      </a:r>
                      <a:endParaRPr lang="ko-KR" altLang="en-US" sz="1400" b="1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Open Sans (본문)"/>
                        </a:rPr>
                        <a:t>date</a:t>
                      </a:r>
                      <a:endParaRPr lang="ko-KR" altLang="en-US" sz="1400" b="1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Open Sans (본문)"/>
                        </a:rPr>
                        <a:t>Labeling</a:t>
                      </a:r>
                    </a:p>
                  </a:txBody>
                  <a:tcPr marL="6593" marR="6593" marT="6593" marB="6593" anchor="ctr"/>
                </a:tc>
                <a:extLst>
                  <a:ext uri="{0D108BD9-81ED-4DB2-BD59-A6C34878D82A}">
                    <a16:rowId xmlns:a16="http://schemas.microsoft.com/office/drawing/2014/main" val="1973717556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76392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814502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91527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92585"/>
                  </a:ext>
                </a:extLst>
              </a:tr>
              <a:tr h="39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pen Sans 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4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2810E1-04BA-487E-9A9B-DB45B9B495DD}"/>
              </a:ext>
            </a:extLst>
          </p:cNvPr>
          <p:cNvSpPr txBox="1"/>
          <p:nvPr/>
        </p:nvSpPr>
        <p:spPr>
          <a:xfrm>
            <a:off x="1757759" y="1329505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전처리</a:t>
            </a:r>
            <a:r>
              <a:rPr lang="ko-KR" altLang="en-US" sz="1600" b="1" dirty="0"/>
              <a:t>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6D1A6-F87B-49D7-B59F-104EB974CC61}"/>
              </a:ext>
            </a:extLst>
          </p:cNvPr>
          <p:cNvSpPr txBox="1"/>
          <p:nvPr/>
        </p:nvSpPr>
        <p:spPr>
          <a:xfrm>
            <a:off x="4827300" y="1301618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콜금리 데이터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309DA-8AE7-4B2C-9C91-843C7ED50735}"/>
              </a:ext>
            </a:extLst>
          </p:cNvPr>
          <p:cNvSpPr/>
          <p:nvPr/>
        </p:nvSpPr>
        <p:spPr>
          <a:xfrm>
            <a:off x="1219626" y="1751932"/>
            <a:ext cx="5791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E5FCDA-C7C0-4CA6-9D9D-0931974B39D1}"/>
              </a:ext>
            </a:extLst>
          </p:cNvPr>
          <p:cNvSpPr/>
          <p:nvPr/>
        </p:nvSpPr>
        <p:spPr>
          <a:xfrm>
            <a:off x="5100861" y="1743722"/>
            <a:ext cx="5791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A86709-A5C6-4EC2-8716-60C9B1532EB5}"/>
              </a:ext>
            </a:extLst>
          </p:cNvPr>
          <p:cNvSpPr/>
          <p:nvPr/>
        </p:nvSpPr>
        <p:spPr>
          <a:xfrm>
            <a:off x="1797966" y="4520441"/>
            <a:ext cx="1135448" cy="290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2E7948-6562-4270-AF25-F302BD9976E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1798746" y="1936598"/>
            <a:ext cx="566944" cy="2583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01788C-92E3-496A-B237-326F139264F5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2365690" y="1928388"/>
            <a:ext cx="2735171" cy="2592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F501CE-55CE-4ED5-9A7E-5B5AB751A29E}"/>
              </a:ext>
            </a:extLst>
          </p:cNvPr>
          <p:cNvSpPr/>
          <p:nvPr/>
        </p:nvSpPr>
        <p:spPr>
          <a:xfrm>
            <a:off x="5691377" y="1743722"/>
            <a:ext cx="816194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8CF99C-3164-40AF-8DF9-AB8689DCE01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5296077" y="2113054"/>
            <a:ext cx="803397" cy="24073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5A513-054A-4F4B-A748-110AED72DCF2}"/>
              </a:ext>
            </a:extLst>
          </p:cNvPr>
          <p:cNvSpPr/>
          <p:nvPr/>
        </p:nvSpPr>
        <p:spPr>
          <a:xfrm>
            <a:off x="4616297" y="4520441"/>
            <a:ext cx="1359559" cy="2909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F46FB5-6E6C-4C74-9BB5-7E1EB5422610}"/>
              </a:ext>
            </a:extLst>
          </p:cNvPr>
          <p:cNvSpPr/>
          <p:nvPr/>
        </p:nvSpPr>
        <p:spPr>
          <a:xfrm>
            <a:off x="2481703" y="1772190"/>
            <a:ext cx="150951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9FAB2D-7A11-4BF6-A5AA-7C5EE137EDD4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236462" y="2141522"/>
            <a:ext cx="534648" cy="23829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5A849E-5FBD-41D4-BB1D-1ACF62BFAF4D}"/>
              </a:ext>
            </a:extLst>
          </p:cNvPr>
          <p:cNvSpPr/>
          <p:nvPr/>
        </p:nvSpPr>
        <p:spPr>
          <a:xfrm>
            <a:off x="2969790" y="4524423"/>
            <a:ext cx="1602640" cy="2991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EB3158A-F88E-43B8-A516-2377851C6F38}"/>
              </a:ext>
            </a:extLst>
          </p:cNvPr>
          <p:cNvGrpSpPr/>
          <p:nvPr/>
        </p:nvGrpSpPr>
        <p:grpSpPr>
          <a:xfrm>
            <a:off x="7132881" y="3971801"/>
            <a:ext cx="4480404" cy="1097280"/>
            <a:chOff x="7132881" y="2011680"/>
            <a:chExt cx="4480404" cy="109728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2B8FDD-CC00-478C-B62E-49D6682A04E0}"/>
                </a:ext>
              </a:extLst>
            </p:cNvPr>
            <p:cNvSpPr/>
            <p:nvPr/>
          </p:nvSpPr>
          <p:spPr>
            <a:xfrm>
              <a:off x="7132881" y="2011680"/>
              <a:ext cx="4480404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96B935-F98A-4FA7-9241-1848C1A654C4}"/>
                </a:ext>
              </a:extLst>
            </p:cNvPr>
            <p:cNvSpPr txBox="1"/>
            <p:nvPr/>
          </p:nvSpPr>
          <p:spPr>
            <a:xfrm>
              <a:off x="7451722" y="2145417"/>
              <a:ext cx="3842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F0000"/>
                  </a:solidFill>
                </a:rPr>
                <a:t>같은 날짜 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= </a:t>
              </a:r>
              <a:r>
                <a:rPr lang="ko-KR" altLang="en-US" sz="2800" b="1" dirty="0">
                  <a:solidFill>
                    <a:srgbClr val="FFFF00"/>
                  </a:solidFill>
                </a:rPr>
                <a:t>같은 라벨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7426196" y="6456244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87375" y="86415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2. Naïve Bayes Classifier</a:t>
            </a:r>
            <a:r>
              <a:rPr lang="ko-KR" altLang="en-US" b="1" dirty="0">
                <a:solidFill>
                  <a:schemeClr val="accent1"/>
                </a:solidFill>
              </a:rPr>
              <a:t> 모델링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83788-3656-4A3F-9BDC-054C5203540C}"/>
              </a:ext>
            </a:extLst>
          </p:cNvPr>
          <p:cNvSpPr txBox="1"/>
          <p:nvPr/>
        </p:nvSpPr>
        <p:spPr>
          <a:xfrm>
            <a:off x="3052494" y="4545687"/>
            <a:ext cx="1633781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>
                <a:solidFill>
                  <a:srgbClr val="FF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극성점수 도출</a:t>
            </a:r>
            <a:endParaRPr lang="en-US" altLang="ko-KR" sz="1600" b="1" kern="0" dirty="0">
              <a:solidFill>
                <a:srgbClr val="FF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4B089-2084-4D43-A50F-D395D911622B}"/>
              </a:ext>
            </a:extLst>
          </p:cNvPr>
          <p:cNvSpPr txBox="1"/>
          <p:nvPr/>
        </p:nvSpPr>
        <p:spPr>
          <a:xfrm>
            <a:off x="1188534" y="1496210"/>
            <a:ext cx="981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기계학습</a:t>
            </a:r>
            <a:r>
              <a:rPr lang="en-US" altLang="ko-KR" b="1" dirty="0"/>
              <a:t>(Machine-learning)</a:t>
            </a:r>
            <a:r>
              <a:rPr lang="ko-KR" altLang="en-US" b="1" dirty="0"/>
              <a:t>중 하나인 단순확률 분류자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Naïve-Bayes Classifier(NBC)</a:t>
            </a:r>
            <a:r>
              <a:rPr lang="ko-KR" altLang="en-US" b="1" dirty="0"/>
              <a:t>를 사용</a:t>
            </a:r>
            <a:endParaRPr lang="ko-KR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86B2C9-1D4F-409E-9B57-0EFCD8235A47}"/>
                  </a:ext>
                </a:extLst>
              </p:cNvPr>
              <p:cNvSpPr txBox="1"/>
              <p:nvPr/>
            </p:nvSpPr>
            <p:spPr>
              <a:xfrm>
                <a:off x="786680" y="2128264"/>
                <a:ext cx="10618637" cy="697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𝑝𝑜𝑙𝑎𝑟𝑖𝑡𝑦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3600" dirty="0"/>
                  <a:t>  </a:t>
                </a:r>
                <a:r>
                  <a:rPr lang="en-US" altLang="ko-KR" sz="28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𝑑𝑜𝑣𝑖𝑠h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800" dirty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86B2C9-1D4F-409E-9B57-0EFCD8235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80" y="2128264"/>
                <a:ext cx="10618637" cy="697499"/>
              </a:xfrm>
              <a:prstGeom prst="rect">
                <a:avLst/>
              </a:prstGeom>
              <a:blipFill>
                <a:blip r:embed="rId2"/>
                <a:stretch>
                  <a:fillRect b="-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13099206-8E67-4FCF-8143-447C070B86A0}"/>
              </a:ext>
            </a:extLst>
          </p:cNvPr>
          <p:cNvGrpSpPr/>
          <p:nvPr/>
        </p:nvGrpSpPr>
        <p:grpSpPr>
          <a:xfrm>
            <a:off x="982663" y="3429000"/>
            <a:ext cx="1451846" cy="2846887"/>
            <a:chOff x="5700712" y="3429000"/>
            <a:chExt cx="1451846" cy="284688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255888-8CCB-4BE7-8A96-772DD38783F0}"/>
                </a:ext>
              </a:extLst>
            </p:cNvPr>
            <p:cNvSpPr/>
            <p:nvPr/>
          </p:nvSpPr>
          <p:spPr>
            <a:xfrm>
              <a:off x="5700713" y="5103444"/>
              <a:ext cx="1451845" cy="117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Dovish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Documents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185F6CF-512D-4130-9E56-7C43843890B6}"/>
                </a:ext>
              </a:extLst>
            </p:cNvPr>
            <p:cNvSpPr/>
            <p:nvPr/>
          </p:nvSpPr>
          <p:spPr>
            <a:xfrm>
              <a:off x="5700712" y="3429000"/>
              <a:ext cx="1451845" cy="1172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Hawkish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Documents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3F78C8-80A6-4C67-AE31-83E05F761331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2434508" y="4015221"/>
            <a:ext cx="2774756" cy="79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82B4B7-7EBB-483B-BAFA-3E38DA894DBB}"/>
              </a:ext>
            </a:extLst>
          </p:cNvPr>
          <p:cNvCxnSpPr>
            <a:cxnSpLocks/>
            <a:stCxn id="3" idx="3"/>
            <a:endCxn id="66" idx="1"/>
          </p:cNvCxnSpPr>
          <p:nvPr/>
        </p:nvCxnSpPr>
        <p:spPr>
          <a:xfrm flipV="1">
            <a:off x="2434509" y="4812423"/>
            <a:ext cx="2774755" cy="877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BD647121-B4A3-44D7-BDA8-B09C630D6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59284"/>
              </p:ext>
            </p:extLst>
          </p:nvPr>
        </p:nvGraphicFramePr>
        <p:xfrm>
          <a:off x="5209264" y="3500092"/>
          <a:ext cx="5923915" cy="262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11">
                  <a:extLst>
                    <a:ext uri="{9D8B030D-6E8A-4147-A177-3AD203B41FA5}">
                      <a16:colId xmlns:a16="http://schemas.microsoft.com/office/drawing/2014/main" val="397231479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2064055391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1094926773"/>
                    </a:ext>
                  </a:extLst>
                </a:gridCol>
                <a:gridCol w="951236">
                  <a:extLst>
                    <a:ext uri="{9D8B030D-6E8A-4147-A177-3AD203B41FA5}">
                      <a16:colId xmlns:a16="http://schemas.microsoft.com/office/drawing/2014/main" val="2179029059"/>
                    </a:ext>
                  </a:extLst>
                </a:gridCol>
                <a:gridCol w="1065381">
                  <a:extLst>
                    <a:ext uri="{9D8B030D-6E8A-4147-A177-3AD203B41FA5}">
                      <a16:colId xmlns:a16="http://schemas.microsoft.com/office/drawing/2014/main" val="1520899524"/>
                    </a:ext>
                  </a:extLst>
                </a:gridCol>
                <a:gridCol w="840603">
                  <a:extLst>
                    <a:ext uri="{9D8B030D-6E8A-4147-A177-3AD203B41FA5}">
                      <a16:colId xmlns:a16="http://schemas.microsoft.com/office/drawing/2014/main" val="2576167443"/>
                    </a:ext>
                  </a:extLst>
                </a:gridCol>
              </a:tblGrid>
              <a:tr h="3476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N-gram + unigram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Counting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Polarity Score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Intensity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Label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571450"/>
                  </a:ext>
                </a:extLst>
              </a:tr>
              <a:tr h="505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Hawkish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Dovish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318704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인상</a:t>
                      </a:r>
                      <a:r>
                        <a:rPr lang="en-US" altLang="ko-KR" sz="1600" dirty="0"/>
                        <a:t>/NNG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153,428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116,129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368745"/>
                  </a:ext>
                </a:extLst>
              </a:tr>
              <a:tr h="600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인하</a:t>
                      </a:r>
                      <a:r>
                        <a:rPr lang="en-US" altLang="ko-KR" sz="1600" dirty="0"/>
                        <a:t>/NNG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50,452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86,461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933969"/>
                  </a:ext>
                </a:extLst>
              </a:tr>
              <a:tr h="570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1605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85848C-063B-498B-97CE-0285ED0A5E5E}"/>
              </a:ext>
            </a:extLst>
          </p:cNvPr>
          <p:cNvSpPr/>
          <p:nvPr/>
        </p:nvSpPr>
        <p:spPr>
          <a:xfrm>
            <a:off x="6278138" y="3500092"/>
            <a:ext cx="4014438" cy="8265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6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97FC49-ADB7-41D6-91F4-036EC5EABF9B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F66817-A72B-4F3C-9955-13E42DD16B0D}"/>
              </a:ext>
            </a:extLst>
          </p:cNvPr>
          <p:cNvSpPr txBox="1"/>
          <p:nvPr/>
        </p:nvSpPr>
        <p:spPr>
          <a:xfrm>
            <a:off x="587375" y="86415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2. Naïve Bayes Classifier</a:t>
            </a:r>
            <a:r>
              <a:rPr lang="ko-KR" altLang="en-US" b="1" dirty="0">
                <a:solidFill>
                  <a:schemeClr val="accent1"/>
                </a:solidFill>
              </a:rPr>
              <a:t> 모델링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C901E-EBBD-4FD0-8371-97883C4172E6}"/>
              </a:ext>
            </a:extLst>
          </p:cNvPr>
          <p:cNvSpPr txBox="1"/>
          <p:nvPr/>
        </p:nvSpPr>
        <p:spPr>
          <a:xfrm>
            <a:off x="1139321" y="1588427"/>
            <a:ext cx="99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1&lt; Intensity &lt; 1.3 </a:t>
            </a:r>
            <a:r>
              <a:rPr lang="ko-KR" altLang="en-US" sz="2400" b="1" dirty="0"/>
              <a:t>인 </a:t>
            </a:r>
            <a:r>
              <a:rPr lang="en-US" altLang="ko-KR" sz="2400" b="1" dirty="0"/>
              <a:t>gray area </a:t>
            </a:r>
            <a:r>
              <a:rPr lang="ko-KR" altLang="en-US" sz="2400" b="1" dirty="0"/>
              <a:t>값들은 제외</a:t>
            </a:r>
            <a:r>
              <a:rPr lang="en-US" altLang="ko-KR" sz="2400" b="1" dirty="0"/>
              <a:t> </a:t>
            </a:r>
            <a:endParaRPr lang="ko-KR" altLang="ko-KR" sz="2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276AD8-53BA-4B27-87A4-D2F4DC1A6BFD}"/>
              </a:ext>
            </a:extLst>
          </p:cNvPr>
          <p:cNvGrpSpPr/>
          <p:nvPr/>
        </p:nvGrpSpPr>
        <p:grpSpPr>
          <a:xfrm>
            <a:off x="2515589" y="2593087"/>
            <a:ext cx="7160822" cy="2953722"/>
            <a:chOff x="2027208" y="2840513"/>
            <a:chExt cx="7160822" cy="29537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79A35D-05F7-4451-8097-3C67D0B74C94}"/>
                </a:ext>
              </a:extLst>
            </p:cNvPr>
            <p:cNvSpPr/>
            <p:nvPr/>
          </p:nvSpPr>
          <p:spPr>
            <a:xfrm>
              <a:off x="2027208" y="3378953"/>
              <a:ext cx="3580411" cy="17854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7DB0AF-2032-4174-9E15-CE7231318876}"/>
                </a:ext>
              </a:extLst>
            </p:cNvPr>
            <p:cNvSpPr/>
            <p:nvPr/>
          </p:nvSpPr>
          <p:spPr>
            <a:xfrm>
              <a:off x="5607619" y="3378953"/>
              <a:ext cx="3580411" cy="1785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5D988D-5F98-4481-8C17-2B7C59F02CF7}"/>
                </a:ext>
              </a:extLst>
            </p:cNvPr>
            <p:cNvSpPr/>
            <p:nvPr/>
          </p:nvSpPr>
          <p:spPr>
            <a:xfrm>
              <a:off x="4737151" y="3378953"/>
              <a:ext cx="1740937" cy="178546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gray area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6F10E4-6534-4323-BAA9-C5D24DEF487D}"/>
                </a:ext>
              </a:extLst>
            </p:cNvPr>
            <p:cNvSpPr txBox="1"/>
            <p:nvPr/>
          </p:nvSpPr>
          <p:spPr>
            <a:xfrm>
              <a:off x="4401855" y="2840513"/>
              <a:ext cx="67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0.76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180B3-A0DD-4637-874D-D2F0D688E136}"/>
                </a:ext>
              </a:extLst>
            </p:cNvPr>
            <p:cNvSpPr txBox="1"/>
            <p:nvPr/>
          </p:nvSpPr>
          <p:spPr>
            <a:xfrm>
              <a:off x="2764713" y="5450493"/>
              <a:ext cx="1234932" cy="24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dovish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227B91-F3D2-4F6F-BC1A-700ADE01D71E}"/>
                </a:ext>
              </a:extLst>
            </p:cNvPr>
            <p:cNvSpPr txBox="1"/>
            <p:nvPr/>
          </p:nvSpPr>
          <p:spPr>
            <a:xfrm>
              <a:off x="7313099" y="5455507"/>
              <a:ext cx="1234932" cy="24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hawkish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E3B0531-4CAE-461C-A13B-728E1BEF5093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51" y="3246538"/>
              <a:ext cx="0" cy="254769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EE550A-BEA9-46CB-88AD-40D6267D2F7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59" y="3246538"/>
              <a:ext cx="0" cy="254769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295EF6-081B-4E15-9965-2E9589B8AA0E}"/>
                </a:ext>
              </a:extLst>
            </p:cNvPr>
            <p:cNvSpPr txBox="1"/>
            <p:nvPr/>
          </p:nvSpPr>
          <p:spPr>
            <a:xfrm>
              <a:off x="6096000" y="2840513"/>
              <a:ext cx="67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1.3</a:t>
              </a:r>
              <a:endParaRPr lang="ko-KR" altLang="en-US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D17E14A-30E2-44E4-B858-805F9A3F475D}"/>
                </a:ext>
              </a:extLst>
            </p:cNvPr>
            <p:cNvCxnSpPr/>
            <p:nvPr/>
          </p:nvCxnSpPr>
          <p:spPr>
            <a:xfrm>
              <a:off x="4737151" y="5412475"/>
              <a:ext cx="1723208" cy="0"/>
            </a:xfrm>
            <a:prstGeom prst="line">
              <a:avLst/>
            </a:prstGeom>
            <a:ln w="5715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E26F592-EAD9-4D69-A249-AA1D060B87C4}"/>
                </a:ext>
              </a:extLst>
            </p:cNvPr>
            <p:cNvCxnSpPr/>
            <p:nvPr/>
          </p:nvCxnSpPr>
          <p:spPr>
            <a:xfrm flipH="1">
              <a:off x="2027208" y="5412475"/>
              <a:ext cx="2709943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AAAD4E2-ABFA-443F-B33E-B9E3D2B1BF09}"/>
                </a:ext>
              </a:extLst>
            </p:cNvPr>
            <p:cNvCxnSpPr>
              <a:cxnSpLocks/>
            </p:cNvCxnSpPr>
            <p:nvPr/>
          </p:nvCxnSpPr>
          <p:spPr>
            <a:xfrm>
              <a:off x="6478088" y="5412475"/>
              <a:ext cx="270994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87375" y="864156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3. Dictionary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ABFE01-E08F-4FCC-BFAC-8ABC9FA4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38954"/>
              </p:ext>
            </p:extLst>
          </p:nvPr>
        </p:nvGraphicFramePr>
        <p:xfrm>
          <a:off x="714391" y="1415194"/>
          <a:ext cx="10763218" cy="48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409">
                  <a:extLst>
                    <a:ext uri="{9D8B030D-6E8A-4147-A177-3AD203B41FA5}">
                      <a16:colId xmlns:a16="http://schemas.microsoft.com/office/drawing/2014/main" val="1408989458"/>
                    </a:ext>
                  </a:extLst>
                </a:gridCol>
                <a:gridCol w="5292809">
                  <a:extLst>
                    <a:ext uri="{9D8B030D-6E8A-4147-A177-3AD203B41FA5}">
                      <a16:colId xmlns:a16="http://schemas.microsoft.com/office/drawing/2014/main" val="3536668275"/>
                    </a:ext>
                  </a:extLst>
                </a:gridCol>
              </a:tblGrid>
              <a:tr h="3927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Hawkish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Dovish</a:t>
                      </a:r>
                      <a:endParaRPr lang="en-US" altLang="ko-K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551696"/>
                  </a:ext>
                </a:extLst>
              </a:tr>
              <a:tr h="58370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 err="1"/>
                        <a:t>국고채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 err="1"/>
                        <a:t>뛰</a:t>
                      </a:r>
                      <a:r>
                        <a:rPr lang="en-US" altLang="ko-KR" sz="1400" dirty="0"/>
                        <a:t>/VV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지수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고용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지수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상승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오래</a:t>
                      </a:r>
                      <a:r>
                        <a:rPr lang="en-US" altLang="ko-KR" sz="1400" dirty="0"/>
                        <a:t>/MAG;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인상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안정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심리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회복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실현지수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든게</a:t>
                      </a:r>
                      <a:r>
                        <a:rPr lang="en-US" altLang="ko-KR" sz="1400" dirty="0"/>
                        <a:t>/VV</a:t>
                      </a:r>
                      <a:r>
                        <a:rPr lang="ko-KR" altLang="en-US" sz="1400" dirty="0"/>
                        <a:t> 시끌벅적</a:t>
                      </a:r>
                      <a:r>
                        <a:rPr lang="en-US" altLang="ko-KR" sz="1400" dirty="0"/>
                        <a:t>/MAG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높</a:t>
                      </a:r>
                      <a:r>
                        <a:rPr lang="en-US" altLang="ko-KR" sz="1400" dirty="0"/>
                        <a:t>/VA;</a:t>
                      </a:r>
                      <a:r>
                        <a:rPr lang="ko-KR" altLang="en-US" sz="1400" dirty="0"/>
                        <a:t>국제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유가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상승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높</a:t>
                      </a:r>
                      <a:r>
                        <a:rPr lang="en-US" altLang="ko-KR" sz="1400" dirty="0"/>
                        <a:t>/VA;</a:t>
                      </a:r>
                      <a:r>
                        <a:rPr lang="ko-KR" altLang="en-US" sz="1400" dirty="0"/>
                        <a:t>주가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 err="1"/>
                        <a:t>오르</a:t>
                      </a:r>
                      <a:r>
                        <a:rPr lang="en-US" altLang="ko-KR" sz="1400" dirty="0"/>
                        <a:t>/VV</a:t>
                      </a:r>
                      <a:r>
                        <a:rPr lang="ko-KR" altLang="en-US" sz="1400" dirty="0"/>
                        <a:t> 콜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인상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통화정책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불확실성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통화정책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불확실성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부담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국제채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인상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가능성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낮</a:t>
                      </a:r>
                      <a:r>
                        <a:rPr lang="en-US" altLang="ko-KR" sz="1400" dirty="0"/>
                        <a:t>/VA;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인상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경제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성장률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호전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주택가격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내림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서비스업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지표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부진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판매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재고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증가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미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국채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가격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떨어</a:t>
                      </a:r>
                      <a:r>
                        <a:rPr lang="en-US" altLang="ko-KR" sz="1400" dirty="0"/>
                        <a:t>/VV</a:t>
                      </a:r>
                      <a:r>
                        <a:rPr lang="ko-KR" altLang="en-US" sz="1400" dirty="0"/>
                        <a:t> 과잉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유동성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경기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회복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불안요인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증가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주택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공급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과잉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우려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 err="1"/>
                        <a:t>ecb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인상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인상</a:t>
                      </a:r>
                      <a:endParaRPr lang="en-US" altLang="ko-KR" sz="1400" dirty="0"/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수요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기대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어렵</a:t>
                      </a:r>
                      <a:r>
                        <a:rPr lang="en-US" altLang="ko-KR" sz="1400" dirty="0"/>
                        <a:t>/VA</a:t>
                      </a:r>
                      <a:r>
                        <a:rPr lang="ko-KR" altLang="en-US" sz="1400" dirty="0"/>
                        <a:t> 수요</a:t>
                      </a:r>
                      <a:r>
                        <a:rPr lang="en-US" altLang="ko-KR" sz="1400" dirty="0"/>
                        <a:t>/NNG;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한계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안정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기대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확산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국채선물시장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인플레이션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우려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인플레이션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유가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하락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우려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심리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위축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전미소매업협회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비지표채권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채권시장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단기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금리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하락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봇물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 err="1"/>
                        <a:t>터지</a:t>
                      </a:r>
                      <a:r>
                        <a:rPr lang="en-US" altLang="ko-KR" sz="1400" dirty="0"/>
                        <a:t>/VV;</a:t>
                      </a:r>
                      <a:r>
                        <a:rPr lang="ko-KR" altLang="en-US" sz="1400" dirty="0" err="1"/>
                        <a:t>쏟</a:t>
                      </a:r>
                      <a:r>
                        <a:rPr lang="en-US" altLang="ko-KR" sz="1400" dirty="0"/>
                        <a:t>/VV</a:t>
                      </a:r>
                      <a:r>
                        <a:rPr lang="ko-KR" altLang="en-US" sz="1400" dirty="0"/>
                        <a:t> 달러엔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환율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하락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압력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주택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판매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예상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하회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수출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출하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증가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총자본투자효율</a:t>
                      </a:r>
                      <a:r>
                        <a:rPr lang="en-US" altLang="ko-KR" sz="1400" dirty="0"/>
                        <a:t>/NNG</a:t>
                      </a:r>
                      <a:r>
                        <a:rPr lang="ko-KR" altLang="en-US" sz="1400" dirty="0"/>
                        <a:t> 하락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/>
                        <a:t>불구</a:t>
                      </a:r>
                      <a:r>
                        <a:rPr lang="en-US" altLang="ko-KR" sz="1400" dirty="0"/>
                        <a:t>/NNG;</a:t>
                      </a:r>
                      <a:r>
                        <a:rPr lang="ko-KR" altLang="en-US" sz="1400" dirty="0" err="1"/>
                        <a:t>높</a:t>
                      </a:r>
                      <a:r>
                        <a:rPr lang="en-US" altLang="ko-KR" sz="1400" dirty="0"/>
                        <a:t>/VA</a:t>
                      </a:r>
                      <a:r>
                        <a:rPr lang="ko-KR" altLang="en-US" sz="1400" dirty="0"/>
                        <a:t> 고용증가율</a:t>
                      </a:r>
                      <a:r>
                        <a:rPr lang="en-US" altLang="ko-KR" sz="1400" dirty="0"/>
                        <a:t>/NNG;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400" dirty="0"/>
                        <a:t>둔화</a:t>
                      </a:r>
                      <a:r>
                        <a:rPr lang="en-US" altLang="ko-KR" sz="1400" dirty="0"/>
                        <a:t>/NNG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400" dirty="0"/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38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9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40A1F9-BAB3-4770-B8FB-65E8C89688B0}"/>
              </a:ext>
            </a:extLst>
          </p:cNvPr>
          <p:cNvSpPr/>
          <p:nvPr/>
        </p:nvSpPr>
        <p:spPr>
          <a:xfrm>
            <a:off x="4110812" y="682450"/>
            <a:ext cx="9256143" cy="2955485"/>
          </a:xfrm>
          <a:prstGeom prst="rect">
            <a:avLst/>
          </a:prstGeom>
          <a:noFill/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87375" y="864156"/>
            <a:ext cx="34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4. Measuring Sentiments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F2F9DE-C740-40B4-BAFF-97942BBE847B}"/>
                  </a:ext>
                </a:extLst>
              </p:cNvPr>
              <p:cNvSpPr/>
              <p:nvPr/>
            </p:nvSpPr>
            <p:spPr>
              <a:xfrm>
                <a:off x="1538343" y="2845940"/>
                <a:ext cx="8111266" cy="767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𝑡𝑜𝑛𝑒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𝑑𝑜𝑣𝑖𝑠h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𝑑𝑜𝑣𝑖𝑠h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F2F9DE-C740-40B4-BAFF-97942BBE8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343" y="2845940"/>
                <a:ext cx="8111266" cy="767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080B4B8-CC91-4815-B4CA-32BF2C84F6B0}"/>
                  </a:ext>
                </a:extLst>
              </p:cNvPr>
              <p:cNvSpPr/>
              <p:nvPr/>
            </p:nvSpPr>
            <p:spPr>
              <a:xfrm>
                <a:off x="1925892" y="4959411"/>
                <a:ext cx="8111266" cy="814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𝑡𝑜𝑛𝑒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h𝑎𝑤𝑘𝑖𝑠h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𝑡𝑜𝑛𝑒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𝑑𝑜𝑣𝑖𝑠h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𝑡𝑜𝑛𝑒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h𝑎𝑤𝑘𝑖𝑠h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𝑡𝑜𝑛𝑒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𝑑𝑜𝑣𝑖𝑠h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𝑡𝑜𝑛𝑒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080B4B8-CC91-4815-B4CA-32BF2C84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92" y="4959411"/>
                <a:ext cx="8111266" cy="814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7A1DDB4-1628-46C1-8148-1F2849173780}"/>
              </a:ext>
            </a:extLst>
          </p:cNvPr>
          <p:cNvSpPr txBox="1"/>
          <p:nvPr/>
        </p:nvSpPr>
        <p:spPr>
          <a:xfrm>
            <a:off x="1188534" y="1496210"/>
            <a:ext cx="98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n-gram</a:t>
            </a:r>
            <a:r>
              <a:rPr lang="ko-KR" altLang="en-US" b="1" dirty="0"/>
              <a:t>의 극성점수</a:t>
            </a:r>
            <a:r>
              <a:rPr lang="en-US" altLang="ko-KR" b="1" dirty="0"/>
              <a:t>(polarity score)</a:t>
            </a:r>
            <a:r>
              <a:rPr lang="ko-KR" altLang="en-US" b="1" dirty="0"/>
              <a:t>를 이용해 문장</a:t>
            </a:r>
            <a:r>
              <a:rPr lang="en-US" altLang="ko-KR" b="1" dirty="0"/>
              <a:t>(sentences)</a:t>
            </a:r>
            <a:r>
              <a:rPr lang="ko-KR" altLang="en-US" b="1" dirty="0"/>
              <a:t>와 문서</a:t>
            </a:r>
            <a:r>
              <a:rPr lang="en-US" altLang="ko-KR" b="1" dirty="0"/>
              <a:t>(documents)</a:t>
            </a:r>
            <a:r>
              <a:rPr lang="ko-KR" altLang="en-US" b="1" dirty="0"/>
              <a:t>의 톤 측정 </a:t>
            </a:r>
            <a:endParaRPr lang="ko-KR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B9A67-9580-499F-BA41-8D5729F87BE7}"/>
                  </a:ext>
                </a:extLst>
              </p:cNvPr>
              <p:cNvSpPr txBox="1"/>
              <p:nvPr/>
            </p:nvSpPr>
            <p:spPr>
              <a:xfrm>
                <a:off x="1538343" y="2231656"/>
                <a:ext cx="4864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ⅰ.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개별 문장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(sentence)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어조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측정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B9A67-9580-499F-BA41-8D5729F8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343" y="2231656"/>
                <a:ext cx="4864345" cy="369332"/>
              </a:xfrm>
              <a:prstGeom prst="rect">
                <a:avLst/>
              </a:prstGeom>
              <a:blipFill>
                <a:blip r:embed="rId4"/>
                <a:stretch>
                  <a:fillRect l="-100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9FC579-4AD0-4424-A137-96A0225C5FBA}"/>
                  </a:ext>
                </a:extLst>
              </p:cNvPr>
              <p:cNvSpPr txBox="1"/>
              <p:nvPr/>
            </p:nvSpPr>
            <p:spPr>
              <a:xfrm>
                <a:off x="1538343" y="4224717"/>
                <a:ext cx="493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ⅱ.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개별 문서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(document)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어조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측정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9FC579-4AD0-4424-A137-96A0225C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343" y="4224717"/>
                <a:ext cx="4934941" cy="369332"/>
              </a:xfrm>
              <a:prstGeom prst="rect">
                <a:avLst/>
              </a:prstGeom>
              <a:blipFill>
                <a:blip r:embed="rId5"/>
                <a:stretch>
                  <a:fillRect l="-98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6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40A1F9-BAB3-4770-B8FB-65E8C89688B0}"/>
              </a:ext>
            </a:extLst>
          </p:cNvPr>
          <p:cNvSpPr/>
          <p:nvPr/>
        </p:nvSpPr>
        <p:spPr>
          <a:xfrm>
            <a:off x="4110812" y="682450"/>
            <a:ext cx="9256143" cy="2955485"/>
          </a:xfrm>
          <a:prstGeom prst="rect">
            <a:avLst/>
          </a:prstGeom>
          <a:noFill/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90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2.3 Polarity Classification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87375" y="864156"/>
            <a:ext cx="342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Step 4. Measuring Sentiments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1DDB4-1628-46C1-8148-1F2849173780}"/>
              </a:ext>
            </a:extLst>
          </p:cNvPr>
          <p:cNvSpPr txBox="1"/>
          <p:nvPr/>
        </p:nvSpPr>
        <p:spPr>
          <a:xfrm>
            <a:off x="1188534" y="1496210"/>
            <a:ext cx="98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n-gram</a:t>
            </a:r>
            <a:r>
              <a:rPr lang="ko-KR" altLang="en-US" b="1" dirty="0"/>
              <a:t>의 극성점수</a:t>
            </a:r>
            <a:r>
              <a:rPr lang="en-US" altLang="ko-KR" b="1" dirty="0"/>
              <a:t>(polarity score)</a:t>
            </a:r>
            <a:r>
              <a:rPr lang="ko-KR" altLang="en-US" b="1" dirty="0"/>
              <a:t>를 이용해 문장</a:t>
            </a:r>
            <a:r>
              <a:rPr lang="en-US" altLang="ko-KR" b="1" dirty="0"/>
              <a:t>(sentences)</a:t>
            </a:r>
            <a:r>
              <a:rPr lang="ko-KR" altLang="en-US" b="1" dirty="0"/>
              <a:t>와 문서</a:t>
            </a:r>
            <a:r>
              <a:rPr lang="en-US" altLang="ko-KR" b="1" dirty="0"/>
              <a:t>(documents)</a:t>
            </a:r>
            <a:r>
              <a:rPr lang="ko-KR" altLang="en-US" b="1" dirty="0"/>
              <a:t>의 톤 측정 </a:t>
            </a:r>
            <a:endParaRPr lang="ko-KR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D7BB208-74E6-4773-958E-26ACB352F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46598"/>
                  </p:ext>
                </p:extLst>
              </p:nvPr>
            </p:nvGraphicFramePr>
            <p:xfrm>
              <a:off x="1188535" y="2282291"/>
              <a:ext cx="9832242" cy="3711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931">
                      <a:extLst>
                        <a:ext uri="{9D8B030D-6E8A-4147-A177-3AD203B41FA5}">
                          <a16:colId xmlns:a16="http://schemas.microsoft.com/office/drawing/2014/main" val="1229805092"/>
                        </a:ext>
                      </a:extLst>
                    </a:gridCol>
                    <a:gridCol w="1377841">
                      <a:extLst>
                        <a:ext uri="{9D8B030D-6E8A-4147-A177-3AD203B41FA5}">
                          <a16:colId xmlns:a16="http://schemas.microsoft.com/office/drawing/2014/main" val="2334298212"/>
                        </a:ext>
                      </a:extLst>
                    </a:gridCol>
                    <a:gridCol w="6139427">
                      <a:extLst>
                        <a:ext uri="{9D8B030D-6E8A-4147-A177-3AD203B41FA5}">
                          <a16:colId xmlns:a16="http://schemas.microsoft.com/office/drawing/2014/main" val="3189459483"/>
                        </a:ext>
                      </a:extLst>
                    </a:gridCol>
                    <a:gridCol w="1493043">
                      <a:extLst>
                        <a:ext uri="{9D8B030D-6E8A-4147-A177-3AD203B41FA5}">
                          <a16:colId xmlns:a16="http://schemas.microsoft.com/office/drawing/2014/main" val="529070979"/>
                        </a:ext>
                      </a:extLst>
                    </a:gridCol>
                  </a:tblGrid>
                  <a:tr h="7665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No.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BOK minutes</a:t>
                          </a:r>
                        </a:p>
                        <a:p>
                          <a:pPr algn="ctr" latinLnBrk="1"/>
                          <a:r>
                            <a:rPr lang="en-US" altLang="ko-KR" sz="16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(Foreign Currency + Financial Markets)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𝒕𝒐𝒏𝒆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19589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20050609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>
                              <a:effectLst/>
                            </a:rPr>
                            <a:t>일부 위원은 우리나라 경제가 일본경제 에 비해 더 나아질 특별한 요인이 없음에도 </a:t>
                          </a:r>
                          <a:r>
                            <a:rPr lang="en-US" altLang="ko-KR" sz="1100" b="1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0.172414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197268525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20050707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</a:t>
                          </a:r>
                          <a:r>
                            <a:rPr lang="en-US" altLang="ko-KR" sz="1100" b="1" dirty="0">
                              <a:effectLst/>
                            </a:rPr>
                            <a:t>6</a:t>
                          </a:r>
                          <a:r>
                            <a:rPr lang="ko-KR" altLang="en-US" sz="1100" b="1" dirty="0">
                              <a:effectLst/>
                            </a:rPr>
                            <a:t>월 들어 국제유가가 크게 오르고 원화와 엔화간 동조화 현상이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뚜렷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0.142857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1425700746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3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20050811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위안화 절상 이후 아시아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통화중</a:t>
                          </a:r>
                          <a:r>
                            <a:rPr lang="ko-KR" altLang="en-US" sz="1100" b="1" dirty="0">
                              <a:effectLst/>
                            </a:rPr>
                            <a:t> 우리나라 원화의 절상폭이 가장 컸다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0.380282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3569115262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4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20050908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최근 인도네시아 금융불안 사태가 발생한 가운데 국제 환투기세력이 인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0.241379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085137357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5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20051011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미국과 우리나라의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정책금</a:t>
                          </a:r>
                          <a:r>
                            <a:rPr lang="ko-KR" altLang="en-US" sz="1100" b="1" dirty="0">
                              <a:effectLst/>
                            </a:rPr>
                            <a:t> 리 격차가 확대되고 있는 가운데 금년 두 차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0.473684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940481580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17107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D7BB208-74E6-4773-958E-26ACB352F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46598"/>
                  </p:ext>
                </p:extLst>
              </p:nvPr>
            </p:nvGraphicFramePr>
            <p:xfrm>
              <a:off x="1188535" y="2282291"/>
              <a:ext cx="9832242" cy="3711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931">
                      <a:extLst>
                        <a:ext uri="{9D8B030D-6E8A-4147-A177-3AD203B41FA5}">
                          <a16:colId xmlns:a16="http://schemas.microsoft.com/office/drawing/2014/main" val="1229805092"/>
                        </a:ext>
                      </a:extLst>
                    </a:gridCol>
                    <a:gridCol w="1377841">
                      <a:extLst>
                        <a:ext uri="{9D8B030D-6E8A-4147-A177-3AD203B41FA5}">
                          <a16:colId xmlns:a16="http://schemas.microsoft.com/office/drawing/2014/main" val="2334298212"/>
                        </a:ext>
                      </a:extLst>
                    </a:gridCol>
                    <a:gridCol w="6139427">
                      <a:extLst>
                        <a:ext uri="{9D8B030D-6E8A-4147-A177-3AD203B41FA5}">
                          <a16:colId xmlns:a16="http://schemas.microsoft.com/office/drawing/2014/main" val="3189459483"/>
                        </a:ext>
                      </a:extLst>
                    </a:gridCol>
                    <a:gridCol w="1493043">
                      <a:extLst>
                        <a:ext uri="{9D8B030D-6E8A-4147-A177-3AD203B41FA5}">
                          <a16:colId xmlns:a16="http://schemas.microsoft.com/office/drawing/2014/main" val="529070979"/>
                        </a:ext>
                      </a:extLst>
                    </a:gridCol>
                  </a:tblGrid>
                  <a:tr h="76651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No.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Date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BOK minutes</a:t>
                          </a:r>
                        </a:p>
                        <a:p>
                          <a:pPr algn="ctr" latinLnBrk="1"/>
                          <a:r>
                            <a:rPr lang="en-US" altLang="ko-KR" sz="1600" b="1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(Foreign Currency + Financial Markets)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9184" t="-794" r="-2041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19589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20050609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>
                              <a:effectLst/>
                            </a:rPr>
                            <a:t>일부 위원은 우리나라 경제가 일본경제 에 비해 더 나아질 특별한 요인이 없음에도 </a:t>
                          </a:r>
                          <a:r>
                            <a:rPr lang="en-US" altLang="ko-KR" sz="1100" b="1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0.172414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197268525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20050707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</a:t>
                          </a:r>
                          <a:r>
                            <a:rPr lang="en-US" altLang="ko-KR" sz="1100" b="1" dirty="0">
                              <a:effectLst/>
                            </a:rPr>
                            <a:t>6</a:t>
                          </a:r>
                          <a:r>
                            <a:rPr lang="ko-KR" altLang="en-US" sz="1100" b="1" dirty="0">
                              <a:effectLst/>
                            </a:rPr>
                            <a:t>월 들어 국제유가가 크게 오르고 원화와 엔화간 동조화 현상이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뚜렷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0.142857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1425700746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3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20050811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위안화 절상 이후 아시아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통화중</a:t>
                          </a:r>
                          <a:r>
                            <a:rPr lang="ko-KR" altLang="en-US" sz="1100" b="1" dirty="0">
                              <a:effectLst/>
                            </a:rPr>
                            <a:t> 우리나라 원화의 절상폭이 가장 컸다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0.380282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3569115262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4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20050908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최근 인도네시아 금융불안 사태가 발생한 가운데 국제 환투기세력이 인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0.241379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085137357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5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>
                              <a:effectLst/>
                            </a:rPr>
                            <a:t>20051011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1" dirty="0">
                              <a:effectLst/>
                            </a:rPr>
                            <a:t>일부 위원은 미국과 우리나라의 </a:t>
                          </a:r>
                          <a:r>
                            <a:rPr lang="ko-KR" altLang="en-US" sz="1100" b="1" dirty="0" err="1">
                              <a:effectLst/>
                            </a:rPr>
                            <a:t>정책금</a:t>
                          </a:r>
                          <a:r>
                            <a:rPr lang="ko-KR" altLang="en-US" sz="1100" b="1" dirty="0">
                              <a:effectLst/>
                            </a:rPr>
                            <a:t> 리 격차가 확대되고 있는 가운데 금년 두 차</a:t>
                          </a:r>
                          <a:r>
                            <a:rPr lang="en-US" altLang="ko-KR" sz="1100" b="1" dirty="0">
                              <a:effectLst/>
                            </a:rPr>
                            <a:t>...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0.473684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940481580"/>
                      </a:ext>
                    </a:extLst>
                  </a:tr>
                  <a:tr h="4908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dirty="0">
                              <a:effectLst/>
                            </a:rPr>
                            <a:t>…</a:t>
                          </a:r>
                        </a:p>
                      </a:txBody>
                      <a:tcPr marL="14504" marR="14504" marT="14504" marB="14504" anchor="ctr"/>
                    </a:tc>
                    <a:extLst>
                      <a:ext uri="{0D108BD9-81ED-4DB2-BD59-A6C34878D82A}">
                        <a16:rowId xmlns:a16="http://schemas.microsoft.com/office/drawing/2014/main" val="2171074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166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khÃ¡ch hÃ ng 2">
            <a:extLst>
              <a:ext uri="{FF2B5EF4-FFF2-40B4-BE49-F238E27FC236}">
                <a16:creationId xmlns:a16="http://schemas.microsoft.com/office/drawing/2014/main" id="{35C910BC-A4A7-4D1B-9B02-BD32BB41C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"/>
          <a:stretch/>
        </p:blipFill>
        <p:spPr bwMode="auto">
          <a:xfrm>
            <a:off x="144780" y="148590"/>
            <a:ext cx="11902440" cy="65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C453-D977-4F87-8E13-531FB21A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258"/>
            <a:ext cx="9144000" cy="1508125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ID" b="1" dirty="0">
                <a:solidFill>
                  <a:schemeClr val="bg2"/>
                </a:solidFill>
              </a:rPr>
              <a:t>.</a:t>
            </a:r>
            <a:r>
              <a:rPr lang="ko-KR" altLang="en-US" b="1" dirty="0">
                <a:solidFill>
                  <a:schemeClr val="bg2"/>
                </a:solidFill>
              </a:rPr>
              <a:t>프로젝트 결과</a:t>
            </a:r>
            <a:endParaRPr lang="en-ID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45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207895-6A3F-414A-A4C4-5024B9B38F7B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35D01-76AE-4E44-9040-8250AA7C1548}"/>
              </a:ext>
            </a:extLst>
          </p:cNvPr>
          <p:cNvSpPr txBox="1"/>
          <p:nvPr/>
        </p:nvSpPr>
        <p:spPr>
          <a:xfrm>
            <a:off x="587375" y="8641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결과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19835E-7391-4739-8B61-A79C15EC9643}"/>
              </a:ext>
            </a:extLst>
          </p:cNvPr>
          <p:cNvCxnSpPr>
            <a:cxnSpLocks/>
          </p:cNvCxnSpPr>
          <p:nvPr/>
        </p:nvCxnSpPr>
        <p:spPr>
          <a:xfrm>
            <a:off x="1710813" y="1509249"/>
            <a:ext cx="0" cy="502679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73F77C-AF71-410B-B535-17083F127934}"/>
              </a:ext>
            </a:extLst>
          </p:cNvPr>
          <p:cNvGrpSpPr/>
          <p:nvPr/>
        </p:nvGrpSpPr>
        <p:grpSpPr>
          <a:xfrm>
            <a:off x="971332" y="4433668"/>
            <a:ext cx="6317814" cy="1179871"/>
            <a:chOff x="971332" y="2945343"/>
            <a:chExt cx="6317814" cy="1179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A6DEFB-A518-4BD6-9390-4D6EA60F2D2C}"/>
                    </a:ext>
                  </a:extLst>
                </p:cNvPr>
                <p:cNvSpPr txBox="1"/>
                <p:nvPr/>
              </p:nvSpPr>
              <p:spPr>
                <a:xfrm>
                  <a:off x="1807068" y="3047996"/>
                  <a:ext cx="5482078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MP Sentiments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𝒕𝒐𝒏𝒆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𝒎𝒌𝒕</m:t>
                          </m:r>
                        </m:sub>
                      </m:sSub>
                    </m:oMath>
                  </a14:m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 ↔  </a:t>
                  </a:r>
                  <a:r>
                    <a:rPr lang="en-US" altLang="ko-KR" sz="1600" b="1" dirty="0"/>
                    <a:t>Macroeconomic Variables</a:t>
                  </a:r>
                </a:p>
                <a:p>
                  <a:endParaRPr lang="en-US" altLang="ko-KR" sz="1600" b="1" dirty="0"/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sz="1600" dirty="0"/>
                    <a:t>CPI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sz="1600" dirty="0"/>
                    <a:t>Stock Market Price / </a:t>
                  </a:r>
                  <a:r>
                    <a:rPr lang="ko-KR" altLang="en-US" sz="1600" dirty="0"/>
                    <a:t>장단기 스프레드</a:t>
                  </a:r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BA6DEFB-A518-4BD6-9390-4D6EA60F2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68" y="3047996"/>
                  <a:ext cx="5482078" cy="1077218"/>
                </a:xfrm>
                <a:prstGeom prst="rect">
                  <a:avLst/>
                </a:prstGeom>
                <a:blipFill>
                  <a:blip r:embed="rId3"/>
                  <a:stretch>
                    <a:fillRect l="-778" t="-1695" b="-79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3B31B9-9846-4E9B-B1D0-D7A668DAADFE}"/>
                </a:ext>
              </a:extLst>
            </p:cNvPr>
            <p:cNvSpPr/>
            <p:nvPr/>
          </p:nvSpPr>
          <p:spPr>
            <a:xfrm>
              <a:off x="1617407" y="3102659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091DF695-D111-4634-9587-8DDAC018BED9}"/>
                </a:ext>
              </a:extLst>
            </p:cNvPr>
            <p:cNvSpPr/>
            <p:nvPr/>
          </p:nvSpPr>
          <p:spPr>
            <a:xfrm>
              <a:off x="971332" y="2945343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03</a:t>
              </a:r>
              <a:endParaRPr lang="ko-KR" altLang="en-US" sz="20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76AC57-453C-4336-A834-F3C00282C9EB}"/>
              </a:ext>
            </a:extLst>
          </p:cNvPr>
          <p:cNvGrpSpPr/>
          <p:nvPr/>
        </p:nvGrpSpPr>
        <p:grpSpPr>
          <a:xfrm>
            <a:off x="971332" y="1700213"/>
            <a:ext cx="4349840" cy="933650"/>
            <a:chOff x="971332" y="2945343"/>
            <a:chExt cx="4349840" cy="9336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2CC0E6-C42A-4F4A-9901-472F327EB8AC}"/>
                </a:ext>
              </a:extLst>
            </p:cNvPr>
            <p:cNvSpPr txBox="1"/>
            <p:nvPr/>
          </p:nvSpPr>
          <p:spPr>
            <a:xfrm>
              <a:off x="1807068" y="3047996"/>
              <a:ext cx="35141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(Accuracy)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측정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b="1" dirty="0"/>
            </a:p>
            <a:p>
              <a:pPr marL="285750" indent="-285750">
                <a:buFontTx/>
                <a:buChar char="-"/>
              </a:pPr>
              <a:r>
                <a:rPr lang="en-US" altLang="ko-KR" sz="1600" dirty="0"/>
                <a:t>Intensity</a:t>
              </a:r>
              <a:r>
                <a:rPr lang="ko-KR" altLang="en-US" sz="1600" dirty="0"/>
                <a:t>에 따른 모델 정확도 측정</a:t>
              </a:r>
              <a:endParaRPr lang="en-US" altLang="ko-KR" sz="16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DAA325-D037-4B36-A5C1-2AE6D99EC0AB}"/>
                </a:ext>
              </a:extLst>
            </p:cNvPr>
            <p:cNvSpPr/>
            <p:nvPr/>
          </p:nvSpPr>
          <p:spPr>
            <a:xfrm>
              <a:off x="1617407" y="3102659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3D852EC3-588B-4221-8E49-64622AD46BD7}"/>
                </a:ext>
              </a:extLst>
            </p:cNvPr>
            <p:cNvSpPr/>
            <p:nvPr/>
          </p:nvSpPr>
          <p:spPr>
            <a:xfrm>
              <a:off x="971332" y="2945343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A9A3A1-1CEC-42F7-AC80-B11469FC5687}"/>
              </a:ext>
            </a:extLst>
          </p:cNvPr>
          <p:cNvGrpSpPr/>
          <p:nvPr/>
        </p:nvGrpSpPr>
        <p:grpSpPr>
          <a:xfrm>
            <a:off x="971332" y="2909624"/>
            <a:ext cx="7143873" cy="1179871"/>
            <a:chOff x="971332" y="2945343"/>
            <a:chExt cx="7143873" cy="1179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4876BE-898B-41A5-B3B2-F5DB0168D0BE}"/>
                    </a:ext>
                  </a:extLst>
                </p:cNvPr>
                <p:cNvSpPr txBox="1"/>
                <p:nvPr/>
              </p:nvSpPr>
              <p:spPr>
                <a:xfrm>
                  <a:off x="1807068" y="3047996"/>
                  <a:ext cx="6308137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MP Sentiments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𝒕𝒐𝒏𝒆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𝒎𝒌𝒕</m:t>
                          </m:r>
                        </m:sub>
                      </m:sSub>
                    </m:oMath>
                  </a14:m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 ↔  </a:t>
                  </a:r>
                  <a:r>
                    <a:rPr lang="en-US" altLang="ko-KR" sz="1600" b="1" dirty="0"/>
                    <a:t>MP Decision, BOK Policy rate, EPU</a:t>
                  </a:r>
                </a:p>
                <a:p>
                  <a:endParaRPr lang="en-US" altLang="ko-KR" sz="1600" b="1" dirty="0"/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sz="1600" dirty="0"/>
                    <a:t>BOK Policy rate  /  MP Decision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altLang="ko-KR" sz="1600" dirty="0"/>
                    <a:t>EPU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4876BE-898B-41A5-B3B2-F5DB0168D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68" y="3047996"/>
                  <a:ext cx="6308137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676" t="-1695" b="-7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9DB74C-9E93-43AC-81F5-71D76316FEAE}"/>
                </a:ext>
              </a:extLst>
            </p:cNvPr>
            <p:cNvSpPr/>
            <p:nvPr/>
          </p:nvSpPr>
          <p:spPr>
            <a:xfrm>
              <a:off x="1617407" y="3102659"/>
              <a:ext cx="167148" cy="1671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F73027DC-E970-46F7-AAAD-E961FDA5DD10}"/>
                </a:ext>
              </a:extLst>
            </p:cNvPr>
            <p:cNvSpPr/>
            <p:nvPr/>
          </p:nvSpPr>
          <p:spPr>
            <a:xfrm>
              <a:off x="971332" y="2945343"/>
              <a:ext cx="639653" cy="481781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DDA624-1B1F-4A99-9CA1-92E9E24C3150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5" action="ppaction://hlinkfile"/>
              </a:rPr>
              <a:t>shorturl.at/</a:t>
            </a:r>
            <a:r>
              <a:rPr lang="en-US" altLang="ko-KR" sz="1000" b="1" dirty="0" err="1">
                <a:hlinkClick r:id="rId5" action="ppaction://hlinkfile"/>
              </a:rPr>
              <a:t>ekrFO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65392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8B97D-3E42-42EB-9A1B-B1C277F7C5CE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AD0E-13B5-4FD3-A4A9-4468D452201F}"/>
              </a:ext>
            </a:extLst>
          </p:cNvPr>
          <p:cNvSpPr txBox="1"/>
          <p:nvPr/>
        </p:nvSpPr>
        <p:spPr>
          <a:xfrm>
            <a:off x="569404" y="8641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C85AE"/>
                </a:solidFill>
              </a:rPr>
              <a:t>정확도</a:t>
            </a:r>
            <a:r>
              <a:rPr lang="en-US" altLang="ko-KR" b="1" dirty="0">
                <a:solidFill>
                  <a:srgbClr val="2C85AE"/>
                </a:solidFill>
              </a:rPr>
              <a:t>(Accuracy)</a:t>
            </a:r>
            <a:r>
              <a:rPr lang="ko-KR" altLang="en-US" b="1" dirty="0">
                <a:solidFill>
                  <a:srgbClr val="2C85AE"/>
                </a:solidFill>
              </a:rPr>
              <a:t> 측정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A70C6A-FB9C-47F9-9A94-B02224A66D7C}"/>
              </a:ext>
            </a:extLst>
          </p:cNvPr>
          <p:cNvGrpSpPr/>
          <p:nvPr/>
        </p:nvGrpSpPr>
        <p:grpSpPr>
          <a:xfrm>
            <a:off x="1064716" y="1443949"/>
            <a:ext cx="10079915" cy="954059"/>
            <a:chOff x="587375" y="1415194"/>
            <a:chExt cx="10079915" cy="95405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D3B943A-1631-42DB-A95F-322B1A00351A}"/>
                </a:ext>
              </a:extLst>
            </p:cNvPr>
            <p:cNvSpPr/>
            <p:nvPr/>
          </p:nvSpPr>
          <p:spPr>
            <a:xfrm>
              <a:off x="587375" y="1415194"/>
              <a:ext cx="10079915" cy="52712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predict(</a:t>
              </a:r>
              <a:r>
                <a:rPr lang="en-US" altLang="ko-KR" dirty="0" err="1">
                  <a:solidFill>
                    <a:schemeClr val="tx1"/>
                  </a:solidFill>
                </a:rPr>
                <a:t>test_set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counting_h</a:t>
              </a:r>
              <a:r>
                <a:rPr lang="en-US" altLang="ko-KR" dirty="0">
                  <a:solidFill>
                    <a:schemeClr val="tx1"/>
                  </a:solidFill>
                </a:rPr>
                <a:t>”].sum(),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counting_d</a:t>
              </a:r>
              <a:r>
                <a:rPr lang="en-US" altLang="ko-KR" dirty="0">
                  <a:solidFill>
                    <a:schemeClr val="tx1"/>
                  </a:solidFill>
                </a:rPr>
                <a:t>”].sum(), 1.3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7E64A-9B8D-4F88-9E87-300970D8725D}"/>
                </a:ext>
              </a:extLst>
            </p:cNvPr>
            <p:cNvSpPr txBox="1"/>
            <p:nvPr/>
          </p:nvSpPr>
          <p:spPr>
            <a:xfrm>
              <a:off x="698887" y="1999921"/>
              <a:ext cx="4402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Intensity = 1.3   |   Accuracy = 69.800%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B9E09D-377A-471B-98C0-D10233F84A5C}"/>
              </a:ext>
            </a:extLst>
          </p:cNvPr>
          <p:cNvGrpSpPr/>
          <p:nvPr/>
        </p:nvGrpSpPr>
        <p:grpSpPr>
          <a:xfrm>
            <a:off x="1064716" y="2509982"/>
            <a:ext cx="10079915" cy="954059"/>
            <a:chOff x="587375" y="1415194"/>
            <a:chExt cx="10079915" cy="95405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628A74E-FBE2-4811-AAE8-B40C6D462B0D}"/>
                </a:ext>
              </a:extLst>
            </p:cNvPr>
            <p:cNvSpPr/>
            <p:nvPr/>
          </p:nvSpPr>
          <p:spPr>
            <a:xfrm>
              <a:off x="587375" y="1415194"/>
              <a:ext cx="10079915" cy="52712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predict(</a:t>
              </a:r>
              <a:r>
                <a:rPr lang="en-US" altLang="ko-KR" dirty="0" err="1">
                  <a:solidFill>
                    <a:schemeClr val="tx1"/>
                  </a:solidFill>
                </a:rPr>
                <a:t>test_set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counting_h</a:t>
              </a:r>
              <a:r>
                <a:rPr lang="en-US" altLang="ko-KR" dirty="0">
                  <a:solidFill>
                    <a:schemeClr val="tx1"/>
                  </a:solidFill>
                </a:rPr>
                <a:t>”].sum(),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counting_d</a:t>
              </a:r>
              <a:r>
                <a:rPr lang="en-US" altLang="ko-KR" dirty="0">
                  <a:solidFill>
                    <a:schemeClr val="tx1"/>
                  </a:solidFill>
                </a:rPr>
                <a:t>”].sum(), 1.5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9F16DB-9F37-4EA0-A6BD-AE64CFE27247}"/>
                </a:ext>
              </a:extLst>
            </p:cNvPr>
            <p:cNvSpPr txBox="1"/>
            <p:nvPr/>
          </p:nvSpPr>
          <p:spPr>
            <a:xfrm>
              <a:off x="698887" y="1999921"/>
              <a:ext cx="440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Intensity = 1.5   |   Accuracy = 71.396%</a:t>
              </a:r>
              <a:endParaRPr lang="ko-KR" altLang="en-US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52DF79-E68D-4BD0-AF67-A1EF32F5E101}"/>
              </a:ext>
            </a:extLst>
          </p:cNvPr>
          <p:cNvGrpSpPr/>
          <p:nvPr/>
        </p:nvGrpSpPr>
        <p:grpSpPr>
          <a:xfrm>
            <a:off x="1064716" y="3576015"/>
            <a:ext cx="10079915" cy="954059"/>
            <a:chOff x="587375" y="1415194"/>
            <a:chExt cx="10079915" cy="95405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859C0EE-29D7-4524-A6C3-BA3F3DA49255}"/>
                </a:ext>
              </a:extLst>
            </p:cNvPr>
            <p:cNvSpPr/>
            <p:nvPr/>
          </p:nvSpPr>
          <p:spPr>
            <a:xfrm>
              <a:off x="587375" y="1415194"/>
              <a:ext cx="10079915" cy="52712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predict(</a:t>
              </a:r>
              <a:r>
                <a:rPr lang="en-US" altLang="ko-KR" dirty="0" err="1">
                  <a:solidFill>
                    <a:schemeClr val="tx1"/>
                  </a:solidFill>
                </a:rPr>
                <a:t>test_set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counting_h</a:t>
              </a:r>
              <a:r>
                <a:rPr lang="en-US" altLang="ko-KR" dirty="0">
                  <a:solidFill>
                    <a:schemeClr val="tx1"/>
                  </a:solidFill>
                </a:rPr>
                <a:t>”].sum(),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counting_d</a:t>
              </a:r>
              <a:r>
                <a:rPr lang="en-US" altLang="ko-KR" dirty="0">
                  <a:solidFill>
                    <a:schemeClr val="tx1"/>
                  </a:solidFill>
                </a:rPr>
                <a:t>”].sum(), 1.3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B622E5-FB8A-43D3-86C1-1154E5E4F496}"/>
                </a:ext>
              </a:extLst>
            </p:cNvPr>
            <p:cNvSpPr txBox="1"/>
            <p:nvPr/>
          </p:nvSpPr>
          <p:spPr>
            <a:xfrm>
              <a:off x="698887" y="1999921"/>
              <a:ext cx="440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Intensity = 1.7   |   Accuracy = 72.059%</a:t>
              </a:r>
              <a:endParaRPr lang="ko-KR" altLang="en-US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0BF471-9E33-4AE2-984D-74479C40564F}"/>
              </a:ext>
            </a:extLst>
          </p:cNvPr>
          <p:cNvGrpSpPr/>
          <p:nvPr/>
        </p:nvGrpSpPr>
        <p:grpSpPr>
          <a:xfrm>
            <a:off x="1064716" y="4642047"/>
            <a:ext cx="10079915" cy="954059"/>
            <a:chOff x="587375" y="1415194"/>
            <a:chExt cx="10079915" cy="95405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076EF27-C294-4ACF-B60F-738AD6BE0261}"/>
                </a:ext>
              </a:extLst>
            </p:cNvPr>
            <p:cNvSpPr/>
            <p:nvPr/>
          </p:nvSpPr>
          <p:spPr>
            <a:xfrm>
              <a:off x="587375" y="1415194"/>
              <a:ext cx="10079915" cy="52712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predict(</a:t>
              </a:r>
              <a:r>
                <a:rPr lang="en-US" altLang="ko-KR" dirty="0" err="1">
                  <a:solidFill>
                    <a:schemeClr val="tx1"/>
                  </a:solidFill>
                </a:rPr>
                <a:t>test_set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counting_h</a:t>
              </a:r>
              <a:r>
                <a:rPr lang="en-US" altLang="ko-KR" dirty="0">
                  <a:solidFill>
                    <a:schemeClr val="tx1"/>
                  </a:solidFill>
                </a:rPr>
                <a:t>”].sum(), </a:t>
              </a:r>
              <a:r>
                <a:rPr lang="en-US" altLang="ko-KR" dirty="0" err="1">
                  <a:solidFill>
                    <a:schemeClr val="tx1"/>
                  </a:solidFill>
                </a:rPr>
                <a:t>testdf</a:t>
              </a:r>
              <a:r>
                <a:rPr lang="en-US" altLang="ko-KR" dirty="0">
                  <a:solidFill>
                    <a:schemeClr val="tx1"/>
                  </a:solidFill>
                </a:rPr>
                <a:t>[“</a:t>
              </a:r>
              <a:r>
                <a:rPr lang="en-US" altLang="ko-KR" dirty="0" err="1">
                  <a:solidFill>
                    <a:schemeClr val="tx1"/>
                  </a:solidFill>
                </a:rPr>
                <a:t>counting_d</a:t>
              </a:r>
              <a:r>
                <a:rPr lang="en-US" altLang="ko-KR" dirty="0">
                  <a:solidFill>
                    <a:schemeClr val="tx1"/>
                  </a:solidFill>
                </a:rPr>
                <a:t>”].sum(), 1.3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64D07A-B361-4DE4-8649-D92FD43FDAC9}"/>
                </a:ext>
              </a:extLst>
            </p:cNvPr>
            <p:cNvSpPr txBox="1"/>
            <p:nvPr/>
          </p:nvSpPr>
          <p:spPr>
            <a:xfrm>
              <a:off x="698887" y="1999921"/>
              <a:ext cx="440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Intensity = 2.0   |   Accuracy = 71.181%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954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ntroduction to Creative Writing: How to Get Started">
            <a:extLst>
              <a:ext uri="{FF2B5EF4-FFF2-40B4-BE49-F238E27FC236}">
                <a16:creationId xmlns:a16="http://schemas.microsoft.com/office/drawing/2014/main" id="{65E44A2E-9181-4519-B0A3-873B5BE5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136525"/>
            <a:ext cx="11902440" cy="65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C453-D977-4F87-8E13-531FB21A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7277"/>
            <a:ext cx="9144000" cy="1508125"/>
          </a:xfrm>
        </p:spPr>
        <p:txBody>
          <a:bodyPr/>
          <a:lstStyle/>
          <a:p>
            <a:r>
              <a:rPr lang="en-ID" b="1" dirty="0">
                <a:solidFill>
                  <a:schemeClr val="bg2"/>
                </a:solidFill>
              </a:rPr>
              <a:t>Ⅰ. </a:t>
            </a:r>
            <a:r>
              <a:rPr lang="ko-KR" altLang="en-US" b="1" dirty="0">
                <a:solidFill>
                  <a:schemeClr val="bg2"/>
                </a:solidFill>
              </a:rPr>
              <a:t>프로젝트 배경</a:t>
            </a:r>
            <a:endParaRPr lang="en-ID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0463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70A56D-2D37-4971-A13A-5AB41CACB393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AB560A-AAD6-46EE-B954-D35C3FE841B0}"/>
              </a:ext>
            </a:extLst>
          </p:cNvPr>
          <p:cNvSpPr txBox="1"/>
          <p:nvPr/>
        </p:nvSpPr>
        <p:spPr>
          <a:xfrm>
            <a:off x="2742366" y="5857285"/>
            <a:ext cx="670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Intensity</a:t>
            </a:r>
            <a:r>
              <a:rPr lang="ko-KR" altLang="en-US" sz="2400" b="1" dirty="0"/>
              <a:t>가 커질수록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Overfitting</a:t>
            </a:r>
            <a:r>
              <a:rPr lang="ko-KR" altLang="en-US" sz="2400" b="1" dirty="0">
                <a:solidFill>
                  <a:srgbClr val="FF0000"/>
                </a:solidFill>
              </a:rPr>
              <a:t>발생 가능성 ↑</a:t>
            </a:r>
            <a:endParaRPr lang="ko-KR" altLang="ko-KR" sz="2400" b="1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276AD8-53BA-4B27-87A4-D2F4DC1A6BFD}"/>
              </a:ext>
            </a:extLst>
          </p:cNvPr>
          <p:cNvGrpSpPr/>
          <p:nvPr/>
        </p:nvGrpSpPr>
        <p:grpSpPr>
          <a:xfrm>
            <a:off x="2948222" y="1287021"/>
            <a:ext cx="6496876" cy="1040130"/>
            <a:chOff x="2027208" y="2144427"/>
            <a:chExt cx="7160822" cy="3649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79A35D-05F7-4451-8097-3C67D0B74C94}"/>
                </a:ext>
              </a:extLst>
            </p:cNvPr>
            <p:cNvSpPr/>
            <p:nvPr/>
          </p:nvSpPr>
          <p:spPr>
            <a:xfrm>
              <a:off x="2027208" y="3378953"/>
              <a:ext cx="3580411" cy="17854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7DB0AF-2032-4174-9E15-CE7231318876}"/>
                </a:ext>
              </a:extLst>
            </p:cNvPr>
            <p:cNvSpPr/>
            <p:nvPr/>
          </p:nvSpPr>
          <p:spPr>
            <a:xfrm>
              <a:off x="5607619" y="3378953"/>
              <a:ext cx="3580411" cy="1785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5D988D-5F98-4481-8C17-2B7C59F02CF7}"/>
                </a:ext>
              </a:extLst>
            </p:cNvPr>
            <p:cNvSpPr/>
            <p:nvPr/>
          </p:nvSpPr>
          <p:spPr>
            <a:xfrm>
              <a:off x="4737151" y="3378953"/>
              <a:ext cx="1740937" cy="178546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gray area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6F10E4-6534-4323-BAA9-C5D24DEF487D}"/>
                </a:ext>
              </a:extLst>
            </p:cNvPr>
            <p:cNvSpPr txBox="1"/>
            <p:nvPr/>
          </p:nvSpPr>
          <p:spPr>
            <a:xfrm>
              <a:off x="4401856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0.76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180B3-A0DD-4637-874D-D2F0D688E136}"/>
                </a:ext>
              </a:extLst>
            </p:cNvPr>
            <p:cNvSpPr txBox="1"/>
            <p:nvPr/>
          </p:nvSpPr>
          <p:spPr>
            <a:xfrm>
              <a:off x="2764713" y="3637289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dovish</a:t>
              </a:r>
              <a:endParaRPr lang="ko-KR" alt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227B91-F3D2-4F6F-BC1A-700ADE01D71E}"/>
                </a:ext>
              </a:extLst>
            </p:cNvPr>
            <p:cNvSpPr txBox="1"/>
            <p:nvPr/>
          </p:nvSpPr>
          <p:spPr>
            <a:xfrm>
              <a:off x="7313099" y="3755949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hawkish</a:t>
              </a:r>
              <a:endParaRPr lang="ko-KR" altLang="en-US" sz="16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E3B0531-4CAE-461C-A13B-728E1BEF5093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51" y="3246538"/>
              <a:ext cx="0" cy="254769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EE550A-BEA9-46CB-88AD-40D6267D2F7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59" y="3246538"/>
              <a:ext cx="0" cy="254769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295EF6-081B-4E15-9965-2E9589B8AA0E}"/>
                </a:ext>
              </a:extLst>
            </p:cNvPr>
            <p:cNvSpPr txBox="1"/>
            <p:nvPr/>
          </p:nvSpPr>
          <p:spPr>
            <a:xfrm>
              <a:off x="6096000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1.3</a:t>
              </a:r>
              <a:endParaRPr lang="ko-KR" altLang="en-US" sz="16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D17E14A-30E2-44E4-B858-805F9A3F475D}"/>
                </a:ext>
              </a:extLst>
            </p:cNvPr>
            <p:cNvCxnSpPr/>
            <p:nvPr/>
          </p:nvCxnSpPr>
          <p:spPr>
            <a:xfrm>
              <a:off x="4737151" y="5412475"/>
              <a:ext cx="1723208" cy="0"/>
            </a:xfrm>
            <a:prstGeom prst="line">
              <a:avLst/>
            </a:prstGeom>
            <a:ln w="5715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E26F592-EAD9-4D69-A249-AA1D060B87C4}"/>
                </a:ext>
              </a:extLst>
            </p:cNvPr>
            <p:cNvCxnSpPr/>
            <p:nvPr/>
          </p:nvCxnSpPr>
          <p:spPr>
            <a:xfrm flipH="1">
              <a:off x="2027208" y="5412475"/>
              <a:ext cx="2709943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AAAD4E2-ABFA-443F-B33E-B9E3D2B1BF09}"/>
                </a:ext>
              </a:extLst>
            </p:cNvPr>
            <p:cNvCxnSpPr>
              <a:cxnSpLocks/>
            </p:cNvCxnSpPr>
            <p:nvPr/>
          </p:nvCxnSpPr>
          <p:spPr>
            <a:xfrm>
              <a:off x="6478088" y="5412475"/>
              <a:ext cx="270994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51AF37-1EC8-4605-9A0E-5D1C6DAD936C}"/>
              </a:ext>
            </a:extLst>
          </p:cNvPr>
          <p:cNvGrpSpPr/>
          <p:nvPr/>
        </p:nvGrpSpPr>
        <p:grpSpPr>
          <a:xfrm>
            <a:off x="2948222" y="2329543"/>
            <a:ext cx="6496876" cy="1040130"/>
            <a:chOff x="2027208" y="2144427"/>
            <a:chExt cx="7160822" cy="36498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1CF536-79E8-445F-94F5-4B34EDB5BA39}"/>
                </a:ext>
              </a:extLst>
            </p:cNvPr>
            <p:cNvSpPr/>
            <p:nvPr/>
          </p:nvSpPr>
          <p:spPr>
            <a:xfrm>
              <a:off x="2027208" y="3378953"/>
              <a:ext cx="3580411" cy="17854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A981E0E-0C04-4A67-AE64-4FD12B795D84}"/>
                </a:ext>
              </a:extLst>
            </p:cNvPr>
            <p:cNvSpPr/>
            <p:nvPr/>
          </p:nvSpPr>
          <p:spPr>
            <a:xfrm>
              <a:off x="5607619" y="3378953"/>
              <a:ext cx="3580411" cy="1785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85E375-02FE-486A-9775-F6BD025A050D}"/>
                </a:ext>
              </a:extLst>
            </p:cNvPr>
            <p:cNvSpPr/>
            <p:nvPr/>
          </p:nvSpPr>
          <p:spPr>
            <a:xfrm>
              <a:off x="4401855" y="3378954"/>
              <a:ext cx="2443675" cy="178546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gray area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5088F8-A689-4832-9449-184C7FA75FF0}"/>
                </a:ext>
              </a:extLst>
            </p:cNvPr>
            <p:cNvSpPr txBox="1"/>
            <p:nvPr/>
          </p:nvSpPr>
          <p:spPr>
            <a:xfrm>
              <a:off x="4066559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0.66</a:t>
              </a:r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CB1A83-7CE7-4F62-84B3-B24987E4E11F}"/>
                </a:ext>
              </a:extLst>
            </p:cNvPr>
            <p:cNvSpPr txBox="1"/>
            <p:nvPr/>
          </p:nvSpPr>
          <p:spPr>
            <a:xfrm>
              <a:off x="2597066" y="3637289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dovish</a:t>
              </a:r>
              <a:endParaRPr lang="ko-KR" alt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7F93A8-162F-4E2E-B598-EBAEFB837FC7}"/>
                </a:ext>
              </a:extLst>
            </p:cNvPr>
            <p:cNvSpPr txBox="1"/>
            <p:nvPr/>
          </p:nvSpPr>
          <p:spPr>
            <a:xfrm>
              <a:off x="7399314" y="3683773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hawkish</a:t>
              </a:r>
              <a:endParaRPr lang="ko-KR" altLang="en-US" sz="16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DF3961B-0599-4B27-A3E6-D07176585F06}"/>
                </a:ext>
              </a:extLst>
            </p:cNvPr>
            <p:cNvCxnSpPr>
              <a:cxnSpLocks/>
            </p:cNvCxnSpPr>
            <p:nvPr/>
          </p:nvCxnSpPr>
          <p:spPr>
            <a:xfrm>
              <a:off x="4401855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C983D36-6640-44B0-B61D-90FD9A34BAE6}"/>
                </a:ext>
              </a:extLst>
            </p:cNvPr>
            <p:cNvCxnSpPr>
              <a:cxnSpLocks/>
            </p:cNvCxnSpPr>
            <p:nvPr/>
          </p:nvCxnSpPr>
          <p:spPr>
            <a:xfrm>
              <a:off x="6845533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3A6D1B-49FD-4175-AF25-7269FB55C885}"/>
                </a:ext>
              </a:extLst>
            </p:cNvPr>
            <p:cNvSpPr txBox="1"/>
            <p:nvPr/>
          </p:nvSpPr>
          <p:spPr>
            <a:xfrm>
              <a:off x="6481174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1.5</a:t>
              </a:r>
              <a:endParaRPr lang="ko-KR" altLang="en-US" sz="16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EDE0D4B-89EA-48EA-81FA-5288D31692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1855" y="5412475"/>
              <a:ext cx="2443675" cy="0"/>
            </a:xfrm>
            <a:prstGeom prst="line">
              <a:avLst/>
            </a:prstGeom>
            <a:ln w="5715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34A1B30-E680-437C-ADAA-0F0562967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209" y="5412475"/>
              <a:ext cx="237464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54E643E-D06E-48B0-AE9F-7DA63A8B720A}"/>
                </a:ext>
              </a:extLst>
            </p:cNvPr>
            <p:cNvCxnSpPr>
              <a:cxnSpLocks/>
            </p:cNvCxnSpPr>
            <p:nvPr/>
          </p:nvCxnSpPr>
          <p:spPr>
            <a:xfrm>
              <a:off x="6845530" y="5412475"/>
              <a:ext cx="23425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2E76EB-0FC5-4004-9ECA-5C63A1C4DBDD}"/>
              </a:ext>
            </a:extLst>
          </p:cNvPr>
          <p:cNvGrpSpPr/>
          <p:nvPr/>
        </p:nvGrpSpPr>
        <p:grpSpPr>
          <a:xfrm>
            <a:off x="2948222" y="3406847"/>
            <a:ext cx="6496876" cy="1040130"/>
            <a:chOff x="2027208" y="2144427"/>
            <a:chExt cx="7160822" cy="364980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2EAA1BC-E220-4BF5-A8B1-CC912DF6129F}"/>
                </a:ext>
              </a:extLst>
            </p:cNvPr>
            <p:cNvSpPr/>
            <p:nvPr/>
          </p:nvSpPr>
          <p:spPr>
            <a:xfrm>
              <a:off x="2027208" y="3378953"/>
              <a:ext cx="3580411" cy="17854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B637B3-6FB6-438E-8D9B-058C09898E39}"/>
                </a:ext>
              </a:extLst>
            </p:cNvPr>
            <p:cNvSpPr/>
            <p:nvPr/>
          </p:nvSpPr>
          <p:spPr>
            <a:xfrm>
              <a:off x="5607619" y="3378953"/>
              <a:ext cx="3580411" cy="1785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603D597-9214-449F-98BB-E2BE1CB30E2F}"/>
                </a:ext>
              </a:extLst>
            </p:cNvPr>
            <p:cNvSpPr/>
            <p:nvPr/>
          </p:nvSpPr>
          <p:spPr>
            <a:xfrm>
              <a:off x="3731263" y="3378954"/>
              <a:ext cx="3781774" cy="178546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gray area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C7AF2F-C1B0-4225-B591-4FDDB3FD87A0}"/>
                </a:ext>
              </a:extLst>
            </p:cNvPr>
            <p:cNvSpPr txBox="1"/>
            <p:nvPr/>
          </p:nvSpPr>
          <p:spPr>
            <a:xfrm>
              <a:off x="3395967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0.58</a:t>
              </a:r>
              <a:endParaRPr lang="ko-KR" alt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CF8C50-404B-4B61-8523-65AD896D70AA}"/>
                </a:ext>
              </a:extLst>
            </p:cNvPr>
            <p:cNvSpPr txBox="1"/>
            <p:nvPr/>
          </p:nvSpPr>
          <p:spPr>
            <a:xfrm>
              <a:off x="2261770" y="3683773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dovish</a:t>
              </a:r>
              <a:endParaRPr lang="ko-KR" alt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4014B-81BC-4D34-99A7-462672ECD6CC}"/>
                </a:ext>
              </a:extLst>
            </p:cNvPr>
            <p:cNvSpPr txBox="1"/>
            <p:nvPr/>
          </p:nvSpPr>
          <p:spPr>
            <a:xfrm>
              <a:off x="7733067" y="3683773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hawkish</a:t>
              </a:r>
              <a:endParaRPr lang="ko-KR" altLang="en-US" sz="16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FD36F79-0AC4-488D-9575-6A7A4EAC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263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E65FCE-21CD-4086-94D7-06F3407F72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3040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D257C2-CD26-43A1-9244-02E9CB16DEEB}"/>
                </a:ext>
              </a:extLst>
            </p:cNvPr>
            <p:cNvSpPr txBox="1"/>
            <p:nvPr/>
          </p:nvSpPr>
          <p:spPr>
            <a:xfrm>
              <a:off x="7148681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1.7</a:t>
              </a:r>
              <a:endParaRPr lang="ko-KR" altLang="en-US" sz="1600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28E0447-D388-4881-BC46-AD76C740F281}"/>
                </a:ext>
              </a:extLst>
            </p:cNvPr>
            <p:cNvCxnSpPr>
              <a:cxnSpLocks/>
            </p:cNvCxnSpPr>
            <p:nvPr/>
          </p:nvCxnSpPr>
          <p:spPr>
            <a:xfrm>
              <a:off x="3731263" y="5412475"/>
              <a:ext cx="3781774" cy="0"/>
            </a:xfrm>
            <a:prstGeom prst="line">
              <a:avLst/>
            </a:prstGeom>
            <a:ln w="5715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D6ADC87-984B-42EA-81CB-403DD1E00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209" y="5412475"/>
              <a:ext cx="1704054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D48C0E5-F42E-4AFF-A9A8-A71BBB911A05}"/>
                </a:ext>
              </a:extLst>
            </p:cNvPr>
            <p:cNvCxnSpPr>
              <a:cxnSpLocks/>
            </p:cNvCxnSpPr>
            <p:nvPr/>
          </p:nvCxnSpPr>
          <p:spPr>
            <a:xfrm>
              <a:off x="7513037" y="5412475"/>
              <a:ext cx="16749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600F14E-7B9C-419C-81E1-1FC7E75B715B}"/>
              </a:ext>
            </a:extLst>
          </p:cNvPr>
          <p:cNvGrpSpPr/>
          <p:nvPr/>
        </p:nvGrpSpPr>
        <p:grpSpPr>
          <a:xfrm>
            <a:off x="2848191" y="4465574"/>
            <a:ext cx="6702733" cy="1040130"/>
            <a:chOff x="1916954" y="2144427"/>
            <a:chExt cx="7387716" cy="364980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30EC0A-3D26-454F-8A28-4799DEB3E5CD}"/>
                </a:ext>
              </a:extLst>
            </p:cNvPr>
            <p:cNvSpPr/>
            <p:nvPr/>
          </p:nvSpPr>
          <p:spPr>
            <a:xfrm>
              <a:off x="2027208" y="3378953"/>
              <a:ext cx="3580411" cy="17854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E00EED-DCC9-4462-9A93-3C34E0C665A0}"/>
                </a:ext>
              </a:extLst>
            </p:cNvPr>
            <p:cNvSpPr/>
            <p:nvPr/>
          </p:nvSpPr>
          <p:spPr>
            <a:xfrm>
              <a:off x="5607619" y="3378953"/>
              <a:ext cx="3580411" cy="1785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C048845-0DE4-434C-B815-5BFCB8944404}"/>
                </a:ext>
              </a:extLst>
            </p:cNvPr>
            <p:cNvSpPr/>
            <p:nvPr/>
          </p:nvSpPr>
          <p:spPr>
            <a:xfrm>
              <a:off x="3041631" y="3378954"/>
              <a:ext cx="5140593" cy="178546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gray area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B7D6EF-65BB-4D63-9A9F-54D9485BA550}"/>
                </a:ext>
              </a:extLst>
            </p:cNvPr>
            <p:cNvSpPr txBox="1"/>
            <p:nvPr/>
          </p:nvSpPr>
          <p:spPr>
            <a:xfrm>
              <a:off x="2706335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0.50</a:t>
              </a:r>
              <a:endParaRPr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3072154-4627-4D74-AD39-EAA59D7AD525}"/>
                </a:ext>
              </a:extLst>
            </p:cNvPr>
            <p:cNvSpPr txBox="1"/>
            <p:nvPr/>
          </p:nvSpPr>
          <p:spPr>
            <a:xfrm>
              <a:off x="1916954" y="3617951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dovish</a:t>
              </a:r>
              <a:endParaRPr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CA3A52-F967-4F71-8CD7-5AB64A855210}"/>
                </a:ext>
              </a:extLst>
            </p:cNvPr>
            <p:cNvSpPr txBox="1"/>
            <p:nvPr/>
          </p:nvSpPr>
          <p:spPr>
            <a:xfrm>
              <a:off x="8069738" y="3683773"/>
              <a:ext cx="123493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hawkish</a:t>
              </a:r>
              <a:endParaRPr lang="ko-KR" altLang="en-US" sz="1600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5F516A4-9336-4F0C-A6D5-D54DF0D56D12}"/>
                </a:ext>
              </a:extLst>
            </p:cNvPr>
            <p:cNvCxnSpPr>
              <a:cxnSpLocks/>
            </p:cNvCxnSpPr>
            <p:nvPr/>
          </p:nvCxnSpPr>
          <p:spPr>
            <a:xfrm>
              <a:off x="3041631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A2DBE6B-AAF9-4A35-AFCB-AA3705863331}"/>
                </a:ext>
              </a:extLst>
            </p:cNvPr>
            <p:cNvCxnSpPr>
              <a:cxnSpLocks/>
            </p:cNvCxnSpPr>
            <p:nvPr/>
          </p:nvCxnSpPr>
          <p:spPr>
            <a:xfrm>
              <a:off x="8182232" y="3246536"/>
              <a:ext cx="0" cy="2547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46E373-A605-403B-80DB-E3983B54A520}"/>
                </a:ext>
              </a:extLst>
            </p:cNvPr>
            <p:cNvSpPr txBox="1"/>
            <p:nvPr/>
          </p:nvSpPr>
          <p:spPr>
            <a:xfrm>
              <a:off x="7817873" y="2144427"/>
              <a:ext cx="670592" cy="118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2.0</a:t>
              </a:r>
              <a:endParaRPr lang="ko-KR" altLang="en-US" sz="1600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2C33DDC-9C5B-48AB-9B3D-EEA9C490DE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1631" y="5412475"/>
              <a:ext cx="5140593" cy="0"/>
            </a:xfrm>
            <a:prstGeom prst="line">
              <a:avLst/>
            </a:prstGeom>
            <a:ln w="5715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4F91C61-6EC0-4643-94B2-97C09D2E1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7209" y="5412475"/>
              <a:ext cx="1014422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A560693-BCC7-4EDC-94CF-2A8D21DAD54D}"/>
                </a:ext>
              </a:extLst>
            </p:cNvPr>
            <p:cNvCxnSpPr>
              <a:cxnSpLocks/>
            </p:cNvCxnSpPr>
            <p:nvPr/>
          </p:nvCxnSpPr>
          <p:spPr>
            <a:xfrm>
              <a:off x="8182224" y="5412475"/>
              <a:ext cx="100580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21A8079-94A4-44A7-89FD-8CFABFB92EDF}"/>
              </a:ext>
            </a:extLst>
          </p:cNvPr>
          <p:cNvSpPr txBox="1"/>
          <p:nvPr/>
        </p:nvSpPr>
        <p:spPr>
          <a:xfrm>
            <a:off x="569404" y="8641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C85AE"/>
                </a:solidFill>
              </a:rPr>
              <a:t>정확도</a:t>
            </a:r>
            <a:r>
              <a:rPr lang="en-US" altLang="ko-KR" b="1" dirty="0">
                <a:solidFill>
                  <a:srgbClr val="2C85AE"/>
                </a:solidFill>
              </a:rPr>
              <a:t>(Accuracy)</a:t>
            </a:r>
            <a:r>
              <a:rPr lang="ko-KR" altLang="en-US" b="1" dirty="0">
                <a:solidFill>
                  <a:srgbClr val="2C85AE"/>
                </a:solidFill>
              </a:rPr>
              <a:t> 측정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3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4002E-10B6-406B-B748-31396B1825CA}"/>
                  </a:ext>
                </a:extLst>
              </p:cNvPr>
              <p:cNvSpPr txBox="1"/>
              <p:nvPr/>
            </p:nvSpPr>
            <p:spPr>
              <a:xfrm>
                <a:off x="587375" y="1422080"/>
                <a:ext cx="3039358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BOK policy rate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C4002E-10B6-406B-B748-31396B18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1422080"/>
                <a:ext cx="3039358" cy="415819"/>
              </a:xfrm>
              <a:prstGeom prst="rect">
                <a:avLst/>
              </a:prstGeom>
              <a:blipFill>
                <a:blip r:embed="rId2"/>
                <a:stretch>
                  <a:fillRect l="-100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AF9BD-88A3-48EC-8EE1-8F3C22C0FB3C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827D0-5713-4CD0-B1E8-154D13834598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결과 비교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90BFC-D595-4775-9EF2-160CBAFE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2033802"/>
            <a:ext cx="5329238" cy="380819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8CCB57-1B6A-4433-805D-1FA1B6DE02B3}"/>
                  </a:ext>
                </a:extLst>
              </p:cNvPr>
              <p:cNvSpPr txBox="1"/>
              <p:nvPr/>
            </p:nvSpPr>
            <p:spPr>
              <a:xfrm>
                <a:off x="6096000" y="1422080"/>
                <a:ext cx="2721964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MP decision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8CCB57-1B6A-4433-805D-1FA1B6DE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22080"/>
                <a:ext cx="2721964" cy="415819"/>
              </a:xfrm>
              <a:prstGeom prst="rect">
                <a:avLst/>
              </a:prstGeom>
              <a:blipFill>
                <a:blip r:embed="rId4"/>
                <a:stretch>
                  <a:fillRect l="-1119" r="-224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2CD2563A-B148-4D85-9874-A11E826EB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33802"/>
            <a:ext cx="5292725" cy="380819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4CF6259-12BC-401E-83CA-18D5EB7C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91807"/>
              </p:ext>
            </p:extLst>
          </p:nvPr>
        </p:nvGraphicFramePr>
        <p:xfrm>
          <a:off x="1818968" y="5831329"/>
          <a:ext cx="4097645" cy="222885"/>
        </p:xfrm>
        <a:graphic>
          <a:graphicData uri="http://schemas.openxmlformats.org/drawingml/2006/table">
            <a:tbl>
              <a:tblPr/>
              <a:tblGrid>
                <a:gridCol w="409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출처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5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한국은행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2E648A0-5D58-4CBE-9E3F-DC5E8199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03197"/>
              </p:ext>
            </p:extLst>
          </p:nvPr>
        </p:nvGraphicFramePr>
        <p:xfrm>
          <a:off x="7264020" y="5831329"/>
          <a:ext cx="4097645" cy="222885"/>
        </p:xfrm>
        <a:graphic>
          <a:graphicData uri="http://schemas.openxmlformats.org/drawingml/2006/table">
            <a:tbl>
              <a:tblPr/>
              <a:tblGrid>
                <a:gridCol w="409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출처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한국은행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7A167D-C43E-42A9-850C-804213B6AE75}"/>
              </a:ext>
            </a:extLst>
          </p:cNvPr>
          <p:cNvSpPr/>
          <p:nvPr/>
        </p:nvSpPr>
        <p:spPr>
          <a:xfrm>
            <a:off x="5950226" y="17035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6" action="ppaction://hlinkfile"/>
              </a:rPr>
              <a:t>shorturl.at/</a:t>
            </a:r>
            <a:r>
              <a:rPr lang="en-US" altLang="ko-KR" sz="1000" b="1" dirty="0" err="1">
                <a:hlinkClick r:id="rId6" action="ppaction://hlinkfile"/>
              </a:rPr>
              <a:t>ekrFO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587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473F5E-3269-4C6E-AA7F-8EF48428E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8" t="53481"/>
          <a:stretch/>
        </p:blipFill>
        <p:spPr>
          <a:xfrm>
            <a:off x="587375" y="2050404"/>
            <a:ext cx="5329644" cy="3788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F833A-E702-418A-889C-CC73FE12AA92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67FF-7553-4E0E-803B-CBC05F831AC1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결과 비교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61C535-3265-4AC2-A335-247F30B3B767}"/>
                  </a:ext>
                </a:extLst>
              </p:cNvPr>
              <p:cNvSpPr txBox="1"/>
              <p:nvPr/>
            </p:nvSpPr>
            <p:spPr>
              <a:xfrm>
                <a:off x="587375" y="1422080"/>
                <a:ext cx="2012218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EPU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61C535-3265-4AC2-A335-247F30B3B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1422080"/>
                <a:ext cx="2012218" cy="415819"/>
              </a:xfrm>
              <a:prstGeom prst="rect">
                <a:avLst/>
              </a:prstGeom>
              <a:blipFill>
                <a:blip r:embed="rId3"/>
                <a:stretch>
                  <a:fillRect l="-1515" r="-606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A07AC9-779B-44B7-A089-3A5CD968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13477"/>
              </p:ext>
            </p:extLst>
          </p:nvPr>
        </p:nvGraphicFramePr>
        <p:xfrm>
          <a:off x="1818968" y="5838956"/>
          <a:ext cx="4097645" cy="222885"/>
        </p:xfrm>
        <a:graphic>
          <a:graphicData uri="http://schemas.openxmlformats.org/drawingml/2006/table">
            <a:tbl>
              <a:tblPr/>
              <a:tblGrid>
                <a:gridCol w="409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출처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50" b="1" dirty="0">
                          <a:latin typeface="+mn-lt"/>
                        </a:rPr>
                        <a:t>http://www.policyuncertainty.com/korea_monthly.html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2DC72-437E-4B5D-942B-516DD631FE85}"/>
                  </a:ext>
                </a:extLst>
              </p:cNvPr>
              <p:cNvSpPr txBox="1"/>
              <p:nvPr/>
            </p:nvSpPr>
            <p:spPr>
              <a:xfrm>
                <a:off x="6096000" y="1422080"/>
                <a:ext cx="1948097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CPI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2DC72-437E-4B5D-942B-516DD631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22080"/>
                <a:ext cx="1948097" cy="415819"/>
              </a:xfrm>
              <a:prstGeom prst="rect">
                <a:avLst/>
              </a:prstGeom>
              <a:blipFill>
                <a:blip r:embed="rId4"/>
                <a:stretch>
                  <a:fillRect l="-1563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B2E73A-786E-4206-B6F1-83E41AB2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66247"/>
              </p:ext>
            </p:extLst>
          </p:nvPr>
        </p:nvGraphicFramePr>
        <p:xfrm>
          <a:off x="7506759" y="5838956"/>
          <a:ext cx="4097645" cy="222885"/>
        </p:xfrm>
        <a:graphic>
          <a:graphicData uri="http://schemas.openxmlformats.org/drawingml/2006/table">
            <a:tbl>
              <a:tblPr/>
              <a:tblGrid>
                <a:gridCol w="409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출처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: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통계청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1DDED739-075A-4D90-8F7F-1A8EAE537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8" t="2112" b="51369"/>
          <a:stretch/>
        </p:blipFill>
        <p:spPr>
          <a:xfrm>
            <a:off x="6096000" y="2050404"/>
            <a:ext cx="5329644" cy="37885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A3DEFD-512B-4AA6-8A78-B883422CA084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5" action="ppaction://hlinkfile"/>
              </a:rPr>
              <a:t>shorturl.at/</a:t>
            </a:r>
            <a:r>
              <a:rPr lang="en-US" altLang="ko-KR" sz="1000" b="1" dirty="0" err="1">
                <a:hlinkClick r:id="rId5" action="ppaction://hlinkfile"/>
              </a:rPr>
              <a:t>ekrFO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419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38741"/>
              </p:ext>
            </p:extLst>
          </p:nvPr>
        </p:nvGraphicFramePr>
        <p:xfrm>
          <a:off x="2187765" y="5840746"/>
          <a:ext cx="3718090" cy="222885"/>
        </p:xfrm>
        <a:graphic>
          <a:graphicData uri="http://schemas.openxmlformats.org/drawingml/2006/table">
            <a:tbl>
              <a:tblPr/>
              <a:tblGrid>
                <a:gridCol w="371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http://www.krx.co.kr/main/main.jsp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F833A-E702-418A-889C-CC73FE12AA92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67FF-7553-4E0E-803B-CBC05F831AC1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결과 비교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2F00-E5CC-4C87-92B4-A9149495599D}"/>
                  </a:ext>
                </a:extLst>
              </p:cNvPr>
              <p:cNvSpPr txBox="1"/>
              <p:nvPr/>
            </p:nvSpPr>
            <p:spPr>
              <a:xfrm>
                <a:off x="587375" y="1422080"/>
                <a:ext cx="3320589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stock market index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2F00-E5CC-4C87-92B4-A9149495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1422080"/>
                <a:ext cx="3320589" cy="415819"/>
              </a:xfrm>
              <a:prstGeom prst="rect">
                <a:avLst/>
              </a:prstGeom>
              <a:blipFill>
                <a:blip r:embed="rId3"/>
                <a:stretch>
                  <a:fillRect l="-917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795B5E36-B317-4712-BC76-1929C1D07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75" y="2033802"/>
            <a:ext cx="5329238" cy="38069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43326C8-5255-49C1-BF0B-A0BB1D7A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47893"/>
              </p:ext>
            </p:extLst>
          </p:nvPr>
        </p:nvGraphicFramePr>
        <p:xfrm>
          <a:off x="7595069" y="5876894"/>
          <a:ext cx="3718090" cy="222885"/>
        </p:xfrm>
        <a:graphic>
          <a:graphicData uri="http://schemas.openxmlformats.org/drawingml/2006/table">
            <a:tbl>
              <a:tblPr/>
              <a:tblGrid>
                <a:gridCol w="371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출처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e-</a:t>
                      </a:r>
                      <a:r>
                        <a:rPr lang="ko-KR" altLang="en-US" sz="1050" b="1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나라지표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30196F1-806F-456F-A829-7E29D682A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363" y="2033803"/>
            <a:ext cx="4932362" cy="38069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D4307-6807-4BF6-A9FC-ED8E23E7A64B}"/>
                  </a:ext>
                </a:extLst>
              </p:cNvPr>
              <p:cNvSpPr txBox="1"/>
              <p:nvPr/>
            </p:nvSpPr>
            <p:spPr>
              <a:xfrm>
                <a:off x="6313480" y="1422080"/>
                <a:ext cx="31759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ea typeface="Adobe 고딕 Std B" panose="020B0800000000000000" pitchFamily="34" charset="-127"/>
                  </a:rPr>
                  <a:t>(f)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𝑡𝑜𝑛𝑒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Adobe 고딕 Std B" panose="020B0800000000000000" pitchFamily="34" charset="-127"/>
                          </a:rPr>
                          <m:t>𝑚𝑘𝑡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</a:t>
                </a:r>
                <a:r>
                  <a:rPr lang="ko-KR" altLang="en-US" sz="1600" dirty="0"/>
                  <a:t>장단기 스프레드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D4307-6807-4BF6-A9FC-ED8E23E7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80" y="1422080"/>
                <a:ext cx="3175998" cy="415498"/>
              </a:xfrm>
              <a:prstGeom prst="rect">
                <a:avLst/>
              </a:prstGeom>
              <a:blipFill>
                <a:blip r:embed="rId6"/>
                <a:stretch>
                  <a:fillRect l="-115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4EF6508-8B13-45B3-8B18-7E0B9E8A6130}"/>
              </a:ext>
            </a:extLst>
          </p:cNvPr>
          <p:cNvSpPr/>
          <p:nvPr/>
        </p:nvSpPr>
        <p:spPr>
          <a:xfrm>
            <a:off x="5274785" y="2231552"/>
            <a:ext cx="439337" cy="135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2">
                    <a:lumMod val="75000"/>
                  </a:schemeClr>
                </a:solidFill>
              </a:rPr>
              <a:t>idx</a:t>
            </a:r>
            <a:endParaRPr lang="ko-KR" alt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9A636D-A615-4325-940B-51BC0E5767FB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7" action="ppaction://hlinkfile"/>
              </a:rPr>
              <a:t>shorturl.at/</a:t>
            </a:r>
            <a:r>
              <a:rPr lang="en-US" altLang="ko-KR" sz="1000" b="1" dirty="0" err="1">
                <a:hlinkClick r:id="rId7" action="ppaction://hlinkfile"/>
              </a:rPr>
              <a:t>ekrFO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9246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F833A-E702-418A-889C-CC73FE12AA92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67FF-7553-4E0E-803B-CBC05F831AC1}"/>
              </a:ext>
            </a:extLst>
          </p:cNvPr>
          <p:cNvSpPr txBox="1"/>
          <p:nvPr/>
        </p:nvSpPr>
        <p:spPr>
          <a:xfrm>
            <a:off x="587375" y="8641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결과 비교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53DDA-81A2-408B-B43E-3339A57E482D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2" action="ppaction://hlinkfile"/>
              </a:rPr>
              <a:t>shorturl.at/mvzH5</a:t>
            </a:r>
            <a:endParaRPr lang="ko-KR" altLang="en-US" sz="1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58A2E0-288B-4A8C-A1D3-3B9EEC37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72" y="1246602"/>
            <a:ext cx="7119055" cy="4643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567457-53FA-4207-B365-95C29C32FFC2}"/>
              </a:ext>
            </a:extLst>
          </p:cNvPr>
          <p:cNvSpPr/>
          <p:nvPr/>
        </p:nvSpPr>
        <p:spPr>
          <a:xfrm>
            <a:off x="3633966" y="5950356"/>
            <a:ext cx="492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데이터스튜디오 </a:t>
            </a:r>
            <a:r>
              <a:rPr lang="en-US" altLang="ko-KR" sz="1600" b="1" dirty="0"/>
              <a:t>: </a:t>
            </a:r>
            <a:r>
              <a:rPr lang="en-US" altLang="ko-KR" sz="1600" b="1" dirty="0">
                <a:hlinkClick r:id="rId2" action="ppaction://hlinkfile"/>
              </a:rPr>
              <a:t>shorturl.at/ovCQ3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1450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A99200-670C-43D0-B751-EF5CB11EF31B}"/>
              </a:ext>
            </a:extLst>
          </p:cNvPr>
          <p:cNvGrpSpPr/>
          <p:nvPr/>
        </p:nvGrpSpPr>
        <p:grpSpPr>
          <a:xfrm>
            <a:off x="6096000" y="1233488"/>
            <a:ext cx="5271276" cy="5123253"/>
            <a:chOff x="6365809" y="1415194"/>
            <a:chExt cx="4947350" cy="48084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65809" y="1415194"/>
              <a:ext cx="4947350" cy="480842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sp>
          <p:nvSpPr>
            <p:cNvPr id="17" name="타원 16"/>
            <p:cNvSpPr/>
            <p:nvPr/>
          </p:nvSpPr>
          <p:spPr>
            <a:xfrm>
              <a:off x="6814252" y="3562156"/>
              <a:ext cx="466731" cy="4667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808156" y="2348655"/>
              <a:ext cx="466731" cy="46673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224213" y="3562156"/>
              <a:ext cx="466731" cy="46673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A1D18F-07D2-489F-8B23-F3C352686B85}"/>
              </a:ext>
            </a:extLst>
          </p:cNvPr>
          <p:cNvGrpSpPr/>
          <p:nvPr/>
        </p:nvGrpSpPr>
        <p:grpSpPr>
          <a:xfrm>
            <a:off x="612384" y="1233488"/>
            <a:ext cx="5123254" cy="5123253"/>
            <a:chOff x="988836" y="1415194"/>
            <a:chExt cx="4808424" cy="4808423"/>
          </a:xfrm>
        </p:grpSpPr>
        <p:pic>
          <p:nvPicPr>
            <p:cNvPr id="1029" name="Picture 5" descr="C:\Users\user\team\heatmap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88836" y="1415194"/>
              <a:ext cx="4808424" cy="48084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24" name="타원 23"/>
            <p:cNvSpPr/>
            <p:nvPr/>
          </p:nvSpPr>
          <p:spPr>
            <a:xfrm>
              <a:off x="1652151" y="2846368"/>
              <a:ext cx="447242" cy="44724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652151" y="3561956"/>
              <a:ext cx="447242" cy="44724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268090" y="3555860"/>
              <a:ext cx="447242" cy="44724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652151" y="5018767"/>
              <a:ext cx="447242" cy="44724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BB8906-CE62-422F-AD95-88995017C6EA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BE4B4-4B8A-46F2-BE22-66FCAF04926C}"/>
              </a:ext>
            </a:extLst>
          </p:cNvPr>
          <p:cNvSpPr txBox="1"/>
          <p:nvPr/>
        </p:nvSpPr>
        <p:spPr>
          <a:xfrm>
            <a:off x="587375" y="864156"/>
            <a:ext cx="28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Correlation Coefficients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043" t="2793" r="2641" b="5395"/>
          <a:stretch/>
        </p:blipFill>
        <p:spPr bwMode="auto">
          <a:xfrm>
            <a:off x="6491289" y="1260685"/>
            <a:ext cx="4897436" cy="46692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314" t="1783" r="2140" b="5918"/>
          <a:stretch/>
        </p:blipFill>
        <p:spPr bwMode="auto">
          <a:xfrm>
            <a:off x="587375" y="1260685"/>
            <a:ext cx="5113338" cy="46692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8D701D-6AD1-4841-A577-5FBCC6422D77}"/>
              </a:ext>
            </a:extLst>
          </p:cNvPr>
          <p:cNvSpPr/>
          <p:nvPr/>
        </p:nvSpPr>
        <p:spPr>
          <a:xfrm>
            <a:off x="236539" y="313118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Project Outcome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ADD0-8CCC-42D7-8184-EC7D8BDEBEF3}"/>
              </a:ext>
            </a:extLst>
          </p:cNvPr>
          <p:cNvSpPr txBox="1"/>
          <p:nvPr/>
        </p:nvSpPr>
        <p:spPr>
          <a:xfrm>
            <a:off x="587375" y="864156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Wordclouds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khÃ¡ch hÃ ng 2">
            <a:extLst>
              <a:ext uri="{FF2B5EF4-FFF2-40B4-BE49-F238E27FC236}">
                <a16:creationId xmlns:a16="http://schemas.microsoft.com/office/drawing/2014/main" id="{35C910BC-A4A7-4D1B-9B02-BD32BB41C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"/>
          <a:stretch/>
        </p:blipFill>
        <p:spPr bwMode="auto">
          <a:xfrm>
            <a:off x="144780" y="148590"/>
            <a:ext cx="11902440" cy="65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C453-D977-4F87-8E13-531FB21A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258"/>
            <a:ext cx="9144000" cy="1508125"/>
          </a:xfrm>
        </p:spPr>
        <p:txBody>
          <a:bodyPr>
            <a:normAutofit/>
          </a:bodyPr>
          <a:lstStyle/>
          <a:p>
            <a:r>
              <a:rPr lang="en-ID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ID" b="1" dirty="0">
                <a:solidFill>
                  <a:schemeClr val="bg2"/>
                </a:solidFill>
              </a:rPr>
              <a:t>. </a:t>
            </a:r>
            <a:r>
              <a:rPr lang="ko-KR" altLang="en-US" b="1" dirty="0">
                <a:solidFill>
                  <a:schemeClr val="bg2"/>
                </a:solidFill>
                <a:ea typeface="맑은 고딕" panose="020B0503020000020004" pitchFamily="50" charset="-127"/>
              </a:rPr>
              <a:t>프로젝트 시사점</a:t>
            </a:r>
            <a:endParaRPr lang="en-ID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45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61944-DE10-4931-8327-8B0A76DC5253}"/>
              </a:ext>
            </a:extLst>
          </p:cNvPr>
          <p:cNvSpPr txBox="1"/>
          <p:nvPr/>
        </p:nvSpPr>
        <p:spPr>
          <a:xfrm>
            <a:off x="2498698" y="4688183"/>
            <a:ext cx="7180171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chemeClr val="accent1"/>
                </a:solidFill>
              </a:rPr>
              <a:t>데이터 처리부터 분석까지 논문을 충실히 따르며 직접 구현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chemeClr val="accent1"/>
                </a:solidFill>
              </a:rPr>
              <a:t>프로젝트 결과물의 활용 및 응용 가능성 검토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4B4C5-3F40-41B2-9CDD-713E82C65B97}"/>
              </a:ext>
            </a:extLst>
          </p:cNvPr>
          <p:cNvSpPr txBox="1"/>
          <p:nvPr/>
        </p:nvSpPr>
        <p:spPr>
          <a:xfrm>
            <a:off x="4458370" y="823913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 </a:t>
            </a:r>
            <a:r>
              <a:rPr lang="ko-KR" altLang="en-US" sz="2800" b="1" dirty="0">
                <a:solidFill>
                  <a:schemeClr val="accent1"/>
                </a:solidFill>
              </a:rPr>
              <a:t>프로젝트 목적 </a:t>
            </a:r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798EF5-5A4C-478E-8CDB-EE9868CF4300}"/>
              </a:ext>
            </a:extLst>
          </p:cNvPr>
          <p:cNvGrpSpPr/>
          <p:nvPr/>
        </p:nvGrpSpPr>
        <p:grpSpPr>
          <a:xfrm>
            <a:off x="1329453" y="1694362"/>
            <a:ext cx="9533094" cy="2844736"/>
            <a:chOff x="1297724" y="1694362"/>
            <a:chExt cx="9533094" cy="2844736"/>
          </a:xfrm>
        </p:grpSpPr>
        <p:pic>
          <p:nvPicPr>
            <p:cNvPr id="3" name="그림 2" descr="사람, 실내, 남자이(가) 표시된 사진&#10;&#10;자동 생성된 설명">
              <a:extLst>
                <a:ext uri="{FF2B5EF4-FFF2-40B4-BE49-F238E27FC236}">
                  <a16:creationId xmlns:a16="http://schemas.microsoft.com/office/drawing/2014/main" id="{77AC53DD-B8F7-4AB1-8785-983219C8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6" y="1694362"/>
              <a:ext cx="4273782" cy="284473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BF1A64-B90A-43F8-8A2E-AA99B067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24" y="1694362"/>
              <a:ext cx="4273782" cy="2844736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BDF59-76BA-4858-8429-F277B6469E64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6869386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1570B-47F2-4EDD-98B4-3EDB3FAC404D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55A28B-D3B1-43A8-A76C-438A1DBBCD02}"/>
              </a:ext>
            </a:extLst>
          </p:cNvPr>
          <p:cNvGrpSpPr/>
          <p:nvPr/>
        </p:nvGrpSpPr>
        <p:grpSpPr>
          <a:xfrm>
            <a:off x="3600196" y="1959531"/>
            <a:ext cx="5011929" cy="671984"/>
            <a:chOff x="3558558" y="1615287"/>
            <a:chExt cx="5011929" cy="671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C3EAC1-424B-4181-9622-AEFE7A118DD6}"/>
                </a:ext>
              </a:extLst>
            </p:cNvPr>
            <p:cNvSpPr txBox="1"/>
            <p:nvPr/>
          </p:nvSpPr>
          <p:spPr>
            <a:xfrm>
              <a:off x="3705545" y="1615287"/>
              <a:ext cx="4717958" cy="53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1">
                <a:lnSpc>
                  <a:spcPct val="16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 마이닝을 이용한 금통위 의사록 분석</a:t>
              </a:r>
              <a:endParaRPr lang="ko-KR" altLang="en-US" sz="2000" kern="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1/2 액자 14">
              <a:extLst>
                <a:ext uri="{FF2B5EF4-FFF2-40B4-BE49-F238E27FC236}">
                  <a16:creationId xmlns:a16="http://schemas.microsoft.com/office/drawing/2014/main" id="{9656A34A-953B-4196-A336-C54EC2FB0820}"/>
                </a:ext>
              </a:extLst>
            </p:cNvPr>
            <p:cNvSpPr/>
            <p:nvPr/>
          </p:nvSpPr>
          <p:spPr>
            <a:xfrm>
              <a:off x="3558558" y="1630140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B4D939A8-657E-41E4-9BEA-024AB4F7CACC}"/>
                </a:ext>
              </a:extLst>
            </p:cNvPr>
            <p:cNvSpPr/>
            <p:nvPr/>
          </p:nvSpPr>
          <p:spPr>
            <a:xfrm rot="10800000">
              <a:off x="8276518" y="1999160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B3ED23-5101-4A5B-971A-17EA94F7F717}"/>
              </a:ext>
            </a:extLst>
          </p:cNvPr>
          <p:cNvSpPr/>
          <p:nvPr/>
        </p:nvSpPr>
        <p:spPr>
          <a:xfrm>
            <a:off x="1229139" y="3139513"/>
            <a:ext cx="9733722" cy="2446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통화 정책</a:t>
            </a:r>
            <a:r>
              <a:rPr lang="en-US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효과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분석</a:t>
            </a:r>
            <a:r>
              <a:rPr lang="en-US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모델에 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적용 가능</a:t>
            </a:r>
            <a:endParaRPr lang="en-US" altLang="ko-KR" sz="1600" b="1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장래의 통화 정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책 결정 및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한은의 의사 소통의 효과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평가</a:t>
            </a:r>
            <a:endParaRPr lang="en-US" altLang="ko-KR" sz="1600" b="1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주식 시장 정서 등을 측정에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dirty="0"/>
              <a:t>자산가격이나 실제 변수에 미치는 영향 조사</a:t>
            </a:r>
            <a:endParaRPr lang="en-US" altLang="ko-KR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F1AEB-4B29-466B-A40D-1707D8797B63}"/>
              </a:ext>
            </a:extLst>
          </p:cNvPr>
          <p:cNvSpPr txBox="1"/>
          <p:nvPr/>
        </p:nvSpPr>
        <p:spPr>
          <a:xfrm>
            <a:off x="587375" y="86415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논문에서 언급한 연구의 시사점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254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A6F0595-21D1-4828-A297-9B89A5143D81}"/>
              </a:ext>
            </a:extLst>
          </p:cNvPr>
          <p:cNvGrpSpPr/>
          <p:nvPr/>
        </p:nvGrpSpPr>
        <p:grpSpPr>
          <a:xfrm>
            <a:off x="1542175" y="1700213"/>
            <a:ext cx="3433315" cy="2923809"/>
            <a:chOff x="1828802" y="2433801"/>
            <a:chExt cx="3186545" cy="2713660"/>
          </a:xfrm>
        </p:grpSpPr>
        <p:pic>
          <p:nvPicPr>
            <p:cNvPr id="2050" name="Picture 2" descr="text mining iconì ëí ì´ë¯¸ì§ ê²ìê²°ê³¼">
              <a:extLst>
                <a:ext uri="{FF2B5EF4-FFF2-40B4-BE49-F238E27FC236}">
                  <a16:creationId xmlns:a16="http://schemas.microsoft.com/office/drawing/2014/main" id="{A0B69895-145F-4F64-B26C-7416D984F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2" y="2433801"/>
              <a:ext cx="3186545" cy="2386833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F0B45-8A81-40AD-93C1-E1950690D0B4}"/>
                </a:ext>
              </a:extLst>
            </p:cNvPr>
            <p:cNvSpPr txBox="1"/>
            <p:nvPr/>
          </p:nvSpPr>
          <p:spPr>
            <a:xfrm>
              <a:off x="2766285" y="4839684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텍스트 마이닝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A07E1F-D03E-4FF0-AF0F-7A46DD578FDE}"/>
              </a:ext>
            </a:extLst>
          </p:cNvPr>
          <p:cNvGrpSpPr/>
          <p:nvPr/>
        </p:nvGrpSpPr>
        <p:grpSpPr>
          <a:xfrm>
            <a:off x="7196587" y="1725311"/>
            <a:ext cx="3567538" cy="2879649"/>
            <a:chOff x="7142396" y="2364642"/>
            <a:chExt cx="3517936" cy="28396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9EF0D-2A06-4B5B-B1B3-F39221D8851C}"/>
                </a:ext>
              </a:extLst>
            </p:cNvPr>
            <p:cNvSpPr txBox="1"/>
            <p:nvPr/>
          </p:nvSpPr>
          <p:spPr>
            <a:xfrm>
              <a:off x="8213655" y="4896477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기준금리 예측</a:t>
              </a:r>
            </a:p>
          </p:txBody>
        </p:sp>
        <p:pic>
          <p:nvPicPr>
            <p:cNvPr id="2052" name="Picture 4" descr="Reserve Banks Interest Rate Policy Decision">
              <a:extLst>
                <a:ext uri="{FF2B5EF4-FFF2-40B4-BE49-F238E27FC236}">
                  <a16:creationId xmlns:a16="http://schemas.microsoft.com/office/drawing/2014/main" id="{6DCCE049-0FBD-4928-9C48-C18218812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396" y="2364642"/>
              <a:ext cx="3517936" cy="248014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FE2DE-5390-4417-9ACC-98F7BC827EF1}"/>
              </a:ext>
            </a:extLst>
          </p:cNvPr>
          <p:cNvSpPr/>
          <p:nvPr/>
        </p:nvSpPr>
        <p:spPr>
          <a:xfrm>
            <a:off x="236539" y="313118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810A-EFAB-4E97-B6D9-1A2AE7683484}"/>
              </a:ext>
            </a:extLst>
          </p:cNvPr>
          <p:cNvSpPr txBox="1"/>
          <p:nvPr/>
        </p:nvSpPr>
        <p:spPr>
          <a:xfrm>
            <a:off x="2163670" y="823913"/>
            <a:ext cx="7850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 </a:t>
            </a:r>
            <a:r>
              <a:rPr lang="ko-KR" altLang="en-US" sz="2800" b="1" dirty="0">
                <a:solidFill>
                  <a:schemeClr val="accent1"/>
                </a:solidFill>
              </a:rPr>
              <a:t>텍스트 마이닝을 활용한 금통위 의사록 분석 </a:t>
            </a:r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31" name="그림 30" descr="철물이(가) 표시된 사진&#10;&#10;자동 생성된 설명">
            <a:extLst>
              <a:ext uri="{FF2B5EF4-FFF2-40B4-BE49-F238E27FC236}">
                <a16:creationId xmlns:a16="http://schemas.microsoft.com/office/drawing/2014/main" id="{2C2B9A4D-C580-4E05-B275-760E7B342C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r="33594"/>
          <a:stretch/>
        </p:blipFill>
        <p:spPr>
          <a:xfrm>
            <a:off x="5440053" y="2594902"/>
            <a:ext cx="1330070" cy="40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1185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1570B-47F2-4EDD-98B4-3EDB3FAC404D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55A28B-D3B1-43A8-A76C-438A1DBBCD02}"/>
              </a:ext>
            </a:extLst>
          </p:cNvPr>
          <p:cNvGrpSpPr/>
          <p:nvPr/>
        </p:nvGrpSpPr>
        <p:grpSpPr>
          <a:xfrm>
            <a:off x="3600196" y="1959531"/>
            <a:ext cx="5011929" cy="671984"/>
            <a:chOff x="3558558" y="1615287"/>
            <a:chExt cx="5011929" cy="671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C3EAC1-424B-4181-9622-AEFE7A118DD6}"/>
                </a:ext>
              </a:extLst>
            </p:cNvPr>
            <p:cNvSpPr txBox="1"/>
            <p:nvPr/>
          </p:nvSpPr>
          <p:spPr>
            <a:xfrm>
              <a:off x="3705545" y="1615287"/>
              <a:ext cx="4717958" cy="53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1">
                <a:lnSpc>
                  <a:spcPct val="16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 마이닝을 이용한 금통위 의사록 분석</a:t>
              </a:r>
              <a:endParaRPr lang="ko-KR" altLang="en-US" sz="2000" kern="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1/2 액자 14">
              <a:extLst>
                <a:ext uri="{FF2B5EF4-FFF2-40B4-BE49-F238E27FC236}">
                  <a16:creationId xmlns:a16="http://schemas.microsoft.com/office/drawing/2014/main" id="{9656A34A-953B-4196-A336-C54EC2FB0820}"/>
                </a:ext>
              </a:extLst>
            </p:cNvPr>
            <p:cNvSpPr/>
            <p:nvPr/>
          </p:nvSpPr>
          <p:spPr>
            <a:xfrm>
              <a:off x="3558558" y="1630140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B4D939A8-657E-41E4-9BEA-024AB4F7CACC}"/>
                </a:ext>
              </a:extLst>
            </p:cNvPr>
            <p:cNvSpPr/>
            <p:nvPr/>
          </p:nvSpPr>
          <p:spPr>
            <a:xfrm rot="10800000">
              <a:off x="8276518" y="1999160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150E11-6B9E-42AD-9A53-989018BD14C7}"/>
              </a:ext>
            </a:extLst>
          </p:cNvPr>
          <p:cNvGrpSpPr/>
          <p:nvPr/>
        </p:nvGrpSpPr>
        <p:grpSpPr>
          <a:xfrm>
            <a:off x="3510573" y="1885089"/>
            <a:ext cx="5156435" cy="856996"/>
            <a:chOff x="-1264270" y="2356476"/>
            <a:chExt cx="5156435" cy="856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45D25A-181D-4094-A40F-143C65931024}"/>
                </a:ext>
              </a:extLst>
            </p:cNvPr>
            <p:cNvSpPr/>
            <p:nvPr/>
          </p:nvSpPr>
          <p:spPr>
            <a:xfrm>
              <a:off x="-1264270" y="2356476"/>
              <a:ext cx="5156435" cy="856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CB74CF-FBD2-4CFE-A733-08556E15CD53}"/>
                </a:ext>
              </a:extLst>
            </p:cNvPr>
            <p:cNvSpPr txBox="1"/>
            <p:nvPr/>
          </p:nvSpPr>
          <p:spPr>
            <a:xfrm>
              <a:off x="-772022" y="2432655"/>
              <a:ext cx="4185762" cy="53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1">
                <a:lnSpc>
                  <a:spcPct val="16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 마이닝을 이용한 기준금리 예측</a:t>
              </a:r>
              <a:endParaRPr lang="ko-KR" altLang="en-US" sz="2000" kern="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8668216D-5BEA-433A-9492-055538A1F166}"/>
                </a:ext>
              </a:extLst>
            </p:cNvPr>
            <p:cNvSpPr/>
            <p:nvPr/>
          </p:nvSpPr>
          <p:spPr>
            <a:xfrm>
              <a:off x="-1185107" y="2447508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1/2 액자 17">
              <a:extLst>
                <a:ext uri="{FF2B5EF4-FFF2-40B4-BE49-F238E27FC236}">
                  <a16:creationId xmlns:a16="http://schemas.microsoft.com/office/drawing/2014/main" id="{2082839E-5EAF-4959-BA4B-DAD294D8A07E}"/>
                </a:ext>
              </a:extLst>
            </p:cNvPr>
            <p:cNvSpPr/>
            <p:nvPr/>
          </p:nvSpPr>
          <p:spPr>
            <a:xfrm rot="10800000">
              <a:off x="3532853" y="2816528"/>
              <a:ext cx="293969" cy="288111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7E9774-30DA-4BDE-A66C-587E68031C8C}"/>
              </a:ext>
            </a:extLst>
          </p:cNvPr>
          <p:cNvSpPr/>
          <p:nvPr/>
        </p:nvSpPr>
        <p:spPr>
          <a:xfrm>
            <a:off x="1229139" y="3139513"/>
            <a:ext cx="973372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통화 정책</a:t>
            </a:r>
            <a:r>
              <a:rPr lang="en-US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효과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분석</a:t>
            </a:r>
            <a:r>
              <a:rPr lang="en-US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모델에 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적용 가능</a:t>
            </a:r>
            <a:endParaRPr lang="en-US" altLang="ko-KR" sz="1600" b="1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장래의 통화 정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책 결정 및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한은의 의사 소통의 효과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평가</a:t>
            </a:r>
            <a:endParaRPr lang="en-US" altLang="ko-KR" sz="1600" b="1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주식 시장 정서 등을 측정에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dirty="0"/>
              <a:t>자산가격이나 실제 변수에 미치는 영향 조사</a:t>
            </a:r>
            <a:endParaRPr lang="en-US" altLang="ko-KR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89DFD-DC18-44A4-9B5B-E343A977CC13}"/>
              </a:ext>
            </a:extLst>
          </p:cNvPr>
          <p:cNvSpPr/>
          <p:nvPr/>
        </p:nvSpPr>
        <p:spPr>
          <a:xfrm>
            <a:off x="1229139" y="3139513"/>
            <a:ext cx="9733722" cy="2446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통화 정책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효과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분석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모델에 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적용 가능</a:t>
            </a:r>
            <a:endParaRPr lang="en-US" altLang="ko-KR" sz="1600" b="1" strike="sngStrike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장래의 통화 정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책 결정 및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한은의 의사 소통의 효과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평가</a:t>
            </a:r>
            <a:endParaRPr lang="en-US" altLang="ko-KR" sz="1600" b="1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주식 시장 정서 등을 측정에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dirty="0"/>
              <a:t>자산가격이나 실제 변수에 미치는 영향 조사</a:t>
            </a:r>
            <a:endParaRPr lang="en-US" altLang="ko-KR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728B8-0D1F-48DB-A5EB-CA795DF71C74}"/>
              </a:ext>
            </a:extLst>
          </p:cNvPr>
          <p:cNvSpPr/>
          <p:nvPr/>
        </p:nvSpPr>
        <p:spPr>
          <a:xfrm>
            <a:off x="1229139" y="3139513"/>
            <a:ext cx="9733722" cy="2446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통화 정책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효과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분석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모델에 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적용 가능</a:t>
            </a:r>
            <a:endParaRPr lang="en-US" altLang="ko-KR" sz="1600" b="1" strike="sngStrike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장래의 통화 정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책 결정 및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한은의 의사 소통의 효과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평가</a:t>
            </a:r>
            <a:endParaRPr lang="en-US" altLang="ko-KR" sz="1600" b="1" strike="sngStrike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주식 시장 정서 등을 측정에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dirty="0"/>
              <a:t>자산가격이나 실제 변수에 미치는 영향 조사</a:t>
            </a:r>
            <a:endParaRPr lang="en-US" altLang="ko-KR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6710E2-24DA-4D79-BFBD-8E4B3AB805DA}"/>
              </a:ext>
            </a:extLst>
          </p:cNvPr>
          <p:cNvSpPr/>
          <p:nvPr/>
        </p:nvSpPr>
        <p:spPr>
          <a:xfrm>
            <a:off x="1229139" y="3139513"/>
            <a:ext cx="9733722" cy="2446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통화 정책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효과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분석</a:t>
            </a:r>
            <a:r>
              <a:rPr lang="en-US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모델에 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적용 가능</a:t>
            </a:r>
            <a:endParaRPr lang="en-US" altLang="ko-KR" sz="1600" b="1" strike="sngStrike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장래의 통화 정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책 결정 및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한은의 의사 소통의 효과</a:t>
            </a:r>
            <a:r>
              <a:rPr lang="ko-KR" altLang="en-US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r>
              <a:rPr lang="ko-KR" altLang="ko-KR" sz="1600" b="1" strike="sngStrike" kern="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평가</a:t>
            </a:r>
            <a:endParaRPr lang="en-US" altLang="ko-KR" sz="1600" b="1" strike="sngStrike" kern="0" dirty="0">
              <a:solidFill>
                <a:srgbClr val="000000"/>
              </a:solidFill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indent="-342900" algn="ctr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u="sng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u="sng" dirty="0"/>
              <a:t>주식 시장 정서 등을 측정</a:t>
            </a:r>
            <a:r>
              <a:rPr lang="ko-KR" altLang="en-US" sz="1600" b="1" dirty="0"/>
              <a:t>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u="sng" dirty="0"/>
              <a:t>자산가격이나 실제 변수에 미치는 영향</a:t>
            </a:r>
            <a:r>
              <a:rPr lang="ko-KR" altLang="en-US" sz="1600" b="1" dirty="0"/>
              <a:t> 조사</a:t>
            </a:r>
            <a:endParaRPr lang="en-US" altLang="ko-KR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AEAC6-714F-4BCB-87F7-57ED625E9A08}"/>
              </a:ext>
            </a:extLst>
          </p:cNvPr>
          <p:cNvSpPr txBox="1"/>
          <p:nvPr/>
        </p:nvSpPr>
        <p:spPr>
          <a:xfrm>
            <a:off x="587375" y="86415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후속 연구 방향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80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D737EE05-9211-4D51-B381-BFDF539BE3F6}"/>
              </a:ext>
            </a:extLst>
          </p:cNvPr>
          <p:cNvSpPr txBox="1"/>
          <p:nvPr/>
        </p:nvSpPr>
        <p:spPr>
          <a:xfrm>
            <a:off x="6469016" y="3546633"/>
            <a:ext cx="4843368" cy="198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기준금리 인상 시 직접적인 영향을 받음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논문 근거로 한 예측의 의미가 높음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채권투자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금리나 채권을 기초자산으로 하는 파생상품 투자에 활용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71570B-47F2-4EDD-98B4-3EDB3FAC404D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728B8-0D1F-48DB-A5EB-CA795DF71C74}"/>
              </a:ext>
            </a:extLst>
          </p:cNvPr>
          <p:cNvSpPr/>
          <p:nvPr/>
        </p:nvSpPr>
        <p:spPr>
          <a:xfrm>
            <a:off x="1483249" y="1438468"/>
            <a:ext cx="9225501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/>
              <a:t>거시경제 불확실성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미래의 통화 정책 기조에 대한 대중의 기대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주식 시장 정서 등을 측정에 활용</a:t>
            </a:r>
            <a:br>
              <a:rPr lang="en-US" altLang="ko-KR" sz="1600" b="1" dirty="0"/>
            </a:br>
            <a:r>
              <a:rPr lang="en-US" altLang="ko-KR" sz="1600" b="1" dirty="0"/>
              <a:t>→ </a:t>
            </a:r>
            <a:r>
              <a:rPr lang="ko-KR" altLang="en-US" sz="1600" b="1" dirty="0"/>
              <a:t>자산가격이나 실제 변수에 어떻게 영향을 미치는지 조사 가능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B3CF76-0775-452E-B309-0F67AFBC0A36}"/>
              </a:ext>
            </a:extLst>
          </p:cNvPr>
          <p:cNvSpPr txBox="1"/>
          <p:nvPr/>
        </p:nvSpPr>
        <p:spPr>
          <a:xfrm>
            <a:off x="587375" y="86415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후속 연구 방향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CC580-6F34-41BB-8E58-B2BB3B5F1F26}"/>
              </a:ext>
            </a:extLst>
          </p:cNvPr>
          <p:cNvSpPr/>
          <p:nvPr/>
        </p:nvSpPr>
        <p:spPr>
          <a:xfrm>
            <a:off x="7599680" y="1513840"/>
            <a:ext cx="227584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5915EA3-39A3-4B22-AE08-2DF32C62FFE3}"/>
              </a:ext>
            </a:extLst>
          </p:cNvPr>
          <p:cNvSpPr/>
          <p:nvPr/>
        </p:nvSpPr>
        <p:spPr>
          <a:xfrm>
            <a:off x="8454851" y="5420677"/>
            <a:ext cx="337936" cy="192406"/>
          </a:xfrm>
          <a:prstGeom prst="triangle">
            <a:avLst/>
          </a:prstGeom>
          <a:solidFill>
            <a:schemeClr val="accent1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25F904-F880-4612-86AE-9E0ED073E7F2}"/>
              </a:ext>
            </a:extLst>
          </p:cNvPr>
          <p:cNvSpPr/>
          <p:nvPr/>
        </p:nvSpPr>
        <p:spPr>
          <a:xfrm>
            <a:off x="1930050" y="2550762"/>
            <a:ext cx="2956560" cy="623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주식시장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BA14C-07F2-4786-A2F9-700ED8BF0625}"/>
              </a:ext>
            </a:extLst>
          </p:cNvPr>
          <p:cNvSpPr/>
          <p:nvPr/>
        </p:nvSpPr>
        <p:spPr>
          <a:xfrm>
            <a:off x="7412420" y="2543372"/>
            <a:ext cx="2956560" cy="623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채권시장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620339-3D1B-412E-96F3-8378AD45F253}"/>
              </a:ext>
            </a:extLst>
          </p:cNvPr>
          <p:cNvGrpSpPr/>
          <p:nvPr/>
        </p:nvGrpSpPr>
        <p:grpSpPr>
          <a:xfrm>
            <a:off x="982663" y="3484880"/>
            <a:ext cx="4798494" cy="2357120"/>
            <a:chOff x="1629310" y="2509520"/>
            <a:chExt cx="3505200" cy="3251200"/>
          </a:xfrm>
        </p:grpSpPr>
        <p:sp>
          <p:nvSpPr>
            <p:cNvPr id="36" name="왼쪽 대괄호 35">
              <a:extLst>
                <a:ext uri="{FF2B5EF4-FFF2-40B4-BE49-F238E27FC236}">
                  <a16:creationId xmlns:a16="http://schemas.microsoft.com/office/drawing/2014/main" id="{AF8854FA-8CCD-45EE-8342-BEA85BE82ED2}"/>
                </a:ext>
              </a:extLst>
            </p:cNvPr>
            <p:cNvSpPr/>
            <p:nvPr/>
          </p:nvSpPr>
          <p:spPr>
            <a:xfrm>
              <a:off x="1629310" y="2509520"/>
              <a:ext cx="609600" cy="32512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C98317B6-DA2A-4279-9FD0-8A188386BDCD}"/>
                </a:ext>
              </a:extLst>
            </p:cNvPr>
            <p:cNvSpPr/>
            <p:nvPr/>
          </p:nvSpPr>
          <p:spPr>
            <a:xfrm rot="10800000">
              <a:off x="4524910" y="2509520"/>
              <a:ext cx="609600" cy="32512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D66FFE5-9A20-40E6-9B03-FFCB04D4B821}"/>
              </a:ext>
            </a:extLst>
          </p:cNvPr>
          <p:cNvSpPr txBox="1"/>
          <p:nvPr/>
        </p:nvSpPr>
        <p:spPr>
          <a:xfrm>
            <a:off x="982663" y="3546633"/>
            <a:ext cx="4767288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소규모개방경제인 국내 주식시장에 부적합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기준금리 이외에 수많은 변수가 존재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FB827CC0-B77C-46C7-A43B-211AF5CF2C19}"/>
              </a:ext>
            </a:extLst>
          </p:cNvPr>
          <p:cNvSpPr/>
          <p:nvPr/>
        </p:nvSpPr>
        <p:spPr>
          <a:xfrm>
            <a:off x="6410959" y="3484880"/>
            <a:ext cx="852422" cy="23571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id="{1143FF89-664D-4CC3-85F9-B1D78BCD81E4}"/>
              </a:ext>
            </a:extLst>
          </p:cNvPr>
          <p:cNvSpPr/>
          <p:nvPr/>
        </p:nvSpPr>
        <p:spPr>
          <a:xfrm rot="10800000">
            <a:off x="10459962" y="3484880"/>
            <a:ext cx="852422" cy="23571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9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9117C-CC62-4B91-8AD5-45C147B1F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E6FFF9-E4C6-4B17-B04A-68F5A71965C1}"/>
              </a:ext>
            </a:extLst>
          </p:cNvPr>
          <p:cNvGrpSpPr/>
          <p:nvPr/>
        </p:nvGrpSpPr>
        <p:grpSpPr>
          <a:xfrm>
            <a:off x="2153548" y="1069745"/>
            <a:ext cx="7884903" cy="5661453"/>
            <a:chOff x="11209337" y="-533815"/>
            <a:chExt cx="7762386" cy="55734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8726A-5744-4C25-9EF8-82B51F39C172}"/>
                </a:ext>
              </a:extLst>
            </p:cNvPr>
            <p:cNvGrpSpPr/>
            <p:nvPr/>
          </p:nvGrpSpPr>
          <p:grpSpPr>
            <a:xfrm>
              <a:off x="11209337" y="-533815"/>
              <a:ext cx="7762386" cy="5573485"/>
              <a:chOff x="12894791" y="-667657"/>
              <a:chExt cx="7762386" cy="557348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3C3DD3-43FF-4E02-AAD5-D25AE774AC93}"/>
                  </a:ext>
                </a:extLst>
              </p:cNvPr>
              <p:cNvSpPr/>
              <p:nvPr/>
            </p:nvSpPr>
            <p:spPr>
              <a:xfrm>
                <a:off x="12894791" y="-667657"/>
                <a:ext cx="7762386" cy="55734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7BB3D4AE-9C9E-45B8-868E-5008E6EBFE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3"/>
              <a:stretch/>
            </p:blipFill>
            <p:spPr>
              <a:xfrm>
                <a:off x="14272251" y="-563102"/>
                <a:ext cx="6384925" cy="53459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ACFDE89-4C01-4512-A71B-C4D27AFAEA06}"/>
                  </a:ext>
                </a:extLst>
              </p:cNvPr>
              <p:cNvSpPr/>
              <p:nvPr/>
            </p:nvSpPr>
            <p:spPr>
              <a:xfrm>
                <a:off x="13072101" y="396204"/>
                <a:ext cx="1200150" cy="2443162"/>
              </a:xfrm>
              <a:prstGeom prst="rect">
                <a:avLst/>
              </a:prstGeom>
              <a:solidFill>
                <a:srgbClr val="2F5596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한국은행 기준금리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통화정책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12C9CD-7253-4241-84FE-5AB8C97376D2}"/>
                </a:ext>
              </a:extLst>
            </p:cNvPr>
            <p:cNvSpPr/>
            <p:nvPr/>
          </p:nvSpPr>
          <p:spPr>
            <a:xfrm>
              <a:off x="12865762" y="-275772"/>
              <a:ext cx="1383973" cy="370477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561E4-43F7-4A21-8B31-F782EED9FA2E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A224C-0296-478C-BD58-1CE3FF41BB11}"/>
              </a:ext>
            </a:extLst>
          </p:cNvPr>
          <p:cNvSpPr txBox="1"/>
          <p:nvPr/>
        </p:nvSpPr>
        <p:spPr>
          <a:xfrm>
            <a:off x="587375" y="86415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후속 연구 방향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8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2A4F4-9228-479D-B178-0189516BD0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26EE91-6329-45F4-805D-4182CBE6B177}"/>
              </a:ext>
            </a:extLst>
          </p:cNvPr>
          <p:cNvGrpSpPr/>
          <p:nvPr/>
        </p:nvGrpSpPr>
        <p:grpSpPr>
          <a:xfrm>
            <a:off x="1551214" y="1197428"/>
            <a:ext cx="9089572" cy="5360154"/>
            <a:chOff x="1551214" y="1197428"/>
            <a:chExt cx="9089572" cy="53601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F9E8B-97F4-4604-9E77-D65D1745A74B}"/>
                </a:ext>
              </a:extLst>
            </p:cNvPr>
            <p:cNvSpPr/>
            <p:nvPr/>
          </p:nvSpPr>
          <p:spPr>
            <a:xfrm>
              <a:off x="1551214" y="1197428"/>
              <a:ext cx="9089572" cy="5360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C202DF-0CC8-46B6-BE3B-2742E2348E08}"/>
                </a:ext>
              </a:extLst>
            </p:cNvPr>
            <p:cNvSpPr/>
            <p:nvPr/>
          </p:nvSpPr>
          <p:spPr>
            <a:xfrm>
              <a:off x="1635807" y="1468051"/>
              <a:ext cx="8900147" cy="4988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8AEDE-B12E-4993-9B55-083BE3E0748A}"/>
                </a:ext>
              </a:extLst>
            </p:cNvPr>
            <p:cNvSpPr txBox="1"/>
            <p:nvPr/>
          </p:nvSpPr>
          <p:spPr>
            <a:xfrm>
              <a:off x="8947843" y="1211755"/>
              <a:ext cx="1396536" cy="261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2019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06</a:t>
              </a:r>
              <a:r>
                <a:rPr lang="ko-KR" altLang="en-US" sz="1200" dirty="0"/>
                <a:t>월 </a:t>
              </a:r>
              <a:r>
                <a:rPr lang="en-US" altLang="ko-KR" sz="1200" dirty="0"/>
                <a:t>01</a:t>
              </a:r>
              <a:r>
                <a:rPr lang="ko-KR" altLang="en-US" sz="1200" dirty="0"/>
                <a:t>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5C2020-BC51-4D01-B483-56B140696B2C}"/>
                </a:ext>
              </a:extLst>
            </p:cNvPr>
            <p:cNvSpPr txBox="1"/>
            <p:nvPr/>
          </p:nvSpPr>
          <p:spPr>
            <a:xfrm>
              <a:off x="1610504" y="1211755"/>
              <a:ext cx="902811" cy="290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매일경제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4C8044-5E6B-4FBA-A41E-EA8808BE2A78}"/>
                </a:ext>
              </a:extLst>
            </p:cNvPr>
            <p:cNvSpPr/>
            <p:nvPr/>
          </p:nvSpPr>
          <p:spPr>
            <a:xfrm>
              <a:off x="1665514" y="1485825"/>
              <a:ext cx="8882742" cy="4714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400" b="1" dirty="0">
                  <a:solidFill>
                    <a:srgbClr val="222222"/>
                  </a:solidFill>
                  <a:latin typeface="ff-yoga-web-pro"/>
                </a:rPr>
                <a:t>시장 </a:t>
              </a:r>
              <a:r>
                <a:rPr lang="ko-KR" altLang="en-US" sz="2400" b="1" dirty="0" err="1">
                  <a:solidFill>
                    <a:srgbClr val="222222"/>
                  </a:solidFill>
                  <a:latin typeface="ff-yoga-web-pro"/>
                </a:rPr>
                <a:t>즉각반응</a:t>
              </a:r>
              <a:r>
                <a:rPr lang="en-US" altLang="ko-KR" sz="2400" b="1" dirty="0">
                  <a:solidFill>
                    <a:srgbClr val="222222"/>
                  </a:solidFill>
                  <a:latin typeface="ff-yoga-web-pro"/>
                </a:rPr>
                <a:t>…</a:t>
              </a:r>
              <a:r>
                <a:rPr lang="ko-KR" altLang="en-US" sz="2400" b="1" dirty="0">
                  <a:solidFill>
                    <a:srgbClr val="222222"/>
                  </a:solidFill>
                  <a:latin typeface="ff-yoga-web-pro"/>
                </a:rPr>
                <a:t>치솟은 </a:t>
              </a:r>
              <a:r>
                <a:rPr lang="ko-KR" altLang="en-US" sz="2400" b="1" dirty="0" err="1">
                  <a:solidFill>
                    <a:srgbClr val="222222"/>
                  </a:solidFill>
                  <a:latin typeface="ff-yoga-web-pro"/>
                </a:rPr>
                <a:t>채권값</a:t>
              </a:r>
              <a:endParaRPr lang="en-US" altLang="ko-KR" sz="2400" b="1" dirty="0">
                <a:solidFill>
                  <a:srgbClr val="222222"/>
                </a:solidFill>
                <a:latin typeface="ff-yoga-web-pro"/>
              </a:endParaRPr>
            </a:p>
            <a:p>
              <a:pPr>
                <a:lnSpc>
                  <a:spcPct val="125000"/>
                </a:lnSpc>
              </a:pPr>
              <a:endParaRPr lang="en-US" altLang="ko-KR" dirty="0"/>
            </a:p>
            <a:p>
              <a:pPr>
                <a:lnSpc>
                  <a:spcPct val="125000"/>
                </a:lnSpc>
              </a:pPr>
              <a:r>
                <a:rPr lang="en-US" altLang="ko-KR" sz="1400" dirty="0"/>
                <a:t>"</a:t>
              </a:r>
              <a:r>
                <a:rPr lang="ko-KR" altLang="en-US" sz="1400" dirty="0"/>
                <a:t>새로운 인하 사이클</a:t>
              </a:r>
              <a:r>
                <a:rPr lang="en-US" altLang="ko-KR" sz="1400" dirty="0"/>
                <a:t>"</a:t>
              </a:r>
              <a:br>
                <a:rPr lang="en-US" altLang="ko-KR" sz="1400" dirty="0"/>
              </a:br>
              <a:r>
                <a:rPr lang="en-US" altLang="ko-KR" sz="1400" dirty="0"/>
                <a:t>20</a:t>
              </a:r>
              <a:r>
                <a:rPr lang="ko-KR" altLang="en-US" sz="1400" dirty="0"/>
                <a:t>년</a:t>
              </a:r>
              <a:r>
                <a:rPr lang="en-US" altLang="ko-KR" sz="1400" dirty="0"/>
                <a:t>·30</a:t>
              </a:r>
              <a:r>
                <a:rPr lang="ko-KR" altLang="en-US" sz="1400" dirty="0" err="1"/>
                <a:t>년물</a:t>
              </a:r>
              <a:r>
                <a:rPr lang="ko-KR" altLang="en-US" sz="1400" dirty="0"/>
                <a:t> 금리도</a:t>
              </a:r>
              <a:br>
                <a:rPr lang="ko-KR" altLang="en-US" sz="1400" dirty="0"/>
              </a:br>
              <a:r>
                <a:rPr lang="ko-KR" altLang="en-US" sz="1400" dirty="0"/>
                <a:t>기준금리 아래로 </a:t>
              </a:r>
              <a:r>
                <a:rPr lang="en-US" altLang="ko-KR" sz="1400" dirty="0"/>
                <a:t>`</a:t>
              </a:r>
              <a:r>
                <a:rPr lang="ko-KR" altLang="en-US" sz="1400" dirty="0"/>
                <a:t>뚝</a:t>
              </a:r>
              <a:r>
                <a:rPr lang="en-US" altLang="ko-KR" sz="1400" dirty="0"/>
                <a:t>`</a:t>
              </a:r>
            </a:p>
            <a:p>
              <a:pPr>
                <a:lnSpc>
                  <a:spcPct val="125000"/>
                </a:lnSpc>
              </a:pPr>
              <a:endParaRPr lang="en-US" altLang="ko-KR" b="1" i="0" dirty="0">
                <a:solidFill>
                  <a:srgbClr val="222222"/>
                </a:solidFill>
                <a:effectLst/>
                <a:latin typeface="ff-yoga-web-pro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한국은행 </a:t>
              </a:r>
              <a:r>
                <a:rPr lang="ko-KR" altLang="en-US" sz="1400" dirty="0">
                  <a:highlight>
                    <a:srgbClr val="FFFF00"/>
                  </a:highlight>
                </a:rPr>
                <a:t>금융통화위원회에서 기준금리 인하 소수 의견이 나왔다는 소식에 채권금리가 요동쳤다</a:t>
              </a:r>
              <a:r>
                <a:rPr lang="en-US" altLang="ko-KR" sz="1400" dirty="0">
                  <a:highlight>
                    <a:srgbClr val="FFFF00"/>
                  </a:highlight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그동안 시장 일각에서 연내 기준금리 인하 가능성을 꾸준히 제기하긴 했지만 이번 금통위에서 소수 의견이 </a:t>
              </a: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등장하자 금리 인하 전망이 더욱 힘을 얻는 분위기다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시장에서는 하반기 기준금리가 하향 조정된다면 새로운</a:t>
              </a: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금리 인하 사이클의 시작으로 봐야 한다는 의견도 나온다</a:t>
              </a:r>
              <a:r>
                <a:rPr lang="en-US" altLang="ko-KR" sz="1400" dirty="0"/>
                <a:t>.</a:t>
              </a:r>
            </a:p>
            <a:p>
              <a:pPr>
                <a:lnSpc>
                  <a:spcPct val="125000"/>
                </a:lnSpc>
              </a:pP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en-US" altLang="ko-KR" sz="1400" dirty="0"/>
                <a:t>10</a:t>
              </a:r>
              <a:r>
                <a:rPr lang="ko-KR" altLang="en-US" sz="1400" dirty="0" err="1"/>
                <a:t>년물</a:t>
              </a:r>
              <a:r>
                <a:rPr lang="ko-KR" altLang="en-US" sz="1400" dirty="0"/>
                <a:t> 금리 역시 전 거래일 대비 </a:t>
              </a:r>
              <a:r>
                <a:rPr lang="en-US" altLang="ko-KR" sz="1400" dirty="0"/>
                <a:t>5.9bp </a:t>
              </a:r>
              <a:r>
                <a:rPr lang="ko-KR" altLang="en-US" sz="1400" dirty="0"/>
                <a:t>떨어진 </a:t>
              </a:r>
              <a:r>
                <a:rPr lang="en-US" altLang="ko-KR" sz="1400" dirty="0"/>
                <a:t>1.682%</a:t>
              </a:r>
              <a:r>
                <a:rPr lang="ko-KR" altLang="en-US" sz="1400" dirty="0"/>
                <a:t>로 마감했으며</a:t>
              </a:r>
              <a:r>
                <a:rPr lang="en-US" altLang="ko-KR" sz="1400" dirty="0"/>
                <a:t>, 3</a:t>
              </a:r>
              <a:r>
                <a:rPr lang="ko-KR" altLang="en-US" sz="1400" dirty="0" err="1"/>
                <a:t>년물</a:t>
              </a:r>
              <a:r>
                <a:rPr lang="ko-KR" altLang="en-US" sz="1400" dirty="0"/>
                <a:t> 금리는 </a:t>
              </a:r>
              <a:r>
                <a:rPr lang="en-US" altLang="ko-KR" sz="1400" dirty="0"/>
                <a:t>1.587%</a:t>
              </a:r>
              <a:r>
                <a:rPr lang="ko-KR" altLang="en-US" sz="1400" dirty="0"/>
                <a:t>로 거래를 마쳐</a:t>
              </a: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en-US" altLang="ko-KR" sz="1400" dirty="0"/>
                <a:t>1.6%</a:t>
              </a:r>
              <a:r>
                <a:rPr lang="ko-KR" altLang="en-US" sz="1400" dirty="0"/>
                <a:t>를 하회했다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이날 </a:t>
              </a:r>
              <a:r>
                <a:rPr lang="ko-KR" altLang="en-US" sz="1400" dirty="0">
                  <a:highlight>
                    <a:srgbClr val="FFFF00"/>
                  </a:highlight>
                </a:rPr>
                <a:t>이주열 한은 총재는 소수 의견과 금통위 의견은 다르다며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'</a:t>
              </a:r>
              <a:r>
                <a:rPr lang="ko-KR" altLang="en-US" sz="1400" dirty="0">
                  <a:highlight>
                    <a:srgbClr val="FFFF00"/>
                  </a:highlight>
                </a:rPr>
                <a:t>선 긋기</a:t>
              </a:r>
              <a:r>
                <a:rPr lang="en-US" altLang="ko-KR" sz="1400" dirty="0">
                  <a:highlight>
                    <a:srgbClr val="FFFF00"/>
                  </a:highlight>
                </a:rPr>
                <a:t>'</a:t>
              </a:r>
              <a:r>
                <a:rPr lang="ko-KR" altLang="en-US" sz="1400" dirty="0">
                  <a:highlight>
                    <a:srgbClr val="FFFF00"/>
                  </a:highlight>
                </a:rPr>
                <a:t>에 나섰지만 채권시장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sz="1400" dirty="0">
                  <a:highlight>
                    <a:srgbClr val="FFFF00"/>
                  </a:highlight>
                </a:rPr>
                <a:t>에는 소수 의견 영향이 더욱 강하게 작용했다</a:t>
              </a:r>
              <a:r>
                <a:rPr lang="en-US" altLang="ko-KR" sz="1400" dirty="0">
                  <a:highlight>
                    <a:srgbClr val="FFFF00"/>
                  </a:highlight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1400" dirty="0" err="1"/>
                <a:t>문홍철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금융투자 연구원은 </a:t>
              </a:r>
              <a:r>
                <a:rPr lang="en-US" altLang="ko-KR" sz="1400" dirty="0"/>
                <a:t>"</a:t>
              </a:r>
              <a:r>
                <a:rPr lang="ko-KR" altLang="en-US" sz="1400" dirty="0"/>
                <a:t>기존에도 채권시장에는 기준금리 인하 기대감이 녹아 있었는데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소수 의견으로</a:t>
              </a: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더욱 강해진 것으로 보인다</a:t>
              </a:r>
              <a:r>
                <a:rPr lang="en-US" altLang="ko-KR" sz="1400" dirty="0"/>
                <a:t>"</a:t>
              </a:r>
              <a:r>
                <a:rPr lang="ko-KR" altLang="en-US" sz="1400" dirty="0"/>
                <a:t>며 </a:t>
              </a:r>
              <a:r>
                <a:rPr lang="en-US" altLang="ko-KR" sz="1400" dirty="0"/>
                <a:t>"</a:t>
              </a:r>
              <a:r>
                <a:rPr lang="ko-KR" altLang="en-US" sz="1400" dirty="0"/>
                <a:t>미</a:t>
              </a:r>
              <a:r>
                <a:rPr lang="en-US" altLang="ko-KR" sz="1400" dirty="0"/>
                <a:t>·</a:t>
              </a:r>
              <a:r>
                <a:rPr lang="ko-KR" altLang="en-US" sz="1400" dirty="0"/>
                <a:t>중 갈등이 장기화하며 불확실성이 더욱 커지는 상황에서 </a:t>
              </a:r>
              <a:r>
                <a:rPr lang="ko-KR" altLang="en-US" sz="1400" dirty="0" err="1"/>
                <a:t>보험성</a:t>
              </a:r>
              <a:r>
                <a:rPr lang="ko-KR" altLang="en-US" sz="1400" dirty="0"/>
                <a:t> 성격을 </a:t>
              </a:r>
              <a:endParaRPr lang="en-US" altLang="ko-KR" sz="1400" dirty="0"/>
            </a:p>
            <a:p>
              <a:pPr>
                <a:lnSpc>
                  <a:spcPct val="125000"/>
                </a:lnSpc>
              </a:pPr>
              <a:r>
                <a:rPr lang="ko-KR" altLang="en-US" sz="1400" dirty="0"/>
                <a:t>지닌 채권이 더욱 강세를 보이고 있다</a:t>
              </a:r>
              <a:r>
                <a:rPr lang="en-US" altLang="ko-KR" sz="1400" dirty="0"/>
                <a:t>"</a:t>
              </a:r>
              <a:r>
                <a:rPr lang="ko-KR" altLang="en-US" sz="1400" dirty="0"/>
                <a:t>고 설명했다</a:t>
              </a:r>
              <a:r>
                <a:rPr lang="en-US" altLang="ko-KR" sz="1400" dirty="0"/>
                <a:t>.</a:t>
              </a:r>
              <a:endParaRPr lang="en-US" altLang="ko-KR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670FB-18E7-492D-B897-95869AFD884B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7F31A-4EB1-4430-B78C-B335679990E1}"/>
              </a:ext>
            </a:extLst>
          </p:cNvPr>
          <p:cNvSpPr txBox="1"/>
          <p:nvPr/>
        </p:nvSpPr>
        <p:spPr>
          <a:xfrm>
            <a:off x="587375" y="86415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후속 연구 방향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0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3B4970-23C1-46D7-895D-CC2DF2B23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75" y="2062480"/>
            <a:ext cx="5148263" cy="3779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4FEADC-383E-4C17-9BD8-6C0B3AEF5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12" r="123"/>
          <a:stretch/>
        </p:blipFill>
        <p:spPr>
          <a:xfrm>
            <a:off x="6096000" y="2062481"/>
            <a:ext cx="5303503" cy="3779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62EA4-25F4-46FF-B766-CA1530E75C51}"/>
              </a:ext>
            </a:extLst>
          </p:cNvPr>
          <p:cNvSpPr/>
          <p:nvPr/>
        </p:nvSpPr>
        <p:spPr>
          <a:xfrm>
            <a:off x="236539" y="313118"/>
            <a:ext cx="260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Project Implications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68674-1B16-409D-8DE2-586D60CB9D68}"/>
              </a:ext>
            </a:extLst>
          </p:cNvPr>
          <p:cNvSpPr txBox="1"/>
          <p:nvPr/>
        </p:nvSpPr>
        <p:spPr>
          <a:xfrm>
            <a:off x="587375" y="1422080"/>
            <a:ext cx="4780924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Adobe 고딕 Std B" panose="020B0800000000000000" pitchFamily="34" charset="-127"/>
              </a:rPr>
              <a:t>(a)</a:t>
            </a:r>
            <a:r>
              <a:rPr lang="ko-KR" altLang="en-US" sz="1600" dirty="0">
                <a:ea typeface="Adobe 고딕 Std B" panose="020B0800000000000000" pitchFamily="34" charset="-127"/>
              </a:rPr>
              <a:t> </a:t>
            </a:r>
            <a:r>
              <a:rPr lang="en-US" altLang="ko-KR" sz="1600" dirty="0">
                <a:ea typeface="Adobe 고딕 Std B" panose="020B0800000000000000" pitchFamily="34" charset="-127"/>
              </a:rPr>
              <a:t>tone(mkt) and treasury bond rate(1year, 10year)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3A393-667A-4C10-A436-77DFA7FF9662}"/>
              </a:ext>
            </a:extLst>
          </p:cNvPr>
          <p:cNvSpPr txBox="1"/>
          <p:nvPr/>
        </p:nvSpPr>
        <p:spPr>
          <a:xfrm>
            <a:off x="6313480" y="1422080"/>
            <a:ext cx="5303503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Adobe 고딕 Std B" panose="020B0800000000000000" pitchFamily="34" charset="-127"/>
              </a:rPr>
              <a:t>(b) BOK policy rate and treasury bond rate(1year, 10year)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E0221-C3ED-4151-A684-D5BDA2564931}"/>
              </a:ext>
            </a:extLst>
          </p:cNvPr>
          <p:cNvSpPr txBox="1"/>
          <p:nvPr/>
        </p:nvSpPr>
        <p:spPr>
          <a:xfrm>
            <a:off x="587375" y="86415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프로젝트 후속 연구 방향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649A9-4FDA-43EC-A6A5-EDF5E81F294E}"/>
              </a:ext>
            </a:extLst>
          </p:cNvPr>
          <p:cNvSpPr/>
          <p:nvPr/>
        </p:nvSpPr>
        <p:spPr>
          <a:xfrm>
            <a:off x="5950226" y="1601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/>
              <a:t>데이터스튜디오 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 </a:t>
            </a:r>
            <a:r>
              <a:rPr lang="en-US" altLang="ko-KR" sz="1000" b="1" dirty="0">
                <a:hlinkClick r:id="rId4" action="ppaction://hlinkfile"/>
              </a:rPr>
              <a:t>shorturl.at/wxEJ4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29332492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728F32-541D-4194-93D2-659E919D0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148591"/>
            <a:ext cx="11902440" cy="656082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C453-D977-4F87-8E13-531FB21A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724" y="2321398"/>
            <a:ext cx="9144000" cy="15081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</a:t>
            </a:r>
            <a:r>
              <a:rPr lang="en-US" altLang="ko-KR" b="1" dirty="0">
                <a:solidFill>
                  <a:schemeClr val="bg2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schemeClr val="bg2"/>
                </a:solidFill>
                <a:ea typeface="맑은 고딕" panose="020B0503020000020004" pitchFamily="50" charset="-127"/>
              </a:rPr>
              <a:t>프로젝트 정리</a:t>
            </a:r>
            <a:endParaRPr lang="en-US" altLang="ko-KR" b="1" dirty="0">
              <a:solidFill>
                <a:schemeClr val="bg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2013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183951" y="6409679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6EC74-3467-48BF-BF78-87154A9BBD07}"/>
              </a:ext>
            </a:extLst>
          </p:cNvPr>
          <p:cNvSpPr/>
          <p:nvPr/>
        </p:nvSpPr>
        <p:spPr>
          <a:xfrm>
            <a:off x="236539" y="31311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</a:t>
            </a:r>
            <a:r>
              <a:rPr lang="ko-KR" altLang="en-US" b="1" dirty="0"/>
              <a:t>프로젝트 정리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4FD307-D448-4AD0-B37C-E647366FCE0F}"/>
              </a:ext>
            </a:extLst>
          </p:cNvPr>
          <p:cNvGrpSpPr/>
          <p:nvPr/>
        </p:nvGrpSpPr>
        <p:grpSpPr>
          <a:xfrm>
            <a:off x="890466" y="2606445"/>
            <a:ext cx="6252750" cy="1097431"/>
            <a:chOff x="587375" y="2687472"/>
            <a:chExt cx="6252750" cy="10974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B02B04-B3A4-4492-B0B5-9EF372199010}"/>
                </a:ext>
              </a:extLst>
            </p:cNvPr>
            <p:cNvSpPr txBox="1"/>
            <p:nvPr/>
          </p:nvSpPr>
          <p:spPr>
            <a:xfrm>
              <a:off x="587375" y="2687472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잘한 점</a:t>
              </a:r>
              <a:endParaRPr lang="ko-KR" altLang="ko-KR" sz="16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EC329FE-44DE-4173-AB90-8C93EAE9B2AD}"/>
                </a:ext>
              </a:extLst>
            </p:cNvPr>
            <p:cNvSpPr/>
            <p:nvPr/>
          </p:nvSpPr>
          <p:spPr>
            <a:xfrm>
              <a:off x="744125" y="3000073"/>
              <a:ext cx="6096000" cy="7848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목표 설정을 통해 짧은 기간 프로젝트 완수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적절한 업무분담으로 진행속도 향상</a:t>
              </a:r>
              <a:endParaRPr lang="en-US" altLang="ko-KR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7922DF-1D9F-4468-B64B-AFA153BEB419}"/>
              </a:ext>
            </a:extLst>
          </p:cNvPr>
          <p:cNvGrpSpPr/>
          <p:nvPr/>
        </p:nvGrpSpPr>
        <p:grpSpPr>
          <a:xfrm>
            <a:off x="890466" y="4239739"/>
            <a:ext cx="7134224" cy="1836095"/>
            <a:chOff x="587375" y="3967478"/>
            <a:chExt cx="7134224" cy="18360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8392AA-BD1B-4A00-9EE2-6691BCD72C27}"/>
                </a:ext>
              </a:extLst>
            </p:cNvPr>
            <p:cNvSpPr txBox="1"/>
            <p:nvPr/>
          </p:nvSpPr>
          <p:spPr>
            <a:xfrm>
              <a:off x="587375" y="3967478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부족한 점</a:t>
              </a:r>
              <a:endParaRPr lang="ko-KR" altLang="ko-KR" sz="16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9CB26D-CAFC-4110-BEF5-78E37A93642F}"/>
                </a:ext>
              </a:extLst>
            </p:cNvPr>
            <p:cNvSpPr/>
            <p:nvPr/>
          </p:nvSpPr>
          <p:spPr>
            <a:xfrm>
              <a:off x="744124" y="4280079"/>
              <a:ext cx="6977475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Naïve Bayes Classifier </a:t>
              </a:r>
              <a:r>
                <a:rPr lang="ko-KR" altLang="en-US" sz="1600" dirty="0"/>
                <a:t>모델의 정확도 차이</a:t>
              </a:r>
              <a:r>
                <a:rPr lang="en-US" altLang="ko-KR" sz="1600" dirty="0"/>
                <a:t>( 69.8%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↔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86%)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채권 분석 보고서 문서 개수 부족</a:t>
              </a:r>
              <a:r>
                <a:rPr lang="en-US" altLang="ko-KR" sz="1600" dirty="0"/>
                <a:t>( 3,095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↔ </a:t>
              </a:r>
              <a:r>
                <a:rPr lang="en-US" altLang="ko-KR" sz="1600" dirty="0"/>
                <a:t>25,325)</a:t>
              </a:r>
              <a:r>
                <a:rPr lang="ko-KR" altLang="en-US" sz="1600" dirty="0"/>
                <a:t>  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시각화 및 포트폴리오 자료용 데이터 재처리로 일정 지체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‘</a:t>
              </a:r>
              <a:r>
                <a:rPr lang="ko-KR" altLang="en-US" sz="1600" dirty="0"/>
                <a:t>왜 경제 신문사 기사가 포함되지 않았는가</a:t>
              </a:r>
              <a:r>
                <a:rPr lang="en-US" altLang="ko-KR" sz="1600" dirty="0"/>
                <a:t>’ </a:t>
              </a:r>
              <a:r>
                <a:rPr lang="ko-KR" altLang="en-US" sz="1600" dirty="0"/>
                <a:t>라는 의문을 해소하지 못함</a:t>
              </a:r>
              <a:endParaRPr lang="en-US" altLang="ko-KR" sz="16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357AAB-5FD1-4E0D-B89F-856394BBA156}"/>
              </a:ext>
            </a:extLst>
          </p:cNvPr>
          <p:cNvGrpSpPr/>
          <p:nvPr/>
        </p:nvGrpSpPr>
        <p:grpSpPr>
          <a:xfrm>
            <a:off x="890466" y="972829"/>
            <a:ext cx="6252750" cy="1097752"/>
            <a:chOff x="587375" y="1220709"/>
            <a:chExt cx="6252750" cy="10977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4E4D5-6614-41FF-A3C1-3E48F1D3B246}"/>
                </a:ext>
              </a:extLst>
            </p:cNvPr>
            <p:cNvSpPr txBox="1"/>
            <p:nvPr/>
          </p:nvSpPr>
          <p:spPr>
            <a:xfrm>
              <a:off x="587375" y="1220709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목  표</a:t>
              </a:r>
              <a:endParaRPr lang="ko-KR" altLang="ko-KR" sz="16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BB3802-D098-4BEB-A9A2-A6CD4973214C}"/>
                </a:ext>
              </a:extLst>
            </p:cNvPr>
            <p:cNvSpPr/>
            <p:nvPr/>
          </p:nvSpPr>
          <p:spPr>
            <a:xfrm>
              <a:off x="744125" y="1533310"/>
              <a:ext cx="6096000" cy="7851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/>
                <a:t>Market Approach</a:t>
              </a:r>
              <a:r>
                <a:rPr lang="ko-KR" altLang="en-US" sz="1600" dirty="0"/>
                <a:t>를 중심으로 논문을 충실히 따르며 직접 구현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/>
                <a:t>비정형 텍스트 분석을 코드로 구현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31919C-A837-4C9F-85EF-91320BD9B4B7}"/>
              </a:ext>
            </a:extLst>
          </p:cNvPr>
          <p:cNvGrpSpPr/>
          <p:nvPr/>
        </p:nvGrpSpPr>
        <p:grpSpPr>
          <a:xfrm>
            <a:off x="7222729" y="1700213"/>
            <a:ext cx="4521201" cy="3192257"/>
            <a:chOff x="7202850" y="1723020"/>
            <a:chExt cx="4521201" cy="31922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6A3AE9-A4AC-4CAC-B1EA-DF0EA2361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77" t="6000" r="27291"/>
            <a:stretch/>
          </p:blipFill>
          <p:spPr>
            <a:xfrm>
              <a:off x="7202850" y="1723020"/>
              <a:ext cx="4521201" cy="28755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0095CD-CE6F-4864-BC57-161CC5429EF3}"/>
                </a:ext>
              </a:extLst>
            </p:cNvPr>
            <p:cNvSpPr txBox="1"/>
            <p:nvPr/>
          </p:nvSpPr>
          <p:spPr>
            <a:xfrm>
              <a:off x="7853074" y="4638278"/>
              <a:ext cx="3220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프로젝트 단계별 목표 설정 스프레드 시트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317756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6EC74-3467-48BF-BF78-87154A9BBD07}"/>
              </a:ext>
            </a:extLst>
          </p:cNvPr>
          <p:cNvSpPr/>
          <p:nvPr/>
        </p:nvSpPr>
        <p:spPr>
          <a:xfrm>
            <a:off x="236539" y="31311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</a:t>
            </a:r>
            <a:r>
              <a:rPr lang="ko-KR" altLang="en-US" b="1" dirty="0"/>
              <a:t>프로젝트 정리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ACABEA-12A1-4E28-9B90-2A62E05D1D99}"/>
              </a:ext>
            </a:extLst>
          </p:cNvPr>
          <p:cNvGrpSpPr/>
          <p:nvPr/>
        </p:nvGrpSpPr>
        <p:grpSpPr>
          <a:xfrm>
            <a:off x="885277" y="2572472"/>
            <a:ext cx="7771230" cy="1360244"/>
            <a:chOff x="885277" y="1415194"/>
            <a:chExt cx="7771230" cy="13602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8392AA-BD1B-4A00-9EE2-6691BCD72C27}"/>
                </a:ext>
              </a:extLst>
            </p:cNvPr>
            <p:cNvSpPr txBox="1"/>
            <p:nvPr/>
          </p:nvSpPr>
          <p:spPr>
            <a:xfrm>
              <a:off x="885277" y="1415194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참고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논문</a:t>
              </a:r>
              <a:endParaRPr lang="ko-KR" altLang="ko-KR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D653F2-7BF2-4AE3-8E8E-177FE4C65982}"/>
                </a:ext>
              </a:extLst>
            </p:cNvPr>
            <p:cNvSpPr txBox="1"/>
            <p:nvPr/>
          </p:nvSpPr>
          <p:spPr>
            <a:xfrm>
              <a:off x="885277" y="1753748"/>
              <a:ext cx="7771230" cy="1021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Deciphering Monetary Policy Board Minutes through Text Mining Approach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Ngram2vec- Learning Improved Word Representations from </a:t>
              </a:r>
              <a:r>
                <a:rPr lang="en-US" altLang="ko-KR" sz="1400" dirty="0" err="1"/>
                <a:t>Ngram</a:t>
              </a:r>
              <a:r>
                <a:rPr lang="en-US" altLang="ko-KR" sz="1400" dirty="0"/>
                <a:t> Co-occurrence Statistics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Inducing Domain-Specific Sentiment Lexicons from Unlabeled Corpora</a:t>
              </a:r>
              <a:endParaRPr lang="ko-KR" altLang="ko-KR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9355FA-25BA-4511-B708-E5D7F85EBD8D}"/>
              </a:ext>
            </a:extLst>
          </p:cNvPr>
          <p:cNvGrpSpPr/>
          <p:nvPr/>
        </p:nvGrpSpPr>
        <p:grpSpPr>
          <a:xfrm>
            <a:off x="885277" y="4178546"/>
            <a:ext cx="5687454" cy="2329740"/>
            <a:chOff x="885277" y="2944715"/>
            <a:chExt cx="5687454" cy="23297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0F664-1CA6-4255-A126-B3B59C46F79B}"/>
                </a:ext>
              </a:extLst>
            </p:cNvPr>
            <p:cNvSpPr txBox="1"/>
            <p:nvPr/>
          </p:nvSpPr>
          <p:spPr>
            <a:xfrm>
              <a:off x="885277" y="294471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참고사이트</a:t>
              </a:r>
              <a:endParaRPr lang="ko-KR" altLang="ko-KR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FB0528-504B-44CE-8948-1297702EF8FE}"/>
                </a:ext>
              </a:extLst>
            </p:cNvPr>
            <p:cNvSpPr txBox="1"/>
            <p:nvPr/>
          </p:nvSpPr>
          <p:spPr>
            <a:xfrm>
              <a:off x="885277" y="3283269"/>
              <a:ext cx="5687454" cy="199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한국은행    </a:t>
              </a:r>
              <a:r>
                <a:rPr lang="en-US" altLang="ko-KR" sz="1400" dirty="0">
                  <a:hlinkClick r:id="rId2"/>
                </a:rPr>
                <a:t>http://www.bok.or.kr/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e-</a:t>
              </a:r>
              <a:r>
                <a:rPr lang="ko-KR" altLang="en-US" sz="1400" dirty="0"/>
                <a:t>나라지표   </a:t>
              </a:r>
              <a:r>
                <a:rPr lang="en-US" altLang="ko-KR" sz="1400" dirty="0">
                  <a:hlinkClick r:id="rId3"/>
                </a:rPr>
                <a:t>http://www.index.go.kr/main.do?cate=6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픽사베이</a:t>
              </a:r>
              <a:r>
                <a:rPr lang="ko-KR" altLang="en-US" sz="1400" dirty="0"/>
                <a:t>    </a:t>
              </a:r>
              <a:r>
                <a:rPr lang="en-US" altLang="ko-KR" sz="1400" dirty="0">
                  <a:hlinkClick r:id="rId4"/>
                </a:rPr>
                <a:t>https://pixabay.com/ko/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한국자금중개    </a:t>
              </a:r>
              <a:r>
                <a:rPr lang="en-US" altLang="ko-KR" sz="1400" dirty="0">
                  <a:hlinkClick r:id="rId5"/>
                </a:rPr>
                <a:t>http://www.kmbco.com/bond/</a:t>
              </a:r>
              <a:r>
                <a:rPr lang="en-US" altLang="ko-KR" sz="1400" dirty="0"/>
                <a:t>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한국거래소   </a:t>
              </a:r>
              <a:r>
                <a:rPr lang="en-US" altLang="ko-KR" sz="1400" dirty="0">
                  <a:hlinkClick r:id="rId6"/>
                </a:rPr>
                <a:t>http://www.krx.co.kr/</a:t>
              </a:r>
              <a:r>
                <a:rPr lang="en-US" altLang="ko-KR" sz="1400" dirty="0"/>
                <a:t>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Economic Policy Uncertainty     </a:t>
              </a:r>
              <a:r>
                <a:rPr lang="en-US" altLang="ko-KR" sz="1400" dirty="0">
                  <a:hlinkClick r:id="rId7"/>
                </a:rPr>
                <a:t>http://www.policyuncertainty.com/</a:t>
              </a:r>
              <a:endParaRPr lang="en-US" altLang="ko-KR" sz="1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9C4D8F-62D3-4BBD-A2AC-F175A5E7B84F}"/>
              </a:ext>
            </a:extLst>
          </p:cNvPr>
          <p:cNvGrpSpPr/>
          <p:nvPr/>
        </p:nvGrpSpPr>
        <p:grpSpPr>
          <a:xfrm>
            <a:off x="895216" y="966656"/>
            <a:ext cx="4927311" cy="1359987"/>
            <a:chOff x="885277" y="5514708"/>
            <a:chExt cx="4927311" cy="13599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00425C-EC25-4835-A39B-25A8BFA72F86}"/>
                </a:ext>
              </a:extLst>
            </p:cNvPr>
            <p:cNvSpPr txBox="1"/>
            <p:nvPr/>
          </p:nvSpPr>
          <p:spPr>
            <a:xfrm>
              <a:off x="885277" y="5514708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분석 도구</a:t>
              </a:r>
              <a:endParaRPr lang="ko-KR" altLang="ko-KR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29FC18-690B-42F9-87FF-362C97071824}"/>
                </a:ext>
              </a:extLst>
            </p:cNvPr>
            <p:cNvSpPr txBox="1"/>
            <p:nvPr/>
          </p:nvSpPr>
          <p:spPr>
            <a:xfrm>
              <a:off x="885277" y="5853262"/>
              <a:ext cx="4927311" cy="102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언어 </a:t>
              </a:r>
              <a:r>
                <a:rPr lang="en-US" altLang="ko-KR" sz="1400" dirty="0"/>
                <a:t>: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개발환경 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Jupyter</a:t>
              </a:r>
              <a:r>
                <a:rPr lang="en-US" altLang="ko-KR" sz="1400" dirty="0"/>
                <a:t> Notebook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/>
                <a:t>라이브러리 </a:t>
              </a:r>
              <a:r>
                <a:rPr lang="en-US" altLang="ko-KR" sz="1400" dirty="0"/>
                <a:t>: Pandas, </a:t>
              </a:r>
              <a:r>
                <a:rPr lang="en-US" altLang="ko-KR" sz="1400" dirty="0" err="1"/>
                <a:t>Numpy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Sklearn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mecab_eKoNLPy</a:t>
              </a:r>
              <a:r>
                <a:rPr lang="en-US" altLang="ko-KR" sz="1400" dirty="0"/>
                <a:t>, </a:t>
              </a:r>
              <a:endParaRPr lang="ko-KR" altLang="ko-KR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DEAE9F-612E-4346-A8BC-D75E5DB5DAA5}"/>
              </a:ext>
            </a:extLst>
          </p:cNvPr>
          <p:cNvGrpSpPr/>
          <p:nvPr/>
        </p:nvGrpSpPr>
        <p:grpSpPr>
          <a:xfrm>
            <a:off x="6456363" y="966656"/>
            <a:ext cx="4098430" cy="1360244"/>
            <a:chOff x="885277" y="5514708"/>
            <a:chExt cx="4098430" cy="13602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A2F76D-C181-4243-BF37-E3A6DB8D306F}"/>
                </a:ext>
              </a:extLst>
            </p:cNvPr>
            <p:cNvSpPr txBox="1"/>
            <p:nvPr/>
          </p:nvSpPr>
          <p:spPr>
            <a:xfrm>
              <a:off x="885277" y="55147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결과물</a:t>
              </a:r>
              <a:endParaRPr lang="ko-KR" altLang="ko-KR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B8678E-0610-4970-80FC-0765737F33C9}"/>
                </a:ext>
              </a:extLst>
            </p:cNvPr>
            <p:cNvSpPr txBox="1"/>
            <p:nvPr/>
          </p:nvSpPr>
          <p:spPr>
            <a:xfrm>
              <a:off x="885277" y="5853262"/>
              <a:ext cx="4098430" cy="1021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Git Hub : </a:t>
              </a:r>
              <a:r>
                <a:rPr lang="en-US" altLang="ko-KR" sz="1400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https://github.com/nlpbokproject/jh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Google Data Studio : </a:t>
              </a:r>
              <a:br>
                <a:rPr lang="en-US" altLang="ko-KR" sz="1400" dirty="0"/>
              </a:br>
              <a:endParaRPr lang="en-US" altLang="ko-KR" sz="1400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C762B7-560B-48E9-AC31-4E4EEEA5A75C}"/>
              </a:ext>
            </a:extLst>
          </p:cNvPr>
          <p:cNvSpPr/>
          <p:nvPr/>
        </p:nvSpPr>
        <p:spPr>
          <a:xfrm>
            <a:off x="8955157" y="162435"/>
            <a:ext cx="3090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GitHub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59371080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, 실내이(가) 표시된 사진&#10;&#10;자동 생성된 설명">
            <a:extLst>
              <a:ext uri="{FF2B5EF4-FFF2-40B4-BE49-F238E27FC236}">
                <a16:creationId xmlns:a16="http://schemas.microsoft.com/office/drawing/2014/main" id="{B2FD1858-EA1A-45BA-A5F1-6D96FA574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" y="149180"/>
            <a:ext cx="11902440" cy="65594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1923" y="149180"/>
            <a:ext cx="11902440" cy="6559408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493328"/>
            <a:ext cx="10363200" cy="19443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680683"/>
            <a:ext cx="811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9600" b="1" dirty="0">
                <a:solidFill>
                  <a:schemeClr val="bg2"/>
                </a:solidFill>
                <a:latin typeface="+mj-lt"/>
              </a:rPr>
              <a:t>THANK YOU</a:t>
            </a:r>
            <a:endParaRPr lang="id-ID" sz="9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FE2DE-5390-4417-9ACC-98F7BC827EF1}"/>
              </a:ext>
            </a:extLst>
          </p:cNvPr>
          <p:cNvSpPr/>
          <p:nvPr/>
        </p:nvSpPr>
        <p:spPr>
          <a:xfrm>
            <a:off x="236539" y="313118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프로젝트 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454659-4CD9-41E6-BDA7-FFCB088F179E}"/>
              </a:ext>
            </a:extLst>
          </p:cNvPr>
          <p:cNvGrpSpPr/>
          <p:nvPr/>
        </p:nvGrpSpPr>
        <p:grpSpPr>
          <a:xfrm>
            <a:off x="3256767" y="2367962"/>
            <a:ext cx="5678466" cy="4257478"/>
            <a:chOff x="3076575" y="1864535"/>
            <a:chExt cx="6010564" cy="45823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1BBE26-212F-41EE-82C6-805913F3B159}"/>
                </a:ext>
              </a:extLst>
            </p:cNvPr>
            <p:cNvSpPr txBox="1"/>
            <p:nvPr/>
          </p:nvSpPr>
          <p:spPr>
            <a:xfrm>
              <a:off x="6954291" y="6221384"/>
              <a:ext cx="2109912" cy="22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b="1" dirty="0"/>
                <a:t>출처 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세계일보</a:t>
              </a:r>
            </a:p>
          </p:txBody>
        </p:sp>
        <p:pic>
          <p:nvPicPr>
            <p:cNvPr id="37" name="Picture 8" descr="https://img.segye.com/content/image/2018/10/14/20181014863330.jpg">
              <a:extLst>
                <a:ext uri="{FF2B5EF4-FFF2-40B4-BE49-F238E27FC236}">
                  <a16:creationId xmlns:a16="http://schemas.microsoft.com/office/drawing/2014/main" id="{6E8603AD-E2A8-4435-9927-4039BCC5C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575" y="1864535"/>
              <a:ext cx="6010564" cy="437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56A88B-D518-4258-9C41-00C567ACA186}"/>
              </a:ext>
            </a:extLst>
          </p:cNvPr>
          <p:cNvGrpSpPr/>
          <p:nvPr/>
        </p:nvGrpSpPr>
        <p:grpSpPr>
          <a:xfrm>
            <a:off x="1375281" y="1019616"/>
            <a:ext cx="9460487" cy="1214437"/>
            <a:chOff x="1694793" y="1233488"/>
            <a:chExt cx="8864839" cy="11379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C3810A-EFAB-4E97-B6D9-1A2AE7683484}"/>
                </a:ext>
              </a:extLst>
            </p:cNvPr>
            <p:cNvSpPr txBox="1"/>
            <p:nvPr/>
          </p:nvSpPr>
          <p:spPr>
            <a:xfrm>
              <a:off x="1694793" y="1233488"/>
              <a:ext cx="8787982" cy="102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1">
                <a:lnSpc>
                  <a:spcPct val="16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통화정책은 적시성과 신뢰성이 중요하다</a:t>
              </a:r>
              <a:r>
                <a:rPr lang="en-US" altLang="ko-KR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 </a:t>
              </a:r>
            </a:p>
            <a:p>
              <a:pPr algn="ctr" fontAlgn="base" latinLnBrk="1">
                <a:lnSpc>
                  <a:spcPct val="16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그러나 </a:t>
              </a:r>
              <a:r>
                <a:rPr lang="ko-KR" altLang="en-US" sz="2000" b="1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정책 결정자의 주관이 개입되기 때문에</a:t>
              </a:r>
              <a:r>
                <a:rPr lang="ko-KR" altLang="en-US" sz="2000" b="1" kern="0" dirty="0">
                  <a:solidFill>
                    <a:srgbClr val="000000"/>
                  </a:solidFill>
                  <a:highlight>
                    <a:srgbClr val="F5F5F5"/>
                  </a:highligh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000" b="1" kern="0" dirty="0">
                  <a:solidFill>
                    <a:srgbClr val="00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언제나 불확실성을 내포하기도 한다</a:t>
              </a:r>
              <a:endParaRPr lang="ko-KR" altLang="en-US" sz="2000" kern="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D0BE8F18-CC74-43C6-8078-214A34826163}"/>
                </a:ext>
              </a:extLst>
            </p:cNvPr>
            <p:cNvSpPr/>
            <p:nvPr/>
          </p:nvSpPr>
          <p:spPr>
            <a:xfrm rot="10800000">
              <a:off x="10068734" y="1890345"/>
              <a:ext cx="490898" cy="481117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0EFD3D69-97C9-4385-924D-9A4A159CEEF5}"/>
                </a:ext>
              </a:extLst>
            </p:cNvPr>
            <p:cNvSpPr/>
            <p:nvPr/>
          </p:nvSpPr>
          <p:spPr>
            <a:xfrm>
              <a:off x="1772158" y="1247407"/>
              <a:ext cx="490898" cy="481117"/>
            </a:xfrm>
            <a:prstGeom prst="halfFrame">
              <a:avLst>
                <a:gd name="adj1" fmla="val 15109"/>
                <a:gd name="adj2" fmla="val 167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425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FE2DE-5390-4417-9ACC-98F7BC827EF1}"/>
              </a:ext>
            </a:extLst>
          </p:cNvPr>
          <p:cNvSpPr/>
          <p:nvPr/>
        </p:nvSpPr>
        <p:spPr>
          <a:xfrm>
            <a:off x="236539" y="313118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810A-EFAB-4E97-B6D9-1A2AE7683484}"/>
              </a:ext>
            </a:extLst>
          </p:cNvPr>
          <p:cNvSpPr txBox="1"/>
          <p:nvPr/>
        </p:nvSpPr>
        <p:spPr>
          <a:xfrm>
            <a:off x="572079" y="86415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통화정책 파급경로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ABA54E-FF64-4144-9542-14805C46C6F4}"/>
              </a:ext>
            </a:extLst>
          </p:cNvPr>
          <p:cNvGrpSpPr/>
          <p:nvPr/>
        </p:nvGrpSpPr>
        <p:grpSpPr>
          <a:xfrm>
            <a:off x="2303462" y="1248113"/>
            <a:ext cx="7585075" cy="5345907"/>
            <a:chOff x="1895475" y="1248113"/>
            <a:chExt cx="7585075" cy="5345907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4D476F7-2F22-4B83-9186-ABDF4063C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3"/>
            <a:stretch/>
          </p:blipFill>
          <p:spPr>
            <a:xfrm>
              <a:off x="3095625" y="1248113"/>
              <a:ext cx="6384925" cy="534590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D4D206-A494-4304-8883-C2563BA0984E}"/>
                </a:ext>
              </a:extLst>
            </p:cNvPr>
            <p:cNvSpPr/>
            <p:nvPr/>
          </p:nvSpPr>
          <p:spPr>
            <a:xfrm>
              <a:off x="1895475" y="2207419"/>
              <a:ext cx="1200150" cy="2443162"/>
            </a:xfrm>
            <a:prstGeom prst="rect">
              <a:avLst/>
            </a:prstGeom>
            <a:solidFill>
              <a:srgbClr val="2F55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한국은행 기준금리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통화정책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5517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6EC74-3467-48BF-BF78-87154A9BBD07}"/>
              </a:ext>
            </a:extLst>
          </p:cNvPr>
          <p:cNvSpPr/>
          <p:nvPr/>
        </p:nvSpPr>
        <p:spPr>
          <a:xfrm>
            <a:off x="236539" y="313118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프로젝트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61944-DE10-4931-8327-8B0A76DC5253}"/>
              </a:ext>
            </a:extLst>
          </p:cNvPr>
          <p:cNvSpPr txBox="1"/>
          <p:nvPr/>
        </p:nvSpPr>
        <p:spPr>
          <a:xfrm>
            <a:off x="2498698" y="4688183"/>
            <a:ext cx="7180171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chemeClr val="accent1"/>
                </a:solidFill>
              </a:rPr>
              <a:t>데이터 처리부터 분석까지 논문을 충실히 따르며 직접 구현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342900" indent="-342900" algn="ctr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chemeClr val="accent1"/>
                </a:solidFill>
              </a:rPr>
              <a:t>프로젝트 결과물의 활용 및 응용 가능성 검토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4B4C5-3F40-41B2-9CDD-713E82C65B97}"/>
              </a:ext>
            </a:extLst>
          </p:cNvPr>
          <p:cNvSpPr txBox="1"/>
          <p:nvPr/>
        </p:nvSpPr>
        <p:spPr>
          <a:xfrm>
            <a:off x="4458370" y="823913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&lt; </a:t>
            </a:r>
            <a:r>
              <a:rPr lang="ko-KR" altLang="en-US" sz="2800" b="1" dirty="0">
                <a:solidFill>
                  <a:schemeClr val="accent1"/>
                </a:solidFill>
              </a:rPr>
              <a:t>프로젝트 목적 </a:t>
            </a:r>
            <a:r>
              <a:rPr lang="en-US" altLang="ko-KR" sz="2800" b="1" dirty="0">
                <a:solidFill>
                  <a:schemeClr val="accent1"/>
                </a:solidFill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798EF5-5A4C-478E-8CDB-EE9868CF4300}"/>
              </a:ext>
            </a:extLst>
          </p:cNvPr>
          <p:cNvGrpSpPr/>
          <p:nvPr/>
        </p:nvGrpSpPr>
        <p:grpSpPr>
          <a:xfrm>
            <a:off x="1329453" y="1694362"/>
            <a:ext cx="9533094" cy="2844736"/>
            <a:chOff x="1297724" y="1694362"/>
            <a:chExt cx="9533094" cy="2844736"/>
          </a:xfrm>
        </p:grpSpPr>
        <p:pic>
          <p:nvPicPr>
            <p:cNvPr id="3" name="그림 2" descr="사람, 실내, 남자이(가) 표시된 사진&#10;&#10;자동 생성된 설명">
              <a:extLst>
                <a:ext uri="{FF2B5EF4-FFF2-40B4-BE49-F238E27FC236}">
                  <a16:creationId xmlns:a16="http://schemas.microsoft.com/office/drawing/2014/main" id="{77AC53DD-B8F7-4AB1-8785-983219C8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6" y="1694362"/>
              <a:ext cx="4273782" cy="284473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BF1A64-B90A-43F8-8A2E-AA99B067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24" y="1694362"/>
              <a:ext cx="4273782" cy="28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25292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FE2DE-5390-4417-9ACC-98F7BC827EF1}"/>
              </a:ext>
            </a:extLst>
          </p:cNvPr>
          <p:cNvSpPr/>
          <p:nvPr/>
        </p:nvSpPr>
        <p:spPr>
          <a:xfrm>
            <a:off x="236539" y="31311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1.3 </a:t>
            </a:r>
            <a:r>
              <a:rPr lang="ko-KR" altLang="en-US" b="1" dirty="0"/>
              <a:t>데이터 수집 계획</a:t>
            </a:r>
            <a:r>
              <a:rPr lang="en-US" altLang="ko-KR" b="1" dirty="0"/>
              <a:t>, </a:t>
            </a:r>
            <a:r>
              <a:rPr lang="ko-KR" altLang="en-US" b="1" dirty="0"/>
              <a:t>역할 분배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3A529D-515E-4C91-B54F-D8FF73A1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24310"/>
              </p:ext>
            </p:extLst>
          </p:nvPr>
        </p:nvGraphicFramePr>
        <p:xfrm>
          <a:off x="1923682" y="1700213"/>
          <a:ext cx="7985862" cy="398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7">
                  <a:extLst>
                    <a:ext uri="{9D8B030D-6E8A-4147-A177-3AD203B41FA5}">
                      <a16:colId xmlns:a16="http://schemas.microsoft.com/office/drawing/2014/main" val="1224002713"/>
                    </a:ext>
                  </a:extLst>
                </a:gridCol>
                <a:gridCol w="1330977">
                  <a:extLst>
                    <a:ext uri="{9D8B030D-6E8A-4147-A177-3AD203B41FA5}">
                      <a16:colId xmlns:a16="http://schemas.microsoft.com/office/drawing/2014/main" val="2575393775"/>
                    </a:ext>
                  </a:extLst>
                </a:gridCol>
                <a:gridCol w="1330977">
                  <a:extLst>
                    <a:ext uri="{9D8B030D-6E8A-4147-A177-3AD203B41FA5}">
                      <a16:colId xmlns:a16="http://schemas.microsoft.com/office/drawing/2014/main" val="1107046367"/>
                    </a:ext>
                  </a:extLst>
                </a:gridCol>
                <a:gridCol w="1330977">
                  <a:extLst>
                    <a:ext uri="{9D8B030D-6E8A-4147-A177-3AD203B41FA5}">
                      <a16:colId xmlns:a16="http://schemas.microsoft.com/office/drawing/2014/main" val="3081069496"/>
                    </a:ext>
                  </a:extLst>
                </a:gridCol>
                <a:gridCol w="1330977">
                  <a:extLst>
                    <a:ext uri="{9D8B030D-6E8A-4147-A177-3AD203B41FA5}">
                      <a16:colId xmlns:a16="http://schemas.microsoft.com/office/drawing/2014/main" val="3613561856"/>
                    </a:ext>
                  </a:extLst>
                </a:gridCol>
                <a:gridCol w="1330977">
                  <a:extLst>
                    <a:ext uri="{9D8B030D-6E8A-4147-A177-3AD203B41FA5}">
                      <a16:colId xmlns:a16="http://schemas.microsoft.com/office/drawing/2014/main" val="4275491608"/>
                    </a:ext>
                  </a:extLst>
                </a:gridCol>
              </a:tblGrid>
              <a:tr h="2301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 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39187"/>
                  </a:ext>
                </a:extLst>
              </a:tr>
              <a:tr h="326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5/5~5/11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5/12~5/18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5/19~5/25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5/26~6/1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6/2~6/3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10760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논문분석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43322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수집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65261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</a:t>
                      </a:r>
                      <a:r>
                        <a:rPr lang="ko-KR" altLang="en-US" sz="1400" b="1" dirty="0" err="1"/>
                        <a:t>전처리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333783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모델링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95220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시각화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733974"/>
                  </a:ext>
                </a:extLst>
              </a:tr>
              <a:tr h="55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발표자료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47928"/>
                  </a:ext>
                </a:extLst>
              </a:tr>
            </a:tbl>
          </a:graphicData>
        </a:graphic>
      </p:graphicFrame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6A4ECDE-0AA4-4D64-B057-F0B5A41A824A}"/>
              </a:ext>
            </a:extLst>
          </p:cNvPr>
          <p:cNvSpPr/>
          <p:nvPr/>
        </p:nvSpPr>
        <p:spPr>
          <a:xfrm>
            <a:off x="4000390" y="2508803"/>
            <a:ext cx="1897291" cy="241709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27AF0B6-18E6-4E4A-A26B-27E386FE1D8F}"/>
              </a:ext>
            </a:extLst>
          </p:cNvPr>
          <p:cNvSpPr/>
          <p:nvPr/>
        </p:nvSpPr>
        <p:spPr>
          <a:xfrm>
            <a:off x="4728756" y="3064985"/>
            <a:ext cx="1762813" cy="24170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9C3B1C8-6BC1-4173-91C2-DC7BEA57F195}"/>
              </a:ext>
            </a:extLst>
          </p:cNvPr>
          <p:cNvSpPr/>
          <p:nvPr/>
        </p:nvSpPr>
        <p:spPr>
          <a:xfrm>
            <a:off x="6142777" y="3646601"/>
            <a:ext cx="999241" cy="24170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D13A9340-DEA7-4666-BDCA-571BFE86CF6E}"/>
              </a:ext>
            </a:extLst>
          </p:cNvPr>
          <p:cNvSpPr/>
          <p:nvPr/>
        </p:nvSpPr>
        <p:spPr>
          <a:xfrm>
            <a:off x="6406729" y="4190509"/>
            <a:ext cx="820132" cy="24170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41C486CC-46F8-4949-A948-0E1B538D636B}"/>
              </a:ext>
            </a:extLst>
          </p:cNvPr>
          <p:cNvSpPr/>
          <p:nvPr/>
        </p:nvSpPr>
        <p:spPr>
          <a:xfrm>
            <a:off x="6406729" y="4754172"/>
            <a:ext cx="2168164" cy="24170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23CF6EF-EA25-4086-B311-9555EC16EE8D}"/>
              </a:ext>
            </a:extLst>
          </p:cNvPr>
          <p:cNvSpPr/>
          <p:nvPr/>
        </p:nvSpPr>
        <p:spPr>
          <a:xfrm>
            <a:off x="7142018" y="5317835"/>
            <a:ext cx="2439304" cy="241709"/>
          </a:xfrm>
          <a:prstGeom prst="homePlat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5890F-F538-4D1C-B81F-AD4634A8F38C}"/>
              </a:ext>
            </a:extLst>
          </p:cNvPr>
          <p:cNvSpPr txBox="1"/>
          <p:nvPr/>
        </p:nvSpPr>
        <p:spPr>
          <a:xfrm>
            <a:off x="587375" y="8641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Schedule</a:t>
            </a:r>
            <a:endParaRPr lang="ko-KR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8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Introduction to Creative Writing: How to Get Started">
            <a:extLst>
              <a:ext uri="{FF2B5EF4-FFF2-40B4-BE49-F238E27FC236}">
                <a16:creationId xmlns:a16="http://schemas.microsoft.com/office/drawing/2014/main" id="{65E44A2E-9181-4519-B0A3-873B5BE5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136525"/>
            <a:ext cx="11902440" cy="65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41EF6-8A9A-415A-85B9-B1271BD7B04E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C453-D977-4F87-8E13-531FB21A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7277"/>
            <a:ext cx="9144000" cy="1508125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chemeClr val="bg2"/>
                </a:solidFill>
                <a:latin typeface="굴림"/>
                <a:ea typeface="굴림"/>
              </a:rPr>
              <a:t>Ⅱ</a:t>
            </a:r>
            <a:r>
              <a:rPr lang="en-ID" b="1" dirty="0">
                <a:solidFill>
                  <a:schemeClr val="bg2"/>
                </a:solidFill>
              </a:rPr>
              <a:t>. </a:t>
            </a:r>
            <a:r>
              <a:rPr lang="ko-KR" altLang="en-US" b="1" dirty="0">
                <a:solidFill>
                  <a:schemeClr val="bg2"/>
                </a:solidFill>
              </a:rPr>
              <a:t>프로젝트 과정</a:t>
            </a:r>
            <a:endParaRPr lang="en-ID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0463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Blue Purple Teal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FF9604"/>
      </a:hlink>
      <a:folHlink>
        <a:srgbClr val="FB1553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11013</TotalTime>
  <Words>2599</Words>
  <Application>Microsoft Office PowerPoint</Application>
  <PresentationFormat>와이드스크린</PresentationFormat>
  <Paragraphs>573</Paragraphs>
  <Slides>48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ff-yoga-web-pro</vt:lpstr>
      <vt:lpstr>Open Sans</vt:lpstr>
      <vt:lpstr>Open Sans (본문)</vt:lpstr>
      <vt:lpstr>Roboto</vt:lpstr>
      <vt:lpstr>굴림</vt:lpstr>
      <vt:lpstr>나눔스퀘어라운드 ExtraBold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Ⅰ. 프로젝트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Ⅱ. 프로젝트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Ⅲ.프로젝트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Ⅳ. 프로젝트 시사점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Ⅴ. 프로젝트 정리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mischief05@naver.com</cp:lastModifiedBy>
  <cp:revision>740</cp:revision>
  <dcterms:created xsi:type="dcterms:W3CDTF">2017-01-10T11:09:36Z</dcterms:created>
  <dcterms:modified xsi:type="dcterms:W3CDTF">2019-06-03T03:30:45Z</dcterms:modified>
</cp:coreProperties>
</file>