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5"/>
  </p:notesMasterIdLst>
  <p:sldIdLst>
    <p:sldId id="257" r:id="rId2"/>
    <p:sldId id="258" r:id="rId3"/>
    <p:sldId id="271" r:id="rId4"/>
    <p:sldId id="273" r:id="rId5"/>
    <p:sldId id="272" r:id="rId6"/>
    <p:sldId id="262" r:id="rId7"/>
    <p:sldId id="263" r:id="rId8"/>
    <p:sldId id="274" r:id="rId9"/>
    <p:sldId id="275" r:id="rId10"/>
    <p:sldId id="277" r:id="rId11"/>
    <p:sldId id="278" r:id="rId12"/>
    <p:sldId id="264" r:id="rId13"/>
    <p:sldId id="279" r:id="rId14"/>
    <p:sldId id="280" r:id="rId15"/>
    <p:sldId id="281" r:id="rId16"/>
    <p:sldId id="269" r:id="rId17"/>
    <p:sldId id="282" r:id="rId18"/>
    <p:sldId id="283" r:id="rId19"/>
    <p:sldId id="284" r:id="rId20"/>
    <p:sldId id="285" r:id="rId21"/>
    <p:sldId id="286" r:id="rId22"/>
    <p:sldId id="287"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2"/>
    <p:restoredTop sz="94680"/>
  </p:normalViewPr>
  <p:slideViewPr>
    <p:cSldViewPr snapToGrid="0">
      <p:cViewPr>
        <p:scale>
          <a:sx n="98" d="100"/>
          <a:sy n="98" d="100"/>
        </p:scale>
        <p:origin x="1936"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41F71-7583-9749-A4EE-42AE1C8005B9}" type="datetimeFigureOut">
              <a:rPr lang="en-US" smtClean="0"/>
              <a:t>5/23/25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C948E-2632-A446-9737-52C2431A872C}" type="slidenum">
              <a:rPr lang="en-US" smtClean="0"/>
              <a:t>‹#›</a:t>
            </a:fld>
            <a:endParaRPr lang="en-US"/>
          </a:p>
        </p:txBody>
      </p:sp>
    </p:spTree>
    <p:extLst>
      <p:ext uri="{BB962C8B-B14F-4D97-AF65-F5344CB8AC3E}">
        <p14:creationId xmlns:p14="http://schemas.microsoft.com/office/powerpoint/2010/main" val="261011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5/23/25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5219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5/23/25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5171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5/23/25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715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5/23/25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100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5/23/25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2822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5/23/25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394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5/23/25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6927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5/23/25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9093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5/23/25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588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5/23/25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624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5/23/25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236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38F49-B3E2-4BF0-BEC7-C30D34ABBB8D}" type="datetime1">
              <a:rPr lang="en-US" smtClean="0"/>
              <a:t>5/23/25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1706729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D5270D-F183-BE8B-4971-068E0105C36D}"/>
              </a:ext>
            </a:extLst>
          </p:cNvPr>
          <p:cNvSpPr txBox="1">
            <a:spLocks/>
          </p:cNvSpPr>
          <p:nvPr/>
        </p:nvSpPr>
        <p:spPr>
          <a:xfrm>
            <a:off x="914400" y="914400"/>
            <a:ext cx="7862777" cy="317451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pPr>
              <a:spcAft>
                <a:spcPts val="600"/>
              </a:spcAft>
            </a:pPr>
            <a:r>
              <a:rPr lang="en-US" sz="5400" dirty="0"/>
              <a:t>MIS775 – DECISION MODELLING FOR BUSINESS ANALYTCS</a:t>
            </a:r>
          </a:p>
        </p:txBody>
      </p:sp>
      <p:sp>
        <p:nvSpPr>
          <p:cNvPr id="6" name="Subtitle 2">
            <a:extLst>
              <a:ext uri="{FF2B5EF4-FFF2-40B4-BE49-F238E27FC236}">
                <a16:creationId xmlns:a16="http://schemas.microsoft.com/office/drawing/2014/main" id="{7CE69D2B-F3AC-4632-1F4C-33D0F64DB9DB}"/>
              </a:ext>
            </a:extLst>
          </p:cNvPr>
          <p:cNvSpPr txBox="1">
            <a:spLocks/>
          </p:cNvSpPr>
          <p:nvPr/>
        </p:nvSpPr>
        <p:spPr>
          <a:xfrm>
            <a:off x="7779028" y="5248504"/>
            <a:ext cx="4412971" cy="124798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all" spc="300" dirty="0"/>
              <a:t>Assignment 2 </a:t>
            </a:r>
          </a:p>
          <a:p>
            <a:pPr marL="0" indent="0">
              <a:buNone/>
            </a:pPr>
            <a:r>
              <a:rPr lang="en-US" sz="1600" b="1" cap="all" spc="300" dirty="0"/>
              <a:t>Presented by: Ba Huy Hoang Le </a:t>
            </a:r>
          </a:p>
          <a:p>
            <a:pPr marL="0" indent="0">
              <a:buNone/>
            </a:pPr>
            <a:r>
              <a:rPr lang="en-US" sz="1600" b="1" cap="all" spc="300" dirty="0"/>
              <a:t>Student ID: s224309594</a:t>
            </a:r>
          </a:p>
        </p:txBody>
      </p:sp>
    </p:spTree>
    <p:extLst>
      <p:ext uri="{BB962C8B-B14F-4D97-AF65-F5344CB8AC3E}">
        <p14:creationId xmlns:p14="http://schemas.microsoft.com/office/powerpoint/2010/main" val="61539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1C16F-4CA1-020D-06BD-B99503BDDE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84E981-ED39-7CB5-54DB-1EA632739788}"/>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4. Scenario Analysis</a:t>
            </a:r>
          </a:p>
        </p:txBody>
      </p:sp>
      <p:sp>
        <p:nvSpPr>
          <p:cNvPr id="5" name="TextBox 4">
            <a:extLst>
              <a:ext uri="{FF2B5EF4-FFF2-40B4-BE49-F238E27FC236}">
                <a16:creationId xmlns:a16="http://schemas.microsoft.com/office/drawing/2014/main" id="{4F76DB88-C89D-9F12-603D-0D4AC148BF23}"/>
              </a:ext>
            </a:extLst>
          </p:cNvPr>
          <p:cNvSpPr txBox="1"/>
          <p:nvPr/>
        </p:nvSpPr>
        <p:spPr>
          <a:xfrm>
            <a:off x="692239" y="861774"/>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$180</a:t>
            </a:r>
          </a:p>
        </p:txBody>
      </p:sp>
      <p:sp>
        <p:nvSpPr>
          <p:cNvPr id="11" name="TextBox 10">
            <a:extLst>
              <a:ext uri="{FF2B5EF4-FFF2-40B4-BE49-F238E27FC236}">
                <a16:creationId xmlns:a16="http://schemas.microsoft.com/office/drawing/2014/main" id="{F33522DC-10DE-D4AE-0A3B-1EF438F7785B}"/>
              </a:ext>
            </a:extLst>
          </p:cNvPr>
          <p:cNvSpPr txBox="1"/>
          <p:nvPr/>
        </p:nvSpPr>
        <p:spPr>
          <a:xfrm>
            <a:off x="6864979" y="1220285"/>
            <a:ext cx="5076170" cy="5632311"/>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Only peak demand (22) unlocks the $1,429 upside at $180/night. Base demand (18) falls to $969 profit, and 7 bookings swings us into a $102 loss.</a:t>
            </a:r>
          </a:p>
          <a:p>
            <a:endParaRPr lang="en-AU"/>
          </a:p>
          <a:p>
            <a:r>
              <a:rPr lang="en-AU"/>
              <a:t>Even low no-show rates can’t fill 20 rooms, so penalty fees never cover the lost revenue—profit remains negative across realistic cancellation scenarios.</a:t>
            </a:r>
          </a:p>
          <a:p>
            <a:endParaRPr lang="en-AU"/>
          </a:p>
          <a:p>
            <a:r>
              <a:rPr lang="en-AU"/>
              <a:t>An 8-person spill raises profit only to $703, still below peak; average spill (3) yields just $128, and fewer arrivals drive losses.</a:t>
            </a:r>
          </a:p>
          <a:p>
            <a:endParaRPr lang="en-AU"/>
          </a:p>
          <a:p>
            <a:r>
              <a:rPr lang="en-AU"/>
              <a:t>A $500 swing in miscellaneous costs ( $100→$600 ) shifts us from a small gain ($328) to a $172 loss, with no occupancy buffer to absorb the hit.</a:t>
            </a:r>
          </a:p>
          <a:p>
            <a:endParaRPr lang="en-AU"/>
          </a:p>
          <a:p>
            <a:endParaRPr lang="en-US"/>
          </a:p>
        </p:txBody>
      </p:sp>
      <p:pic>
        <p:nvPicPr>
          <p:cNvPr id="6" name="Picture 5">
            <a:extLst>
              <a:ext uri="{FF2B5EF4-FFF2-40B4-BE49-F238E27FC236}">
                <a16:creationId xmlns:a16="http://schemas.microsoft.com/office/drawing/2014/main" id="{51771F91-D853-0A28-A353-BC94F4A51186}"/>
              </a:ext>
            </a:extLst>
          </p:cNvPr>
          <p:cNvPicPr>
            <a:picLocks noChangeAspect="1"/>
          </p:cNvPicPr>
          <p:nvPr/>
        </p:nvPicPr>
        <p:blipFill>
          <a:blip r:embed="rId2"/>
          <a:stretch>
            <a:fillRect/>
          </a:stretch>
        </p:blipFill>
        <p:spPr>
          <a:xfrm>
            <a:off x="340456" y="1723548"/>
            <a:ext cx="6524523" cy="3707768"/>
          </a:xfrm>
          <a:prstGeom prst="rect">
            <a:avLst/>
          </a:prstGeom>
        </p:spPr>
      </p:pic>
      <p:sp>
        <p:nvSpPr>
          <p:cNvPr id="7" name="Rectangle 1">
            <a:extLst>
              <a:ext uri="{FF2B5EF4-FFF2-40B4-BE49-F238E27FC236}">
                <a16:creationId xmlns:a16="http://schemas.microsoft.com/office/drawing/2014/main" id="{AA7957D2-6ECC-8900-F5A9-C504BD2CD8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 8-person spill raises profit only to $703, still below peak; average spill (3) yields just $128, and fewer arrivals drive losses.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032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05F1-6465-8BA3-D819-47E93D5954F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395513-3C9F-CD92-A368-290968C32CA2}"/>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4. Scenario Analysis</a:t>
            </a:r>
          </a:p>
        </p:txBody>
      </p:sp>
      <p:sp>
        <p:nvSpPr>
          <p:cNvPr id="11" name="TextBox 10">
            <a:extLst>
              <a:ext uri="{FF2B5EF4-FFF2-40B4-BE49-F238E27FC236}">
                <a16:creationId xmlns:a16="http://schemas.microsoft.com/office/drawing/2014/main" id="{7AB3E51C-F7DD-A7D4-DFB4-5AB4C43EDDD9}"/>
              </a:ext>
            </a:extLst>
          </p:cNvPr>
          <p:cNvSpPr txBox="1"/>
          <p:nvPr/>
        </p:nvSpPr>
        <p:spPr>
          <a:xfrm>
            <a:off x="3126954" y="2754218"/>
            <a:ext cx="5938092" cy="2308324"/>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lgn="just">
              <a:buNone/>
            </a:pPr>
            <a:r>
              <a:rPr lang="en-AU"/>
              <a:t>A $150 nightly room rate delivers the best balance of risk and reward: a strong average profit ($735), full occupancy in base and upside ($820) in peak, while capping worst-case losses (-$60). Lower ($120) margins are too thin, higher ($180) yields volatile swings and frequent losses.</a:t>
            </a:r>
          </a:p>
          <a:p>
            <a:pPr algn="just"/>
            <a:endParaRPr lang="en-AU"/>
          </a:p>
          <a:p>
            <a:pPr algn="just"/>
            <a:endParaRPr lang="en-US"/>
          </a:p>
        </p:txBody>
      </p:sp>
      <p:sp>
        <p:nvSpPr>
          <p:cNvPr id="7" name="Rectangle 1">
            <a:extLst>
              <a:ext uri="{FF2B5EF4-FFF2-40B4-BE49-F238E27FC236}">
                <a16:creationId xmlns:a16="http://schemas.microsoft.com/office/drawing/2014/main" id="{8CF8B936-3938-D603-7005-7AAAB39E69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 8-person spill raises profit only to $703, still below peak; average spill (3) yields just $128, and fewer arrivals drive losses.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1623C5B-4E02-F71D-79BB-4F8B673084B9}"/>
              </a:ext>
            </a:extLst>
          </p:cNvPr>
          <p:cNvSpPr txBox="1"/>
          <p:nvPr/>
        </p:nvSpPr>
        <p:spPr>
          <a:xfrm>
            <a:off x="4272029" y="1530997"/>
            <a:ext cx="3647941" cy="553998"/>
          </a:xfrm>
          <a:prstGeom prst="rect">
            <a:avLst/>
          </a:prstGeom>
          <a:noFill/>
        </p:spPr>
        <p:txBody>
          <a:bodyPr wrap="square" rtlCol="0">
            <a:spAutoFit/>
          </a:bodyPr>
          <a:lstStyle/>
          <a:p>
            <a:pPr algn="ctr"/>
            <a:r>
              <a:rPr lang="en-US" sz="3000" b="1">
                <a:latin typeface="Grandview Display" panose="020B0502040204020203" pitchFamily="34" charset="0"/>
              </a:rPr>
              <a:t>Brief conclusion</a:t>
            </a:r>
          </a:p>
        </p:txBody>
      </p:sp>
    </p:spTree>
    <p:extLst>
      <p:ext uri="{BB962C8B-B14F-4D97-AF65-F5344CB8AC3E}">
        <p14:creationId xmlns:p14="http://schemas.microsoft.com/office/powerpoint/2010/main" val="49270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49151-EA85-DEA9-CBE9-5E0B02D208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6CBC0F-28FD-3E8B-4422-5B91CB77F58B}"/>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5. Stochastic Inputs</a:t>
            </a:r>
          </a:p>
        </p:txBody>
      </p:sp>
      <p:sp>
        <p:nvSpPr>
          <p:cNvPr id="5" name="TextBox 4">
            <a:extLst>
              <a:ext uri="{FF2B5EF4-FFF2-40B4-BE49-F238E27FC236}">
                <a16:creationId xmlns:a16="http://schemas.microsoft.com/office/drawing/2014/main" id="{398C5AD9-BB34-9433-54BB-986DBA9A12A5}"/>
              </a:ext>
            </a:extLst>
          </p:cNvPr>
          <p:cNvSpPr txBox="1"/>
          <p:nvPr/>
        </p:nvSpPr>
        <p:spPr>
          <a:xfrm>
            <a:off x="692239" y="861774"/>
            <a:ext cx="4474672" cy="553998"/>
          </a:xfrm>
          <a:prstGeom prst="rect">
            <a:avLst/>
          </a:prstGeom>
          <a:noFill/>
        </p:spPr>
        <p:txBody>
          <a:bodyPr wrap="square" rtlCol="0">
            <a:spAutoFit/>
          </a:bodyPr>
          <a:lstStyle/>
          <a:p>
            <a:pPr algn="ctr"/>
            <a:r>
              <a:rPr lang="en-US" sz="3000" b="1">
                <a:latin typeface="Grandview Display" panose="020B0502040204020203" pitchFamily="34" charset="0"/>
              </a:rPr>
              <a:t>Daily Online Reservation </a:t>
            </a:r>
          </a:p>
        </p:txBody>
      </p:sp>
      <p:pic>
        <p:nvPicPr>
          <p:cNvPr id="7" name="Picture 6">
            <a:extLst>
              <a:ext uri="{FF2B5EF4-FFF2-40B4-BE49-F238E27FC236}">
                <a16:creationId xmlns:a16="http://schemas.microsoft.com/office/drawing/2014/main" id="{DB40FF62-AB96-F5D7-3696-66FC1BF9A6C5}"/>
              </a:ext>
            </a:extLst>
          </p:cNvPr>
          <p:cNvPicPr>
            <a:picLocks noChangeAspect="1"/>
          </p:cNvPicPr>
          <p:nvPr/>
        </p:nvPicPr>
        <p:blipFill>
          <a:blip r:embed="rId2"/>
          <a:stretch>
            <a:fillRect/>
          </a:stretch>
        </p:blipFill>
        <p:spPr>
          <a:xfrm>
            <a:off x="141397" y="1453636"/>
            <a:ext cx="3585950" cy="2319644"/>
          </a:xfrm>
          <a:prstGeom prst="rect">
            <a:avLst/>
          </a:prstGeom>
        </p:spPr>
      </p:pic>
      <p:pic>
        <p:nvPicPr>
          <p:cNvPr id="9" name="Picture 8">
            <a:extLst>
              <a:ext uri="{FF2B5EF4-FFF2-40B4-BE49-F238E27FC236}">
                <a16:creationId xmlns:a16="http://schemas.microsoft.com/office/drawing/2014/main" id="{F6E843CA-D3F1-F59F-0028-64DE9A54702D}"/>
              </a:ext>
            </a:extLst>
          </p:cNvPr>
          <p:cNvPicPr>
            <a:picLocks noChangeAspect="1"/>
          </p:cNvPicPr>
          <p:nvPr/>
        </p:nvPicPr>
        <p:blipFill>
          <a:blip r:embed="rId3"/>
          <a:stretch>
            <a:fillRect/>
          </a:stretch>
        </p:blipFill>
        <p:spPr>
          <a:xfrm>
            <a:off x="4138602" y="1415772"/>
            <a:ext cx="3914796" cy="2319644"/>
          </a:xfrm>
          <a:prstGeom prst="rect">
            <a:avLst/>
          </a:prstGeom>
        </p:spPr>
      </p:pic>
      <p:pic>
        <p:nvPicPr>
          <p:cNvPr id="12" name="Picture 11">
            <a:extLst>
              <a:ext uri="{FF2B5EF4-FFF2-40B4-BE49-F238E27FC236}">
                <a16:creationId xmlns:a16="http://schemas.microsoft.com/office/drawing/2014/main" id="{38A2271C-4C07-4FD5-455E-373D67EF551A}"/>
              </a:ext>
            </a:extLst>
          </p:cNvPr>
          <p:cNvPicPr>
            <a:picLocks noChangeAspect="1"/>
          </p:cNvPicPr>
          <p:nvPr/>
        </p:nvPicPr>
        <p:blipFill>
          <a:blip r:embed="rId4"/>
          <a:stretch>
            <a:fillRect/>
          </a:stretch>
        </p:blipFill>
        <p:spPr>
          <a:xfrm>
            <a:off x="8323680" y="1415772"/>
            <a:ext cx="3563699" cy="2319644"/>
          </a:xfrm>
          <a:prstGeom prst="rect">
            <a:avLst/>
          </a:prstGeom>
        </p:spPr>
      </p:pic>
      <p:sp>
        <p:nvSpPr>
          <p:cNvPr id="13" name="TextBox 12">
            <a:extLst>
              <a:ext uri="{FF2B5EF4-FFF2-40B4-BE49-F238E27FC236}">
                <a16:creationId xmlns:a16="http://schemas.microsoft.com/office/drawing/2014/main" id="{FB7533CC-A47C-3934-24EC-7C90D869CFBA}"/>
              </a:ext>
            </a:extLst>
          </p:cNvPr>
          <p:cNvSpPr txBox="1"/>
          <p:nvPr/>
        </p:nvSpPr>
        <p:spPr>
          <a:xfrm>
            <a:off x="266230" y="4439101"/>
            <a:ext cx="5056742" cy="2862322"/>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Three peak holiday seasons of “advance‐booking” data cluster around each price‐point mean and exhibit a roughly symmetric, bell-shaped spread. The historical counts show symmetrical and near symmetrical distribution around the mean with few extreme outliers, showing that Stochastic Input 1 follows normal distribution</a:t>
            </a:r>
          </a:p>
          <a:p>
            <a:endParaRPr lang="en-AU"/>
          </a:p>
          <a:p>
            <a:endParaRPr lang="en-US"/>
          </a:p>
        </p:txBody>
      </p:sp>
      <p:pic>
        <p:nvPicPr>
          <p:cNvPr id="15" name="Picture 14">
            <a:extLst>
              <a:ext uri="{FF2B5EF4-FFF2-40B4-BE49-F238E27FC236}">
                <a16:creationId xmlns:a16="http://schemas.microsoft.com/office/drawing/2014/main" id="{BD19B7FD-BD92-BEDF-5B01-2D0E6A54A23F}"/>
              </a:ext>
            </a:extLst>
          </p:cNvPr>
          <p:cNvPicPr>
            <a:picLocks noChangeAspect="1"/>
          </p:cNvPicPr>
          <p:nvPr/>
        </p:nvPicPr>
        <p:blipFill>
          <a:blip r:embed="rId5"/>
          <a:srcRect l="8294" t="18628"/>
          <a:stretch/>
        </p:blipFill>
        <p:spPr>
          <a:xfrm>
            <a:off x="6096000" y="5111827"/>
            <a:ext cx="5547471" cy="945722"/>
          </a:xfrm>
          <a:prstGeom prst="rect">
            <a:avLst/>
          </a:prstGeom>
        </p:spPr>
      </p:pic>
    </p:spTree>
    <p:extLst>
      <p:ext uri="{BB962C8B-B14F-4D97-AF65-F5344CB8AC3E}">
        <p14:creationId xmlns:p14="http://schemas.microsoft.com/office/powerpoint/2010/main" val="378337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04090-14D6-B736-4D62-AF1195B9F2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1B281C-3A6A-1F38-C348-979BC27ED8CF}"/>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5. Stochastic Inputs</a:t>
            </a:r>
          </a:p>
        </p:txBody>
      </p:sp>
      <p:sp>
        <p:nvSpPr>
          <p:cNvPr id="5" name="TextBox 4">
            <a:extLst>
              <a:ext uri="{FF2B5EF4-FFF2-40B4-BE49-F238E27FC236}">
                <a16:creationId xmlns:a16="http://schemas.microsoft.com/office/drawing/2014/main" id="{BC1A2012-DEDB-276D-1795-4CD36261F9CF}"/>
              </a:ext>
            </a:extLst>
          </p:cNvPr>
          <p:cNvSpPr txBox="1"/>
          <p:nvPr/>
        </p:nvSpPr>
        <p:spPr>
          <a:xfrm>
            <a:off x="541675" y="861774"/>
            <a:ext cx="5554325" cy="553998"/>
          </a:xfrm>
          <a:prstGeom prst="rect">
            <a:avLst/>
          </a:prstGeom>
          <a:noFill/>
        </p:spPr>
        <p:txBody>
          <a:bodyPr wrap="square" rtlCol="0">
            <a:spAutoFit/>
          </a:bodyPr>
          <a:lstStyle/>
          <a:p>
            <a:pPr algn="ctr"/>
            <a:r>
              <a:rPr lang="en-US" sz="3000" b="1">
                <a:latin typeface="Grandview Display" panose="020B0502040204020203" pitchFamily="34" charset="0"/>
              </a:rPr>
              <a:t>Late Cancellation Percentage</a:t>
            </a:r>
          </a:p>
        </p:txBody>
      </p:sp>
      <p:sp>
        <p:nvSpPr>
          <p:cNvPr id="13" name="TextBox 12">
            <a:extLst>
              <a:ext uri="{FF2B5EF4-FFF2-40B4-BE49-F238E27FC236}">
                <a16:creationId xmlns:a16="http://schemas.microsoft.com/office/drawing/2014/main" id="{9EA29886-DBDC-6464-C69E-8A512C73C0C8}"/>
              </a:ext>
            </a:extLst>
          </p:cNvPr>
          <p:cNvSpPr txBox="1"/>
          <p:nvPr/>
        </p:nvSpPr>
        <p:spPr>
          <a:xfrm>
            <a:off x="848299" y="4826675"/>
            <a:ext cx="11028063" cy="175432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Three peak‐season data show cancellation rates clustering exactly at 5 %, 10 %, 15 %, 20 % and 25 %, with observed frequencies of 27 %, 19 %, 29 %, 15 % and 10 % respectively. Because these rates occur in fixed policy tiers rather than a smooth continuum, and our sample counts match those discrete values, modelling late‐cancellation percentage with an empirical distribution directly reflects the pattern without forcing it into a theoretical curve.</a:t>
            </a:r>
          </a:p>
          <a:p>
            <a:endParaRPr lang="en-US"/>
          </a:p>
        </p:txBody>
      </p:sp>
      <p:pic>
        <p:nvPicPr>
          <p:cNvPr id="4" name="Picture 3">
            <a:extLst>
              <a:ext uri="{FF2B5EF4-FFF2-40B4-BE49-F238E27FC236}">
                <a16:creationId xmlns:a16="http://schemas.microsoft.com/office/drawing/2014/main" id="{10D8D5BE-7286-B1D0-FBCD-0A45AB16BDF6}"/>
              </a:ext>
            </a:extLst>
          </p:cNvPr>
          <p:cNvPicPr>
            <a:picLocks noChangeAspect="1"/>
          </p:cNvPicPr>
          <p:nvPr/>
        </p:nvPicPr>
        <p:blipFill>
          <a:blip r:embed="rId2"/>
          <a:stretch>
            <a:fillRect/>
          </a:stretch>
        </p:blipFill>
        <p:spPr>
          <a:xfrm>
            <a:off x="1444853" y="2159307"/>
            <a:ext cx="9302294" cy="1930420"/>
          </a:xfrm>
          <a:prstGeom prst="rect">
            <a:avLst/>
          </a:prstGeom>
        </p:spPr>
      </p:pic>
    </p:spTree>
    <p:extLst>
      <p:ext uri="{BB962C8B-B14F-4D97-AF65-F5344CB8AC3E}">
        <p14:creationId xmlns:p14="http://schemas.microsoft.com/office/powerpoint/2010/main" val="112031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393C5-6E13-E4B4-F935-7EA3201C78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D4BCFC-DBA5-0993-5E8B-8DE104030A0F}"/>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5. Stochastic Inputs</a:t>
            </a:r>
          </a:p>
        </p:txBody>
      </p:sp>
      <p:sp>
        <p:nvSpPr>
          <p:cNvPr id="13" name="TextBox 12">
            <a:extLst>
              <a:ext uri="{FF2B5EF4-FFF2-40B4-BE49-F238E27FC236}">
                <a16:creationId xmlns:a16="http://schemas.microsoft.com/office/drawing/2014/main" id="{796A8569-0E84-8455-057C-F09857DC0B33}"/>
              </a:ext>
            </a:extLst>
          </p:cNvPr>
          <p:cNvSpPr txBox="1"/>
          <p:nvPr/>
        </p:nvSpPr>
        <p:spPr>
          <a:xfrm>
            <a:off x="6279614" y="2338989"/>
            <a:ext cx="5747540" cy="2862322"/>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Our historical data show walk-in counts occurring exactly at 0, 1, 2, 3, 4, 5, 6, 7, 8, 9 and 10 guests with frequencies of 6 %, 17 %, 10 %, 27 %, 9 %, 2 %, 5 %, 4 %, 11 %, 6 % and 5% respectively. These discrete, policy-driven patterns reflect real-world surges and quiet days that do not fit a smooth theoretical curve. Modelling walk-in arrivals with an empirical distribution preserves these exact observed frequencies and ensures our simulations accurately mirror actual guest behaviour.</a:t>
            </a:r>
            <a:endParaRPr lang="en-US"/>
          </a:p>
        </p:txBody>
      </p:sp>
      <p:pic>
        <p:nvPicPr>
          <p:cNvPr id="6" name="Picture 5">
            <a:extLst>
              <a:ext uri="{FF2B5EF4-FFF2-40B4-BE49-F238E27FC236}">
                <a16:creationId xmlns:a16="http://schemas.microsoft.com/office/drawing/2014/main" id="{07BF0096-95FD-E1E0-1DDF-60E080A007D8}"/>
              </a:ext>
            </a:extLst>
          </p:cNvPr>
          <p:cNvPicPr>
            <a:picLocks noChangeAspect="1"/>
          </p:cNvPicPr>
          <p:nvPr/>
        </p:nvPicPr>
        <p:blipFill>
          <a:blip r:embed="rId2"/>
          <a:stretch>
            <a:fillRect/>
          </a:stretch>
        </p:blipFill>
        <p:spPr>
          <a:xfrm>
            <a:off x="164846" y="2208138"/>
            <a:ext cx="5387097" cy="3124025"/>
          </a:xfrm>
          <a:prstGeom prst="rect">
            <a:avLst/>
          </a:prstGeom>
        </p:spPr>
      </p:pic>
      <p:sp>
        <p:nvSpPr>
          <p:cNvPr id="2" name="TextBox 1">
            <a:extLst>
              <a:ext uri="{FF2B5EF4-FFF2-40B4-BE49-F238E27FC236}">
                <a16:creationId xmlns:a16="http://schemas.microsoft.com/office/drawing/2014/main" id="{E3FFF94B-BBCF-7D67-D377-2D1A924849F6}"/>
              </a:ext>
            </a:extLst>
          </p:cNvPr>
          <p:cNvSpPr txBox="1"/>
          <p:nvPr/>
        </p:nvSpPr>
        <p:spPr>
          <a:xfrm>
            <a:off x="541675" y="861774"/>
            <a:ext cx="5554325" cy="553998"/>
          </a:xfrm>
          <a:prstGeom prst="rect">
            <a:avLst/>
          </a:prstGeom>
          <a:noFill/>
        </p:spPr>
        <p:txBody>
          <a:bodyPr wrap="square" rtlCol="0">
            <a:spAutoFit/>
          </a:bodyPr>
          <a:lstStyle/>
          <a:p>
            <a:pPr algn="ctr"/>
            <a:r>
              <a:rPr lang="en-US" sz="3000" b="1">
                <a:latin typeface="Grandview Display" panose="020B0502040204020203" pitchFamily="34" charset="0"/>
              </a:rPr>
              <a:t>Walk-in Arrivals</a:t>
            </a:r>
          </a:p>
        </p:txBody>
      </p:sp>
    </p:spTree>
    <p:extLst>
      <p:ext uri="{BB962C8B-B14F-4D97-AF65-F5344CB8AC3E}">
        <p14:creationId xmlns:p14="http://schemas.microsoft.com/office/powerpoint/2010/main" val="55396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C51C2-1873-C7E8-6335-BADC924028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3294B00-3FF6-7072-4A5C-B3CF77CA365E}"/>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5. Stochastic Inputs</a:t>
            </a:r>
          </a:p>
        </p:txBody>
      </p:sp>
      <p:sp>
        <p:nvSpPr>
          <p:cNvPr id="13" name="TextBox 12">
            <a:extLst>
              <a:ext uri="{FF2B5EF4-FFF2-40B4-BE49-F238E27FC236}">
                <a16:creationId xmlns:a16="http://schemas.microsoft.com/office/drawing/2014/main" id="{18B1A520-8C99-30B2-6D7B-BB6388D666D3}"/>
              </a:ext>
            </a:extLst>
          </p:cNvPr>
          <p:cNvSpPr txBox="1"/>
          <p:nvPr/>
        </p:nvSpPr>
        <p:spPr>
          <a:xfrm>
            <a:off x="718457" y="3083415"/>
            <a:ext cx="10858798" cy="923330"/>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Miscellaneous daily expenses have no clear central tendency but fluctuate evenly between minor run-of-house costs ($100) and rare “perfect storm” spikes ($600). A uniform distribution on [100, 600] reflects this equal likelihood across the full range of plausible daily incidentals when no further pattern is evident.</a:t>
            </a:r>
            <a:endParaRPr lang="en-US"/>
          </a:p>
        </p:txBody>
      </p:sp>
      <p:sp>
        <p:nvSpPr>
          <p:cNvPr id="2" name="TextBox 1">
            <a:extLst>
              <a:ext uri="{FF2B5EF4-FFF2-40B4-BE49-F238E27FC236}">
                <a16:creationId xmlns:a16="http://schemas.microsoft.com/office/drawing/2014/main" id="{AEC12410-0F20-BACF-A644-896A56FB61EF}"/>
              </a:ext>
            </a:extLst>
          </p:cNvPr>
          <p:cNvSpPr txBox="1"/>
          <p:nvPr/>
        </p:nvSpPr>
        <p:spPr>
          <a:xfrm>
            <a:off x="541675" y="861774"/>
            <a:ext cx="5554325" cy="553998"/>
          </a:xfrm>
          <a:prstGeom prst="rect">
            <a:avLst/>
          </a:prstGeom>
          <a:noFill/>
        </p:spPr>
        <p:txBody>
          <a:bodyPr wrap="square" rtlCol="0">
            <a:spAutoFit/>
          </a:bodyPr>
          <a:lstStyle/>
          <a:p>
            <a:pPr algn="ctr"/>
            <a:r>
              <a:rPr lang="en-US" sz="3000" b="1">
                <a:latin typeface="Grandview Display" panose="020B0502040204020203" pitchFamily="34" charset="0"/>
              </a:rPr>
              <a:t>Daily Miscellaneous Expenses</a:t>
            </a:r>
          </a:p>
        </p:txBody>
      </p:sp>
    </p:spTree>
    <p:extLst>
      <p:ext uri="{BB962C8B-B14F-4D97-AF65-F5344CB8AC3E}">
        <p14:creationId xmlns:p14="http://schemas.microsoft.com/office/powerpoint/2010/main" val="357241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7E0DC-9D4A-9A48-2B1F-FABE23905D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16710B-DE8E-A974-FFD3-992FD8E4D12B}"/>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6. Simulated Output Distribution</a:t>
            </a:r>
          </a:p>
        </p:txBody>
      </p:sp>
      <p:pic>
        <p:nvPicPr>
          <p:cNvPr id="5" name="Picture 4" descr="A graph showing the number of the average profit&#10;&#10;AI-generated content may be incorrect.">
            <a:extLst>
              <a:ext uri="{FF2B5EF4-FFF2-40B4-BE49-F238E27FC236}">
                <a16:creationId xmlns:a16="http://schemas.microsoft.com/office/drawing/2014/main" id="{0847B75A-D7AE-DE89-3554-26049192DB87}"/>
              </a:ext>
            </a:extLst>
          </p:cNvPr>
          <p:cNvPicPr>
            <a:picLocks noChangeAspect="1"/>
          </p:cNvPicPr>
          <p:nvPr/>
        </p:nvPicPr>
        <p:blipFill>
          <a:blip r:embed="rId2"/>
          <a:stretch>
            <a:fillRect/>
          </a:stretch>
        </p:blipFill>
        <p:spPr>
          <a:xfrm>
            <a:off x="162508" y="2045777"/>
            <a:ext cx="6316542" cy="3250259"/>
          </a:xfrm>
          <a:prstGeom prst="rect">
            <a:avLst/>
          </a:prstGeom>
        </p:spPr>
      </p:pic>
      <p:sp>
        <p:nvSpPr>
          <p:cNvPr id="10" name="TextBox 9">
            <a:extLst>
              <a:ext uri="{FF2B5EF4-FFF2-40B4-BE49-F238E27FC236}">
                <a16:creationId xmlns:a16="http://schemas.microsoft.com/office/drawing/2014/main" id="{B6AFC519-27EB-99D2-4141-C7101C239A65}"/>
              </a:ext>
            </a:extLst>
          </p:cNvPr>
          <p:cNvSpPr txBox="1"/>
          <p:nvPr/>
        </p:nvSpPr>
        <p:spPr>
          <a:xfrm>
            <a:off x="6479050" y="2214523"/>
            <a:ext cx="5588985" cy="291276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First 50 runs swings wildly between -$40 and +$140 as individual extreme days dominate the average.</a:t>
            </a:r>
          </a:p>
          <a:p>
            <a:endParaRPr lang="en-AU"/>
          </a:p>
          <a:p>
            <a:r>
              <a:rPr lang="en-AU"/>
              <a:t>Between 50 to 300 runs the mean climbs into the $110 to $130 band and fluctuations shrink rapidly.</a:t>
            </a:r>
          </a:p>
          <a:p>
            <a:endParaRPr lang="en-AU"/>
          </a:p>
          <a:p>
            <a:r>
              <a:rPr lang="en-AU"/>
              <a:t>From 400 runs onwards, the average profit converges tightly around $120/day with +/-$5 variability even out to 1000 simulations.</a:t>
            </a:r>
            <a:endParaRPr lang="en-US"/>
          </a:p>
        </p:txBody>
      </p:sp>
      <p:sp>
        <p:nvSpPr>
          <p:cNvPr id="13" name="Rectangle 3">
            <a:extLst>
              <a:ext uri="{FF2B5EF4-FFF2-40B4-BE49-F238E27FC236}">
                <a16:creationId xmlns:a16="http://schemas.microsoft.com/office/drawing/2014/main" id="{7DB1E484-4E86-37A9-7F2D-345A172E27F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+$140 as individual extreme days dominate the average.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042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FFF74-1689-CD32-6A79-A5774C561F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9FD2DD-1269-E15B-5A98-BD6B0A344BB7}"/>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6. Simulated Output Distribution</a:t>
            </a:r>
          </a:p>
        </p:txBody>
      </p:sp>
      <p:pic>
        <p:nvPicPr>
          <p:cNvPr id="7" name="Picture 6" descr="A graph showing the number of daily profit&#10;&#10;AI-generated content may be incorrect.">
            <a:extLst>
              <a:ext uri="{FF2B5EF4-FFF2-40B4-BE49-F238E27FC236}">
                <a16:creationId xmlns:a16="http://schemas.microsoft.com/office/drawing/2014/main" id="{5A7FCB8E-5018-BA14-9802-5DF9AAABECEE}"/>
              </a:ext>
            </a:extLst>
          </p:cNvPr>
          <p:cNvPicPr>
            <a:picLocks noChangeAspect="1"/>
          </p:cNvPicPr>
          <p:nvPr/>
        </p:nvPicPr>
        <p:blipFill>
          <a:blip r:embed="rId2"/>
          <a:stretch>
            <a:fillRect/>
          </a:stretch>
        </p:blipFill>
        <p:spPr>
          <a:xfrm>
            <a:off x="344960" y="1918299"/>
            <a:ext cx="6040342" cy="3408025"/>
          </a:xfrm>
          <a:prstGeom prst="rect">
            <a:avLst/>
          </a:prstGeom>
        </p:spPr>
      </p:pic>
      <p:sp>
        <p:nvSpPr>
          <p:cNvPr id="6" name="TextBox 5">
            <a:extLst>
              <a:ext uri="{FF2B5EF4-FFF2-40B4-BE49-F238E27FC236}">
                <a16:creationId xmlns:a16="http://schemas.microsoft.com/office/drawing/2014/main" id="{79B05AF0-FFCF-9890-84DD-5A7B500BEDC4}"/>
              </a:ext>
            </a:extLst>
          </p:cNvPr>
          <p:cNvSpPr txBox="1"/>
          <p:nvPr/>
        </p:nvSpPr>
        <p:spPr>
          <a:xfrm>
            <a:off x="6502124" y="2191150"/>
            <a:ext cx="5344916" cy="2862322"/>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The running mean jumps from about $500 up to nearly $680, reflecting high variance in early draws.</a:t>
            </a:r>
          </a:p>
          <a:p>
            <a:endParaRPr lang="en-AU"/>
          </a:p>
          <a:p>
            <a:r>
              <a:rPr lang="en-AU"/>
              <a:t>Fluctuations narrow into the $600–$640 band as outlier days average out.</a:t>
            </a:r>
          </a:p>
          <a:p>
            <a:endParaRPr lang="en-AU"/>
          </a:p>
          <a:p>
            <a:r>
              <a:rPr lang="en-AU"/>
              <a:t>Beyond 300 simulations, the mean profit stabilizes around $615/day, with only ±$5 drift out to 1,000 trials.</a:t>
            </a:r>
          </a:p>
        </p:txBody>
      </p:sp>
    </p:spTree>
    <p:extLst>
      <p:ext uri="{BB962C8B-B14F-4D97-AF65-F5344CB8AC3E}">
        <p14:creationId xmlns:p14="http://schemas.microsoft.com/office/powerpoint/2010/main" val="236003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CCE4E-3D7E-029D-3827-B867B4EAC5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97424E-447D-A2E6-F4EF-D59E4278C491}"/>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6. Simulated Output Distribution</a:t>
            </a:r>
          </a:p>
        </p:txBody>
      </p:sp>
      <p:pic>
        <p:nvPicPr>
          <p:cNvPr id="9" name="Picture 8" descr="A graph showing the number of profit&#10;&#10;AI-generated content may be incorrect.">
            <a:extLst>
              <a:ext uri="{FF2B5EF4-FFF2-40B4-BE49-F238E27FC236}">
                <a16:creationId xmlns:a16="http://schemas.microsoft.com/office/drawing/2014/main" id="{8D25DB37-16F3-11DB-EED1-998EA8BFC3DA}"/>
              </a:ext>
            </a:extLst>
          </p:cNvPr>
          <p:cNvPicPr>
            <a:picLocks noChangeAspect="1"/>
          </p:cNvPicPr>
          <p:nvPr/>
        </p:nvPicPr>
        <p:blipFill>
          <a:blip r:embed="rId2"/>
          <a:stretch>
            <a:fillRect/>
          </a:stretch>
        </p:blipFill>
        <p:spPr>
          <a:xfrm>
            <a:off x="205085" y="2029535"/>
            <a:ext cx="6362570" cy="3348008"/>
          </a:xfrm>
          <a:prstGeom prst="rect">
            <a:avLst/>
          </a:prstGeom>
        </p:spPr>
      </p:pic>
      <p:sp>
        <p:nvSpPr>
          <p:cNvPr id="10" name="TextBox 9">
            <a:extLst>
              <a:ext uri="{FF2B5EF4-FFF2-40B4-BE49-F238E27FC236}">
                <a16:creationId xmlns:a16="http://schemas.microsoft.com/office/drawing/2014/main" id="{07CEE86B-CB5A-9B68-85D2-389AA9C12523}"/>
              </a:ext>
            </a:extLst>
          </p:cNvPr>
          <p:cNvSpPr txBox="1"/>
          <p:nvPr/>
        </p:nvSpPr>
        <p:spPr>
          <a:xfrm>
            <a:off x="6847084" y="2410878"/>
            <a:ext cx="5344916" cy="2585323"/>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The running mean plummets from ~$1 000 to below $300 as large losses dilute early wins.</a:t>
            </a:r>
          </a:p>
          <a:p>
            <a:pPr marL="0" indent="0">
              <a:buNone/>
            </a:pPr>
            <a:r>
              <a:rPr lang="en-AU"/>
              <a:t> </a:t>
            </a:r>
          </a:p>
          <a:p>
            <a:r>
              <a:rPr lang="en-AU"/>
              <a:t>Fluctuations settle into the $200–$300 range, driven by frequent under‐filled days.</a:t>
            </a:r>
          </a:p>
          <a:p>
            <a:endParaRPr lang="en-AU"/>
          </a:p>
          <a:p>
            <a:r>
              <a:rPr lang="en-AU"/>
              <a:t>Beyond ~200 trials, the average profit converges around $230/day, with minimal drift through 1 000 simulations.</a:t>
            </a:r>
          </a:p>
        </p:txBody>
      </p:sp>
    </p:spTree>
    <p:extLst>
      <p:ext uri="{BB962C8B-B14F-4D97-AF65-F5344CB8AC3E}">
        <p14:creationId xmlns:p14="http://schemas.microsoft.com/office/powerpoint/2010/main" val="159343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3ECDC-E6F9-C9D4-0A94-100EF1330D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846B31-155D-97A7-1043-41D4BACC1A49}"/>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6. Simulated Output Distribution</a:t>
            </a:r>
          </a:p>
        </p:txBody>
      </p:sp>
      <p:pic>
        <p:nvPicPr>
          <p:cNvPr id="4" name="Picture 3" descr="A graph of a distribution of daily profit&#10;&#10;AI-generated content may be incorrect.">
            <a:extLst>
              <a:ext uri="{FF2B5EF4-FFF2-40B4-BE49-F238E27FC236}">
                <a16:creationId xmlns:a16="http://schemas.microsoft.com/office/drawing/2014/main" id="{3499EC97-0252-509D-7D60-7CDD88BA6523}"/>
              </a:ext>
            </a:extLst>
          </p:cNvPr>
          <p:cNvPicPr>
            <a:picLocks noChangeAspect="1"/>
          </p:cNvPicPr>
          <p:nvPr/>
        </p:nvPicPr>
        <p:blipFill>
          <a:blip r:embed="rId2"/>
          <a:stretch>
            <a:fillRect/>
          </a:stretch>
        </p:blipFill>
        <p:spPr>
          <a:xfrm>
            <a:off x="135504" y="844417"/>
            <a:ext cx="5471212" cy="3322179"/>
          </a:xfrm>
          <a:prstGeom prst="rect">
            <a:avLst/>
          </a:prstGeom>
        </p:spPr>
      </p:pic>
      <p:pic>
        <p:nvPicPr>
          <p:cNvPr id="6" name="Picture 5">
            <a:extLst>
              <a:ext uri="{FF2B5EF4-FFF2-40B4-BE49-F238E27FC236}">
                <a16:creationId xmlns:a16="http://schemas.microsoft.com/office/drawing/2014/main" id="{635D5C2D-FF81-D7DC-4DE8-81D31F4328D2}"/>
              </a:ext>
            </a:extLst>
          </p:cNvPr>
          <p:cNvPicPr>
            <a:picLocks noChangeAspect="1"/>
          </p:cNvPicPr>
          <p:nvPr/>
        </p:nvPicPr>
        <p:blipFill>
          <a:blip r:embed="rId3"/>
          <a:srcRect t="3242" b="3386"/>
          <a:stretch/>
        </p:blipFill>
        <p:spPr>
          <a:xfrm>
            <a:off x="261298" y="4166596"/>
            <a:ext cx="5345418" cy="2691404"/>
          </a:xfrm>
          <a:prstGeom prst="rect">
            <a:avLst/>
          </a:prstGeom>
        </p:spPr>
      </p:pic>
      <p:sp>
        <p:nvSpPr>
          <p:cNvPr id="7" name="TextBox 6">
            <a:extLst>
              <a:ext uri="{FF2B5EF4-FFF2-40B4-BE49-F238E27FC236}">
                <a16:creationId xmlns:a16="http://schemas.microsoft.com/office/drawing/2014/main" id="{BDDD9A70-1B35-6387-7EF6-1135AD3BC2CD}"/>
              </a:ext>
            </a:extLst>
          </p:cNvPr>
          <p:cNvSpPr txBox="1"/>
          <p:nvPr/>
        </p:nvSpPr>
        <p:spPr>
          <a:xfrm>
            <a:off x="6096000" y="1233970"/>
            <a:ext cx="5344916" cy="4801314"/>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At $120 per night, profits cluster around $119 daily, with upside capped at $444 and losses down to –$436. The nearly symmetric spread reflects consistent, modest returns.</a:t>
            </a:r>
          </a:p>
          <a:p>
            <a:endParaRPr lang="en-AU"/>
          </a:p>
          <a:p>
            <a:r>
              <a:rPr lang="en-AU"/>
              <a:t>At $150 per night, average profit rises to $613 and the median to $643. Downside risk narrows (minimum –$276) while volatility allows occasional gains above $1 000 without large swings downward.</a:t>
            </a:r>
          </a:p>
          <a:p>
            <a:endParaRPr lang="en-AU"/>
          </a:p>
          <a:p>
            <a:r>
              <a:rPr lang="en-AU"/>
              <a:t>At $180 per night, mean profit drops to $223 despite the higher rate. The range expands dramatically, with losses reaching –$840 and peak profits of $1 263, showing most days underperform the mean punctuated by rare extreme gains.</a:t>
            </a:r>
          </a:p>
        </p:txBody>
      </p:sp>
    </p:spTree>
    <p:extLst>
      <p:ext uri="{BB962C8B-B14F-4D97-AF65-F5344CB8AC3E}">
        <p14:creationId xmlns:p14="http://schemas.microsoft.com/office/powerpoint/2010/main" val="345262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F00B8-6469-E222-2213-8FFD3B9AFE18}"/>
              </a:ext>
            </a:extLst>
          </p:cNvPr>
          <p:cNvSpPr txBox="1"/>
          <p:nvPr/>
        </p:nvSpPr>
        <p:spPr>
          <a:xfrm>
            <a:off x="0" y="0"/>
            <a:ext cx="5181831" cy="861774"/>
          </a:xfrm>
          <a:prstGeom prst="rect">
            <a:avLst/>
          </a:prstGeom>
          <a:noFill/>
        </p:spPr>
        <p:txBody>
          <a:bodyPr wrap="square" rtlCol="0">
            <a:spAutoFit/>
          </a:bodyPr>
          <a:lstStyle/>
          <a:p>
            <a:pPr marL="914400" indent="-914400">
              <a:buAutoNum type="arabicPeriod"/>
            </a:pPr>
            <a:r>
              <a:rPr lang="en-US" sz="5000" b="1" dirty="0">
                <a:latin typeface="Grandview Display" panose="020B0502040204020203" pitchFamily="34" charset="0"/>
              </a:rPr>
              <a:t>Introduction </a:t>
            </a:r>
          </a:p>
        </p:txBody>
      </p:sp>
      <p:sp>
        <p:nvSpPr>
          <p:cNvPr id="6" name="TextBox 5">
            <a:extLst>
              <a:ext uri="{FF2B5EF4-FFF2-40B4-BE49-F238E27FC236}">
                <a16:creationId xmlns:a16="http://schemas.microsoft.com/office/drawing/2014/main" id="{C3CEDBFF-45A1-1FAA-5E2F-5BEF7C628020}"/>
              </a:ext>
            </a:extLst>
          </p:cNvPr>
          <p:cNvSpPr txBox="1"/>
          <p:nvPr/>
        </p:nvSpPr>
        <p:spPr>
          <a:xfrm>
            <a:off x="1293174" y="1221213"/>
            <a:ext cx="2595481" cy="553998"/>
          </a:xfrm>
          <a:prstGeom prst="rect">
            <a:avLst/>
          </a:prstGeom>
          <a:noFill/>
        </p:spPr>
        <p:txBody>
          <a:bodyPr wrap="square" rtlCol="0">
            <a:spAutoFit/>
          </a:bodyPr>
          <a:lstStyle/>
          <a:p>
            <a:pPr algn="ctr"/>
            <a:r>
              <a:rPr lang="en-US" sz="3000" i="1" dirty="0">
                <a:latin typeface="Grandview Display" panose="020B0502040204020203" pitchFamily="34" charset="0"/>
              </a:rPr>
              <a:t>Case Context</a:t>
            </a:r>
          </a:p>
        </p:txBody>
      </p:sp>
      <p:sp>
        <p:nvSpPr>
          <p:cNvPr id="8" name="TextBox 7">
            <a:extLst>
              <a:ext uri="{FF2B5EF4-FFF2-40B4-BE49-F238E27FC236}">
                <a16:creationId xmlns:a16="http://schemas.microsoft.com/office/drawing/2014/main" id="{B2AC4D19-3513-7BFD-71AF-1D5A7417E0C8}"/>
              </a:ext>
            </a:extLst>
          </p:cNvPr>
          <p:cNvSpPr txBox="1"/>
          <p:nvPr/>
        </p:nvSpPr>
        <p:spPr>
          <a:xfrm>
            <a:off x="0" y="2068918"/>
            <a:ext cx="5181832"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Grandview Display" panose="020B0502040204020203" pitchFamily="34" charset="0"/>
              </a:rPr>
              <a:t>Coastal Nest Motel: A 20-unit boutique, Airbnb-style property on a popular beachside route in Melbourne</a:t>
            </a:r>
          </a:p>
          <a:p>
            <a:pPr algn="just"/>
            <a:endParaRPr lang="en-US" sz="2000" dirty="0">
              <a:latin typeface="Grandview Display" panose="020B0502040204020203" pitchFamily="34" charset="0"/>
            </a:endParaRPr>
          </a:p>
          <a:p>
            <a:pPr marL="342900" indent="-342900" algn="just">
              <a:buFont typeface="Arial" panose="020B0604020202020204" pitchFamily="34" charset="0"/>
              <a:buChar char="•"/>
            </a:pPr>
            <a:r>
              <a:rPr lang="en-US" sz="2000" dirty="0">
                <a:latin typeface="Grandview Display" panose="020B0502040204020203" pitchFamily="34" charset="0"/>
              </a:rPr>
              <a:t>Preparing for three peak-season windows (Dec 1 – Feb 28/29) over 2022– 2025</a:t>
            </a:r>
          </a:p>
          <a:p>
            <a:pPr algn="just"/>
            <a:endParaRPr lang="en-US" sz="2000" dirty="0">
              <a:latin typeface="Grandview Display" panose="020B0502040204020203" pitchFamily="34" charset="0"/>
            </a:endParaRPr>
          </a:p>
          <a:p>
            <a:pPr marL="342900" indent="-342900" algn="just">
              <a:buFont typeface="Arial" panose="020B0604020202020204" pitchFamily="34" charset="0"/>
              <a:buChar char="•"/>
            </a:pPr>
            <a:r>
              <a:rPr lang="en-US" sz="2000" dirty="0">
                <a:latin typeface="Grandview Display" panose="020B0502040204020203" pitchFamily="34" charset="0"/>
              </a:rPr>
              <a:t>Management seeks a spreadsheet-based decision model to balance occupancy, pricing, overbooking, and risk</a:t>
            </a:r>
          </a:p>
        </p:txBody>
      </p:sp>
      <p:sp>
        <p:nvSpPr>
          <p:cNvPr id="10" name="TextBox 9">
            <a:extLst>
              <a:ext uri="{FF2B5EF4-FFF2-40B4-BE49-F238E27FC236}">
                <a16:creationId xmlns:a16="http://schemas.microsoft.com/office/drawing/2014/main" id="{A759BB26-3940-E555-A123-A94DE6F817D6}"/>
              </a:ext>
            </a:extLst>
          </p:cNvPr>
          <p:cNvSpPr txBox="1"/>
          <p:nvPr/>
        </p:nvSpPr>
        <p:spPr>
          <a:xfrm>
            <a:off x="8303345" y="1200328"/>
            <a:ext cx="2595481" cy="553998"/>
          </a:xfrm>
          <a:prstGeom prst="rect">
            <a:avLst/>
          </a:prstGeom>
          <a:noFill/>
        </p:spPr>
        <p:txBody>
          <a:bodyPr wrap="square" rtlCol="0">
            <a:spAutoFit/>
          </a:bodyPr>
          <a:lstStyle/>
          <a:p>
            <a:pPr algn="ctr"/>
            <a:r>
              <a:rPr lang="en-US" sz="3000" i="1" dirty="0">
                <a:latin typeface="Grandview Display" panose="020B0502040204020203" pitchFamily="34" charset="0"/>
              </a:rPr>
              <a:t>Objective</a:t>
            </a:r>
          </a:p>
        </p:txBody>
      </p:sp>
      <p:sp>
        <p:nvSpPr>
          <p:cNvPr id="12" name="TextBox 11">
            <a:extLst>
              <a:ext uri="{FF2B5EF4-FFF2-40B4-BE49-F238E27FC236}">
                <a16:creationId xmlns:a16="http://schemas.microsoft.com/office/drawing/2014/main" id="{B97791B1-CD8D-0D20-636C-9A1CC8D4F73A}"/>
              </a:ext>
            </a:extLst>
          </p:cNvPr>
          <p:cNvSpPr txBox="1"/>
          <p:nvPr/>
        </p:nvSpPr>
        <p:spPr>
          <a:xfrm>
            <a:off x="7010168" y="2043993"/>
            <a:ext cx="5181832" cy="3477875"/>
          </a:xfrm>
          <a:prstGeom prst="rect">
            <a:avLst/>
          </a:prstGeom>
          <a:noFill/>
        </p:spPr>
        <p:txBody>
          <a:bodyPr wrap="square" rtlCol="0">
            <a:spAutoFit/>
          </a:bodyPr>
          <a:lstStyle/>
          <a:p>
            <a:pPr marL="457200" indent="-457200" algn="just">
              <a:buAutoNum type="arabicPeriod"/>
            </a:pPr>
            <a:r>
              <a:rPr lang="en-US" sz="2000" dirty="0">
                <a:latin typeface="Grandview Display" panose="020B0502040204020203" pitchFamily="34" charset="0"/>
              </a:rPr>
              <a:t>Build Model Structure</a:t>
            </a:r>
          </a:p>
          <a:p>
            <a:pPr marL="457200" indent="-457200" algn="just">
              <a:buAutoNum type="arabicPeriod"/>
            </a:pPr>
            <a:endParaRPr lang="en-US" sz="2000" dirty="0">
              <a:latin typeface="Grandview Display" panose="020B0502040204020203" pitchFamily="34" charset="0"/>
            </a:endParaRPr>
          </a:p>
          <a:p>
            <a:pPr marL="457200" indent="-457200" algn="just">
              <a:buAutoNum type="arabicPeriod"/>
            </a:pPr>
            <a:r>
              <a:rPr lang="en-US" sz="2000" dirty="0">
                <a:latin typeface="Grandview Display" panose="020B0502040204020203" pitchFamily="34" charset="0"/>
              </a:rPr>
              <a:t>Scenario Analysis</a:t>
            </a:r>
          </a:p>
          <a:p>
            <a:pPr marL="457200" indent="-457200" algn="just">
              <a:buAutoNum type="arabicPeriod"/>
            </a:pPr>
            <a:endParaRPr lang="en-US" sz="2000" dirty="0">
              <a:latin typeface="Grandview Display" panose="020B0502040204020203" pitchFamily="34" charset="0"/>
            </a:endParaRPr>
          </a:p>
          <a:p>
            <a:pPr marL="457200" indent="-457200" algn="just">
              <a:buAutoNum type="arabicPeriod"/>
            </a:pPr>
            <a:r>
              <a:rPr lang="en-US" sz="2000" dirty="0">
                <a:latin typeface="Grandview Display" panose="020B0502040204020203" pitchFamily="34" charset="0"/>
              </a:rPr>
              <a:t>Distribution and Simulation</a:t>
            </a:r>
          </a:p>
          <a:p>
            <a:pPr marL="457200" indent="-457200" algn="just">
              <a:buAutoNum type="arabicPeriod"/>
            </a:pPr>
            <a:endParaRPr lang="en-US" sz="2000" dirty="0">
              <a:latin typeface="Grandview Display" panose="020B0502040204020203" pitchFamily="34" charset="0"/>
            </a:endParaRPr>
          </a:p>
          <a:p>
            <a:pPr marL="457200" indent="-457200" algn="just">
              <a:buAutoNum type="arabicPeriod"/>
            </a:pPr>
            <a:r>
              <a:rPr lang="en-US" sz="2000" dirty="0">
                <a:latin typeface="Grandview Display" panose="020B0502040204020203" pitchFamily="34" charset="0"/>
              </a:rPr>
              <a:t>Risk Analysis</a:t>
            </a:r>
          </a:p>
          <a:p>
            <a:pPr marL="457200" indent="-457200" algn="just">
              <a:buAutoNum type="arabicPeriod"/>
            </a:pPr>
            <a:endParaRPr lang="en-US" sz="2000" dirty="0">
              <a:latin typeface="Grandview Display" panose="020B0502040204020203" pitchFamily="34" charset="0"/>
            </a:endParaRPr>
          </a:p>
          <a:p>
            <a:pPr marL="457200" indent="-457200" algn="just">
              <a:buAutoNum type="arabicPeriod"/>
            </a:pPr>
            <a:r>
              <a:rPr lang="en-US" sz="2000" dirty="0">
                <a:latin typeface="Grandview Display" panose="020B0502040204020203" pitchFamily="34" charset="0"/>
              </a:rPr>
              <a:t>Recommendations</a:t>
            </a:r>
          </a:p>
          <a:p>
            <a:pPr marL="457200" indent="-457200" algn="just">
              <a:buAutoNum type="arabicPeriod"/>
            </a:pPr>
            <a:endParaRPr lang="en-US" sz="2000" dirty="0">
              <a:latin typeface="Grandview Display" panose="020B0502040204020203" pitchFamily="34" charset="0"/>
            </a:endParaRPr>
          </a:p>
          <a:p>
            <a:pPr marL="457200" indent="-457200" algn="just">
              <a:buAutoNum type="arabicPeriod"/>
            </a:pPr>
            <a:endParaRPr lang="en-US" sz="2000" dirty="0">
              <a:latin typeface="Grandview Display" panose="020B0502040204020203" pitchFamily="34" charset="0"/>
            </a:endParaRPr>
          </a:p>
        </p:txBody>
      </p:sp>
    </p:spTree>
    <p:extLst>
      <p:ext uri="{BB962C8B-B14F-4D97-AF65-F5344CB8AC3E}">
        <p14:creationId xmlns:p14="http://schemas.microsoft.com/office/powerpoint/2010/main" val="143786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89529-40E5-0413-9A99-6CA582A606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957117-D526-21C5-C647-82FA814F10E8}"/>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7. Risk Analysis</a:t>
            </a:r>
          </a:p>
        </p:txBody>
      </p:sp>
      <p:sp>
        <p:nvSpPr>
          <p:cNvPr id="7" name="TextBox 6">
            <a:extLst>
              <a:ext uri="{FF2B5EF4-FFF2-40B4-BE49-F238E27FC236}">
                <a16:creationId xmlns:a16="http://schemas.microsoft.com/office/drawing/2014/main" id="{F13CE70D-BDC5-CF5B-7A64-2F3C6C0AEB32}"/>
              </a:ext>
            </a:extLst>
          </p:cNvPr>
          <p:cNvSpPr txBox="1"/>
          <p:nvPr/>
        </p:nvSpPr>
        <p:spPr>
          <a:xfrm>
            <a:off x="363101" y="3212432"/>
            <a:ext cx="4894699" cy="3139321"/>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A 27 percent probability of any loss, including a 3 percent chance of a severe loss between $200–$400.</a:t>
            </a:r>
          </a:p>
          <a:p>
            <a:endParaRPr lang="en-AU"/>
          </a:p>
          <a:p>
            <a:r>
              <a:rPr lang="en-AU"/>
              <a:t>A 73 percent probability of non-negative profit, with two-thirds of profitable days delivering $0–$400.</a:t>
            </a:r>
          </a:p>
          <a:p>
            <a:endParaRPr lang="en-AU"/>
          </a:p>
          <a:p>
            <a:r>
              <a:rPr lang="en-AU"/>
              <a:t>Negligible upside beyond $600 – no simulated day exceeded that threshold</a:t>
            </a:r>
          </a:p>
          <a:p>
            <a:pPr marL="0" indent="0">
              <a:buNone/>
            </a:pPr>
            <a:endParaRPr lang="en-AU"/>
          </a:p>
        </p:txBody>
      </p:sp>
      <p:sp>
        <p:nvSpPr>
          <p:cNvPr id="3" name="TextBox 2">
            <a:extLst>
              <a:ext uri="{FF2B5EF4-FFF2-40B4-BE49-F238E27FC236}">
                <a16:creationId xmlns:a16="http://schemas.microsoft.com/office/drawing/2014/main" id="{3A6A5CA0-DD05-7449-8D0E-802D88086650}"/>
              </a:ext>
            </a:extLst>
          </p:cNvPr>
          <p:cNvSpPr txBox="1"/>
          <p:nvPr/>
        </p:nvSpPr>
        <p:spPr>
          <a:xfrm>
            <a:off x="751084" y="956971"/>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$120</a:t>
            </a:r>
          </a:p>
        </p:txBody>
      </p:sp>
      <p:pic>
        <p:nvPicPr>
          <p:cNvPr id="8" name="Picture 7">
            <a:extLst>
              <a:ext uri="{FF2B5EF4-FFF2-40B4-BE49-F238E27FC236}">
                <a16:creationId xmlns:a16="http://schemas.microsoft.com/office/drawing/2014/main" id="{DAE3CDA9-9C3E-EA52-8D5D-870561983B8B}"/>
              </a:ext>
            </a:extLst>
          </p:cNvPr>
          <p:cNvPicPr>
            <a:picLocks noChangeAspect="1"/>
          </p:cNvPicPr>
          <p:nvPr/>
        </p:nvPicPr>
        <p:blipFill>
          <a:blip r:embed="rId2"/>
          <a:stretch>
            <a:fillRect/>
          </a:stretch>
        </p:blipFill>
        <p:spPr>
          <a:xfrm>
            <a:off x="1798573" y="1606166"/>
            <a:ext cx="9316750" cy="1133633"/>
          </a:xfrm>
          <a:prstGeom prst="rect">
            <a:avLst/>
          </a:prstGeom>
        </p:spPr>
      </p:pic>
      <p:sp>
        <p:nvSpPr>
          <p:cNvPr id="12" name="TextBox 11">
            <a:extLst>
              <a:ext uri="{FF2B5EF4-FFF2-40B4-BE49-F238E27FC236}">
                <a16:creationId xmlns:a16="http://schemas.microsoft.com/office/drawing/2014/main" id="{F3D9CD97-2D9C-321A-F42C-58E20C7EDEC5}"/>
              </a:ext>
            </a:extLst>
          </p:cNvPr>
          <p:cNvSpPr txBox="1"/>
          <p:nvPr/>
        </p:nvSpPr>
        <p:spPr>
          <a:xfrm>
            <a:off x="5731044" y="3793331"/>
            <a:ext cx="5804232" cy="175432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Occupancy shortfalls on low-booking days drive losses, while walk-ins and over-booking cap out profit around $400. This means $120 is a conservative rate: it offers modest, reliable gains most days but leaves little room for outsized returns and carries a meaningful one-in-four risk of loss.</a:t>
            </a:r>
          </a:p>
        </p:txBody>
      </p:sp>
    </p:spTree>
    <p:extLst>
      <p:ext uri="{BB962C8B-B14F-4D97-AF65-F5344CB8AC3E}">
        <p14:creationId xmlns:p14="http://schemas.microsoft.com/office/powerpoint/2010/main" val="137994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F4CB4-3375-75DC-F866-3A35CC3F81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BDEBEC-4B69-1648-3C15-6ACD6351212C}"/>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7. Risk Analysis</a:t>
            </a:r>
          </a:p>
        </p:txBody>
      </p:sp>
      <p:sp>
        <p:nvSpPr>
          <p:cNvPr id="7" name="TextBox 6">
            <a:extLst>
              <a:ext uri="{FF2B5EF4-FFF2-40B4-BE49-F238E27FC236}">
                <a16:creationId xmlns:a16="http://schemas.microsoft.com/office/drawing/2014/main" id="{DE839498-9E7B-7E29-F2DD-1BDDD86ACABD}"/>
              </a:ext>
            </a:extLst>
          </p:cNvPr>
          <p:cNvSpPr txBox="1"/>
          <p:nvPr/>
        </p:nvSpPr>
        <p:spPr>
          <a:xfrm>
            <a:off x="363101" y="3429000"/>
            <a:ext cx="4894699" cy="2862322"/>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Only 1.4% chance of any loss (0.2 % deep losses of $200–$400; 1.2 % losses up to $200).</a:t>
            </a:r>
          </a:p>
          <a:p>
            <a:endParaRPr lang="en-AU"/>
          </a:p>
          <a:p>
            <a:r>
              <a:rPr lang="en-AU" b="1"/>
              <a:t>57 % of days</a:t>
            </a:r>
            <a:r>
              <a:rPr lang="en-AU"/>
              <a:t> earn </a:t>
            </a:r>
            <a:r>
              <a:rPr lang="en-AU" b="1"/>
              <a:t>$600–$1 000</a:t>
            </a:r>
          </a:p>
          <a:p>
            <a:endParaRPr lang="en-AU"/>
          </a:p>
          <a:p>
            <a:r>
              <a:rPr lang="en-AU"/>
              <a:t>No days exceeded $1 200.</a:t>
            </a:r>
          </a:p>
          <a:p>
            <a:endParaRPr lang="en-AU"/>
          </a:p>
          <a:p>
            <a:endParaRPr lang="en-AU"/>
          </a:p>
          <a:p>
            <a:pPr marL="0" indent="0">
              <a:buNone/>
            </a:pPr>
            <a:endParaRPr lang="en-AU"/>
          </a:p>
        </p:txBody>
      </p:sp>
      <p:sp>
        <p:nvSpPr>
          <p:cNvPr id="3" name="TextBox 2">
            <a:extLst>
              <a:ext uri="{FF2B5EF4-FFF2-40B4-BE49-F238E27FC236}">
                <a16:creationId xmlns:a16="http://schemas.microsoft.com/office/drawing/2014/main" id="{72008F9C-1F05-F221-6126-7402BA13C3A9}"/>
              </a:ext>
            </a:extLst>
          </p:cNvPr>
          <p:cNvSpPr txBox="1"/>
          <p:nvPr/>
        </p:nvSpPr>
        <p:spPr>
          <a:xfrm>
            <a:off x="751084" y="956971"/>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$150</a:t>
            </a:r>
          </a:p>
        </p:txBody>
      </p:sp>
      <p:sp>
        <p:nvSpPr>
          <p:cNvPr id="12" name="TextBox 11">
            <a:extLst>
              <a:ext uri="{FF2B5EF4-FFF2-40B4-BE49-F238E27FC236}">
                <a16:creationId xmlns:a16="http://schemas.microsoft.com/office/drawing/2014/main" id="{29572731-2AB2-9FFD-E9D4-AEF080C74DE8}"/>
              </a:ext>
            </a:extLst>
          </p:cNvPr>
          <p:cNvSpPr txBox="1"/>
          <p:nvPr/>
        </p:nvSpPr>
        <p:spPr>
          <a:xfrm>
            <a:off x="6024667" y="3766430"/>
            <a:ext cx="5804232" cy="175432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The $150 rate virtually eliminate daily losses (&lt;2% probability) while delivering strong profits on 97% of days. Over half of the profitable days yield $600–$1 000, providing a robust buffer against cost fluctuations. This rate maximizes average revenue with very low risk, making it the clear optimal choice</a:t>
            </a:r>
          </a:p>
        </p:txBody>
      </p:sp>
      <p:pic>
        <p:nvPicPr>
          <p:cNvPr id="5" name="Picture 4">
            <a:extLst>
              <a:ext uri="{FF2B5EF4-FFF2-40B4-BE49-F238E27FC236}">
                <a16:creationId xmlns:a16="http://schemas.microsoft.com/office/drawing/2014/main" id="{2283B4FB-AAB0-D837-EE9E-3B08A97D7F49}"/>
              </a:ext>
            </a:extLst>
          </p:cNvPr>
          <p:cNvPicPr>
            <a:picLocks noChangeAspect="1"/>
          </p:cNvPicPr>
          <p:nvPr/>
        </p:nvPicPr>
        <p:blipFill>
          <a:blip r:embed="rId2"/>
          <a:stretch>
            <a:fillRect/>
          </a:stretch>
        </p:blipFill>
        <p:spPr>
          <a:xfrm>
            <a:off x="363101" y="1743447"/>
            <a:ext cx="11634537" cy="944896"/>
          </a:xfrm>
          <a:prstGeom prst="rect">
            <a:avLst/>
          </a:prstGeom>
        </p:spPr>
      </p:pic>
    </p:spTree>
    <p:extLst>
      <p:ext uri="{BB962C8B-B14F-4D97-AF65-F5344CB8AC3E}">
        <p14:creationId xmlns:p14="http://schemas.microsoft.com/office/powerpoint/2010/main" val="324329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3FB14-4B81-5EAC-2890-430AE34EF9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04ECA3-E92C-CE39-1E90-2DCF5558DFA4}"/>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7. Risk Analysis</a:t>
            </a:r>
          </a:p>
        </p:txBody>
      </p:sp>
      <p:sp>
        <p:nvSpPr>
          <p:cNvPr id="7" name="TextBox 6">
            <a:extLst>
              <a:ext uri="{FF2B5EF4-FFF2-40B4-BE49-F238E27FC236}">
                <a16:creationId xmlns:a16="http://schemas.microsoft.com/office/drawing/2014/main" id="{ED65A631-60D9-2506-A186-49897EB521CB}"/>
              </a:ext>
            </a:extLst>
          </p:cNvPr>
          <p:cNvSpPr txBox="1"/>
          <p:nvPr/>
        </p:nvSpPr>
        <p:spPr>
          <a:xfrm>
            <a:off x="363101" y="3905368"/>
            <a:ext cx="4894699" cy="175432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32% chance of a loss</a:t>
            </a:r>
          </a:p>
          <a:p>
            <a:endParaRPr lang="en-AU"/>
          </a:p>
          <a:p>
            <a:r>
              <a:rPr lang="en-AU"/>
              <a:t>68% chance of modest to strong profit</a:t>
            </a:r>
          </a:p>
          <a:p>
            <a:endParaRPr lang="en-AU"/>
          </a:p>
          <a:p>
            <a:r>
              <a:rPr lang="en-AU"/>
              <a:t>No days exceed $1400</a:t>
            </a:r>
          </a:p>
          <a:p>
            <a:pPr marL="0" indent="0">
              <a:buNone/>
            </a:pPr>
            <a:endParaRPr lang="en-AU"/>
          </a:p>
        </p:txBody>
      </p:sp>
      <p:sp>
        <p:nvSpPr>
          <p:cNvPr id="3" name="TextBox 2">
            <a:extLst>
              <a:ext uri="{FF2B5EF4-FFF2-40B4-BE49-F238E27FC236}">
                <a16:creationId xmlns:a16="http://schemas.microsoft.com/office/drawing/2014/main" id="{DA9282F4-41BD-07BC-30D1-A7A30CE9FA4A}"/>
              </a:ext>
            </a:extLst>
          </p:cNvPr>
          <p:cNvSpPr txBox="1"/>
          <p:nvPr/>
        </p:nvSpPr>
        <p:spPr>
          <a:xfrm>
            <a:off x="751084" y="956971"/>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$180</a:t>
            </a:r>
          </a:p>
        </p:txBody>
      </p:sp>
      <p:sp>
        <p:nvSpPr>
          <p:cNvPr id="12" name="TextBox 11">
            <a:extLst>
              <a:ext uri="{FF2B5EF4-FFF2-40B4-BE49-F238E27FC236}">
                <a16:creationId xmlns:a16="http://schemas.microsoft.com/office/drawing/2014/main" id="{80533246-C545-3BB1-0459-D2CB2E2FAC0D}"/>
              </a:ext>
            </a:extLst>
          </p:cNvPr>
          <p:cNvSpPr txBox="1"/>
          <p:nvPr/>
        </p:nvSpPr>
        <p:spPr>
          <a:xfrm>
            <a:off x="6024667" y="4043867"/>
            <a:ext cx="5804232" cy="1477328"/>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A one-in-three chance of loosing money makes $180 rate a high-risk rate. Profits, when they occur, are spread across wide bands but seldom exceed $1 200. This rate’s volatility requires stronger demand guarantees or hedges if chosen.</a:t>
            </a:r>
          </a:p>
        </p:txBody>
      </p:sp>
      <p:pic>
        <p:nvPicPr>
          <p:cNvPr id="6" name="Picture 5">
            <a:extLst>
              <a:ext uri="{FF2B5EF4-FFF2-40B4-BE49-F238E27FC236}">
                <a16:creationId xmlns:a16="http://schemas.microsoft.com/office/drawing/2014/main" id="{761F58CA-B173-C753-4AE0-0A7E8C342AD3}"/>
              </a:ext>
            </a:extLst>
          </p:cNvPr>
          <p:cNvPicPr>
            <a:picLocks noChangeAspect="1"/>
          </p:cNvPicPr>
          <p:nvPr/>
        </p:nvPicPr>
        <p:blipFill>
          <a:blip r:embed="rId2"/>
          <a:stretch>
            <a:fillRect/>
          </a:stretch>
        </p:blipFill>
        <p:spPr>
          <a:xfrm>
            <a:off x="181550" y="1964476"/>
            <a:ext cx="11828899" cy="1011017"/>
          </a:xfrm>
          <a:prstGeom prst="rect">
            <a:avLst/>
          </a:prstGeom>
        </p:spPr>
      </p:pic>
    </p:spTree>
    <p:extLst>
      <p:ext uri="{BB962C8B-B14F-4D97-AF65-F5344CB8AC3E}">
        <p14:creationId xmlns:p14="http://schemas.microsoft.com/office/powerpoint/2010/main" val="239915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2171A-456C-A932-E101-80C0B435CFF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79FC90-50F1-C185-F235-186EE2F2D4AB}"/>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8. Conclusion</a:t>
            </a:r>
          </a:p>
        </p:txBody>
      </p:sp>
      <p:sp>
        <p:nvSpPr>
          <p:cNvPr id="4" name="TextBox 3">
            <a:extLst>
              <a:ext uri="{FF2B5EF4-FFF2-40B4-BE49-F238E27FC236}">
                <a16:creationId xmlns:a16="http://schemas.microsoft.com/office/drawing/2014/main" id="{5037178E-513A-5E7F-3975-497B975681DE}"/>
              </a:ext>
            </a:extLst>
          </p:cNvPr>
          <p:cNvSpPr txBox="1"/>
          <p:nvPr/>
        </p:nvSpPr>
        <p:spPr>
          <a:xfrm>
            <a:off x="492547" y="1581239"/>
            <a:ext cx="5804232" cy="175432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$150/</a:t>
            </a:r>
            <a:r>
              <a:rPr lang="en-AU" err="1"/>
              <a:t>nighy</a:t>
            </a:r>
            <a:r>
              <a:rPr lang="en-AU"/>
              <a:t> is the optimal rate during peak holiday seasons. It delivers a high average profit ($613/day), fills nearly all rooms under base demand, and carries &lt;2% probability of any loss. Over half of profitable days generate $600–$1 000, providing robust upside with minimal downside.</a:t>
            </a:r>
          </a:p>
        </p:txBody>
      </p:sp>
      <p:sp>
        <p:nvSpPr>
          <p:cNvPr id="8" name="TextBox 7">
            <a:extLst>
              <a:ext uri="{FF2B5EF4-FFF2-40B4-BE49-F238E27FC236}">
                <a16:creationId xmlns:a16="http://schemas.microsoft.com/office/drawing/2014/main" id="{0B235502-08C7-639F-9F41-1189B3BD3EC2}"/>
              </a:ext>
            </a:extLst>
          </p:cNvPr>
          <p:cNvSpPr txBox="1"/>
          <p:nvPr/>
        </p:nvSpPr>
        <p:spPr>
          <a:xfrm>
            <a:off x="492547" y="3392715"/>
            <a:ext cx="5804232" cy="646331"/>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a:t>$120/night is too conservative. It Yields only $119/day on average and a 27% chance of any loss.</a:t>
            </a:r>
          </a:p>
        </p:txBody>
      </p:sp>
      <p:sp>
        <p:nvSpPr>
          <p:cNvPr id="10" name="TextBox 9">
            <a:extLst>
              <a:ext uri="{FF2B5EF4-FFF2-40B4-BE49-F238E27FC236}">
                <a16:creationId xmlns:a16="http://schemas.microsoft.com/office/drawing/2014/main" id="{7BFD77FE-62B0-C75A-C3E5-3364DE284306}"/>
              </a:ext>
            </a:extLst>
          </p:cNvPr>
          <p:cNvSpPr txBox="1"/>
          <p:nvPr/>
        </p:nvSpPr>
        <p:spPr>
          <a:xfrm>
            <a:off x="492547" y="4337565"/>
            <a:ext cx="5804232" cy="646331"/>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r>
              <a:rPr lang="en-AU" dirty="0"/>
              <a:t>$180/night is too volatile. Average profit falls to $223/day with a 32% loss probability.</a:t>
            </a:r>
          </a:p>
        </p:txBody>
      </p:sp>
      <p:sp>
        <p:nvSpPr>
          <p:cNvPr id="13" name="TextBox 12">
            <a:extLst>
              <a:ext uri="{FF2B5EF4-FFF2-40B4-BE49-F238E27FC236}">
                <a16:creationId xmlns:a16="http://schemas.microsoft.com/office/drawing/2014/main" id="{1F00B2A3-AD56-8BC1-9384-94839C439A6B}"/>
              </a:ext>
            </a:extLst>
          </p:cNvPr>
          <p:cNvSpPr txBox="1"/>
          <p:nvPr/>
        </p:nvSpPr>
        <p:spPr>
          <a:xfrm>
            <a:off x="923170" y="4983896"/>
            <a:ext cx="9832459" cy="923330"/>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b="1">
                <a:latin typeface="Grandview Display" panose="020B0502040204020203" pitchFamily="34" charset="0"/>
              </a:defRPr>
            </a:lvl1pPr>
          </a:lstStyle>
          <a:p>
            <a:pPr marL="0" indent="0">
              <a:buNone/>
            </a:pPr>
            <a:r>
              <a:rPr lang="en-AU"/>
              <a:t>Price at $150 for upcoming peak season</a:t>
            </a:r>
          </a:p>
          <a:p>
            <a:pPr marL="0" indent="0">
              <a:buNone/>
            </a:pPr>
            <a:r>
              <a:rPr lang="en-AU"/>
              <a:t>Maintain 10% over-booking and cancellation fee</a:t>
            </a:r>
          </a:p>
          <a:p>
            <a:pPr marL="0" indent="0">
              <a:buNone/>
            </a:pPr>
            <a:r>
              <a:rPr lang="en-AU"/>
              <a:t>Monitor live booking curves</a:t>
            </a:r>
          </a:p>
        </p:txBody>
      </p:sp>
    </p:spTree>
    <p:extLst>
      <p:ext uri="{BB962C8B-B14F-4D97-AF65-F5344CB8AC3E}">
        <p14:creationId xmlns:p14="http://schemas.microsoft.com/office/powerpoint/2010/main" val="354246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F3A0E-1C28-6A99-4F9C-5321EA1B0FA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4419788-4E8C-1FF8-5DD4-03701C9222CE}"/>
              </a:ext>
            </a:extLst>
          </p:cNvPr>
          <p:cNvSpPr txBox="1"/>
          <p:nvPr/>
        </p:nvSpPr>
        <p:spPr>
          <a:xfrm>
            <a:off x="0" y="0"/>
            <a:ext cx="6559826" cy="861774"/>
          </a:xfrm>
          <a:prstGeom prst="rect">
            <a:avLst/>
          </a:prstGeom>
          <a:noFill/>
        </p:spPr>
        <p:txBody>
          <a:bodyPr wrap="square" rtlCol="0">
            <a:spAutoFit/>
          </a:bodyPr>
          <a:lstStyle/>
          <a:p>
            <a:r>
              <a:rPr lang="en-US" sz="5000" b="1" dirty="0">
                <a:latin typeface="Grandview Display" panose="020B0502040204020203" pitchFamily="34" charset="0"/>
              </a:rPr>
              <a:t>2. Model Description</a:t>
            </a:r>
          </a:p>
        </p:txBody>
      </p:sp>
      <p:sp>
        <p:nvSpPr>
          <p:cNvPr id="2" name="TextBox 1">
            <a:extLst>
              <a:ext uri="{FF2B5EF4-FFF2-40B4-BE49-F238E27FC236}">
                <a16:creationId xmlns:a16="http://schemas.microsoft.com/office/drawing/2014/main" id="{1003DD5B-4153-778C-B714-241F479B21EB}"/>
              </a:ext>
            </a:extLst>
          </p:cNvPr>
          <p:cNvSpPr txBox="1"/>
          <p:nvPr/>
        </p:nvSpPr>
        <p:spPr>
          <a:xfrm>
            <a:off x="495786" y="2758982"/>
            <a:ext cx="3358568" cy="477054"/>
          </a:xfrm>
          <a:prstGeom prst="rect">
            <a:avLst/>
          </a:prstGeom>
          <a:noFill/>
        </p:spPr>
        <p:txBody>
          <a:bodyPr wrap="square" rtlCol="0">
            <a:spAutoFit/>
          </a:bodyPr>
          <a:lstStyle/>
          <a:p>
            <a:pPr algn="ctr"/>
            <a:r>
              <a:rPr lang="en-US" sz="2500" i="1" dirty="0">
                <a:latin typeface="Grandview Display" panose="020B0502040204020203" pitchFamily="34" charset="0"/>
              </a:rPr>
              <a:t>Stochastic Inputs</a:t>
            </a:r>
          </a:p>
        </p:txBody>
      </p:sp>
      <p:sp>
        <p:nvSpPr>
          <p:cNvPr id="4" name="TextBox 3">
            <a:extLst>
              <a:ext uri="{FF2B5EF4-FFF2-40B4-BE49-F238E27FC236}">
                <a16:creationId xmlns:a16="http://schemas.microsoft.com/office/drawing/2014/main" id="{4E06A8C1-060F-1490-4D29-F87F7D13FA36}"/>
              </a:ext>
            </a:extLst>
          </p:cNvPr>
          <p:cNvSpPr txBox="1"/>
          <p:nvPr/>
        </p:nvSpPr>
        <p:spPr>
          <a:xfrm>
            <a:off x="4441964" y="2758982"/>
            <a:ext cx="3358568" cy="477054"/>
          </a:xfrm>
          <a:prstGeom prst="rect">
            <a:avLst/>
          </a:prstGeom>
          <a:noFill/>
        </p:spPr>
        <p:txBody>
          <a:bodyPr wrap="square" rtlCol="0">
            <a:spAutoFit/>
          </a:bodyPr>
          <a:lstStyle/>
          <a:p>
            <a:pPr algn="ctr"/>
            <a:r>
              <a:rPr lang="en-US" sz="2500" i="1" dirty="0">
                <a:latin typeface="Grandview Display" panose="020B0502040204020203" pitchFamily="34" charset="0"/>
              </a:rPr>
              <a:t>Fixed Inputs</a:t>
            </a:r>
          </a:p>
        </p:txBody>
      </p:sp>
      <p:sp>
        <p:nvSpPr>
          <p:cNvPr id="7" name="TextBox 6">
            <a:extLst>
              <a:ext uri="{FF2B5EF4-FFF2-40B4-BE49-F238E27FC236}">
                <a16:creationId xmlns:a16="http://schemas.microsoft.com/office/drawing/2014/main" id="{C2288029-0163-8B41-36E8-9F67AC62258F}"/>
              </a:ext>
            </a:extLst>
          </p:cNvPr>
          <p:cNvSpPr txBox="1"/>
          <p:nvPr/>
        </p:nvSpPr>
        <p:spPr>
          <a:xfrm>
            <a:off x="4081670" y="3343903"/>
            <a:ext cx="4079156" cy="1754326"/>
          </a:xfrm>
          <a:prstGeom prst="rect">
            <a:avLst/>
          </a:prstGeom>
          <a:noFill/>
        </p:spPr>
        <p:txBody>
          <a:bodyPr wrap="square" rtlCol="0">
            <a:spAutoFit/>
          </a:bodyPr>
          <a:lstStyle/>
          <a:p>
            <a:pPr marL="457200" indent="-457200" algn="just">
              <a:buAutoNum type="arabicPeriod"/>
            </a:pPr>
            <a:r>
              <a:rPr lang="en-US" dirty="0">
                <a:latin typeface="Grandview Display" panose="020B0502040204020203" pitchFamily="34" charset="0"/>
              </a:rPr>
              <a:t>Total number of rooms</a:t>
            </a:r>
          </a:p>
          <a:p>
            <a:pPr marL="457200" indent="-457200" algn="just">
              <a:buAutoNum type="arabicPeriod"/>
            </a:pPr>
            <a:r>
              <a:rPr lang="en-US" dirty="0">
                <a:latin typeface="Grandview Display" panose="020B0502040204020203" pitchFamily="34" charset="0"/>
              </a:rPr>
              <a:t>Utilities cost</a:t>
            </a:r>
          </a:p>
          <a:p>
            <a:pPr marL="457200" indent="-457200" algn="just">
              <a:buAutoNum type="arabicPeriod"/>
            </a:pPr>
            <a:r>
              <a:rPr lang="en-US" dirty="0">
                <a:latin typeface="Grandview Display" panose="020B0502040204020203" pitchFamily="34" charset="0"/>
              </a:rPr>
              <a:t>Housekeeping cost</a:t>
            </a:r>
          </a:p>
          <a:p>
            <a:pPr marL="457200" indent="-457200" algn="just">
              <a:buAutoNum type="arabicPeriod"/>
            </a:pPr>
            <a:r>
              <a:rPr lang="en-US" dirty="0">
                <a:latin typeface="Grandview Display" panose="020B0502040204020203" pitchFamily="34" charset="0"/>
              </a:rPr>
              <a:t>Management and marketing cost</a:t>
            </a:r>
          </a:p>
          <a:p>
            <a:pPr marL="457200" indent="-457200" algn="just">
              <a:buAutoNum type="arabicPeriod"/>
            </a:pPr>
            <a:r>
              <a:rPr lang="en-US" dirty="0">
                <a:latin typeface="Grandview Display" panose="020B0502040204020203" pitchFamily="34" charset="0"/>
              </a:rPr>
              <a:t>Check-in staff cost</a:t>
            </a:r>
          </a:p>
          <a:p>
            <a:pPr marL="457200" indent="-457200" algn="just">
              <a:buAutoNum type="arabicPeriod"/>
            </a:pPr>
            <a:endParaRPr lang="en-US" dirty="0">
              <a:latin typeface="Grandview Display" panose="020B0502040204020203" pitchFamily="34" charset="0"/>
            </a:endParaRPr>
          </a:p>
        </p:txBody>
      </p:sp>
      <p:sp>
        <p:nvSpPr>
          <p:cNvPr id="9" name="TextBox 8">
            <a:extLst>
              <a:ext uri="{FF2B5EF4-FFF2-40B4-BE49-F238E27FC236}">
                <a16:creationId xmlns:a16="http://schemas.microsoft.com/office/drawing/2014/main" id="{F9DF76D0-ED40-9363-7FFF-6340986F73AD}"/>
              </a:ext>
            </a:extLst>
          </p:cNvPr>
          <p:cNvSpPr txBox="1"/>
          <p:nvPr/>
        </p:nvSpPr>
        <p:spPr>
          <a:xfrm>
            <a:off x="723102" y="8241264"/>
            <a:ext cx="3358568" cy="553998"/>
          </a:xfrm>
          <a:prstGeom prst="rect">
            <a:avLst/>
          </a:prstGeom>
          <a:noFill/>
        </p:spPr>
        <p:txBody>
          <a:bodyPr wrap="square" rtlCol="0">
            <a:spAutoFit/>
          </a:bodyPr>
          <a:lstStyle/>
          <a:p>
            <a:pPr algn="ctr"/>
            <a:r>
              <a:rPr lang="en-US" sz="3000" i="1" dirty="0">
                <a:latin typeface="Grandview Display" panose="020B0502040204020203" pitchFamily="34" charset="0"/>
              </a:rPr>
              <a:t>Decision Variables</a:t>
            </a:r>
          </a:p>
        </p:txBody>
      </p:sp>
      <p:sp>
        <p:nvSpPr>
          <p:cNvPr id="11" name="TextBox 10">
            <a:extLst>
              <a:ext uri="{FF2B5EF4-FFF2-40B4-BE49-F238E27FC236}">
                <a16:creationId xmlns:a16="http://schemas.microsoft.com/office/drawing/2014/main" id="{D1380A9E-7277-D37E-3140-002995A81012}"/>
              </a:ext>
            </a:extLst>
          </p:cNvPr>
          <p:cNvSpPr txBox="1"/>
          <p:nvPr/>
        </p:nvSpPr>
        <p:spPr>
          <a:xfrm>
            <a:off x="135492" y="3343903"/>
            <a:ext cx="4079156" cy="1200329"/>
          </a:xfrm>
          <a:prstGeom prst="rect">
            <a:avLst/>
          </a:prstGeom>
          <a:noFill/>
        </p:spPr>
        <p:txBody>
          <a:bodyPr wrap="square" rtlCol="0">
            <a:spAutoFit/>
          </a:bodyPr>
          <a:lstStyle/>
          <a:p>
            <a:pPr marL="457200" indent="-457200" algn="just">
              <a:buAutoNum type="arabicPeriod"/>
            </a:pPr>
            <a:r>
              <a:rPr lang="en-US" dirty="0">
                <a:latin typeface="Grandview Display" panose="020B0502040204020203" pitchFamily="34" charset="0"/>
              </a:rPr>
              <a:t>Daily online reservations</a:t>
            </a:r>
          </a:p>
          <a:p>
            <a:pPr marL="457200" indent="-457200" algn="just">
              <a:buAutoNum type="arabicPeriod"/>
            </a:pPr>
            <a:r>
              <a:rPr lang="en-US" dirty="0">
                <a:latin typeface="Grandview Display" panose="020B0502040204020203" pitchFamily="34" charset="0"/>
              </a:rPr>
              <a:t>Late-cancellation percentage</a:t>
            </a:r>
          </a:p>
          <a:p>
            <a:pPr marL="457200" indent="-457200" algn="just">
              <a:buAutoNum type="arabicPeriod"/>
            </a:pPr>
            <a:r>
              <a:rPr lang="en-US" dirty="0">
                <a:latin typeface="Grandview Display" panose="020B0502040204020203" pitchFamily="34" charset="0"/>
              </a:rPr>
              <a:t>Walk-in arrivals</a:t>
            </a:r>
          </a:p>
          <a:p>
            <a:pPr marL="457200" indent="-457200" algn="just">
              <a:buAutoNum type="arabicPeriod"/>
            </a:pPr>
            <a:r>
              <a:rPr lang="en-US" dirty="0">
                <a:latin typeface="Grandview Display" panose="020B0502040204020203" pitchFamily="34" charset="0"/>
              </a:rPr>
              <a:t>Miscellaneous expense</a:t>
            </a:r>
          </a:p>
        </p:txBody>
      </p:sp>
      <p:sp>
        <p:nvSpPr>
          <p:cNvPr id="13" name="TextBox 12">
            <a:extLst>
              <a:ext uri="{FF2B5EF4-FFF2-40B4-BE49-F238E27FC236}">
                <a16:creationId xmlns:a16="http://schemas.microsoft.com/office/drawing/2014/main" id="{1A0AC9B3-A1BB-ADA6-186C-CA70EBF53F2D}"/>
              </a:ext>
            </a:extLst>
          </p:cNvPr>
          <p:cNvSpPr txBox="1"/>
          <p:nvPr/>
        </p:nvSpPr>
        <p:spPr>
          <a:xfrm>
            <a:off x="0" y="1590919"/>
            <a:ext cx="12192000" cy="1015663"/>
          </a:xfrm>
          <a:prstGeom prst="rect">
            <a:avLst/>
          </a:prstGeom>
          <a:noFill/>
        </p:spPr>
        <p:txBody>
          <a:bodyPr wrap="square" rtlCol="0">
            <a:spAutoFit/>
          </a:bodyPr>
          <a:lstStyle/>
          <a:p>
            <a:pPr algn="just"/>
            <a:r>
              <a:rPr lang="en-US" sz="2000" dirty="0">
                <a:latin typeface="Grandview Display" panose="020B0502040204020203" pitchFamily="34" charset="0"/>
              </a:rPr>
              <a:t>The model integrates four sources of uncertainties with three managerial levers and five fixed input parameters. It simulates each day’s occupied rooms, bumped guests, revenues, and costs to deliver two key metrics.</a:t>
            </a:r>
          </a:p>
        </p:txBody>
      </p:sp>
      <p:sp>
        <p:nvSpPr>
          <p:cNvPr id="14" name="TextBox 13">
            <a:extLst>
              <a:ext uri="{FF2B5EF4-FFF2-40B4-BE49-F238E27FC236}">
                <a16:creationId xmlns:a16="http://schemas.microsoft.com/office/drawing/2014/main" id="{0C042184-DA33-5BFA-3CD3-D9A16A2C2346}"/>
              </a:ext>
            </a:extLst>
          </p:cNvPr>
          <p:cNvSpPr txBox="1"/>
          <p:nvPr/>
        </p:nvSpPr>
        <p:spPr>
          <a:xfrm>
            <a:off x="8337646" y="2758982"/>
            <a:ext cx="3358568" cy="477054"/>
          </a:xfrm>
          <a:prstGeom prst="rect">
            <a:avLst/>
          </a:prstGeom>
          <a:noFill/>
        </p:spPr>
        <p:txBody>
          <a:bodyPr wrap="square" rtlCol="0">
            <a:spAutoFit/>
          </a:bodyPr>
          <a:lstStyle/>
          <a:p>
            <a:pPr algn="ctr"/>
            <a:r>
              <a:rPr lang="en-US" sz="2500" i="1" dirty="0">
                <a:latin typeface="Grandview Display" panose="020B0502040204020203" pitchFamily="34" charset="0"/>
              </a:rPr>
              <a:t>Decision Variables</a:t>
            </a:r>
          </a:p>
        </p:txBody>
      </p:sp>
      <p:sp>
        <p:nvSpPr>
          <p:cNvPr id="15" name="TextBox 14">
            <a:extLst>
              <a:ext uri="{FF2B5EF4-FFF2-40B4-BE49-F238E27FC236}">
                <a16:creationId xmlns:a16="http://schemas.microsoft.com/office/drawing/2014/main" id="{74DA6B4B-698B-AC20-DA2C-534A2E9138C3}"/>
              </a:ext>
            </a:extLst>
          </p:cNvPr>
          <p:cNvSpPr txBox="1"/>
          <p:nvPr/>
        </p:nvSpPr>
        <p:spPr>
          <a:xfrm>
            <a:off x="7977352" y="3343903"/>
            <a:ext cx="4079156" cy="923330"/>
          </a:xfrm>
          <a:prstGeom prst="rect">
            <a:avLst/>
          </a:prstGeom>
          <a:noFill/>
        </p:spPr>
        <p:txBody>
          <a:bodyPr wrap="square" rtlCol="0">
            <a:spAutoFit/>
          </a:bodyPr>
          <a:lstStyle/>
          <a:p>
            <a:pPr marL="457200" indent="-457200" algn="just">
              <a:buAutoNum type="arabicPeriod"/>
            </a:pPr>
            <a:r>
              <a:rPr lang="en-US" dirty="0">
                <a:latin typeface="Grandview Display" panose="020B0502040204020203" pitchFamily="34" charset="0"/>
              </a:rPr>
              <a:t>Room nightly rate</a:t>
            </a:r>
          </a:p>
          <a:p>
            <a:pPr marL="457200" indent="-457200" algn="just">
              <a:buAutoNum type="arabicPeriod"/>
            </a:pPr>
            <a:r>
              <a:rPr lang="en-US" dirty="0">
                <a:latin typeface="Grandview Display" panose="020B0502040204020203" pitchFamily="34" charset="0"/>
              </a:rPr>
              <a:t>Over-booking level</a:t>
            </a:r>
          </a:p>
          <a:p>
            <a:pPr marL="457200" indent="-457200" algn="just">
              <a:buAutoNum type="arabicPeriod"/>
            </a:pPr>
            <a:r>
              <a:rPr lang="en-US" dirty="0">
                <a:latin typeface="Grandview Display" panose="020B0502040204020203" pitchFamily="34" charset="0"/>
              </a:rPr>
              <a:t>Late cancellation fee</a:t>
            </a:r>
          </a:p>
        </p:txBody>
      </p:sp>
      <p:sp>
        <p:nvSpPr>
          <p:cNvPr id="16" name="TextBox 15">
            <a:extLst>
              <a:ext uri="{FF2B5EF4-FFF2-40B4-BE49-F238E27FC236}">
                <a16:creationId xmlns:a16="http://schemas.microsoft.com/office/drawing/2014/main" id="{DA1FF884-A91E-C308-7CA2-76FB9AF1BC5A}"/>
              </a:ext>
            </a:extLst>
          </p:cNvPr>
          <p:cNvSpPr txBox="1"/>
          <p:nvPr/>
        </p:nvSpPr>
        <p:spPr>
          <a:xfrm>
            <a:off x="4441964" y="4967569"/>
            <a:ext cx="3358568" cy="477054"/>
          </a:xfrm>
          <a:prstGeom prst="rect">
            <a:avLst/>
          </a:prstGeom>
          <a:noFill/>
        </p:spPr>
        <p:txBody>
          <a:bodyPr wrap="square" rtlCol="0">
            <a:spAutoFit/>
          </a:bodyPr>
          <a:lstStyle/>
          <a:p>
            <a:pPr algn="ctr"/>
            <a:r>
              <a:rPr lang="en-US" sz="2500" i="1" dirty="0">
                <a:latin typeface="Grandview Display" panose="020B0502040204020203" pitchFamily="34" charset="0"/>
              </a:rPr>
              <a:t>Output metrics</a:t>
            </a:r>
          </a:p>
        </p:txBody>
      </p:sp>
      <p:sp>
        <p:nvSpPr>
          <p:cNvPr id="17" name="TextBox 16">
            <a:extLst>
              <a:ext uri="{FF2B5EF4-FFF2-40B4-BE49-F238E27FC236}">
                <a16:creationId xmlns:a16="http://schemas.microsoft.com/office/drawing/2014/main" id="{9FDB8589-B46D-D97A-50E2-F689BFADA795}"/>
              </a:ext>
            </a:extLst>
          </p:cNvPr>
          <p:cNvSpPr txBox="1"/>
          <p:nvPr/>
        </p:nvSpPr>
        <p:spPr>
          <a:xfrm>
            <a:off x="4635062" y="5573124"/>
            <a:ext cx="2921876" cy="923330"/>
          </a:xfrm>
          <a:prstGeom prst="rect">
            <a:avLst/>
          </a:prstGeom>
          <a:noFill/>
        </p:spPr>
        <p:txBody>
          <a:bodyPr wrap="square" rtlCol="0">
            <a:spAutoFit/>
          </a:bodyPr>
          <a:lstStyle/>
          <a:p>
            <a:pPr marL="457200" indent="-457200" algn="just">
              <a:buAutoNum type="arabicPeriod"/>
            </a:pPr>
            <a:r>
              <a:rPr lang="en-US" dirty="0">
                <a:latin typeface="Grandview Display" panose="020B0502040204020203" pitchFamily="34" charset="0"/>
              </a:rPr>
              <a:t>Total daily profit</a:t>
            </a:r>
          </a:p>
          <a:p>
            <a:pPr marL="457200" indent="-457200" algn="just">
              <a:buAutoNum type="arabicPeriod"/>
            </a:pPr>
            <a:r>
              <a:rPr lang="en-US" dirty="0">
                <a:latin typeface="Grandview Display" panose="020B0502040204020203" pitchFamily="34" charset="0"/>
              </a:rPr>
              <a:t>Sold-out status</a:t>
            </a:r>
          </a:p>
          <a:p>
            <a:pPr marL="457200" indent="-457200" algn="just">
              <a:buAutoNum type="arabicPeriod"/>
            </a:pPr>
            <a:endParaRPr lang="en-US" dirty="0">
              <a:latin typeface="Grandview Display" panose="020B0502040204020203" pitchFamily="34" charset="0"/>
            </a:endParaRPr>
          </a:p>
        </p:txBody>
      </p:sp>
      <p:sp>
        <p:nvSpPr>
          <p:cNvPr id="18" name="TextBox 17">
            <a:extLst>
              <a:ext uri="{FF2B5EF4-FFF2-40B4-BE49-F238E27FC236}">
                <a16:creationId xmlns:a16="http://schemas.microsoft.com/office/drawing/2014/main" id="{DB47F44B-1E8D-2A81-EB59-DFB7FA36C3D0}"/>
              </a:ext>
            </a:extLst>
          </p:cNvPr>
          <p:cNvSpPr txBox="1"/>
          <p:nvPr/>
        </p:nvSpPr>
        <p:spPr>
          <a:xfrm>
            <a:off x="723102" y="759923"/>
            <a:ext cx="3358568" cy="553998"/>
          </a:xfrm>
          <a:prstGeom prst="rect">
            <a:avLst/>
          </a:prstGeom>
          <a:noFill/>
        </p:spPr>
        <p:txBody>
          <a:bodyPr wrap="square" rtlCol="0">
            <a:spAutoFit/>
          </a:bodyPr>
          <a:lstStyle/>
          <a:p>
            <a:r>
              <a:rPr lang="en-US" sz="3000" dirty="0">
                <a:latin typeface="Grandview Display" panose="020B0502040204020203" pitchFamily="34" charset="0"/>
              </a:rPr>
              <a:t>Model Description</a:t>
            </a:r>
          </a:p>
        </p:txBody>
      </p:sp>
    </p:spTree>
    <p:extLst>
      <p:ext uri="{BB962C8B-B14F-4D97-AF65-F5344CB8AC3E}">
        <p14:creationId xmlns:p14="http://schemas.microsoft.com/office/powerpoint/2010/main" val="413114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14AFA-48D5-511A-8811-5867070FEB4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F40F6D-4A09-720D-A0FD-473758133E8D}"/>
              </a:ext>
            </a:extLst>
          </p:cNvPr>
          <p:cNvSpPr txBox="1"/>
          <p:nvPr/>
        </p:nvSpPr>
        <p:spPr>
          <a:xfrm>
            <a:off x="0" y="0"/>
            <a:ext cx="6559826" cy="861774"/>
          </a:xfrm>
          <a:prstGeom prst="rect">
            <a:avLst/>
          </a:prstGeom>
          <a:noFill/>
        </p:spPr>
        <p:txBody>
          <a:bodyPr wrap="square" rtlCol="0">
            <a:spAutoFit/>
          </a:bodyPr>
          <a:lstStyle/>
          <a:p>
            <a:r>
              <a:rPr lang="en-US" sz="5000" b="1" dirty="0">
                <a:latin typeface="Grandview Display" panose="020B0502040204020203" pitchFamily="34" charset="0"/>
              </a:rPr>
              <a:t>2. Model Description</a:t>
            </a:r>
          </a:p>
        </p:txBody>
      </p:sp>
      <p:sp>
        <p:nvSpPr>
          <p:cNvPr id="18" name="TextBox 17">
            <a:extLst>
              <a:ext uri="{FF2B5EF4-FFF2-40B4-BE49-F238E27FC236}">
                <a16:creationId xmlns:a16="http://schemas.microsoft.com/office/drawing/2014/main" id="{294A3D74-2606-EE1A-4CF0-6E5E09AC9053}"/>
              </a:ext>
            </a:extLst>
          </p:cNvPr>
          <p:cNvSpPr txBox="1"/>
          <p:nvPr/>
        </p:nvSpPr>
        <p:spPr>
          <a:xfrm>
            <a:off x="723102" y="759923"/>
            <a:ext cx="3358568" cy="553998"/>
          </a:xfrm>
          <a:prstGeom prst="rect">
            <a:avLst/>
          </a:prstGeom>
          <a:noFill/>
        </p:spPr>
        <p:txBody>
          <a:bodyPr wrap="square" rtlCol="0">
            <a:spAutoFit/>
          </a:bodyPr>
          <a:lstStyle/>
          <a:p>
            <a:r>
              <a:rPr lang="en-US" sz="3000" dirty="0">
                <a:latin typeface="Grandview Display" panose="020B0502040204020203" pitchFamily="34" charset="0"/>
              </a:rPr>
              <a:t>Conceptual Model</a:t>
            </a:r>
          </a:p>
        </p:txBody>
      </p:sp>
      <p:graphicFrame>
        <p:nvGraphicFramePr>
          <p:cNvPr id="13" name="Table 12">
            <a:extLst>
              <a:ext uri="{FF2B5EF4-FFF2-40B4-BE49-F238E27FC236}">
                <a16:creationId xmlns:a16="http://schemas.microsoft.com/office/drawing/2014/main" id="{0D2DBAAB-92D0-4CA5-0C02-64784AF3EE81}"/>
              </a:ext>
            </a:extLst>
          </p:cNvPr>
          <p:cNvGraphicFramePr>
            <a:graphicFrameLocks noGrp="1"/>
          </p:cNvGraphicFramePr>
          <p:nvPr/>
        </p:nvGraphicFramePr>
        <p:xfrm>
          <a:off x="0" y="0"/>
          <a:ext cx="3505200" cy="266700"/>
        </p:xfrm>
        <a:graphic>
          <a:graphicData uri="http://schemas.openxmlformats.org/drawingml/2006/table">
            <a:tbl>
              <a:tblPr>
                <a:tableStyleId>{5C22544A-7EE6-4342-B048-85BDC9FD1C3A}</a:tableStyleId>
              </a:tblPr>
              <a:tblGrid>
                <a:gridCol w="3505200">
                  <a:extLst>
                    <a:ext uri="{9D8B030D-6E8A-4147-A177-3AD203B41FA5}">
                      <a16:colId xmlns:a16="http://schemas.microsoft.com/office/drawing/2014/main" val="130031788"/>
                    </a:ext>
                  </a:extLst>
                </a:gridCol>
              </a:tblGrid>
              <a:tr h="266700">
                <a:tc>
                  <a:txBody>
                    <a:bodyPr/>
                    <a:lstStyle/>
                    <a:p>
                      <a:pPr algn="l" fontAlgn="b"/>
                      <a:r>
                        <a:rPr lang="en-US" sz="1100" u="none" strike="noStrike" dirty="0">
                          <a:effectLst/>
                        </a:rPr>
                        <a:t>Bumped guests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7515996"/>
                  </a:ext>
                </a:extLst>
              </a:tr>
            </a:tbl>
          </a:graphicData>
        </a:graphic>
      </p:graphicFrame>
      <p:grpSp>
        <p:nvGrpSpPr>
          <p:cNvPr id="22" name="Group 21">
            <a:extLst>
              <a:ext uri="{FF2B5EF4-FFF2-40B4-BE49-F238E27FC236}">
                <a16:creationId xmlns:a16="http://schemas.microsoft.com/office/drawing/2014/main" id="{E2088B8A-EA2A-B4D3-756C-6AD83F884245}"/>
              </a:ext>
            </a:extLst>
          </p:cNvPr>
          <p:cNvGrpSpPr/>
          <p:nvPr/>
        </p:nvGrpSpPr>
        <p:grpSpPr>
          <a:xfrm>
            <a:off x="9600315" y="-12189"/>
            <a:ext cx="2547073" cy="1450654"/>
            <a:chOff x="9146224" y="244996"/>
            <a:chExt cx="2547073" cy="1450654"/>
          </a:xfrm>
        </p:grpSpPr>
        <p:sp>
          <p:nvSpPr>
            <p:cNvPr id="30" name="Rectangle 29">
              <a:extLst>
                <a:ext uri="{FF2B5EF4-FFF2-40B4-BE49-F238E27FC236}">
                  <a16:creationId xmlns:a16="http://schemas.microsoft.com/office/drawing/2014/main" id="{3049AA03-EC09-41B2-9CF8-BDA11A4A3450}"/>
                </a:ext>
              </a:extLst>
            </p:cNvPr>
            <p:cNvSpPr/>
            <p:nvPr/>
          </p:nvSpPr>
          <p:spPr>
            <a:xfrm>
              <a:off x="9304363" y="369527"/>
              <a:ext cx="332287" cy="164668"/>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1" name="TextBox 30">
              <a:extLst>
                <a:ext uri="{FF2B5EF4-FFF2-40B4-BE49-F238E27FC236}">
                  <a16:creationId xmlns:a16="http://schemas.microsoft.com/office/drawing/2014/main" id="{32337C41-765E-D6F8-B3B1-A1456DDCF079}"/>
                </a:ext>
              </a:extLst>
            </p:cNvPr>
            <p:cNvSpPr txBox="1"/>
            <p:nvPr/>
          </p:nvSpPr>
          <p:spPr>
            <a:xfrm>
              <a:off x="9712180" y="244996"/>
              <a:ext cx="1948482" cy="1450654"/>
            </a:xfrm>
            <a:prstGeom prst="rect">
              <a:avLst/>
            </a:prstGeom>
            <a:noFill/>
          </p:spPr>
          <p:txBody>
            <a:bodyPr wrap="none" rtlCol="0">
              <a:spAutoFit/>
            </a:bodyPr>
            <a:lstStyle/>
            <a:p>
              <a:pPr>
                <a:lnSpc>
                  <a:spcPct val="150000"/>
                </a:lnSpc>
              </a:pPr>
              <a:r>
                <a:rPr lang="en-VN" sz="1200"/>
                <a:t>Fixed input (constants)</a:t>
              </a:r>
            </a:p>
            <a:p>
              <a:pPr>
                <a:lnSpc>
                  <a:spcPct val="150000"/>
                </a:lnSpc>
              </a:pPr>
              <a:r>
                <a:rPr lang="en-VN" sz="1200"/>
                <a:t>Decision variables (inputs)</a:t>
              </a:r>
            </a:p>
            <a:p>
              <a:pPr>
                <a:lnSpc>
                  <a:spcPct val="150000"/>
                </a:lnSpc>
              </a:pPr>
              <a:r>
                <a:rPr lang="en-VN" sz="1200"/>
                <a:t>Calculated variables</a:t>
              </a:r>
            </a:p>
            <a:p>
              <a:pPr>
                <a:lnSpc>
                  <a:spcPct val="150000"/>
                </a:lnSpc>
              </a:pPr>
              <a:r>
                <a:rPr lang="en-VN" sz="1200"/>
                <a:t>Output variable</a:t>
              </a:r>
              <a:endParaRPr lang="en-AU" sz="1200"/>
            </a:p>
            <a:p>
              <a:pPr>
                <a:lnSpc>
                  <a:spcPct val="150000"/>
                </a:lnSpc>
              </a:pPr>
              <a:r>
                <a:rPr lang="en-VN" sz="1200"/>
                <a:t>Stochastic inputs</a:t>
              </a:r>
            </a:p>
          </p:txBody>
        </p:sp>
        <p:sp>
          <p:nvSpPr>
            <p:cNvPr id="32" name="Rounded Rectangle 31">
              <a:extLst>
                <a:ext uri="{FF2B5EF4-FFF2-40B4-BE49-F238E27FC236}">
                  <a16:creationId xmlns:a16="http://schemas.microsoft.com/office/drawing/2014/main" id="{0244059C-B7A7-29A1-33F0-CE62B13AFCF1}"/>
                </a:ext>
              </a:extLst>
            </p:cNvPr>
            <p:cNvSpPr/>
            <p:nvPr/>
          </p:nvSpPr>
          <p:spPr>
            <a:xfrm>
              <a:off x="9304362" y="922226"/>
              <a:ext cx="332288" cy="15884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3" name="Oval 32">
              <a:extLst>
                <a:ext uri="{FF2B5EF4-FFF2-40B4-BE49-F238E27FC236}">
                  <a16:creationId xmlns:a16="http://schemas.microsoft.com/office/drawing/2014/main" id="{8D9A2CB5-625C-368E-EA80-D927E384BA56}"/>
                </a:ext>
              </a:extLst>
            </p:cNvPr>
            <p:cNvSpPr/>
            <p:nvPr/>
          </p:nvSpPr>
          <p:spPr>
            <a:xfrm>
              <a:off x="9304362" y="648790"/>
              <a:ext cx="332288" cy="158841"/>
            </a:xfrm>
            <a:prstGeom prst="ellipse">
              <a:avLst/>
            </a:prstGeom>
            <a:solidFill>
              <a:schemeClr val="accent2">
                <a:lumMod val="40000"/>
                <a:lumOff val="60000"/>
              </a:schemeClr>
            </a:solidFill>
            <a:ln>
              <a:solidFill>
                <a:schemeClr val="tx1">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VN">
                <a:solidFill>
                  <a:schemeClr val="tx1"/>
                </a:solidFill>
              </a:endParaRPr>
            </a:p>
          </p:txBody>
        </p:sp>
        <p:sp>
          <p:nvSpPr>
            <p:cNvPr id="34" name="Rectangle 33">
              <a:extLst>
                <a:ext uri="{FF2B5EF4-FFF2-40B4-BE49-F238E27FC236}">
                  <a16:creationId xmlns:a16="http://schemas.microsoft.com/office/drawing/2014/main" id="{899216ED-7708-3536-E8B8-61874F975A07}"/>
                </a:ext>
              </a:extLst>
            </p:cNvPr>
            <p:cNvSpPr/>
            <p:nvPr/>
          </p:nvSpPr>
          <p:spPr>
            <a:xfrm>
              <a:off x="9308869" y="1195662"/>
              <a:ext cx="323275" cy="158841"/>
            </a:xfrm>
            <a:prstGeom prst="rect">
              <a:avLst/>
            </a:prstGeom>
            <a:solidFill>
              <a:schemeClr val="bg1">
                <a:lumMod val="6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5" name="Rectangle 34">
              <a:extLst>
                <a:ext uri="{FF2B5EF4-FFF2-40B4-BE49-F238E27FC236}">
                  <a16:creationId xmlns:a16="http://schemas.microsoft.com/office/drawing/2014/main" id="{C84CE156-3A4A-13A9-AA97-E6D81EA144EB}"/>
                </a:ext>
              </a:extLst>
            </p:cNvPr>
            <p:cNvSpPr/>
            <p:nvPr/>
          </p:nvSpPr>
          <p:spPr>
            <a:xfrm>
              <a:off x="9146224" y="312098"/>
              <a:ext cx="2547073" cy="1354088"/>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6" name="Rectangle 35">
              <a:extLst>
                <a:ext uri="{FF2B5EF4-FFF2-40B4-BE49-F238E27FC236}">
                  <a16:creationId xmlns:a16="http://schemas.microsoft.com/office/drawing/2014/main" id="{B69CC182-70E3-A1B5-653C-A0425E7CE286}"/>
                </a:ext>
              </a:extLst>
            </p:cNvPr>
            <p:cNvSpPr/>
            <p:nvPr/>
          </p:nvSpPr>
          <p:spPr>
            <a:xfrm>
              <a:off x="9308869" y="1457956"/>
              <a:ext cx="323275" cy="158841"/>
            </a:xfrm>
            <a:prstGeom prst="rect">
              <a:avLst/>
            </a:prstGeom>
            <a:solidFill>
              <a:srgbClr val="FF00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grpSp>
      <p:grpSp>
        <p:nvGrpSpPr>
          <p:cNvPr id="132" name="Group 131">
            <a:extLst>
              <a:ext uri="{FF2B5EF4-FFF2-40B4-BE49-F238E27FC236}">
                <a16:creationId xmlns:a16="http://schemas.microsoft.com/office/drawing/2014/main" id="{477F9937-93DC-DBF3-61B1-5F4377BB4796}"/>
              </a:ext>
            </a:extLst>
          </p:cNvPr>
          <p:cNvGrpSpPr/>
          <p:nvPr/>
        </p:nvGrpSpPr>
        <p:grpSpPr>
          <a:xfrm>
            <a:off x="875210" y="1319418"/>
            <a:ext cx="10132251" cy="5402025"/>
            <a:chOff x="301523" y="1292165"/>
            <a:chExt cx="11202328" cy="5972538"/>
          </a:xfrm>
        </p:grpSpPr>
        <p:sp>
          <p:nvSpPr>
            <p:cNvPr id="3" name="Rounded Rectangle 3">
              <a:extLst>
                <a:ext uri="{FF2B5EF4-FFF2-40B4-BE49-F238E27FC236}">
                  <a16:creationId xmlns:a16="http://schemas.microsoft.com/office/drawing/2014/main" id="{959401A1-3C8E-8428-557E-B4426F054D10}"/>
                </a:ext>
              </a:extLst>
            </p:cNvPr>
            <p:cNvSpPr/>
            <p:nvPr/>
          </p:nvSpPr>
          <p:spPr>
            <a:xfrm>
              <a:off x="2511981" y="2336750"/>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randview Display" panose="020B0502040204020203" pitchFamily="34" charset="0"/>
                </a:rPr>
                <a:t>Net Demand</a:t>
              </a:r>
            </a:p>
          </p:txBody>
        </p:sp>
        <p:sp>
          <p:nvSpPr>
            <p:cNvPr id="23" name="Rectangle 22">
              <a:extLst>
                <a:ext uri="{FF2B5EF4-FFF2-40B4-BE49-F238E27FC236}">
                  <a16:creationId xmlns:a16="http://schemas.microsoft.com/office/drawing/2014/main" id="{7D9C6C26-012D-F74D-F0B8-7C938AAC87DC}"/>
                </a:ext>
              </a:extLst>
            </p:cNvPr>
            <p:cNvSpPr/>
            <p:nvPr/>
          </p:nvSpPr>
          <p:spPr>
            <a:xfrm>
              <a:off x="1183884" y="1292165"/>
              <a:ext cx="1260000" cy="684000"/>
            </a:xfrm>
            <a:prstGeom prst="rect">
              <a:avLst/>
            </a:prstGeom>
            <a:solidFill>
              <a:srgbClr val="FF00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solidFill>
                  <a:latin typeface="Grandview Display" panose="020B0502040204020203" pitchFamily="34" charset="0"/>
                </a:rPr>
                <a:t>Daily Online Reservations</a:t>
              </a:r>
              <a:endParaRPr lang="en-VN" sz="1200">
                <a:solidFill>
                  <a:schemeClr val="bg1"/>
                </a:solidFill>
                <a:latin typeface="Grandview Display" panose="020B0502040204020203" pitchFamily="34" charset="0"/>
              </a:endParaRPr>
            </a:p>
          </p:txBody>
        </p:sp>
        <p:sp>
          <p:nvSpPr>
            <p:cNvPr id="24" name="Rectangle 23">
              <a:extLst>
                <a:ext uri="{FF2B5EF4-FFF2-40B4-BE49-F238E27FC236}">
                  <a16:creationId xmlns:a16="http://schemas.microsoft.com/office/drawing/2014/main" id="{5B64FCAD-EDE5-3240-139E-4F483F3C6518}"/>
                </a:ext>
              </a:extLst>
            </p:cNvPr>
            <p:cNvSpPr/>
            <p:nvPr/>
          </p:nvSpPr>
          <p:spPr>
            <a:xfrm>
              <a:off x="2644393" y="1292165"/>
              <a:ext cx="1260000" cy="684000"/>
            </a:xfrm>
            <a:prstGeom prst="rect">
              <a:avLst/>
            </a:prstGeom>
            <a:solidFill>
              <a:srgbClr val="FF00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solidFill>
                  <a:latin typeface="Grandview Display" panose="020B0502040204020203" pitchFamily="34" charset="0"/>
                </a:rPr>
                <a:t>Late cancellation percentage</a:t>
              </a:r>
              <a:endParaRPr lang="en-VN" sz="1200">
                <a:solidFill>
                  <a:schemeClr val="bg1"/>
                </a:solidFill>
                <a:latin typeface="Grandview Display" panose="020B0502040204020203" pitchFamily="34" charset="0"/>
              </a:endParaRPr>
            </a:p>
          </p:txBody>
        </p:sp>
        <p:sp>
          <p:nvSpPr>
            <p:cNvPr id="25" name="Rectangle 24">
              <a:extLst>
                <a:ext uri="{FF2B5EF4-FFF2-40B4-BE49-F238E27FC236}">
                  <a16:creationId xmlns:a16="http://schemas.microsoft.com/office/drawing/2014/main" id="{7D004348-6700-8A0F-84C7-E802D875F193}"/>
                </a:ext>
              </a:extLst>
            </p:cNvPr>
            <p:cNvSpPr/>
            <p:nvPr/>
          </p:nvSpPr>
          <p:spPr>
            <a:xfrm>
              <a:off x="4245610" y="1292165"/>
              <a:ext cx="1260000" cy="684000"/>
            </a:xfrm>
            <a:prstGeom prst="rect">
              <a:avLst/>
            </a:prstGeom>
            <a:solidFill>
              <a:srgbClr val="FF00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solidFill>
                  <a:latin typeface="Grandview Display" panose="020B0502040204020203" pitchFamily="34" charset="0"/>
                </a:rPr>
                <a:t>Walk-in arrivals</a:t>
              </a:r>
              <a:endParaRPr lang="en-VN" sz="1200">
                <a:solidFill>
                  <a:schemeClr val="bg1"/>
                </a:solidFill>
                <a:latin typeface="Grandview Display" panose="020B0502040204020203" pitchFamily="34" charset="0"/>
              </a:endParaRPr>
            </a:p>
          </p:txBody>
        </p:sp>
        <p:sp>
          <p:nvSpPr>
            <p:cNvPr id="26" name="Rectangle 25">
              <a:extLst>
                <a:ext uri="{FF2B5EF4-FFF2-40B4-BE49-F238E27FC236}">
                  <a16:creationId xmlns:a16="http://schemas.microsoft.com/office/drawing/2014/main" id="{DE6BFEEB-A9BD-6BA3-1DFC-C3AC29E32BD8}"/>
                </a:ext>
              </a:extLst>
            </p:cNvPr>
            <p:cNvSpPr/>
            <p:nvPr/>
          </p:nvSpPr>
          <p:spPr>
            <a:xfrm>
              <a:off x="5505610" y="6580703"/>
              <a:ext cx="1260000" cy="684000"/>
            </a:xfrm>
            <a:prstGeom prst="rect">
              <a:avLst/>
            </a:prstGeom>
            <a:solidFill>
              <a:srgbClr val="FF00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solidFill>
                    <a:schemeClr val="bg1"/>
                  </a:solidFill>
                  <a:latin typeface="Grandview Display" panose="020B0502040204020203" pitchFamily="34" charset="0"/>
                </a:rPr>
                <a:t>Miscellaneous daily expenses</a:t>
              </a:r>
              <a:endParaRPr lang="en-VN" sz="1200">
                <a:solidFill>
                  <a:schemeClr val="bg1"/>
                </a:solidFill>
                <a:latin typeface="Grandview Display" panose="020B0502040204020203" pitchFamily="34" charset="0"/>
              </a:endParaRPr>
            </a:p>
          </p:txBody>
        </p:sp>
        <p:cxnSp>
          <p:nvCxnSpPr>
            <p:cNvPr id="47" name="Straight Arrow Connector 46">
              <a:extLst>
                <a:ext uri="{FF2B5EF4-FFF2-40B4-BE49-F238E27FC236}">
                  <a16:creationId xmlns:a16="http://schemas.microsoft.com/office/drawing/2014/main" id="{8F3FD915-A16A-EC28-766B-B7A10B1FBBA4}"/>
                </a:ext>
              </a:extLst>
            </p:cNvPr>
            <p:cNvCxnSpPr>
              <a:cxnSpLocks/>
              <a:stCxn id="3" idx="2"/>
              <a:endCxn id="52" idx="0"/>
            </p:cNvCxnSpPr>
            <p:nvPr/>
          </p:nvCxnSpPr>
          <p:spPr>
            <a:xfrm>
              <a:off x="3274393" y="3014171"/>
              <a:ext cx="0" cy="414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ounded Rectangle 3">
              <a:extLst>
                <a:ext uri="{FF2B5EF4-FFF2-40B4-BE49-F238E27FC236}">
                  <a16:creationId xmlns:a16="http://schemas.microsoft.com/office/drawing/2014/main" id="{BADC6AC3-8574-026F-D383-7A75EF1044ED}"/>
                </a:ext>
              </a:extLst>
            </p:cNvPr>
            <p:cNvSpPr/>
            <p:nvPr/>
          </p:nvSpPr>
          <p:spPr>
            <a:xfrm>
              <a:off x="2511981" y="3429110"/>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Room sold</a:t>
              </a:r>
            </a:p>
          </p:txBody>
        </p:sp>
        <p:sp>
          <p:nvSpPr>
            <p:cNvPr id="54" name="Oval 53">
              <a:extLst>
                <a:ext uri="{FF2B5EF4-FFF2-40B4-BE49-F238E27FC236}">
                  <a16:creationId xmlns:a16="http://schemas.microsoft.com/office/drawing/2014/main" id="{0A43B658-902A-535B-CD0D-A4FE4A8CB699}"/>
                </a:ext>
              </a:extLst>
            </p:cNvPr>
            <p:cNvSpPr/>
            <p:nvPr/>
          </p:nvSpPr>
          <p:spPr>
            <a:xfrm>
              <a:off x="301523" y="3429110"/>
              <a:ext cx="1765569" cy="677421"/>
            </a:xfrm>
            <a:prstGeom prst="ellipse">
              <a:avLst/>
            </a:prstGeom>
            <a:solidFill>
              <a:schemeClr val="accent2">
                <a:lumMod val="40000"/>
                <a:lumOff val="60000"/>
              </a:schemeClr>
            </a:solidFill>
            <a:ln>
              <a:solidFill>
                <a:schemeClr val="tx1">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VN" sz="1200">
                  <a:solidFill>
                    <a:schemeClr val="tx1"/>
                  </a:solidFill>
                  <a:latin typeface="Grandview Display" panose="020B0502040204020203" pitchFamily="34" charset="0"/>
                </a:rPr>
                <a:t>Overbooking </a:t>
              </a:r>
              <a:r>
                <a:rPr lang="vi-VN" sz="1200" dirty="0">
                  <a:solidFill>
                    <a:schemeClr val="tx1"/>
                  </a:solidFill>
                  <a:latin typeface="Grandview Display" panose="020B0502040204020203" pitchFamily="34" charset="0"/>
                </a:rPr>
                <a:t>level</a:t>
              </a:r>
              <a:endParaRPr lang="en-VN" sz="1200">
                <a:solidFill>
                  <a:schemeClr val="tx1"/>
                </a:solidFill>
                <a:latin typeface="Grandview Display" panose="020B0502040204020203" pitchFamily="34" charset="0"/>
              </a:endParaRPr>
            </a:p>
          </p:txBody>
        </p:sp>
        <p:cxnSp>
          <p:nvCxnSpPr>
            <p:cNvPr id="55" name="Straight Arrow Connector 54">
              <a:extLst>
                <a:ext uri="{FF2B5EF4-FFF2-40B4-BE49-F238E27FC236}">
                  <a16:creationId xmlns:a16="http://schemas.microsoft.com/office/drawing/2014/main" id="{E419A848-F449-29AA-9A4A-F5B23798D671}"/>
                </a:ext>
              </a:extLst>
            </p:cNvPr>
            <p:cNvCxnSpPr>
              <a:cxnSpLocks/>
              <a:stCxn id="54" idx="6"/>
              <a:endCxn id="52" idx="1"/>
            </p:cNvCxnSpPr>
            <p:nvPr/>
          </p:nvCxnSpPr>
          <p:spPr>
            <a:xfrm>
              <a:off x="2067092" y="3767821"/>
              <a:ext cx="4448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803D7304-C458-C3A7-B10C-669B3F86E114}"/>
                </a:ext>
              </a:extLst>
            </p:cNvPr>
            <p:cNvSpPr/>
            <p:nvPr/>
          </p:nvSpPr>
          <p:spPr>
            <a:xfrm>
              <a:off x="602949" y="4312727"/>
              <a:ext cx="1260000" cy="684000"/>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Total room available</a:t>
              </a:r>
              <a:endParaRPr lang="en-VN" sz="1200">
                <a:solidFill>
                  <a:schemeClr val="tx1"/>
                </a:solidFill>
              </a:endParaRPr>
            </a:p>
          </p:txBody>
        </p:sp>
        <p:cxnSp>
          <p:nvCxnSpPr>
            <p:cNvPr id="65" name="Elbow Connector 64">
              <a:extLst>
                <a:ext uri="{FF2B5EF4-FFF2-40B4-BE49-F238E27FC236}">
                  <a16:creationId xmlns:a16="http://schemas.microsoft.com/office/drawing/2014/main" id="{FD6EC995-FEFE-D637-556A-7B3A45283748}"/>
                </a:ext>
              </a:extLst>
            </p:cNvPr>
            <p:cNvCxnSpPr>
              <a:cxnSpLocks/>
              <a:stCxn id="59" idx="3"/>
            </p:cNvCxnSpPr>
            <p:nvPr/>
          </p:nvCxnSpPr>
          <p:spPr>
            <a:xfrm flipV="1">
              <a:off x="1862949" y="4106531"/>
              <a:ext cx="905666" cy="548196"/>
            </a:xfrm>
            <a:prstGeom prst="bentConnector3">
              <a:avLst>
                <a:gd name="adj1" fmla="val 101884"/>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ounded Rectangle 3">
              <a:extLst>
                <a:ext uri="{FF2B5EF4-FFF2-40B4-BE49-F238E27FC236}">
                  <a16:creationId xmlns:a16="http://schemas.microsoft.com/office/drawing/2014/main" id="{C15E685A-2896-1906-5A9F-99C3C9459269}"/>
                </a:ext>
              </a:extLst>
            </p:cNvPr>
            <p:cNvSpPr/>
            <p:nvPr/>
          </p:nvSpPr>
          <p:spPr>
            <a:xfrm>
              <a:off x="3577502" y="6159409"/>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Bumped guests</a:t>
              </a:r>
            </a:p>
          </p:txBody>
        </p:sp>
        <p:sp>
          <p:nvSpPr>
            <p:cNvPr id="4" name="Rounded Rectangle 3">
              <a:extLst>
                <a:ext uri="{FF2B5EF4-FFF2-40B4-BE49-F238E27FC236}">
                  <a16:creationId xmlns:a16="http://schemas.microsoft.com/office/drawing/2014/main" id="{444A0E44-AE78-6A22-063A-A5E325124457}"/>
                </a:ext>
              </a:extLst>
            </p:cNvPr>
            <p:cNvSpPr/>
            <p:nvPr/>
          </p:nvSpPr>
          <p:spPr>
            <a:xfrm>
              <a:off x="5416501" y="3606073"/>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Total utilities cost</a:t>
              </a:r>
            </a:p>
          </p:txBody>
        </p:sp>
        <p:sp>
          <p:nvSpPr>
            <p:cNvPr id="6" name="Rounded Rectangle 3">
              <a:extLst>
                <a:ext uri="{FF2B5EF4-FFF2-40B4-BE49-F238E27FC236}">
                  <a16:creationId xmlns:a16="http://schemas.microsoft.com/office/drawing/2014/main" id="{0BB08A4C-9F71-7BC0-2EF8-33690305A7FE}"/>
                </a:ext>
              </a:extLst>
            </p:cNvPr>
            <p:cNvSpPr/>
            <p:nvPr/>
          </p:nvSpPr>
          <p:spPr>
            <a:xfrm>
              <a:off x="7777170" y="4221094"/>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Late cancellation fee revenue</a:t>
              </a:r>
            </a:p>
          </p:txBody>
        </p:sp>
        <p:sp>
          <p:nvSpPr>
            <p:cNvPr id="7" name="Rounded Rectangle 3">
              <a:extLst>
                <a:ext uri="{FF2B5EF4-FFF2-40B4-BE49-F238E27FC236}">
                  <a16:creationId xmlns:a16="http://schemas.microsoft.com/office/drawing/2014/main" id="{37FDE38C-54CD-AE7C-93F3-4C8A725F0EF9}"/>
                </a:ext>
              </a:extLst>
            </p:cNvPr>
            <p:cNvSpPr/>
            <p:nvPr/>
          </p:nvSpPr>
          <p:spPr>
            <a:xfrm>
              <a:off x="7797045" y="5245859"/>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Late no shows</a:t>
              </a:r>
            </a:p>
          </p:txBody>
        </p:sp>
        <p:sp>
          <p:nvSpPr>
            <p:cNvPr id="8" name="Rounded Rectangle 3">
              <a:extLst>
                <a:ext uri="{FF2B5EF4-FFF2-40B4-BE49-F238E27FC236}">
                  <a16:creationId xmlns:a16="http://schemas.microsoft.com/office/drawing/2014/main" id="{44D6484E-BB4C-4B8C-F977-BDBB0C0887F8}"/>
                </a:ext>
              </a:extLst>
            </p:cNvPr>
            <p:cNvSpPr/>
            <p:nvPr/>
          </p:nvSpPr>
          <p:spPr>
            <a:xfrm>
              <a:off x="7763724" y="3207884"/>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Total fixed inputs cost</a:t>
              </a:r>
            </a:p>
          </p:txBody>
        </p:sp>
        <p:sp>
          <p:nvSpPr>
            <p:cNvPr id="10" name="Rounded Rectangle 3">
              <a:extLst>
                <a:ext uri="{FF2B5EF4-FFF2-40B4-BE49-F238E27FC236}">
                  <a16:creationId xmlns:a16="http://schemas.microsoft.com/office/drawing/2014/main" id="{4102C0ED-3BDA-BF69-87E3-47CCB69D6E63}"/>
                </a:ext>
              </a:extLst>
            </p:cNvPr>
            <p:cNvSpPr/>
            <p:nvPr/>
          </p:nvSpPr>
          <p:spPr>
            <a:xfrm>
              <a:off x="5416501" y="4608360"/>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Total housekeeping cost</a:t>
              </a:r>
            </a:p>
          </p:txBody>
        </p:sp>
        <p:sp>
          <p:nvSpPr>
            <p:cNvPr id="11" name="Rounded Rectangle 3">
              <a:extLst>
                <a:ext uri="{FF2B5EF4-FFF2-40B4-BE49-F238E27FC236}">
                  <a16:creationId xmlns:a16="http://schemas.microsoft.com/office/drawing/2014/main" id="{336CD10D-023B-0C33-3941-DFCB89E86B3B}"/>
                </a:ext>
              </a:extLst>
            </p:cNvPr>
            <p:cNvSpPr/>
            <p:nvPr/>
          </p:nvSpPr>
          <p:spPr>
            <a:xfrm>
              <a:off x="5416501" y="5536206"/>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Total compensation cost</a:t>
              </a:r>
            </a:p>
          </p:txBody>
        </p:sp>
        <p:sp>
          <p:nvSpPr>
            <p:cNvPr id="12" name="Rounded Rectangle 3">
              <a:extLst>
                <a:ext uri="{FF2B5EF4-FFF2-40B4-BE49-F238E27FC236}">
                  <a16:creationId xmlns:a16="http://schemas.microsoft.com/office/drawing/2014/main" id="{68373495-0D75-DBC1-898C-EB090E9098C2}"/>
                </a:ext>
              </a:extLst>
            </p:cNvPr>
            <p:cNvSpPr/>
            <p:nvPr/>
          </p:nvSpPr>
          <p:spPr>
            <a:xfrm>
              <a:off x="7763724" y="2327274"/>
              <a:ext cx="1524824" cy="677421"/>
            </a:xfrm>
            <a:prstGeom prst="roundRect">
              <a:avLst/>
            </a:prstGeom>
            <a:solidFill>
              <a:srgbClr val="FFFF00"/>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randview Display" panose="020B0502040204020203" pitchFamily="34" charset="0"/>
                </a:rPr>
                <a:t>Revenue from stays</a:t>
              </a:r>
            </a:p>
          </p:txBody>
        </p:sp>
        <p:sp>
          <p:nvSpPr>
            <p:cNvPr id="14" name="Oval 13">
              <a:extLst>
                <a:ext uri="{FF2B5EF4-FFF2-40B4-BE49-F238E27FC236}">
                  <a16:creationId xmlns:a16="http://schemas.microsoft.com/office/drawing/2014/main" id="{43946B0A-FF30-5948-547B-79C365BF9F7C}"/>
                </a:ext>
              </a:extLst>
            </p:cNvPr>
            <p:cNvSpPr/>
            <p:nvPr/>
          </p:nvSpPr>
          <p:spPr>
            <a:xfrm>
              <a:off x="9451538" y="5245859"/>
              <a:ext cx="1765569" cy="677421"/>
            </a:xfrm>
            <a:prstGeom prst="ellipse">
              <a:avLst/>
            </a:prstGeom>
            <a:solidFill>
              <a:schemeClr val="accent2">
                <a:lumMod val="40000"/>
                <a:lumOff val="60000"/>
              </a:schemeClr>
            </a:solidFill>
            <a:ln>
              <a:solidFill>
                <a:schemeClr val="tx1">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VN" sz="1200">
                  <a:solidFill>
                    <a:schemeClr val="tx1"/>
                  </a:solidFill>
                  <a:latin typeface="Grandview Display" panose="020B0502040204020203" pitchFamily="34" charset="0"/>
                </a:rPr>
                <a:t>Late-cancellation fee (%)</a:t>
              </a:r>
            </a:p>
          </p:txBody>
        </p:sp>
        <p:sp>
          <p:nvSpPr>
            <p:cNvPr id="15" name="Oval 14">
              <a:extLst>
                <a:ext uri="{FF2B5EF4-FFF2-40B4-BE49-F238E27FC236}">
                  <a16:creationId xmlns:a16="http://schemas.microsoft.com/office/drawing/2014/main" id="{B9ABF7C7-CE9A-1E3D-0322-0732C5FC49F2}"/>
                </a:ext>
              </a:extLst>
            </p:cNvPr>
            <p:cNvSpPr/>
            <p:nvPr/>
          </p:nvSpPr>
          <p:spPr>
            <a:xfrm>
              <a:off x="4456838" y="2259424"/>
              <a:ext cx="1765569" cy="677421"/>
            </a:xfrm>
            <a:prstGeom prst="ellipse">
              <a:avLst/>
            </a:prstGeom>
            <a:solidFill>
              <a:schemeClr val="accent2">
                <a:lumMod val="40000"/>
                <a:lumOff val="60000"/>
              </a:schemeClr>
            </a:solidFill>
            <a:ln>
              <a:solidFill>
                <a:schemeClr val="tx1">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VN" sz="1200">
                  <a:solidFill>
                    <a:schemeClr val="tx1"/>
                  </a:solidFill>
                  <a:latin typeface="Grandview Display" panose="020B0502040204020203" pitchFamily="34" charset="0"/>
                </a:rPr>
                <a:t>Room nightly rate ($)</a:t>
              </a:r>
            </a:p>
          </p:txBody>
        </p:sp>
        <p:sp>
          <p:nvSpPr>
            <p:cNvPr id="17" name="Rectangle 16">
              <a:extLst>
                <a:ext uri="{FF2B5EF4-FFF2-40B4-BE49-F238E27FC236}">
                  <a16:creationId xmlns:a16="http://schemas.microsoft.com/office/drawing/2014/main" id="{47EC6A61-1B88-B506-2CA7-B58C6269CDF0}"/>
                </a:ext>
              </a:extLst>
            </p:cNvPr>
            <p:cNvSpPr/>
            <p:nvPr/>
          </p:nvSpPr>
          <p:spPr>
            <a:xfrm>
              <a:off x="9294597" y="6580703"/>
              <a:ext cx="1260000" cy="684000"/>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Check-in staff cost per day</a:t>
              </a:r>
              <a:endParaRPr lang="en-VN" sz="1200">
                <a:solidFill>
                  <a:schemeClr val="tx1"/>
                </a:solidFill>
              </a:endParaRPr>
            </a:p>
          </p:txBody>
        </p:sp>
        <p:sp>
          <p:nvSpPr>
            <p:cNvPr id="19" name="Rectangle 18">
              <a:extLst>
                <a:ext uri="{FF2B5EF4-FFF2-40B4-BE49-F238E27FC236}">
                  <a16:creationId xmlns:a16="http://schemas.microsoft.com/office/drawing/2014/main" id="{6AE153F0-995D-79B8-EDE0-AB76E2EF9D39}"/>
                </a:ext>
              </a:extLst>
            </p:cNvPr>
            <p:cNvSpPr/>
            <p:nvPr/>
          </p:nvSpPr>
          <p:spPr>
            <a:xfrm>
              <a:off x="3698896" y="4266360"/>
              <a:ext cx="1260000" cy="684000"/>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Utilities cost per occupied room</a:t>
              </a:r>
              <a:endParaRPr lang="en-VN" sz="1200">
                <a:solidFill>
                  <a:schemeClr val="tx1"/>
                </a:solidFill>
              </a:endParaRPr>
            </a:p>
          </p:txBody>
        </p:sp>
        <p:sp>
          <p:nvSpPr>
            <p:cNvPr id="20" name="Rectangle 19">
              <a:extLst>
                <a:ext uri="{FF2B5EF4-FFF2-40B4-BE49-F238E27FC236}">
                  <a16:creationId xmlns:a16="http://schemas.microsoft.com/office/drawing/2014/main" id="{CB9A2D19-2A8D-40FD-1480-16B945B9895F}"/>
                </a:ext>
              </a:extLst>
            </p:cNvPr>
            <p:cNvSpPr/>
            <p:nvPr/>
          </p:nvSpPr>
          <p:spPr>
            <a:xfrm>
              <a:off x="3698896" y="5332148"/>
              <a:ext cx="1260000" cy="684000"/>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Housekeeping cost per occupied</a:t>
              </a:r>
              <a:endParaRPr lang="en-VN" sz="1200">
                <a:solidFill>
                  <a:schemeClr val="tx1"/>
                </a:solidFill>
              </a:endParaRPr>
            </a:p>
          </p:txBody>
        </p:sp>
        <p:sp>
          <p:nvSpPr>
            <p:cNvPr id="21" name="Rectangle 20">
              <a:extLst>
                <a:ext uri="{FF2B5EF4-FFF2-40B4-BE49-F238E27FC236}">
                  <a16:creationId xmlns:a16="http://schemas.microsoft.com/office/drawing/2014/main" id="{37BCF6D1-3490-87B0-FEFC-BE209FA3430F}"/>
                </a:ext>
              </a:extLst>
            </p:cNvPr>
            <p:cNvSpPr/>
            <p:nvPr/>
          </p:nvSpPr>
          <p:spPr>
            <a:xfrm>
              <a:off x="7041417" y="6580703"/>
              <a:ext cx="1638580" cy="684000"/>
            </a:xfrm>
            <a:prstGeom prst="rect">
              <a:avLst/>
            </a:prstGeom>
            <a:solidFill>
              <a:schemeClr val="accent5">
                <a:lumMod val="40000"/>
                <a:lumOff val="6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Management and marketing fee per occupied room</a:t>
              </a:r>
              <a:endParaRPr lang="en-VN" sz="1200">
                <a:solidFill>
                  <a:schemeClr val="tx1"/>
                </a:solidFill>
              </a:endParaRPr>
            </a:p>
          </p:txBody>
        </p:sp>
        <p:sp>
          <p:nvSpPr>
            <p:cNvPr id="37" name="Rectangle 36">
              <a:extLst>
                <a:ext uri="{FF2B5EF4-FFF2-40B4-BE49-F238E27FC236}">
                  <a16:creationId xmlns:a16="http://schemas.microsoft.com/office/drawing/2014/main" id="{64A3EFAB-13D1-F704-A0C0-A24861BA5EB9}"/>
                </a:ext>
              </a:extLst>
            </p:cNvPr>
            <p:cNvSpPr/>
            <p:nvPr/>
          </p:nvSpPr>
          <p:spPr>
            <a:xfrm>
              <a:off x="10243851" y="3091194"/>
              <a:ext cx="1260000" cy="684000"/>
            </a:xfrm>
            <a:prstGeom prst="rect">
              <a:avLst/>
            </a:prstGeom>
            <a:solidFill>
              <a:schemeClr val="bg1">
                <a:lumMod val="6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Total Daily Profit </a:t>
              </a:r>
              <a:endParaRPr lang="en-VN" sz="1200">
                <a:solidFill>
                  <a:schemeClr val="tx1"/>
                </a:solidFill>
              </a:endParaRPr>
            </a:p>
          </p:txBody>
        </p:sp>
        <p:sp>
          <p:nvSpPr>
            <p:cNvPr id="38" name="Rectangle 37">
              <a:extLst>
                <a:ext uri="{FF2B5EF4-FFF2-40B4-BE49-F238E27FC236}">
                  <a16:creationId xmlns:a16="http://schemas.microsoft.com/office/drawing/2014/main" id="{D3995F51-28EB-FB50-18F6-F7620E43DF23}"/>
                </a:ext>
              </a:extLst>
            </p:cNvPr>
            <p:cNvSpPr/>
            <p:nvPr/>
          </p:nvSpPr>
          <p:spPr>
            <a:xfrm>
              <a:off x="1396546" y="5581507"/>
              <a:ext cx="1260000" cy="684000"/>
            </a:xfrm>
            <a:prstGeom prst="rect">
              <a:avLst/>
            </a:prstGeom>
            <a:solidFill>
              <a:schemeClr val="bg1">
                <a:lumMod val="6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200" dirty="0">
                  <a:solidFill>
                    <a:schemeClr val="tx1"/>
                  </a:solidFill>
                </a:rPr>
                <a:t>Sold Out: Yes/ No</a:t>
              </a:r>
              <a:endParaRPr lang="en-VN" sz="1200">
                <a:solidFill>
                  <a:schemeClr val="tx1"/>
                </a:solidFill>
              </a:endParaRPr>
            </a:p>
          </p:txBody>
        </p:sp>
        <p:grpSp>
          <p:nvGrpSpPr>
            <p:cNvPr id="40" name="Group 39">
              <a:extLst>
                <a:ext uri="{FF2B5EF4-FFF2-40B4-BE49-F238E27FC236}">
                  <a16:creationId xmlns:a16="http://schemas.microsoft.com/office/drawing/2014/main" id="{8C162567-8100-F907-5131-1BA94D2126ED}"/>
                </a:ext>
              </a:extLst>
            </p:cNvPr>
            <p:cNvGrpSpPr/>
            <p:nvPr/>
          </p:nvGrpSpPr>
          <p:grpSpPr>
            <a:xfrm flipH="1">
              <a:off x="1787123" y="1966689"/>
              <a:ext cx="2823538" cy="360585"/>
              <a:chOff x="3058484" y="2387535"/>
              <a:chExt cx="3061726" cy="360585"/>
            </a:xfrm>
          </p:grpSpPr>
          <p:cxnSp>
            <p:nvCxnSpPr>
              <p:cNvPr id="41" name="Straight Connector 40">
                <a:extLst>
                  <a:ext uri="{FF2B5EF4-FFF2-40B4-BE49-F238E27FC236}">
                    <a16:creationId xmlns:a16="http://schemas.microsoft.com/office/drawing/2014/main" id="{34035496-9FFB-1951-D3A6-9C3158864495}"/>
                  </a:ext>
                </a:extLst>
              </p:cNvPr>
              <p:cNvCxnSpPr>
                <a:cxnSpLocks/>
              </p:cNvCxnSpPr>
              <p:nvPr/>
            </p:nvCxnSpPr>
            <p:spPr>
              <a:xfrm flipH="1">
                <a:off x="3058484" y="2578760"/>
                <a:ext cx="306172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3F5D4D4-ACEB-244B-9C17-22499F89A383}"/>
                  </a:ext>
                </a:extLst>
              </p:cNvPr>
              <p:cNvCxnSpPr>
                <a:cxnSpLocks/>
              </p:cNvCxnSpPr>
              <p:nvPr/>
            </p:nvCxnSpPr>
            <p:spPr>
              <a:xfrm flipV="1">
                <a:off x="3058484"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60AE7B05-6D00-0D62-9DE3-0C084741CF89}"/>
                  </a:ext>
                </a:extLst>
              </p:cNvPr>
              <p:cNvCxnSpPr>
                <a:cxnSpLocks/>
              </p:cNvCxnSpPr>
              <p:nvPr/>
            </p:nvCxnSpPr>
            <p:spPr>
              <a:xfrm flipV="1">
                <a:off x="6120210"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2FEEAE8-BD20-8B7B-C53B-79D9A4C6FE6D}"/>
                  </a:ext>
                </a:extLst>
              </p:cNvPr>
              <p:cNvCxnSpPr>
                <a:cxnSpLocks/>
              </p:cNvCxnSpPr>
              <p:nvPr/>
            </p:nvCxnSpPr>
            <p:spPr>
              <a:xfrm>
                <a:off x="4518993" y="2387535"/>
                <a:ext cx="0" cy="36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6" name="Group 45">
              <a:extLst>
                <a:ext uri="{FF2B5EF4-FFF2-40B4-BE49-F238E27FC236}">
                  <a16:creationId xmlns:a16="http://schemas.microsoft.com/office/drawing/2014/main" id="{B2BC7D2B-F7DE-966D-E290-027CB28CC1F3}"/>
                </a:ext>
              </a:extLst>
            </p:cNvPr>
            <p:cNvGrpSpPr/>
            <p:nvPr/>
          </p:nvGrpSpPr>
          <p:grpSpPr>
            <a:xfrm rot="10800000" flipH="1">
              <a:off x="8052581" y="4883500"/>
              <a:ext cx="2218542" cy="360584"/>
              <a:chOff x="3058484" y="2387535"/>
              <a:chExt cx="3637782" cy="360584"/>
            </a:xfrm>
          </p:grpSpPr>
          <p:cxnSp>
            <p:nvCxnSpPr>
              <p:cNvPr id="48" name="Straight Connector 47">
                <a:extLst>
                  <a:ext uri="{FF2B5EF4-FFF2-40B4-BE49-F238E27FC236}">
                    <a16:creationId xmlns:a16="http://schemas.microsoft.com/office/drawing/2014/main" id="{A883F747-24EE-825D-F93B-99B160E3ED24}"/>
                  </a:ext>
                </a:extLst>
              </p:cNvPr>
              <p:cNvCxnSpPr>
                <a:cxnSpLocks/>
              </p:cNvCxnSpPr>
              <p:nvPr/>
            </p:nvCxnSpPr>
            <p:spPr>
              <a:xfrm rot="10800000">
                <a:off x="3058484" y="2578760"/>
                <a:ext cx="36377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56504446-388D-DAC3-D68B-FE2DACD53DE5}"/>
                  </a:ext>
                </a:extLst>
              </p:cNvPr>
              <p:cNvCxnSpPr>
                <a:cxnSpLocks/>
              </p:cNvCxnSpPr>
              <p:nvPr/>
            </p:nvCxnSpPr>
            <p:spPr>
              <a:xfrm flipV="1">
                <a:off x="3058484"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85FC276-FD67-90E3-A36E-84AD947890DF}"/>
                  </a:ext>
                </a:extLst>
              </p:cNvPr>
              <p:cNvCxnSpPr>
                <a:cxnSpLocks/>
              </p:cNvCxnSpPr>
              <p:nvPr/>
            </p:nvCxnSpPr>
            <p:spPr>
              <a:xfrm flipV="1">
                <a:off x="6696266"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CE4ED41-458A-CF1B-9D01-2A4989B960F7}"/>
                  </a:ext>
                </a:extLst>
              </p:cNvPr>
              <p:cNvCxnSpPr>
                <a:cxnSpLocks/>
              </p:cNvCxnSpPr>
              <p:nvPr/>
            </p:nvCxnSpPr>
            <p:spPr>
              <a:xfrm rot="10800000" flipH="1" flipV="1">
                <a:off x="4518993" y="2578760"/>
                <a:ext cx="0" cy="169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60" name="Group 59">
              <a:extLst>
                <a:ext uri="{FF2B5EF4-FFF2-40B4-BE49-F238E27FC236}">
                  <a16:creationId xmlns:a16="http://schemas.microsoft.com/office/drawing/2014/main" id="{FC4FB0A8-E17A-0C37-4A6B-C47181761BB5}"/>
                </a:ext>
              </a:extLst>
            </p:cNvPr>
            <p:cNvGrpSpPr/>
            <p:nvPr/>
          </p:nvGrpSpPr>
          <p:grpSpPr>
            <a:xfrm rot="16200000" flipH="1">
              <a:off x="5403749" y="1157873"/>
              <a:ext cx="993033" cy="3726918"/>
              <a:chOff x="3058483" y="240435"/>
              <a:chExt cx="1628291" cy="3726918"/>
            </a:xfrm>
          </p:grpSpPr>
          <p:cxnSp>
            <p:nvCxnSpPr>
              <p:cNvPr id="61" name="Straight Connector 60">
                <a:extLst>
                  <a:ext uri="{FF2B5EF4-FFF2-40B4-BE49-F238E27FC236}">
                    <a16:creationId xmlns:a16="http://schemas.microsoft.com/office/drawing/2014/main" id="{8B84AD9D-7701-6473-9E74-6D40D2B124DB}"/>
                  </a:ext>
                </a:extLst>
              </p:cNvPr>
              <p:cNvCxnSpPr>
                <a:cxnSpLocks/>
              </p:cNvCxnSpPr>
              <p:nvPr/>
            </p:nvCxnSpPr>
            <p:spPr>
              <a:xfrm rot="16200000" flipH="1" flipV="1">
                <a:off x="3872627" y="1764617"/>
                <a:ext cx="0" cy="1628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39A522D-AF0B-D30A-1C2A-3B268E579DDC}"/>
                  </a:ext>
                </a:extLst>
              </p:cNvPr>
              <p:cNvCxnSpPr>
                <a:cxnSpLocks/>
              </p:cNvCxnSpPr>
              <p:nvPr/>
            </p:nvCxnSpPr>
            <p:spPr>
              <a:xfrm flipV="1">
                <a:off x="3058484"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7ABC201-003A-D46C-D865-13803158B1A0}"/>
                  </a:ext>
                </a:extLst>
              </p:cNvPr>
              <p:cNvCxnSpPr>
                <a:cxnSpLocks/>
              </p:cNvCxnSpPr>
              <p:nvPr/>
            </p:nvCxnSpPr>
            <p:spPr>
              <a:xfrm rot="16200000">
                <a:off x="3517609" y="1409598"/>
                <a:ext cx="2338327"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B2651B0A-E1D4-139C-DBF1-5807BAF5B8BA}"/>
                  </a:ext>
                </a:extLst>
              </p:cNvPr>
              <p:cNvCxnSpPr>
                <a:cxnSpLocks/>
              </p:cNvCxnSpPr>
              <p:nvPr/>
            </p:nvCxnSpPr>
            <p:spPr>
              <a:xfrm rot="16200000" flipH="1">
                <a:off x="2382851" y="3279311"/>
                <a:ext cx="13760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263E16F8-2F10-882A-615F-B6E041CE6376}"/>
                </a:ext>
              </a:extLst>
            </p:cNvPr>
            <p:cNvGrpSpPr/>
            <p:nvPr/>
          </p:nvGrpSpPr>
          <p:grpSpPr>
            <a:xfrm rot="16200000" flipH="1">
              <a:off x="4239307" y="3555452"/>
              <a:ext cx="993033" cy="1414417"/>
              <a:chOff x="2763436" y="-1004169"/>
              <a:chExt cx="1628288" cy="1414417"/>
            </a:xfrm>
          </p:grpSpPr>
          <p:cxnSp>
            <p:nvCxnSpPr>
              <p:cNvPr id="71" name="Straight Connector 70">
                <a:extLst>
                  <a:ext uri="{FF2B5EF4-FFF2-40B4-BE49-F238E27FC236}">
                    <a16:creationId xmlns:a16="http://schemas.microsoft.com/office/drawing/2014/main" id="{B81CEEE4-4C03-FFB8-B295-6F780ED43642}"/>
                  </a:ext>
                </a:extLst>
              </p:cNvPr>
              <p:cNvCxnSpPr>
                <a:cxnSpLocks/>
              </p:cNvCxnSpPr>
              <p:nvPr/>
            </p:nvCxnSpPr>
            <p:spPr>
              <a:xfrm rot="16200000" flipH="1" flipV="1">
                <a:off x="3577580" y="-728747"/>
                <a:ext cx="0" cy="1628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CFA35A1-8B4E-695E-95E2-4889C170F77D}"/>
                  </a:ext>
                </a:extLst>
              </p:cNvPr>
              <p:cNvCxnSpPr>
                <a:cxnSpLocks/>
              </p:cNvCxnSpPr>
              <p:nvPr/>
            </p:nvCxnSpPr>
            <p:spPr>
              <a:xfrm rot="16200000">
                <a:off x="4319088" y="14444"/>
                <a:ext cx="1420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71C37ED2-CEAD-50A7-F3D1-7299E6ACDC3C}"/>
                  </a:ext>
                </a:extLst>
              </p:cNvPr>
              <p:cNvCxnSpPr>
                <a:cxnSpLocks/>
                <a:stCxn id="52" idx="3"/>
              </p:cNvCxnSpPr>
              <p:nvPr/>
            </p:nvCxnSpPr>
            <p:spPr>
              <a:xfrm rot="16200000" flipH="1" flipV="1">
                <a:off x="2069325" y="-301370"/>
                <a:ext cx="1414417" cy="8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8" name="Group 77">
              <a:extLst>
                <a:ext uri="{FF2B5EF4-FFF2-40B4-BE49-F238E27FC236}">
                  <a16:creationId xmlns:a16="http://schemas.microsoft.com/office/drawing/2014/main" id="{D24B0CEF-DB2B-B02F-8290-5494A2A93AA2}"/>
                </a:ext>
              </a:extLst>
            </p:cNvPr>
            <p:cNvGrpSpPr/>
            <p:nvPr/>
          </p:nvGrpSpPr>
          <p:grpSpPr>
            <a:xfrm rot="16200000" flipH="1">
              <a:off x="4115370" y="3473120"/>
              <a:ext cx="1570631" cy="2837454"/>
              <a:chOff x="1121089" y="-258694"/>
              <a:chExt cx="2575382" cy="2837454"/>
            </a:xfrm>
          </p:grpSpPr>
          <p:cxnSp>
            <p:nvCxnSpPr>
              <p:cNvPr id="79" name="Straight Connector 78">
                <a:extLst>
                  <a:ext uri="{FF2B5EF4-FFF2-40B4-BE49-F238E27FC236}">
                    <a16:creationId xmlns:a16="http://schemas.microsoft.com/office/drawing/2014/main" id="{F4549505-973E-ABB3-EABD-DD3037EDBB4D}"/>
                  </a:ext>
                </a:extLst>
              </p:cNvPr>
              <p:cNvCxnSpPr>
                <a:cxnSpLocks/>
              </p:cNvCxnSpPr>
              <p:nvPr/>
            </p:nvCxnSpPr>
            <p:spPr>
              <a:xfrm rot="16200000" flipV="1">
                <a:off x="1936193" y="-1073797"/>
                <a:ext cx="1" cy="16302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F16C97D-E2D0-1DED-7F63-20C852583E04}"/>
                  </a:ext>
                </a:extLst>
              </p:cNvPr>
              <p:cNvCxnSpPr>
                <a:cxnSpLocks/>
              </p:cNvCxnSpPr>
              <p:nvPr/>
            </p:nvCxnSpPr>
            <p:spPr>
              <a:xfrm flipV="1">
                <a:off x="3058484" y="2387535"/>
                <a:ext cx="0" cy="191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C299DF52-D496-0F30-CFE5-D2F0CC1DC9DF}"/>
                  </a:ext>
                </a:extLst>
              </p:cNvPr>
              <p:cNvCxnSpPr>
                <a:cxnSpLocks/>
              </p:cNvCxnSpPr>
              <p:nvPr/>
            </p:nvCxnSpPr>
            <p:spPr>
              <a:xfrm rot="16200000">
                <a:off x="3586421" y="1329457"/>
                <a:ext cx="2201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7A0D014E-E26E-1845-8276-C4806C5BF7DB}"/>
                  </a:ext>
                </a:extLst>
              </p:cNvPr>
              <p:cNvCxnSpPr>
                <a:cxnSpLocks/>
              </p:cNvCxnSpPr>
              <p:nvPr/>
            </p:nvCxnSpPr>
            <p:spPr>
              <a:xfrm rot="16200000" flipH="1">
                <a:off x="1794528" y="698078"/>
                <a:ext cx="19135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87" name="Straight Connector 86">
              <a:extLst>
                <a:ext uri="{FF2B5EF4-FFF2-40B4-BE49-F238E27FC236}">
                  <a16:creationId xmlns:a16="http://schemas.microsoft.com/office/drawing/2014/main" id="{519C491E-7B21-35AF-1137-7171EE56EBE6}"/>
                </a:ext>
              </a:extLst>
            </p:cNvPr>
            <p:cNvCxnSpPr>
              <a:cxnSpLocks/>
            </p:cNvCxnSpPr>
            <p:nvPr/>
          </p:nvCxnSpPr>
          <p:spPr>
            <a:xfrm flipV="1">
              <a:off x="5180159" y="5114942"/>
              <a:ext cx="0" cy="566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3424B300-C92F-F248-49A7-F4A6FBF27608}"/>
                </a:ext>
              </a:extLst>
            </p:cNvPr>
            <p:cNvCxnSpPr>
              <a:cxnSpLocks/>
            </p:cNvCxnSpPr>
            <p:nvPr/>
          </p:nvCxnSpPr>
          <p:spPr>
            <a:xfrm flipV="1">
              <a:off x="5100972" y="6159409"/>
              <a:ext cx="404638" cy="338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97" name="Group 96">
              <a:extLst>
                <a:ext uri="{FF2B5EF4-FFF2-40B4-BE49-F238E27FC236}">
                  <a16:creationId xmlns:a16="http://schemas.microsoft.com/office/drawing/2014/main" id="{B3BE87FC-BA21-E428-7F0D-912391B3C14A}"/>
                </a:ext>
              </a:extLst>
            </p:cNvPr>
            <p:cNvGrpSpPr/>
            <p:nvPr/>
          </p:nvGrpSpPr>
          <p:grpSpPr>
            <a:xfrm rot="16200000" flipH="1">
              <a:off x="5896609" y="4693162"/>
              <a:ext cx="2919006" cy="856074"/>
              <a:chOff x="3070892" y="3111280"/>
              <a:chExt cx="4786339" cy="856074"/>
            </a:xfrm>
          </p:grpSpPr>
          <p:cxnSp>
            <p:nvCxnSpPr>
              <p:cNvPr id="98" name="Straight Connector 97">
                <a:extLst>
                  <a:ext uri="{FF2B5EF4-FFF2-40B4-BE49-F238E27FC236}">
                    <a16:creationId xmlns:a16="http://schemas.microsoft.com/office/drawing/2014/main" id="{7AD6233D-5232-B9BA-C246-130CC4242EF6}"/>
                  </a:ext>
                </a:extLst>
              </p:cNvPr>
              <p:cNvCxnSpPr>
                <a:cxnSpLocks/>
              </p:cNvCxnSpPr>
              <p:nvPr/>
            </p:nvCxnSpPr>
            <p:spPr>
              <a:xfrm rot="16200000" flipH="1" flipV="1">
                <a:off x="5464062" y="1183122"/>
                <a:ext cx="0" cy="4786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7F0A9C68-F01C-CD3B-C5B8-E5090CE5800A}"/>
                  </a:ext>
                </a:extLst>
              </p:cNvPr>
              <p:cNvCxnSpPr>
                <a:cxnSpLocks/>
              </p:cNvCxnSpPr>
              <p:nvPr/>
            </p:nvCxnSpPr>
            <p:spPr>
              <a:xfrm rot="16200000" flipV="1">
                <a:off x="4919177" y="3347913"/>
                <a:ext cx="473267"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5A02CCC-660E-9152-BBE9-29733476A1C8}"/>
                  </a:ext>
                </a:extLst>
              </p:cNvPr>
              <p:cNvCxnSpPr>
                <a:cxnSpLocks/>
              </p:cNvCxnSpPr>
              <p:nvPr/>
            </p:nvCxnSpPr>
            <p:spPr>
              <a:xfrm rot="16200000" flipH="1">
                <a:off x="2649482" y="3545943"/>
                <a:ext cx="8428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336E359-8FAA-3372-37D8-02F5F408EE2C}"/>
                  </a:ext>
                </a:extLst>
              </p:cNvPr>
              <p:cNvCxnSpPr>
                <a:cxnSpLocks/>
              </p:cNvCxnSpPr>
              <p:nvPr/>
            </p:nvCxnSpPr>
            <p:spPr>
              <a:xfrm rot="16200000" flipV="1">
                <a:off x="6465481" y="3347914"/>
                <a:ext cx="473267" cy="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7" name="Group 106">
              <a:extLst>
                <a:ext uri="{FF2B5EF4-FFF2-40B4-BE49-F238E27FC236}">
                  <a16:creationId xmlns:a16="http://schemas.microsoft.com/office/drawing/2014/main" id="{87F1323A-B11D-DA0D-9E9F-E76350A22AFF}"/>
                </a:ext>
              </a:extLst>
            </p:cNvPr>
            <p:cNvGrpSpPr/>
            <p:nvPr/>
          </p:nvGrpSpPr>
          <p:grpSpPr>
            <a:xfrm rot="10800000" flipH="1">
              <a:off x="6128187" y="6358665"/>
              <a:ext cx="3625484" cy="287355"/>
              <a:chOff x="3070892" y="3297196"/>
              <a:chExt cx="5944762" cy="287355"/>
            </a:xfrm>
          </p:grpSpPr>
          <p:cxnSp>
            <p:nvCxnSpPr>
              <p:cNvPr id="108" name="Straight Connector 107">
                <a:extLst>
                  <a:ext uri="{FF2B5EF4-FFF2-40B4-BE49-F238E27FC236}">
                    <a16:creationId xmlns:a16="http://schemas.microsoft.com/office/drawing/2014/main" id="{C344E151-F57F-7C30-2C76-5F7E5A91925F}"/>
                  </a:ext>
                </a:extLst>
              </p:cNvPr>
              <p:cNvCxnSpPr>
                <a:cxnSpLocks/>
              </p:cNvCxnSpPr>
              <p:nvPr/>
            </p:nvCxnSpPr>
            <p:spPr>
              <a:xfrm rot="10800000">
                <a:off x="3070892" y="3576290"/>
                <a:ext cx="59447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23E9B5B3-123D-76D0-9E5A-7A673225A9AD}"/>
                  </a:ext>
                </a:extLst>
              </p:cNvPr>
              <p:cNvCxnSpPr>
                <a:cxnSpLocks/>
              </p:cNvCxnSpPr>
              <p:nvPr/>
            </p:nvCxnSpPr>
            <p:spPr>
              <a:xfrm rot="10800000" flipH="1">
                <a:off x="9015654" y="3297196"/>
                <a:ext cx="0" cy="2873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21AA747-4C27-6E3C-D9ED-931FC56C827C}"/>
                  </a:ext>
                </a:extLst>
              </p:cNvPr>
              <p:cNvCxnSpPr>
                <a:cxnSpLocks/>
                <a:endCxn id="26" idx="0"/>
              </p:cNvCxnSpPr>
              <p:nvPr/>
            </p:nvCxnSpPr>
            <p:spPr>
              <a:xfrm rot="10800000">
                <a:off x="3083064" y="3297196"/>
                <a:ext cx="2392" cy="287354"/>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20" name="Elbow Connector 119">
              <a:extLst>
                <a:ext uri="{FF2B5EF4-FFF2-40B4-BE49-F238E27FC236}">
                  <a16:creationId xmlns:a16="http://schemas.microsoft.com/office/drawing/2014/main" id="{79B95F18-F75F-2451-5EC7-BEC2D2A25827}"/>
                </a:ext>
              </a:extLst>
            </p:cNvPr>
            <p:cNvCxnSpPr>
              <a:cxnSpLocks/>
              <a:stCxn id="52" idx="2"/>
              <a:endCxn id="38" idx="3"/>
            </p:cNvCxnSpPr>
            <p:nvPr/>
          </p:nvCxnSpPr>
          <p:spPr>
            <a:xfrm rot="5400000">
              <a:off x="2056982" y="4706096"/>
              <a:ext cx="1816976" cy="6178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4" name="Group 123">
              <a:extLst>
                <a:ext uri="{FF2B5EF4-FFF2-40B4-BE49-F238E27FC236}">
                  <a16:creationId xmlns:a16="http://schemas.microsoft.com/office/drawing/2014/main" id="{1F80CC52-8353-BCDA-FAE0-9629289FADD2}"/>
                </a:ext>
              </a:extLst>
            </p:cNvPr>
            <p:cNvGrpSpPr/>
            <p:nvPr/>
          </p:nvGrpSpPr>
          <p:grpSpPr>
            <a:xfrm rot="16200000" flipH="1">
              <a:off x="8851520" y="3120143"/>
              <a:ext cx="1825809" cy="958853"/>
              <a:chOff x="3708308" y="3098407"/>
              <a:chExt cx="2993808" cy="958853"/>
            </a:xfrm>
          </p:grpSpPr>
          <p:cxnSp>
            <p:nvCxnSpPr>
              <p:cNvPr id="125" name="Straight Connector 124">
                <a:extLst>
                  <a:ext uri="{FF2B5EF4-FFF2-40B4-BE49-F238E27FC236}">
                    <a16:creationId xmlns:a16="http://schemas.microsoft.com/office/drawing/2014/main" id="{06622DD2-07EF-1A1C-E75D-A6850BE7ED5B}"/>
                  </a:ext>
                </a:extLst>
              </p:cNvPr>
              <p:cNvCxnSpPr>
                <a:cxnSpLocks/>
              </p:cNvCxnSpPr>
              <p:nvPr/>
            </p:nvCxnSpPr>
            <p:spPr>
              <a:xfrm rot="16200000" flipH="1" flipV="1">
                <a:off x="5205211" y="2087646"/>
                <a:ext cx="0" cy="29938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54C7D639-9EE4-17C8-A4B9-399CE792EEA2}"/>
                  </a:ext>
                </a:extLst>
              </p:cNvPr>
              <p:cNvCxnSpPr>
                <a:cxnSpLocks/>
              </p:cNvCxnSpPr>
              <p:nvPr/>
            </p:nvCxnSpPr>
            <p:spPr>
              <a:xfrm rot="16200000" flipV="1">
                <a:off x="3481791" y="3347915"/>
                <a:ext cx="473267"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3B1FB6E8-7261-CCF2-2425-5859694020C5}"/>
                  </a:ext>
                </a:extLst>
              </p:cNvPr>
              <p:cNvCxnSpPr>
                <a:cxnSpLocks/>
              </p:cNvCxnSpPr>
              <p:nvPr/>
            </p:nvCxnSpPr>
            <p:spPr>
              <a:xfrm rot="16200000" flipH="1">
                <a:off x="4591785" y="3577834"/>
                <a:ext cx="9588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0FE5EAC1-C85F-AE4B-EE82-24D905CA56E2}"/>
                  </a:ext>
                </a:extLst>
              </p:cNvPr>
              <p:cNvCxnSpPr>
                <a:cxnSpLocks/>
              </p:cNvCxnSpPr>
              <p:nvPr/>
            </p:nvCxnSpPr>
            <p:spPr>
              <a:xfrm rot="16200000" flipV="1">
                <a:off x="6465481" y="3347914"/>
                <a:ext cx="473267" cy="2"/>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1386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36232-29E9-9BBA-192D-705A06041A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75323CD-37F7-9888-7DF4-180FEA619FE8}"/>
              </a:ext>
            </a:extLst>
          </p:cNvPr>
          <p:cNvSpPr txBox="1"/>
          <p:nvPr/>
        </p:nvSpPr>
        <p:spPr>
          <a:xfrm>
            <a:off x="0" y="0"/>
            <a:ext cx="6559826" cy="861774"/>
          </a:xfrm>
          <a:prstGeom prst="rect">
            <a:avLst/>
          </a:prstGeom>
          <a:noFill/>
        </p:spPr>
        <p:txBody>
          <a:bodyPr wrap="square" rtlCol="0">
            <a:spAutoFit/>
          </a:bodyPr>
          <a:lstStyle/>
          <a:p>
            <a:r>
              <a:rPr lang="en-US" sz="5000" b="1" dirty="0">
                <a:latin typeface="Grandview Display" panose="020B0502040204020203" pitchFamily="34" charset="0"/>
              </a:rPr>
              <a:t>2. Model Description</a:t>
            </a:r>
          </a:p>
        </p:txBody>
      </p:sp>
      <p:sp>
        <p:nvSpPr>
          <p:cNvPr id="18" name="TextBox 17">
            <a:extLst>
              <a:ext uri="{FF2B5EF4-FFF2-40B4-BE49-F238E27FC236}">
                <a16:creationId xmlns:a16="http://schemas.microsoft.com/office/drawing/2014/main" id="{0B06B289-759F-5305-0D19-E1FD68EAD9FF}"/>
              </a:ext>
            </a:extLst>
          </p:cNvPr>
          <p:cNvSpPr txBox="1"/>
          <p:nvPr/>
        </p:nvSpPr>
        <p:spPr>
          <a:xfrm>
            <a:off x="723101" y="759923"/>
            <a:ext cx="4338295" cy="553998"/>
          </a:xfrm>
          <a:prstGeom prst="rect">
            <a:avLst/>
          </a:prstGeom>
          <a:noFill/>
        </p:spPr>
        <p:txBody>
          <a:bodyPr wrap="square" rtlCol="0">
            <a:spAutoFit/>
          </a:bodyPr>
          <a:lstStyle/>
          <a:p>
            <a:r>
              <a:rPr lang="en-US" sz="3000" dirty="0">
                <a:latin typeface="Grandview Display" panose="020B0502040204020203" pitchFamily="34" charset="0"/>
              </a:rPr>
              <a:t>General Assumptions</a:t>
            </a:r>
          </a:p>
        </p:txBody>
      </p:sp>
      <p:sp>
        <p:nvSpPr>
          <p:cNvPr id="2" name="TextBox 1">
            <a:extLst>
              <a:ext uri="{FF2B5EF4-FFF2-40B4-BE49-F238E27FC236}">
                <a16:creationId xmlns:a16="http://schemas.microsoft.com/office/drawing/2014/main" id="{25E77F04-5913-AEB9-777E-C9E04BECA8CB}"/>
              </a:ext>
            </a:extLst>
          </p:cNvPr>
          <p:cNvSpPr txBox="1"/>
          <p:nvPr/>
        </p:nvSpPr>
        <p:spPr>
          <a:xfrm>
            <a:off x="723101" y="1853516"/>
            <a:ext cx="10262765"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Grandview Display" panose="020B0502040204020203" pitchFamily="34" charset="0"/>
              </a:rPr>
              <a:t>All reservations are for one night only</a:t>
            </a:r>
          </a:p>
          <a:p>
            <a:pPr marL="285750" indent="-285750" algn="just">
              <a:buFont typeface="Arial" panose="020B0604020202020204" pitchFamily="34" charset="0"/>
              <a:buChar char="•"/>
            </a:pPr>
            <a:endParaRPr lang="en-US" dirty="0">
              <a:latin typeface="Grandview Display" panose="020B0502040204020203" pitchFamily="34" charset="0"/>
            </a:endParaRPr>
          </a:p>
          <a:p>
            <a:pPr marL="285750" indent="-285750" algn="just">
              <a:buFont typeface="Arial" panose="020B0604020202020204" pitchFamily="34" charset="0"/>
              <a:buChar char="•"/>
            </a:pPr>
            <a:r>
              <a:rPr lang="en-US" dirty="0">
                <a:latin typeface="Grandview Display" panose="020B0502040204020203" pitchFamily="34" charset="0"/>
              </a:rPr>
              <a:t>Every unit is identical in size, amenities, and rate</a:t>
            </a:r>
          </a:p>
          <a:p>
            <a:pPr marL="285750" indent="-285750" algn="just">
              <a:buFont typeface="Arial" panose="020B0604020202020204" pitchFamily="34" charset="0"/>
              <a:buChar char="•"/>
            </a:pPr>
            <a:endParaRPr lang="en-US" dirty="0">
              <a:latin typeface="Grandview Display" panose="020B0502040204020203" pitchFamily="34" charset="0"/>
            </a:endParaRPr>
          </a:p>
          <a:p>
            <a:pPr marL="285750" indent="-285750" algn="just">
              <a:buFont typeface="Arial" panose="020B0604020202020204" pitchFamily="34" charset="0"/>
              <a:buChar char="•"/>
            </a:pPr>
            <a:r>
              <a:rPr lang="en-US" dirty="0">
                <a:latin typeface="Grandview Display" panose="020B0502040204020203" pitchFamily="34" charset="0"/>
              </a:rPr>
              <a:t>All advance bookings lodge exactly one day before arrival</a:t>
            </a:r>
          </a:p>
          <a:p>
            <a:pPr marL="285750" indent="-285750" algn="just">
              <a:buFont typeface="Arial" panose="020B0604020202020204" pitchFamily="34" charset="0"/>
              <a:buChar char="•"/>
            </a:pPr>
            <a:endParaRPr lang="en-US" dirty="0">
              <a:latin typeface="Grandview Display" panose="020B0502040204020203" pitchFamily="34" charset="0"/>
            </a:endParaRPr>
          </a:p>
          <a:p>
            <a:pPr marL="285750" indent="-285750" algn="just">
              <a:buFont typeface="Arial" panose="020B0604020202020204" pitchFamily="34" charset="0"/>
              <a:buChar char="•"/>
            </a:pPr>
            <a:r>
              <a:rPr lang="en-US" dirty="0">
                <a:latin typeface="Grandview Display" panose="020B0502040204020203" pitchFamily="34" charset="0"/>
              </a:rPr>
              <a:t>No shows free capacity immediately for walk-ins</a:t>
            </a:r>
          </a:p>
          <a:p>
            <a:pPr marL="285750" indent="-285750" algn="just">
              <a:buFont typeface="Arial" panose="020B0604020202020204" pitchFamily="34" charset="0"/>
              <a:buChar char="•"/>
            </a:pPr>
            <a:endParaRPr lang="en-US" dirty="0">
              <a:latin typeface="Grandview Display" panose="020B0502040204020203" pitchFamily="34" charset="0"/>
            </a:endParaRPr>
          </a:p>
          <a:p>
            <a:pPr marL="285750" indent="-285750" algn="just">
              <a:buFont typeface="Arial" panose="020B0604020202020204" pitchFamily="34" charset="0"/>
              <a:buChar char="•"/>
            </a:pPr>
            <a:r>
              <a:rPr lang="en-US" dirty="0">
                <a:latin typeface="Grandview Display" panose="020B0502040204020203" pitchFamily="34" charset="0"/>
              </a:rPr>
              <a:t>Only fill rooms vacated by cancellations or over-booking slots</a:t>
            </a:r>
          </a:p>
          <a:p>
            <a:pPr marL="285750" indent="-285750" algn="just">
              <a:buFont typeface="Arial" panose="020B0604020202020204" pitchFamily="34" charset="0"/>
              <a:buChar char="•"/>
            </a:pPr>
            <a:endParaRPr lang="en-US" dirty="0">
              <a:latin typeface="Grandview Display" panose="020B0502040204020203" pitchFamily="34" charset="0"/>
            </a:endParaRPr>
          </a:p>
          <a:p>
            <a:pPr marL="285750" indent="-285750" algn="just">
              <a:buFont typeface="Arial" panose="020B0604020202020204" pitchFamily="34" charset="0"/>
              <a:buChar char="•"/>
            </a:pPr>
            <a:r>
              <a:rPr lang="en-US" dirty="0">
                <a:latin typeface="Grandview Display" panose="020B0502040204020203" pitchFamily="34" charset="0"/>
              </a:rPr>
              <a:t>No group or multi-room reservations</a:t>
            </a:r>
          </a:p>
          <a:p>
            <a:pPr marL="285750" indent="-285750" algn="just">
              <a:buFont typeface="Arial" panose="020B0604020202020204" pitchFamily="34" charset="0"/>
              <a:buChar char="•"/>
            </a:pPr>
            <a:endParaRPr lang="en-US" dirty="0">
              <a:latin typeface="Grandview Display" panose="020B0502040204020203" pitchFamily="34" charset="0"/>
            </a:endParaRPr>
          </a:p>
        </p:txBody>
      </p:sp>
    </p:spTree>
    <p:extLst>
      <p:ext uri="{BB962C8B-B14F-4D97-AF65-F5344CB8AC3E}">
        <p14:creationId xmlns:p14="http://schemas.microsoft.com/office/powerpoint/2010/main" val="261561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21760-9E29-9AFF-02D7-14E80206D1E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6D4EC2-7812-940E-59DF-602163415F69}"/>
              </a:ext>
            </a:extLst>
          </p:cNvPr>
          <p:cNvPicPr>
            <a:picLocks noChangeAspect="1"/>
          </p:cNvPicPr>
          <p:nvPr/>
        </p:nvPicPr>
        <p:blipFill>
          <a:blip r:embed="rId2"/>
          <a:stretch>
            <a:fillRect/>
          </a:stretch>
        </p:blipFill>
        <p:spPr>
          <a:xfrm>
            <a:off x="2080652" y="1215374"/>
            <a:ext cx="8030696" cy="4839375"/>
          </a:xfrm>
          <a:prstGeom prst="rect">
            <a:avLst/>
          </a:prstGeom>
        </p:spPr>
      </p:pic>
      <p:sp>
        <p:nvSpPr>
          <p:cNvPr id="5" name="TextBox 4">
            <a:extLst>
              <a:ext uri="{FF2B5EF4-FFF2-40B4-BE49-F238E27FC236}">
                <a16:creationId xmlns:a16="http://schemas.microsoft.com/office/drawing/2014/main" id="{AF5F72BC-624F-E551-09B7-531D16605B77}"/>
              </a:ext>
            </a:extLst>
          </p:cNvPr>
          <p:cNvSpPr txBox="1"/>
          <p:nvPr/>
        </p:nvSpPr>
        <p:spPr>
          <a:xfrm>
            <a:off x="0" y="0"/>
            <a:ext cx="10858798" cy="861774"/>
          </a:xfrm>
          <a:prstGeom prst="rect">
            <a:avLst/>
          </a:prstGeom>
          <a:noFill/>
        </p:spPr>
        <p:txBody>
          <a:bodyPr wrap="square" rtlCol="0">
            <a:spAutoFit/>
          </a:bodyPr>
          <a:lstStyle/>
          <a:p>
            <a:r>
              <a:rPr lang="en-US" sz="5000" b="1" dirty="0">
                <a:latin typeface="Grandview Display" panose="020B0502040204020203" pitchFamily="34" charset="0"/>
              </a:rPr>
              <a:t>3. Spreadsheet-based Decision Model  </a:t>
            </a:r>
          </a:p>
        </p:txBody>
      </p:sp>
    </p:spTree>
    <p:extLst>
      <p:ext uri="{BB962C8B-B14F-4D97-AF65-F5344CB8AC3E}">
        <p14:creationId xmlns:p14="http://schemas.microsoft.com/office/powerpoint/2010/main" val="242023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DFED-4B73-2027-6236-CE054774B1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BB2741-A4F8-4D17-1EA8-625A19762853}"/>
              </a:ext>
            </a:extLst>
          </p:cNvPr>
          <p:cNvSpPr txBox="1"/>
          <p:nvPr/>
        </p:nvSpPr>
        <p:spPr>
          <a:xfrm>
            <a:off x="0" y="0"/>
            <a:ext cx="10858798" cy="861774"/>
          </a:xfrm>
          <a:prstGeom prst="rect">
            <a:avLst/>
          </a:prstGeom>
          <a:noFill/>
        </p:spPr>
        <p:txBody>
          <a:bodyPr wrap="square" rtlCol="0">
            <a:spAutoFit/>
          </a:bodyPr>
          <a:lstStyle/>
          <a:p>
            <a:r>
              <a:rPr lang="en-US" sz="5000" b="1" dirty="0">
                <a:latin typeface="Grandview Display" panose="020B0502040204020203" pitchFamily="34" charset="0"/>
              </a:rPr>
              <a:t>4. Scenario Analysis</a:t>
            </a:r>
          </a:p>
        </p:txBody>
      </p:sp>
      <p:sp>
        <p:nvSpPr>
          <p:cNvPr id="3" name="TextBox 2">
            <a:extLst>
              <a:ext uri="{FF2B5EF4-FFF2-40B4-BE49-F238E27FC236}">
                <a16:creationId xmlns:a16="http://schemas.microsoft.com/office/drawing/2014/main" id="{5D43AAE2-EC0B-6418-6462-181555B46216}"/>
              </a:ext>
            </a:extLst>
          </p:cNvPr>
          <p:cNvSpPr txBox="1"/>
          <p:nvPr/>
        </p:nvSpPr>
        <p:spPr>
          <a:xfrm>
            <a:off x="0" y="912179"/>
            <a:ext cx="12192000" cy="707886"/>
          </a:xfrm>
          <a:prstGeom prst="rect">
            <a:avLst/>
          </a:prstGeom>
          <a:noFill/>
        </p:spPr>
        <p:txBody>
          <a:bodyPr wrap="square" rtlCol="0">
            <a:spAutoFit/>
          </a:bodyPr>
          <a:lstStyle/>
          <a:p>
            <a:pPr algn="just"/>
            <a:r>
              <a:rPr lang="en-US" sz="2000" dirty="0">
                <a:latin typeface="Grandview Display" panose="020B0502040204020203" pitchFamily="34" charset="0"/>
              </a:rPr>
              <a:t>Primary Decision Variable: Room Nightly Rate</a:t>
            </a:r>
          </a:p>
          <a:p>
            <a:pPr algn="just"/>
            <a:r>
              <a:rPr lang="en-US" sz="2000" dirty="0">
                <a:latin typeface="Grandview Display" panose="020B0502040204020203" pitchFamily="34" charset="0"/>
              </a:rPr>
              <a:t>Over-booking level and Late Cancellation Fee are kept constant</a:t>
            </a:r>
          </a:p>
        </p:txBody>
      </p:sp>
      <p:sp>
        <p:nvSpPr>
          <p:cNvPr id="5" name="TextBox 4">
            <a:extLst>
              <a:ext uri="{FF2B5EF4-FFF2-40B4-BE49-F238E27FC236}">
                <a16:creationId xmlns:a16="http://schemas.microsoft.com/office/drawing/2014/main" id="{220E1338-66AF-D774-CF36-8600359C8F94}"/>
              </a:ext>
            </a:extLst>
          </p:cNvPr>
          <p:cNvSpPr txBox="1"/>
          <p:nvPr/>
        </p:nvSpPr>
        <p:spPr>
          <a:xfrm>
            <a:off x="4607417" y="1593526"/>
            <a:ext cx="2977166" cy="553998"/>
          </a:xfrm>
          <a:prstGeom prst="rect">
            <a:avLst/>
          </a:prstGeom>
          <a:noFill/>
        </p:spPr>
        <p:txBody>
          <a:bodyPr wrap="square" rtlCol="0">
            <a:spAutoFit/>
          </a:bodyPr>
          <a:lstStyle/>
          <a:p>
            <a:pPr algn="ctr"/>
            <a:r>
              <a:rPr lang="en-US" sz="3000" b="1" dirty="0">
                <a:latin typeface="Grandview Display" panose="020B0502040204020203" pitchFamily="34" charset="0"/>
              </a:rPr>
              <a:t>Justification</a:t>
            </a:r>
          </a:p>
        </p:txBody>
      </p:sp>
      <p:sp>
        <p:nvSpPr>
          <p:cNvPr id="6" name="TextBox 5">
            <a:extLst>
              <a:ext uri="{FF2B5EF4-FFF2-40B4-BE49-F238E27FC236}">
                <a16:creationId xmlns:a16="http://schemas.microsoft.com/office/drawing/2014/main" id="{61CA7790-F90A-EC8A-14DC-8A7ACEF3B8B5}"/>
              </a:ext>
            </a:extLst>
          </p:cNvPr>
          <p:cNvSpPr txBox="1"/>
          <p:nvPr/>
        </p:nvSpPr>
        <p:spPr>
          <a:xfrm>
            <a:off x="165279" y="2120985"/>
            <a:ext cx="12192000" cy="2246769"/>
          </a:xfrm>
          <a:prstGeom prst="rect">
            <a:avLst/>
          </a:prstGeom>
          <a:noFill/>
        </p:spPr>
        <p:txBody>
          <a:bodyPr wrap="square" rtlCol="0">
            <a:spAutoFit/>
          </a:bodyPr>
          <a:lstStyle/>
          <a:p>
            <a:pPr marL="457200" indent="-457200" algn="just">
              <a:buAutoNum type="arabicPeriod"/>
            </a:pPr>
            <a:r>
              <a:rPr lang="en-US" sz="2000" dirty="0">
                <a:latin typeface="Grandview Display" panose="020B0502040204020203" pitchFamily="34" charset="0"/>
              </a:rPr>
              <a:t>A small rate change scales directly with every occupied room, driving far profit and loss fluctuations than changes to over-booking or cancellation fees. </a:t>
            </a:r>
          </a:p>
          <a:p>
            <a:pPr marL="457200" indent="-457200" algn="just">
              <a:buAutoNum type="arabicPeriod"/>
            </a:pPr>
            <a:r>
              <a:rPr lang="en-US" sz="2000" dirty="0">
                <a:latin typeface="Grandview Display" panose="020B0502040204020203" pitchFamily="34" charset="0"/>
              </a:rPr>
              <a:t>Price is the market’s clearest lever, which means raising or lowering it immediately changes both advanced bookings and walk-ins.</a:t>
            </a:r>
          </a:p>
          <a:p>
            <a:pPr marL="457200" indent="-457200" algn="just">
              <a:buAutoNum type="arabicPeriod"/>
            </a:pPr>
            <a:r>
              <a:rPr lang="en-US" sz="2000" dirty="0">
                <a:latin typeface="Grandview Display" panose="020B0502040204020203" pitchFamily="34" charset="0"/>
              </a:rPr>
              <a:t>By holding over-booing and cancellation fee policies steady, the motel can isolate how rate alone affects occupancy, profit, and sold-out likelihood, which guides its core pricing strategy</a:t>
            </a:r>
          </a:p>
          <a:p>
            <a:pPr marL="457200" indent="-457200" algn="just">
              <a:buAutoNum type="arabicPeriod"/>
            </a:pPr>
            <a:endParaRPr lang="en-US" sz="2000" dirty="0">
              <a:latin typeface="Grandview Display" panose="020B0502040204020203" pitchFamily="34" charset="0"/>
            </a:endParaRPr>
          </a:p>
        </p:txBody>
      </p:sp>
      <p:pic>
        <p:nvPicPr>
          <p:cNvPr id="8" name="Picture 7">
            <a:extLst>
              <a:ext uri="{FF2B5EF4-FFF2-40B4-BE49-F238E27FC236}">
                <a16:creationId xmlns:a16="http://schemas.microsoft.com/office/drawing/2014/main" id="{03D3BCAB-4E1C-3AC2-F10B-84D71331DEF4}"/>
              </a:ext>
            </a:extLst>
          </p:cNvPr>
          <p:cNvPicPr>
            <a:picLocks noChangeAspect="1"/>
          </p:cNvPicPr>
          <p:nvPr/>
        </p:nvPicPr>
        <p:blipFill>
          <a:blip r:embed="rId2"/>
          <a:stretch>
            <a:fillRect/>
          </a:stretch>
        </p:blipFill>
        <p:spPr>
          <a:xfrm>
            <a:off x="2860876" y="4496204"/>
            <a:ext cx="7008132" cy="2246769"/>
          </a:xfrm>
          <a:prstGeom prst="rect">
            <a:avLst/>
          </a:prstGeom>
        </p:spPr>
      </p:pic>
      <p:sp>
        <p:nvSpPr>
          <p:cNvPr id="9" name="TextBox 8">
            <a:extLst>
              <a:ext uri="{FF2B5EF4-FFF2-40B4-BE49-F238E27FC236}">
                <a16:creationId xmlns:a16="http://schemas.microsoft.com/office/drawing/2014/main" id="{9AB25688-0F24-EF76-4138-B31907292626}"/>
              </a:ext>
            </a:extLst>
          </p:cNvPr>
          <p:cNvSpPr txBox="1"/>
          <p:nvPr/>
        </p:nvSpPr>
        <p:spPr>
          <a:xfrm>
            <a:off x="4607417" y="4090755"/>
            <a:ext cx="2977166" cy="553998"/>
          </a:xfrm>
          <a:prstGeom prst="rect">
            <a:avLst/>
          </a:prstGeom>
          <a:noFill/>
        </p:spPr>
        <p:txBody>
          <a:bodyPr wrap="square" rtlCol="0">
            <a:spAutoFit/>
          </a:bodyPr>
          <a:lstStyle/>
          <a:p>
            <a:pPr algn="ctr"/>
            <a:r>
              <a:rPr lang="en-US" sz="3000" b="1" dirty="0">
                <a:latin typeface="Grandview Display" panose="020B0502040204020203" pitchFamily="34" charset="0"/>
              </a:rPr>
              <a:t>Scenario Table</a:t>
            </a:r>
          </a:p>
        </p:txBody>
      </p:sp>
    </p:spTree>
    <p:extLst>
      <p:ext uri="{BB962C8B-B14F-4D97-AF65-F5344CB8AC3E}">
        <p14:creationId xmlns:p14="http://schemas.microsoft.com/office/powerpoint/2010/main" val="335344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BC1D1-52D3-535B-90D3-640543946E1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C79B94-59A2-0AFB-87AD-C1C060E84B90}"/>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4. Scenario Analysis</a:t>
            </a:r>
          </a:p>
        </p:txBody>
      </p:sp>
      <p:sp>
        <p:nvSpPr>
          <p:cNvPr id="5" name="TextBox 4">
            <a:extLst>
              <a:ext uri="{FF2B5EF4-FFF2-40B4-BE49-F238E27FC236}">
                <a16:creationId xmlns:a16="http://schemas.microsoft.com/office/drawing/2014/main" id="{DE6A7B74-B592-1CDE-BCB0-5359448D1C9E}"/>
              </a:ext>
            </a:extLst>
          </p:cNvPr>
          <p:cNvSpPr txBox="1"/>
          <p:nvPr/>
        </p:nvSpPr>
        <p:spPr>
          <a:xfrm>
            <a:off x="692239" y="861774"/>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$120</a:t>
            </a:r>
          </a:p>
        </p:txBody>
      </p:sp>
      <p:pic>
        <p:nvPicPr>
          <p:cNvPr id="7" name="Picture 6">
            <a:extLst>
              <a:ext uri="{FF2B5EF4-FFF2-40B4-BE49-F238E27FC236}">
                <a16:creationId xmlns:a16="http://schemas.microsoft.com/office/drawing/2014/main" id="{8B6EC3AB-597B-ED13-BEB4-E8D11DDEC770}"/>
              </a:ext>
            </a:extLst>
          </p:cNvPr>
          <p:cNvPicPr>
            <a:picLocks noChangeAspect="1"/>
          </p:cNvPicPr>
          <p:nvPr/>
        </p:nvPicPr>
        <p:blipFill>
          <a:blip r:embed="rId2"/>
          <a:srcRect t="5951" b="-1"/>
          <a:stretch/>
        </p:blipFill>
        <p:spPr>
          <a:xfrm>
            <a:off x="177084" y="1723548"/>
            <a:ext cx="6598289" cy="3437781"/>
          </a:xfrm>
          <a:prstGeom prst="rect">
            <a:avLst/>
          </a:prstGeom>
        </p:spPr>
      </p:pic>
      <p:sp>
        <p:nvSpPr>
          <p:cNvPr id="11" name="TextBox 10">
            <a:extLst>
              <a:ext uri="{FF2B5EF4-FFF2-40B4-BE49-F238E27FC236}">
                <a16:creationId xmlns:a16="http://schemas.microsoft.com/office/drawing/2014/main" id="{ED8262E2-192C-22C4-16E0-294E70FE6330}"/>
              </a:ext>
            </a:extLst>
          </p:cNvPr>
          <p:cNvSpPr txBox="1"/>
          <p:nvPr/>
        </p:nvSpPr>
        <p:spPr>
          <a:xfrm>
            <a:off x="6775373" y="861774"/>
            <a:ext cx="5076170" cy="5909310"/>
          </a:xfrm>
          <a:prstGeom prst="rect">
            <a:avLst/>
          </a:prstGeom>
          <a:noFill/>
        </p:spPr>
        <p:txBody>
          <a:bodyPr wrap="square" rtlCol="0">
            <a:spAutoFit/>
          </a:bodyPr>
          <a:lstStyle>
            <a:defPPr>
              <a:defRPr lang="en-US"/>
            </a:defPPr>
            <a:lvl1pPr algn="ctr">
              <a:defRPr sz="3000" b="1">
                <a:latin typeface="Grandview Display" panose="020B0502040204020203" pitchFamily="34" charset="0"/>
              </a:defRPr>
            </a:lvl1pPr>
          </a:lstStyle>
          <a:p>
            <a:pPr marL="342900" indent="-342900" algn="l">
              <a:buFont typeface="Arial" panose="020B0604020202020204" pitchFamily="34" charset="0"/>
              <a:buChar char="•"/>
            </a:pPr>
            <a:r>
              <a:rPr lang="en-AU" sz="1800"/>
              <a:t>If post-cancellation demand ≥ 14, we sell all 20 rooms and earn $211/day. Below 7 bookings,  we underfill and incur a $143 loss.</a:t>
            </a:r>
          </a:p>
          <a:p>
            <a:pPr marL="342900" indent="-342900" algn="l">
              <a:buFont typeface="Arial" panose="020B0604020202020204" pitchFamily="34" charset="0"/>
              <a:buChar char="•"/>
            </a:pPr>
            <a:endParaRPr lang="en-AU" sz="1800"/>
          </a:p>
          <a:p>
            <a:pPr marL="342900" indent="-342900" algn="l">
              <a:buFont typeface="Arial" panose="020B0604020202020204" pitchFamily="34" charset="0"/>
              <a:buChar char="•"/>
            </a:pPr>
            <a:r>
              <a:rPr lang="en-AU" sz="1800"/>
              <a:t>Higher no-shows (25%) raise profit to $235 by freeing rooms for spill-over sales plus fee income; low no-shows (5%) cut profit $187 by forfeiting those benefits. </a:t>
            </a:r>
          </a:p>
          <a:p>
            <a:pPr marL="342900" indent="-342900" algn="l">
              <a:buFont typeface="Arial" panose="020B0604020202020204" pitchFamily="34" charset="0"/>
              <a:buChar char="•"/>
            </a:pPr>
            <a:endParaRPr lang="en-AU" sz="1800"/>
          </a:p>
          <a:p>
            <a:pPr marL="342900" indent="-342900" algn="l">
              <a:buFont typeface="Arial" panose="020B0604020202020204" pitchFamily="34" charset="0"/>
              <a:buChar char="•"/>
            </a:pPr>
            <a:r>
              <a:rPr lang="en-AU" sz="1800"/>
              <a:t>With 15 advance arrivals and 10% over-booking, even 1 walk-in ensures 20 rooms sold, so profit stays fixed at $211 regardless of spill. </a:t>
            </a:r>
          </a:p>
          <a:p>
            <a:pPr marL="342900" indent="-342900" algn="l">
              <a:buFont typeface="Arial" panose="020B0604020202020204" pitchFamily="34" charset="0"/>
              <a:buChar char="•"/>
            </a:pPr>
            <a:endParaRPr lang="en-AU" sz="1800"/>
          </a:p>
          <a:p>
            <a:pPr marL="342900" indent="-342900" algn="l">
              <a:buFont typeface="Arial" panose="020B0604020202020204" pitchFamily="34" charset="0"/>
              <a:buChar char="•"/>
            </a:pPr>
            <a:r>
              <a:rPr lang="en-AU" sz="1800"/>
              <a:t>Varying $100 to $600 swings profit from $141 down to -$81, since full occupancy makes these expenses the sole driver of daily margin</a:t>
            </a:r>
          </a:p>
          <a:p>
            <a:pPr algn="l"/>
            <a:endParaRPr lang="en-AU" sz="1800"/>
          </a:p>
          <a:p>
            <a:pPr algn="l"/>
            <a:endParaRPr lang="en-AU" sz="1800"/>
          </a:p>
          <a:p>
            <a:pPr algn="l"/>
            <a:endParaRPr lang="en-US" sz="1800"/>
          </a:p>
        </p:txBody>
      </p:sp>
    </p:spTree>
    <p:extLst>
      <p:ext uri="{BB962C8B-B14F-4D97-AF65-F5344CB8AC3E}">
        <p14:creationId xmlns:p14="http://schemas.microsoft.com/office/powerpoint/2010/main" val="5789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1B8F6-952B-9386-6ED7-1281E3A330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A3D10E-E929-407B-C5A7-850B5D9A59F1}"/>
              </a:ext>
            </a:extLst>
          </p:cNvPr>
          <p:cNvSpPr txBox="1"/>
          <p:nvPr/>
        </p:nvSpPr>
        <p:spPr>
          <a:xfrm>
            <a:off x="0" y="0"/>
            <a:ext cx="10858798" cy="861774"/>
          </a:xfrm>
          <a:prstGeom prst="rect">
            <a:avLst/>
          </a:prstGeom>
          <a:noFill/>
        </p:spPr>
        <p:txBody>
          <a:bodyPr wrap="square" rtlCol="0">
            <a:spAutoFit/>
          </a:bodyPr>
          <a:lstStyle/>
          <a:p>
            <a:r>
              <a:rPr lang="en-US" sz="5000" b="1">
                <a:latin typeface="Grandview Display" panose="020B0502040204020203" pitchFamily="34" charset="0"/>
              </a:rPr>
              <a:t>4. Scenario Analysis</a:t>
            </a:r>
          </a:p>
        </p:txBody>
      </p:sp>
      <p:sp>
        <p:nvSpPr>
          <p:cNvPr id="5" name="TextBox 4">
            <a:extLst>
              <a:ext uri="{FF2B5EF4-FFF2-40B4-BE49-F238E27FC236}">
                <a16:creationId xmlns:a16="http://schemas.microsoft.com/office/drawing/2014/main" id="{C1407382-5035-F197-88EC-FED3CBEAD497}"/>
              </a:ext>
            </a:extLst>
          </p:cNvPr>
          <p:cNvSpPr txBox="1"/>
          <p:nvPr/>
        </p:nvSpPr>
        <p:spPr>
          <a:xfrm>
            <a:off x="692239" y="861774"/>
            <a:ext cx="3647941" cy="553998"/>
          </a:xfrm>
          <a:prstGeom prst="rect">
            <a:avLst/>
          </a:prstGeom>
          <a:noFill/>
        </p:spPr>
        <p:txBody>
          <a:bodyPr wrap="square" rtlCol="0">
            <a:spAutoFit/>
          </a:bodyPr>
          <a:lstStyle/>
          <a:p>
            <a:pPr algn="ctr"/>
            <a:r>
              <a:rPr lang="en-US" sz="3000" b="1">
                <a:latin typeface="Grandview Display" panose="020B0502040204020203" pitchFamily="34" charset="0"/>
              </a:rPr>
              <a:t>Room Price at $150</a:t>
            </a:r>
          </a:p>
        </p:txBody>
      </p:sp>
      <p:sp>
        <p:nvSpPr>
          <p:cNvPr id="11" name="TextBox 10">
            <a:extLst>
              <a:ext uri="{FF2B5EF4-FFF2-40B4-BE49-F238E27FC236}">
                <a16:creationId xmlns:a16="http://schemas.microsoft.com/office/drawing/2014/main" id="{E5FCA85B-2542-357B-51C7-EF3E581D97C8}"/>
              </a:ext>
            </a:extLst>
          </p:cNvPr>
          <p:cNvSpPr txBox="1"/>
          <p:nvPr/>
        </p:nvSpPr>
        <p:spPr>
          <a:xfrm>
            <a:off x="6775373" y="1138773"/>
            <a:ext cx="5076170" cy="4524315"/>
          </a:xfrm>
          <a:prstGeom prst="rect">
            <a:avLst/>
          </a:prstGeom>
          <a:noFill/>
        </p:spPr>
        <p:txBody>
          <a:bodyPr wrap="square" rtlCol="0">
            <a:spAutoFit/>
          </a:bodyPr>
          <a:lstStyle>
            <a:defPPr>
              <a:defRPr lang="en-US"/>
            </a:defPPr>
            <a:lvl1pPr algn="ctr">
              <a:defRPr sz="3000" b="1">
                <a:latin typeface="Grandview Display" panose="020B0502040204020203" pitchFamily="34" charset="0"/>
              </a:defRPr>
            </a:lvl1pPr>
          </a:lstStyle>
          <a:p>
            <a:pPr marL="342900" indent="-342900" algn="l">
              <a:buFont typeface="Arial" panose="020B0604020202020204" pitchFamily="34" charset="0"/>
              <a:buChar char="•"/>
            </a:pPr>
            <a:r>
              <a:rPr lang="en-AU" sz="1800"/>
              <a:t>At 18 bookings, we only sell 18/22 rooms for $735 profit; 21 bookings onwards unlocks the $820 “best” outcome.</a:t>
            </a:r>
          </a:p>
          <a:p>
            <a:pPr marL="342900" indent="-342900" algn="l">
              <a:buFont typeface="Arial" panose="020B0604020202020204" pitchFamily="34" charset="0"/>
              <a:buChar char="•"/>
            </a:pPr>
            <a:endParaRPr lang="en-AU" sz="1800"/>
          </a:p>
          <a:p>
            <a:pPr marL="342900" indent="-342900" algn="l">
              <a:buFont typeface="Arial" panose="020B0604020202020204" pitchFamily="34" charset="0"/>
              <a:buChar char="•"/>
            </a:pPr>
            <a:r>
              <a:rPr lang="en-AU" sz="1800"/>
              <a:t>Low no-shows (5%) net 20 rooms and $790; high no-shows (25%) drop sales below capacity and profit to $595.</a:t>
            </a:r>
          </a:p>
          <a:p>
            <a:pPr algn="l"/>
            <a:endParaRPr lang="en-AU" sz="1800"/>
          </a:p>
          <a:p>
            <a:pPr marL="342900" indent="-342900" algn="l">
              <a:buFont typeface="Arial" panose="020B0604020202020204" pitchFamily="34" charset="0"/>
              <a:buChar char="•"/>
            </a:pPr>
            <a:r>
              <a:rPr lang="en-AU" sz="1800"/>
              <a:t>Need at least 4 walk-ins to hit the 22-room cap; fewer spill leaves rooms empty and profit falls to $650 or $480.</a:t>
            </a:r>
          </a:p>
          <a:p>
            <a:pPr algn="l"/>
            <a:endParaRPr lang="en-AU" sz="1800"/>
          </a:p>
          <a:p>
            <a:pPr marL="342900" indent="-342900" algn="l">
              <a:buFont typeface="Arial" panose="020B0604020202020204" pitchFamily="34" charset="0"/>
              <a:buChar char="•"/>
            </a:pPr>
            <a:r>
              <a:rPr lang="en-AU" sz="1800"/>
              <a:t>A $100 to $600 range swings profits by $500, directly impacting bottom line when underfilled.</a:t>
            </a:r>
          </a:p>
          <a:p>
            <a:pPr algn="l"/>
            <a:endParaRPr lang="en-US" sz="1800"/>
          </a:p>
        </p:txBody>
      </p:sp>
      <p:pic>
        <p:nvPicPr>
          <p:cNvPr id="4" name="Picture 3">
            <a:extLst>
              <a:ext uri="{FF2B5EF4-FFF2-40B4-BE49-F238E27FC236}">
                <a16:creationId xmlns:a16="http://schemas.microsoft.com/office/drawing/2014/main" id="{CCF3E815-3354-1FCC-3C43-70ED7C0522EB}"/>
              </a:ext>
            </a:extLst>
          </p:cNvPr>
          <p:cNvPicPr>
            <a:picLocks noChangeAspect="1"/>
          </p:cNvPicPr>
          <p:nvPr/>
        </p:nvPicPr>
        <p:blipFill>
          <a:blip r:embed="rId2"/>
          <a:srcRect t="3461" r="3650"/>
          <a:stretch/>
        </p:blipFill>
        <p:spPr>
          <a:xfrm>
            <a:off x="0" y="1671527"/>
            <a:ext cx="6633693" cy="3514946"/>
          </a:xfrm>
          <a:prstGeom prst="rect">
            <a:avLst/>
          </a:prstGeom>
        </p:spPr>
      </p:pic>
    </p:spTree>
    <p:extLst>
      <p:ext uri="{BB962C8B-B14F-4D97-AF65-F5344CB8AC3E}">
        <p14:creationId xmlns:p14="http://schemas.microsoft.com/office/powerpoint/2010/main" val="96006260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363</TotalTime>
  <Words>2036</Words>
  <Application>Microsoft Macintosh PowerPoint</Application>
  <PresentationFormat>Widescreen</PresentationFormat>
  <Paragraphs>199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Calibri</vt:lpstr>
      <vt:lpstr>Calibri Light</vt:lpstr>
      <vt:lpstr>Grandview Display</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 HUY HOANG LE</dc:creator>
  <cp:lastModifiedBy>BA HUY HOANG LE</cp:lastModifiedBy>
  <cp:revision>3</cp:revision>
  <dcterms:created xsi:type="dcterms:W3CDTF">2025-05-22T22:09:05Z</dcterms:created>
  <dcterms:modified xsi:type="dcterms:W3CDTF">2025-05-23T14:00:49Z</dcterms:modified>
</cp:coreProperties>
</file>