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7" r:id="rId7"/>
    <p:sldId id="261" r:id="rId8"/>
    <p:sldId id="274" r:id="rId9"/>
    <p:sldId id="268" r:id="rId10"/>
    <p:sldId id="269" r:id="rId11"/>
    <p:sldId id="277" r:id="rId12"/>
    <p:sldId id="276" r:id="rId13"/>
    <p:sldId id="270" r:id="rId14"/>
    <p:sldId id="278" r:id="rId15"/>
    <p:sldId id="271" r:id="rId16"/>
    <p:sldId id="272" r:id="rId17"/>
    <p:sldId id="275" r:id="rId18"/>
    <p:sldId id="273"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p:restoredTop sz="94676"/>
  </p:normalViewPr>
  <p:slideViewPr>
    <p:cSldViewPr snapToGrid="0">
      <p:cViewPr varScale="1">
        <p:scale>
          <a:sx n="106" d="100"/>
          <a:sy n="106" d="100"/>
        </p:scale>
        <p:origin x="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7477-9229-560D-5434-7616ABE1E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C46686-976D-FC9C-724C-88643A4E04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20B86-1E5D-6F88-ED3F-981169B95B4C}"/>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6320CA8B-4A7E-50AE-696C-F1B171638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459CD-88F1-2A01-EC94-02F2D1FD3D7C}"/>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137643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D153-F17E-D4CD-FF29-F26A5E4FAD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A5A370-C3DE-8622-DC14-DEAD63F2EF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4A762-9503-8D40-8510-D9774B1C8F93}"/>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4E962234-0DF1-76F6-2F99-6BF9A19A2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01AA1-69A7-9247-4AA2-D1CEB6DF594A}"/>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334478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F8CCD-F0D8-1773-209B-7D0319C98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C8688B-71B7-C197-6914-B4B25AD6A7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31D56-8FBC-FB18-D0F1-4A8AEAE55E73}"/>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D16D5BFF-4B0A-5E43-F6D0-90DEB2303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6E71D-B016-A264-C4E3-92A854511474}"/>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227267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EBC1-EBC4-D609-688B-34D132F57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CFE2B0-768A-95B9-7620-E6612F37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A356D-0FC9-FA39-0B2F-AE1923A1A93C}"/>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DBCA3177-5842-7E20-AA1F-6A2F0066B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5D170-CF1D-1C1A-D38A-9C6214EDD75C}"/>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3622647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D6E5-117E-8AF0-A81A-6D4EEF9F6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6994D0-F088-B679-A63C-AD05FB9B26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8081F-189C-1993-97C1-BBCD3DFA4E17}"/>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6018A4AB-15A0-257E-49FF-C8194904E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4F95A-6590-33FE-47DF-F2EAC5C0F9DC}"/>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223492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35BDC-251D-D2CC-5B33-11EAF684B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4C854-2ECA-2663-EF3F-7B440601C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E45380-63A5-7C3B-52A1-5580C62E8C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06E78D-69FD-8BD0-DB6F-DCF49BCE48AC}"/>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6" name="Footer Placeholder 5">
            <a:extLst>
              <a:ext uri="{FF2B5EF4-FFF2-40B4-BE49-F238E27FC236}">
                <a16:creationId xmlns:a16="http://schemas.microsoft.com/office/drawing/2014/main" id="{7CE64BA2-0DE5-BD70-5845-3E0A3FFBE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8264CA-BE9B-437D-DA61-9D085095CBB1}"/>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3506548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E628-CD8C-1826-5032-0AF533E29D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FE541-390C-5312-6FB6-184167B33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D5CF7E-8E76-535A-8254-53C5447FB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E2D7DE-ECD0-C688-A89B-530A3C8D4C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2413A2-B908-E235-1711-224126839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21755-4B75-FF88-97E4-7A0832978216}"/>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8" name="Footer Placeholder 7">
            <a:extLst>
              <a:ext uri="{FF2B5EF4-FFF2-40B4-BE49-F238E27FC236}">
                <a16:creationId xmlns:a16="http://schemas.microsoft.com/office/drawing/2014/main" id="{C6A45AC1-CF68-C9D7-0CD9-32247566E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83EA47-58E9-610E-225D-4A85D282C9F2}"/>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151499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F398-E3BF-7415-E081-9C7074464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9579E6-929F-A63F-7B16-EF5152790438}"/>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4" name="Footer Placeholder 3">
            <a:extLst>
              <a:ext uri="{FF2B5EF4-FFF2-40B4-BE49-F238E27FC236}">
                <a16:creationId xmlns:a16="http://schemas.microsoft.com/office/drawing/2014/main" id="{08A48E9E-403D-BA77-37AF-A98C3E0042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DB3DA-FF78-8929-53A9-AF6ADBD3EEDE}"/>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255760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C5FCFF-E7EE-387B-82AD-ED961A91BB40}"/>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3" name="Footer Placeholder 2">
            <a:extLst>
              <a:ext uri="{FF2B5EF4-FFF2-40B4-BE49-F238E27FC236}">
                <a16:creationId xmlns:a16="http://schemas.microsoft.com/office/drawing/2014/main" id="{80EFC821-14DF-2071-51E3-1A5CBA0B2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5EBFEE-3E7A-F9F7-D9BC-775BF01F2DC8}"/>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5748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F972-B5D7-3D32-04CD-F48F5ED58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BAD6C3-8D6F-9CF1-A9CD-0D20CA1EB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D3AB8-7E47-79F3-F393-9FFDACA41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E2AF2-FE0B-9D0C-EF42-2EB30875E6E8}"/>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6" name="Footer Placeholder 5">
            <a:extLst>
              <a:ext uri="{FF2B5EF4-FFF2-40B4-BE49-F238E27FC236}">
                <a16:creationId xmlns:a16="http://schemas.microsoft.com/office/drawing/2014/main" id="{5DAE42EC-26A0-E48F-4F6B-8913AA9D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373BC-B5DC-E81F-42EE-F0C69D0F6234}"/>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2454239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091B-27EF-D88B-0AD5-B729BBEAF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0CE80-D8AC-986A-3DD0-529BBDEA20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823DA5-0BD7-EBF3-D3BF-12F30BBCE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6DD0C8-0161-2267-5E1A-FAEFF1B35526}"/>
              </a:ext>
            </a:extLst>
          </p:cNvPr>
          <p:cNvSpPr>
            <a:spLocks noGrp="1"/>
          </p:cNvSpPr>
          <p:nvPr>
            <p:ph type="dt" sz="half" idx="10"/>
          </p:nvPr>
        </p:nvSpPr>
        <p:spPr/>
        <p:txBody>
          <a:bodyPr/>
          <a:lstStyle/>
          <a:p>
            <a:fld id="{E3644CAE-B67B-E443-B7A6-C6EF3CC57E33}" type="datetimeFigureOut">
              <a:rPr lang="en-US" smtClean="0"/>
              <a:t>4/9/25</a:t>
            </a:fld>
            <a:endParaRPr lang="en-US"/>
          </a:p>
        </p:txBody>
      </p:sp>
      <p:sp>
        <p:nvSpPr>
          <p:cNvPr id="6" name="Footer Placeholder 5">
            <a:extLst>
              <a:ext uri="{FF2B5EF4-FFF2-40B4-BE49-F238E27FC236}">
                <a16:creationId xmlns:a16="http://schemas.microsoft.com/office/drawing/2014/main" id="{2FF08CC1-5759-C617-739D-B966131F1C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75B5A-577F-B3ED-0B09-774D067D4443}"/>
              </a:ext>
            </a:extLst>
          </p:cNvPr>
          <p:cNvSpPr>
            <a:spLocks noGrp="1"/>
          </p:cNvSpPr>
          <p:nvPr>
            <p:ph type="sldNum" sz="quarter" idx="12"/>
          </p:nvPr>
        </p:nvSpPr>
        <p:spPr/>
        <p:txBody>
          <a:bodyPr/>
          <a:lstStyle/>
          <a:p>
            <a:fld id="{AE64A6BE-1CF8-6948-A979-C89F2D898519}" type="slidenum">
              <a:rPr lang="en-US" smtClean="0"/>
              <a:t>‹#›</a:t>
            </a:fld>
            <a:endParaRPr lang="en-US"/>
          </a:p>
        </p:txBody>
      </p:sp>
    </p:spTree>
    <p:extLst>
      <p:ext uri="{BB962C8B-B14F-4D97-AF65-F5344CB8AC3E}">
        <p14:creationId xmlns:p14="http://schemas.microsoft.com/office/powerpoint/2010/main" val="4059544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0B14D-CB9F-4156-00EF-49704E223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4400C4-DC7D-F7BE-9FFF-CDFD4CCAF6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6F936-0FE0-876D-D538-75E520819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644CAE-B67B-E443-B7A6-C6EF3CC57E33}" type="datetimeFigureOut">
              <a:rPr lang="en-US" smtClean="0"/>
              <a:t>4/9/25</a:t>
            </a:fld>
            <a:endParaRPr lang="en-US"/>
          </a:p>
        </p:txBody>
      </p:sp>
      <p:sp>
        <p:nvSpPr>
          <p:cNvPr id="5" name="Footer Placeholder 4">
            <a:extLst>
              <a:ext uri="{FF2B5EF4-FFF2-40B4-BE49-F238E27FC236}">
                <a16:creationId xmlns:a16="http://schemas.microsoft.com/office/drawing/2014/main" id="{C32FD7F2-A4DE-A38B-DDB3-79DBDC146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12DACE-5404-F74A-943A-CBAEC951E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64A6BE-1CF8-6948-A979-C89F2D898519}" type="slidenum">
              <a:rPr lang="en-US" smtClean="0"/>
              <a:t>‹#›</a:t>
            </a:fld>
            <a:endParaRPr lang="en-US"/>
          </a:p>
        </p:txBody>
      </p:sp>
    </p:spTree>
    <p:extLst>
      <p:ext uri="{BB962C8B-B14F-4D97-AF65-F5344CB8AC3E}">
        <p14:creationId xmlns:p14="http://schemas.microsoft.com/office/powerpoint/2010/main" val="261848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7948-3B8D-0BBF-AD31-047B174348D8}"/>
              </a:ext>
            </a:extLst>
          </p:cNvPr>
          <p:cNvSpPr>
            <a:spLocks noGrp="1"/>
          </p:cNvSpPr>
          <p:nvPr>
            <p:ph type="ctrTitle"/>
          </p:nvPr>
        </p:nvSpPr>
        <p:spPr/>
        <p:txBody>
          <a:bodyPr/>
          <a:lstStyle/>
          <a:p>
            <a:pPr algn="l"/>
            <a:r>
              <a:rPr lang="en-US" dirty="0"/>
              <a:t>MIS775 INVESTMENT PORTFOLIO OPTIMISATION</a:t>
            </a:r>
          </a:p>
        </p:txBody>
      </p:sp>
      <p:sp>
        <p:nvSpPr>
          <p:cNvPr id="3" name="Subtitle 2">
            <a:extLst>
              <a:ext uri="{FF2B5EF4-FFF2-40B4-BE49-F238E27FC236}">
                <a16:creationId xmlns:a16="http://schemas.microsoft.com/office/drawing/2014/main" id="{7CCDB00C-95C4-79F8-FE1D-699FFA5DB450}"/>
              </a:ext>
            </a:extLst>
          </p:cNvPr>
          <p:cNvSpPr>
            <a:spLocks noGrp="1"/>
          </p:cNvSpPr>
          <p:nvPr>
            <p:ph type="subTitle" idx="1"/>
          </p:nvPr>
        </p:nvSpPr>
        <p:spPr/>
        <p:txBody>
          <a:bodyPr/>
          <a:lstStyle/>
          <a:p>
            <a:pPr algn="l"/>
            <a:r>
              <a:rPr lang="en-US" dirty="0"/>
              <a:t>PREPARED BY BA HUY HOANG LE </a:t>
            </a:r>
          </a:p>
          <a:p>
            <a:pPr algn="l"/>
            <a:r>
              <a:rPr lang="en-US" dirty="0"/>
              <a:t>STUDENT ID: S22309594</a:t>
            </a:r>
          </a:p>
        </p:txBody>
      </p:sp>
    </p:spTree>
    <p:extLst>
      <p:ext uri="{BB962C8B-B14F-4D97-AF65-F5344CB8AC3E}">
        <p14:creationId xmlns:p14="http://schemas.microsoft.com/office/powerpoint/2010/main" val="2733246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5D39E-E1ED-DAB3-8052-4272F9785CA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A986F65-4BCD-B730-4283-B89D4DE0F8D3}"/>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8321663D-ADEC-D21F-6858-68D9153A967D}"/>
              </a:ext>
            </a:extLst>
          </p:cNvPr>
          <p:cNvSpPr txBox="1">
            <a:spLocks/>
          </p:cNvSpPr>
          <p:nvPr/>
        </p:nvSpPr>
        <p:spPr>
          <a:xfrm>
            <a:off x="500827" y="786211"/>
            <a:ext cx="7307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Sensitivity Analysis - Variables</a:t>
            </a:r>
          </a:p>
        </p:txBody>
      </p:sp>
      <p:pic>
        <p:nvPicPr>
          <p:cNvPr id="10" name="Picture 9" descr="A close-up of a white background&#10;&#10;AI-generated content may be incorrect.">
            <a:extLst>
              <a:ext uri="{FF2B5EF4-FFF2-40B4-BE49-F238E27FC236}">
                <a16:creationId xmlns:a16="http://schemas.microsoft.com/office/drawing/2014/main" id="{85D59A1D-CD06-2DA5-28B5-63E8D45BDAE7}"/>
              </a:ext>
            </a:extLst>
          </p:cNvPr>
          <p:cNvPicPr>
            <a:picLocks noChangeAspect="1"/>
          </p:cNvPicPr>
          <p:nvPr/>
        </p:nvPicPr>
        <p:blipFill>
          <a:blip r:embed="rId2"/>
          <a:srcRect l="890" t="13308" r="277" b="3292"/>
          <a:stretch/>
        </p:blipFill>
        <p:spPr>
          <a:xfrm>
            <a:off x="637674" y="1711345"/>
            <a:ext cx="10763390" cy="1761071"/>
          </a:xfrm>
          <a:prstGeom prst="rect">
            <a:avLst/>
          </a:prstGeom>
        </p:spPr>
      </p:pic>
      <p:sp>
        <p:nvSpPr>
          <p:cNvPr id="11" name="Title 1">
            <a:extLst>
              <a:ext uri="{FF2B5EF4-FFF2-40B4-BE49-F238E27FC236}">
                <a16:creationId xmlns:a16="http://schemas.microsoft.com/office/drawing/2014/main" id="{B721821A-FEA8-DF40-DAF6-F3CD1012E29D}"/>
              </a:ext>
            </a:extLst>
          </p:cNvPr>
          <p:cNvSpPr txBox="1">
            <a:spLocks/>
          </p:cNvSpPr>
          <p:nvPr/>
        </p:nvSpPr>
        <p:spPr>
          <a:xfrm>
            <a:off x="637674" y="3654950"/>
            <a:ext cx="3911177" cy="3650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Reduced cost = 0 (for all stocks)</a:t>
            </a:r>
          </a:p>
        </p:txBody>
      </p:sp>
      <p:sp>
        <p:nvSpPr>
          <p:cNvPr id="12" name="Title 1">
            <a:extLst>
              <a:ext uri="{FF2B5EF4-FFF2-40B4-BE49-F238E27FC236}">
                <a16:creationId xmlns:a16="http://schemas.microsoft.com/office/drawing/2014/main" id="{95494C4B-8FF0-9772-FAB9-ED0530794D77}"/>
              </a:ext>
            </a:extLst>
          </p:cNvPr>
          <p:cNvSpPr txBox="1">
            <a:spLocks/>
          </p:cNvSpPr>
          <p:nvPr/>
        </p:nvSpPr>
        <p:spPr>
          <a:xfrm>
            <a:off x="637674" y="4020018"/>
            <a:ext cx="11261101" cy="58970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All assets included in the </a:t>
            </a:r>
            <a:r>
              <a:rPr lang="en-US" sz="1900" dirty="0"/>
              <a:t>portfolio</a:t>
            </a:r>
            <a:r>
              <a:rPr lang="en-US" sz="2000" dirty="0"/>
              <a:t> are optimal. No assets can be removed or replaced by any other assets with a better return without violating any of the constraints or reducing the expected return of the portfolio.</a:t>
            </a:r>
          </a:p>
        </p:txBody>
      </p:sp>
      <p:sp>
        <p:nvSpPr>
          <p:cNvPr id="16" name="Title 1">
            <a:extLst>
              <a:ext uri="{FF2B5EF4-FFF2-40B4-BE49-F238E27FC236}">
                <a16:creationId xmlns:a16="http://schemas.microsoft.com/office/drawing/2014/main" id="{F4635A50-21D6-2303-2ADF-D4ED00CE711B}"/>
              </a:ext>
            </a:extLst>
          </p:cNvPr>
          <p:cNvSpPr txBox="1">
            <a:spLocks/>
          </p:cNvSpPr>
          <p:nvPr/>
        </p:nvSpPr>
        <p:spPr>
          <a:xfrm>
            <a:off x="637674" y="4833060"/>
            <a:ext cx="3911177" cy="3650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Objective Coefficient</a:t>
            </a:r>
          </a:p>
        </p:txBody>
      </p:sp>
      <p:sp>
        <p:nvSpPr>
          <p:cNvPr id="17" name="Title 1">
            <a:extLst>
              <a:ext uri="{FF2B5EF4-FFF2-40B4-BE49-F238E27FC236}">
                <a16:creationId xmlns:a16="http://schemas.microsoft.com/office/drawing/2014/main" id="{3C285086-6044-C714-E647-FCC01CF13CF1}"/>
              </a:ext>
            </a:extLst>
          </p:cNvPr>
          <p:cNvSpPr txBox="1">
            <a:spLocks/>
          </p:cNvSpPr>
          <p:nvPr/>
        </p:nvSpPr>
        <p:spPr>
          <a:xfrm>
            <a:off x="637674" y="5198128"/>
            <a:ext cx="11261101" cy="589701"/>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Proportion of Tuas Limited (ASX:TUA) - S32 has the highest expected return contribution (5.68%) among all stocks in the portfolio, so it is likely the most </a:t>
            </a:r>
            <a:r>
              <a:rPr lang="en-US" sz="2000" dirty="0" err="1"/>
              <a:t>favourable</a:t>
            </a:r>
            <a:r>
              <a:rPr lang="en-US" sz="2000" dirty="0"/>
              <a:t> investment looking from a return perspective of the model</a:t>
            </a:r>
          </a:p>
        </p:txBody>
      </p:sp>
      <p:sp>
        <p:nvSpPr>
          <p:cNvPr id="19" name="Title 1">
            <a:extLst>
              <a:ext uri="{FF2B5EF4-FFF2-40B4-BE49-F238E27FC236}">
                <a16:creationId xmlns:a16="http://schemas.microsoft.com/office/drawing/2014/main" id="{C1C4FD27-C0AB-FE23-9DC8-4C9707FBE988}"/>
              </a:ext>
            </a:extLst>
          </p:cNvPr>
          <p:cNvSpPr txBox="1">
            <a:spLocks/>
          </p:cNvSpPr>
          <p:nvPr/>
        </p:nvSpPr>
        <p:spPr>
          <a:xfrm>
            <a:off x="637674" y="5689486"/>
            <a:ext cx="11261101" cy="9547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900" dirty="0"/>
              <a:t>Proportion of Telstra Group Limited (ASX:TSL) - S31 has the lowest expected return contribution (0.055%) among all stocks in the portfolio, so it is likely the least </a:t>
            </a:r>
            <a:r>
              <a:rPr lang="en-US" sz="1900" dirty="0" err="1"/>
              <a:t>favourable</a:t>
            </a:r>
            <a:r>
              <a:rPr lang="en-US" sz="1900" dirty="0"/>
              <a:t> investment looking from a return perspective of the model</a:t>
            </a:r>
          </a:p>
        </p:txBody>
      </p:sp>
    </p:spTree>
    <p:extLst>
      <p:ext uri="{BB962C8B-B14F-4D97-AF65-F5344CB8AC3E}">
        <p14:creationId xmlns:p14="http://schemas.microsoft.com/office/powerpoint/2010/main" val="170713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4F2C-BDAE-4428-8290-7FA96B12A01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8266265-24A1-593F-DF2D-6C93E6B9EB2A}"/>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BE43B3B8-2C90-81D8-B0AB-BE902EE4B8A0}"/>
              </a:ext>
            </a:extLst>
          </p:cNvPr>
          <p:cNvSpPr txBox="1">
            <a:spLocks/>
          </p:cNvSpPr>
          <p:nvPr/>
        </p:nvSpPr>
        <p:spPr>
          <a:xfrm>
            <a:off x="500827" y="786211"/>
            <a:ext cx="7307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Sensitivity Analysis - Variables</a:t>
            </a:r>
          </a:p>
        </p:txBody>
      </p:sp>
      <p:pic>
        <p:nvPicPr>
          <p:cNvPr id="10" name="Picture 9" descr="A close-up of a white background&#10;&#10;AI-generated content may be incorrect.">
            <a:extLst>
              <a:ext uri="{FF2B5EF4-FFF2-40B4-BE49-F238E27FC236}">
                <a16:creationId xmlns:a16="http://schemas.microsoft.com/office/drawing/2014/main" id="{B812EFC5-1A7E-E7E9-88F9-0246BD3BA4DD}"/>
              </a:ext>
            </a:extLst>
          </p:cNvPr>
          <p:cNvPicPr>
            <a:picLocks noChangeAspect="1"/>
          </p:cNvPicPr>
          <p:nvPr/>
        </p:nvPicPr>
        <p:blipFill>
          <a:blip r:embed="rId2"/>
          <a:srcRect l="890" t="13308" r="277" b="3292"/>
          <a:stretch/>
        </p:blipFill>
        <p:spPr>
          <a:xfrm>
            <a:off x="637674" y="1711345"/>
            <a:ext cx="10763390" cy="1761071"/>
          </a:xfrm>
          <a:prstGeom prst="rect">
            <a:avLst/>
          </a:prstGeom>
        </p:spPr>
      </p:pic>
      <p:sp>
        <p:nvSpPr>
          <p:cNvPr id="14" name="Title 1">
            <a:extLst>
              <a:ext uri="{FF2B5EF4-FFF2-40B4-BE49-F238E27FC236}">
                <a16:creationId xmlns:a16="http://schemas.microsoft.com/office/drawing/2014/main" id="{E2659BFA-E7F2-F8C4-6C37-3EB2150B8747}"/>
              </a:ext>
            </a:extLst>
          </p:cNvPr>
          <p:cNvSpPr txBox="1">
            <a:spLocks/>
          </p:cNvSpPr>
          <p:nvPr/>
        </p:nvSpPr>
        <p:spPr>
          <a:xfrm>
            <a:off x="637674" y="3675664"/>
            <a:ext cx="3911177" cy="3650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Allowable increases</a:t>
            </a:r>
          </a:p>
        </p:txBody>
      </p:sp>
      <p:sp>
        <p:nvSpPr>
          <p:cNvPr id="15" name="Title 1">
            <a:extLst>
              <a:ext uri="{FF2B5EF4-FFF2-40B4-BE49-F238E27FC236}">
                <a16:creationId xmlns:a16="http://schemas.microsoft.com/office/drawing/2014/main" id="{599887FB-F6C7-D314-35E7-29978849C360}"/>
              </a:ext>
            </a:extLst>
          </p:cNvPr>
          <p:cNvSpPr txBox="1">
            <a:spLocks/>
          </p:cNvSpPr>
          <p:nvPr/>
        </p:nvSpPr>
        <p:spPr>
          <a:xfrm>
            <a:off x="637674" y="4007044"/>
            <a:ext cx="11261101" cy="21088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900" dirty="0"/>
              <a:t>The following stocks have extremely large allowable increases: </a:t>
            </a:r>
          </a:p>
          <a:p>
            <a:pPr marL="342900" indent="-342900" algn="just">
              <a:buFont typeface="Arial" panose="020B0604020202020204" pitchFamily="34" charset="0"/>
              <a:buChar char="•"/>
            </a:pPr>
            <a:r>
              <a:rPr lang="en-US" sz="1900" dirty="0"/>
              <a:t>Tuas Limited (ASX:TUA) – S32</a:t>
            </a:r>
          </a:p>
          <a:p>
            <a:pPr marL="342900" indent="-342900" algn="just">
              <a:buFont typeface="Arial" panose="020B0604020202020204" pitchFamily="34" charset="0"/>
              <a:buChar char="•"/>
            </a:pPr>
            <a:r>
              <a:rPr lang="en-US" sz="1900" dirty="0"/>
              <a:t>Commonwealth Bank of Australia (ASX:CBA) – S41</a:t>
            </a:r>
          </a:p>
          <a:p>
            <a:pPr algn="just"/>
            <a:endParaRPr lang="en-US" sz="1900" dirty="0"/>
          </a:p>
          <a:p>
            <a:pPr algn="just"/>
            <a:r>
              <a:rPr lang="en-US" sz="1900" dirty="0"/>
              <a:t>This means these stocks can tolerate significant rise in return without affecting the optimal allocation, but they are sensitive to small decreases in return of 1.52% and 0.0347%, respectively. </a:t>
            </a:r>
          </a:p>
        </p:txBody>
      </p:sp>
    </p:spTree>
    <p:extLst>
      <p:ext uri="{BB962C8B-B14F-4D97-AF65-F5344CB8AC3E}">
        <p14:creationId xmlns:p14="http://schemas.microsoft.com/office/powerpoint/2010/main" val="174644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686BA-68B8-FECB-AEAB-A4B1CB2784C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D2B987-51C5-EE6E-E12D-369B158F6EC9}"/>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FBB4D828-ADE3-BAE2-16DA-7C40438D988A}"/>
              </a:ext>
            </a:extLst>
          </p:cNvPr>
          <p:cNvSpPr txBox="1">
            <a:spLocks/>
          </p:cNvSpPr>
          <p:nvPr/>
        </p:nvSpPr>
        <p:spPr>
          <a:xfrm>
            <a:off x="500827" y="786211"/>
            <a:ext cx="7307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Sensitivity Analysis - Variables</a:t>
            </a:r>
          </a:p>
        </p:txBody>
      </p:sp>
      <p:pic>
        <p:nvPicPr>
          <p:cNvPr id="10" name="Picture 9" descr="A close-up of a white background&#10;&#10;AI-generated content may be incorrect.">
            <a:extLst>
              <a:ext uri="{FF2B5EF4-FFF2-40B4-BE49-F238E27FC236}">
                <a16:creationId xmlns:a16="http://schemas.microsoft.com/office/drawing/2014/main" id="{306845EE-D841-7AAB-85F5-281FEB1F210E}"/>
              </a:ext>
            </a:extLst>
          </p:cNvPr>
          <p:cNvPicPr>
            <a:picLocks noChangeAspect="1"/>
          </p:cNvPicPr>
          <p:nvPr/>
        </p:nvPicPr>
        <p:blipFill>
          <a:blip r:embed="rId2"/>
          <a:srcRect l="890" t="13308" r="277" b="3292"/>
          <a:stretch/>
        </p:blipFill>
        <p:spPr>
          <a:xfrm>
            <a:off x="637674" y="1711345"/>
            <a:ext cx="10763390" cy="1761071"/>
          </a:xfrm>
          <a:prstGeom prst="rect">
            <a:avLst/>
          </a:prstGeom>
        </p:spPr>
      </p:pic>
      <p:sp>
        <p:nvSpPr>
          <p:cNvPr id="14" name="Title 1">
            <a:extLst>
              <a:ext uri="{FF2B5EF4-FFF2-40B4-BE49-F238E27FC236}">
                <a16:creationId xmlns:a16="http://schemas.microsoft.com/office/drawing/2014/main" id="{A2D9CB2A-356B-EF91-4433-D4531BDFC3AA}"/>
              </a:ext>
            </a:extLst>
          </p:cNvPr>
          <p:cNvSpPr txBox="1">
            <a:spLocks/>
          </p:cNvSpPr>
          <p:nvPr/>
        </p:nvSpPr>
        <p:spPr>
          <a:xfrm>
            <a:off x="637674" y="3675664"/>
            <a:ext cx="3911177" cy="3650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Allowable decreases</a:t>
            </a:r>
          </a:p>
        </p:txBody>
      </p:sp>
      <p:sp>
        <p:nvSpPr>
          <p:cNvPr id="15" name="Title 1">
            <a:extLst>
              <a:ext uri="{FF2B5EF4-FFF2-40B4-BE49-F238E27FC236}">
                <a16:creationId xmlns:a16="http://schemas.microsoft.com/office/drawing/2014/main" id="{586FC3C4-E4A6-9491-D283-8BF7A5CD8B23}"/>
              </a:ext>
            </a:extLst>
          </p:cNvPr>
          <p:cNvSpPr txBox="1">
            <a:spLocks noChangeAspect="1"/>
          </p:cNvSpPr>
          <p:nvPr/>
        </p:nvSpPr>
        <p:spPr>
          <a:xfrm>
            <a:off x="637674" y="4007044"/>
            <a:ext cx="11261101" cy="210881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The following stocks have extremely large allowable decreases: </a:t>
            </a:r>
          </a:p>
          <a:p>
            <a:pPr marL="342900" indent="-342900" algn="just">
              <a:buFont typeface="Arial" panose="020B0604020202020204" pitchFamily="34" charset="0"/>
              <a:buChar char="•"/>
            </a:pPr>
            <a:r>
              <a:rPr lang="en-US" sz="2000" dirty="0"/>
              <a:t>Pro Medicus Limited (ASX:PME) – S11</a:t>
            </a:r>
          </a:p>
          <a:p>
            <a:pPr marL="342900" indent="-342900" algn="just">
              <a:buFont typeface="Arial" panose="020B0604020202020204" pitchFamily="34" charset="0"/>
              <a:buChar char="•"/>
            </a:pPr>
            <a:r>
              <a:rPr lang="en-US" sz="2000" dirty="0"/>
              <a:t>Xero Limited (ASX:XRO) – S21</a:t>
            </a:r>
          </a:p>
          <a:p>
            <a:pPr marL="342900" indent="-342900" algn="just">
              <a:buFont typeface="Arial" panose="020B0604020202020204" pitchFamily="34" charset="0"/>
              <a:buChar char="•"/>
            </a:pPr>
            <a:r>
              <a:rPr lang="en-US" sz="2000" dirty="0"/>
              <a:t>Archer Materials Limited (ASX:AXE) – S22</a:t>
            </a:r>
          </a:p>
          <a:p>
            <a:pPr marL="342900" indent="-342900" algn="just">
              <a:buFont typeface="Arial" panose="020B0604020202020204" pitchFamily="34" charset="0"/>
              <a:buChar char="•"/>
            </a:pPr>
            <a:r>
              <a:rPr lang="en-US" sz="2000" dirty="0"/>
              <a:t>Telstra Group Limited (ASX:TLS) – S31</a:t>
            </a:r>
          </a:p>
          <a:p>
            <a:pPr marL="342900" indent="-342900" algn="just">
              <a:buFont typeface="Arial" panose="020B0604020202020204" pitchFamily="34" charset="0"/>
              <a:buChar char="•"/>
            </a:pPr>
            <a:r>
              <a:rPr lang="en-US" sz="2000" dirty="0"/>
              <a:t>Westpac Banking Limited (ASX:WBC) – S42</a:t>
            </a:r>
          </a:p>
          <a:p>
            <a:pPr algn="just"/>
            <a:endParaRPr lang="en-US" sz="2000" dirty="0"/>
          </a:p>
          <a:p>
            <a:pPr algn="just"/>
            <a:r>
              <a:rPr lang="en-US" sz="2000" dirty="0"/>
              <a:t>This means these stocks can tolerate significant drops in return without affecting the optimal allocation. This can be due to the low expected return of these stocks and the low proportions in the final optimal value.</a:t>
            </a:r>
          </a:p>
        </p:txBody>
      </p:sp>
    </p:spTree>
    <p:extLst>
      <p:ext uri="{BB962C8B-B14F-4D97-AF65-F5344CB8AC3E}">
        <p14:creationId xmlns:p14="http://schemas.microsoft.com/office/powerpoint/2010/main" val="3783631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EC1CB-CBAC-0F74-D5D3-B6F1D9C09F9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CB46196-0118-1812-1E8C-940A67D01B32}"/>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67310CA2-18E2-835A-3A01-744C279229B4}"/>
              </a:ext>
            </a:extLst>
          </p:cNvPr>
          <p:cNvSpPr txBox="1">
            <a:spLocks/>
          </p:cNvSpPr>
          <p:nvPr/>
        </p:nvSpPr>
        <p:spPr>
          <a:xfrm>
            <a:off x="500827" y="786211"/>
            <a:ext cx="7307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Sensitivity Analysis - Constraints</a:t>
            </a:r>
          </a:p>
        </p:txBody>
      </p:sp>
      <p:pic>
        <p:nvPicPr>
          <p:cNvPr id="3" name="Picture 2" descr="A screenshot of a computer screen&#10;&#10;AI-generated content may be incorrect.">
            <a:extLst>
              <a:ext uri="{FF2B5EF4-FFF2-40B4-BE49-F238E27FC236}">
                <a16:creationId xmlns:a16="http://schemas.microsoft.com/office/drawing/2014/main" id="{54F05E6C-1D3F-495B-0C69-3DF88FCFF6B6}"/>
              </a:ext>
            </a:extLst>
          </p:cNvPr>
          <p:cNvPicPr>
            <a:picLocks noChangeAspect="1"/>
          </p:cNvPicPr>
          <p:nvPr/>
        </p:nvPicPr>
        <p:blipFill>
          <a:blip r:embed="rId2"/>
          <a:srcRect l="643" t="1833"/>
          <a:stretch/>
        </p:blipFill>
        <p:spPr>
          <a:xfrm>
            <a:off x="721895" y="2175028"/>
            <a:ext cx="11149726" cy="3387307"/>
          </a:xfrm>
          <a:prstGeom prst="rect">
            <a:avLst/>
          </a:prstGeom>
        </p:spPr>
      </p:pic>
    </p:spTree>
    <p:extLst>
      <p:ext uri="{BB962C8B-B14F-4D97-AF65-F5344CB8AC3E}">
        <p14:creationId xmlns:p14="http://schemas.microsoft.com/office/powerpoint/2010/main" val="54580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C7E03-1394-22EF-9713-0686A76BEFB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E962BA9-A278-A6D7-5761-B7B76505CF1C}"/>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8E5BA17F-4105-2D1C-B864-37D63C241798}"/>
              </a:ext>
            </a:extLst>
          </p:cNvPr>
          <p:cNvSpPr txBox="1">
            <a:spLocks/>
          </p:cNvSpPr>
          <p:nvPr/>
        </p:nvSpPr>
        <p:spPr>
          <a:xfrm>
            <a:off x="500827" y="786211"/>
            <a:ext cx="7307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Sensitivity Analysis - Constraints</a:t>
            </a:r>
          </a:p>
        </p:txBody>
      </p:sp>
      <p:sp>
        <p:nvSpPr>
          <p:cNvPr id="2" name="Title 1">
            <a:extLst>
              <a:ext uri="{FF2B5EF4-FFF2-40B4-BE49-F238E27FC236}">
                <a16:creationId xmlns:a16="http://schemas.microsoft.com/office/drawing/2014/main" id="{27486980-AD66-0C23-C211-7F48FFBFEFCE}"/>
              </a:ext>
            </a:extLst>
          </p:cNvPr>
          <p:cNvSpPr txBox="1">
            <a:spLocks/>
          </p:cNvSpPr>
          <p:nvPr/>
        </p:nvSpPr>
        <p:spPr>
          <a:xfrm>
            <a:off x="614525" y="2111774"/>
            <a:ext cx="3911177" cy="36506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High-risk asset constraint</a:t>
            </a:r>
          </a:p>
        </p:txBody>
      </p:sp>
      <p:sp>
        <p:nvSpPr>
          <p:cNvPr id="4" name="Title 1">
            <a:extLst>
              <a:ext uri="{FF2B5EF4-FFF2-40B4-BE49-F238E27FC236}">
                <a16:creationId xmlns:a16="http://schemas.microsoft.com/office/drawing/2014/main" id="{5E2E401E-8A70-A075-0FD2-FB8931E9DC8C}"/>
              </a:ext>
            </a:extLst>
          </p:cNvPr>
          <p:cNvSpPr txBox="1">
            <a:spLocks noChangeAspect="1"/>
          </p:cNvSpPr>
          <p:nvPr/>
        </p:nvSpPr>
        <p:spPr>
          <a:xfrm>
            <a:off x="614525" y="2294308"/>
            <a:ext cx="1126110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This is a binding constraint (LHS = RHS = 0.15). This means the portfolio has exactly 15% of high-risk assets (</a:t>
            </a:r>
            <a:r>
              <a:rPr lang="en-US" sz="2000" dirty="0" err="1"/>
              <a:t>Botanix</a:t>
            </a:r>
            <a:r>
              <a:rPr lang="en-US" sz="2000" dirty="0"/>
              <a:t> Pharmaceuticals Limited – S12 and Archer Materials Limited – S22). A very small decrease in the limit can already affect the optimal solution. </a:t>
            </a:r>
          </a:p>
        </p:txBody>
      </p:sp>
      <p:sp>
        <p:nvSpPr>
          <p:cNvPr id="7" name="Title 1">
            <a:extLst>
              <a:ext uri="{FF2B5EF4-FFF2-40B4-BE49-F238E27FC236}">
                <a16:creationId xmlns:a16="http://schemas.microsoft.com/office/drawing/2014/main" id="{39353EC1-4172-D0F4-BFA7-0D7ED87037F8}"/>
              </a:ext>
            </a:extLst>
          </p:cNvPr>
          <p:cNvSpPr txBox="1">
            <a:spLocks/>
          </p:cNvSpPr>
          <p:nvPr/>
        </p:nvSpPr>
        <p:spPr>
          <a:xfrm>
            <a:off x="614525" y="3353997"/>
            <a:ext cx="4327865" cy="448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Priority for low-risk stock constraint</a:t>
            </a:r>
          </a:p>
        </p:txBody>
      </p:sp>
      <p:sp>
        <p:nvSpPr>
          <p:cNvPr id="8" name="Title 1">
            <a:extLst>
              <a:ext uri="{FF2B5EF4-FFF2-40B4-BE49-F238E27FC236}">
                <a16:creationId xmlns:a16="http://schemas.microsoft.com/office/drawing/2014/main" id="{8D9C47FA-39AF-849D-D6B5-DCB3F7F21CFA}"/>
              </a:ext>
            </a:extLst>
          </p:cNvPr>
          <p:cNvSpPr txBox="1">
            <a:spLocks noChangeAspect="1"/>
          </p:cNvSpPr>
          <p:nvPr/>
        </p:nvSpPr>
        <p:spPr>
          <a:xfrm>
            <a:off x="614525" y="3619872"/>
            <a:ext cx="1126110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This constraint is non-binding, even though the LHS is asymptotically 0 and RHS is 0. This means this constraint is not directly limiting the optimal solution, which can be adjusted within the allowable increase up to 30% to the allowable decrease of 10%.  </a:t>
            </a:r>
          </a:p>
        </p:txBody>
      </p:sp>
      <p:sp>
        <p:nvSpPr>
          <p:cNvPr id="9" name="Title 1">
            <a:extLst>
              <a:ext uri="{FF2B5EF4-FFF2-40B4-BE49-F238E27FC236}">
                <a16:creationId xmlns:a16="http://schemas.microsoft.com/office/drawing/2014/main" id="{1082A588-DD77-89ED-CA69-C35CFF5D2A60}"/>
              </a:ext>
            </a:extLst>
          </p:cNvPr>
          <p:cNvSpPr txBox="1">
            <a:spLocks/>
          </p:cNvSpPr>
          <p:nvPr/>
        </p:nvSpPr>
        <p:spPr>
          <a:xfrm>
            <a:off x="614525" y="4679561"/>
            <a:ext cx="4327865" cy="448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Sector investment constraint</a:t>
            </a:r>
          </a:p>
        </p:txBody>
      </p:sp>
      <p:sp>
        <p:nvSpPr>
          <p:cNvPr id="10" name="Title 1">
            <a:extLst>
              <a:ext uri="{FF2B5EF4-FFF2-40B4-BE49-F238E27FC236}">
                <a16:creationId xmlns:a16="http://schemas.microsoft.com/office/drawing/2014/main" id="{F99F80FB-64B3-B1EF-1B65-77F7A6641763}"/>
              </a:ext>
            </a:extLst>
          </p:cNvPr>
          <p:cNvSpPr txBox="1">
            <a:spLocks noChangeAspect="1"/>
          </p:cNvSpPr>
          <p:nvPr/>
        </p:nvSpPr>
        <p:spPr>
          <a:xfrm>
            <a:off x="614525" y="4762902"/>
            <a:ext cx="1126110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2000" dirty="0"/>
          </a:p>
        </p:txBody>
      </p:sp>
      <p:sp>
        <p:nvSpPr>
          <p:cNvPr id="12" name="Title 1">
            <a:extLst>
              <a:ext uri="{FF2B5EF4-FFF2-40B4-BE49-F238E27FC236}">
                <a16:creationId xmlns:a16="http://schemas.microsoft.com/office/drawing/2014/main" id="{C3E25EF0-13B7-1A75-6C6D-FF421497AC7C}"/>
              </a:ext>
            </a:extLst>
          </p:cNvPr>
          <p:cNvSpPr txBox="1">
            <a:spLocks noChangeAspect="1"/>
          </p:cNvSpPr>
          <p:nvPr/>
        </p:nvSpPr>
        <p:spPr>
          <a:xfrm>
            <a:off x="614525" y="4862095"/>
            <a:ext cx="1126110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dirty="0"/>
              <a:t>Out of 4 sectors, only the first sector (Healthcare) is a binding constraint (LHS = RHS = 0.15). A minimally increase in this sector allocation can already affect the optimal solution</a:t>
            </a:r>
          </a:p>
        </p:txBody>
      </p:sp>
    </p:spTree>
    <p:extLst>
      <p:ext uri="{BB962C8B-B14F-4D97-AF65-F5344CB8AC3E}">
        <p14:creationId xmlns:p14="http://schemas.microsoft.com/office/powerpoint/2010/main" val="186595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ECE7-A63B-BEF3-FB22-54FD1B87F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3D97AF-943F-182C-A28D-DE18BE8DDE00}"/>
              </a:ext>
            </a:extLst>
          </p:cNvPr>
          <p:cNvSpPr>
            <a:spLocks noGrp="1"/>
          </p:cNvSpPr>
          <p:nvPr>
            <p:ph type="title"/>
          </p:nvPr>
        </p:nvSpPr>
        <p:spPr>
          <a:xfrm>
            <a:off x="159854" y="0"/>
            <a:ext cx="11872291" cy="1325563"/>
          </a:xfrm>
        </p:spPr>
        <p:txBody>
          <a:bodyPr/>
          <a:lstStyle/>
          <a:p>
            <a:pPr algn="ctr"/>
            <a:r>
              <a:rPr lang="en-US" dirty="0"/>
              <a:t>INTEGER LINEAR PROGRAMMING OPTIMISATION MODEL </a:t>
            </a:r>
          </a:p>
        </p:txBody>
      </p:sp>
      <p:sp>
        <p:nvSpPr>
          <p:cNvPr id="5" name="Title 1">
            <a:extLst>
              <a:ext uri="{FF2B5EF4-FFF2-40B4-BE49-F238E27FC236}">
                <a16:creationId xmlns:a16="http://schemas.microsoft.com/office/drawing/2014/main" id="{7951D8A2-2F9E-EFC9-AD3A-E6DF014FE592}"/>
              </a:ext>
            </a:extLst>
          </p:cNvPr>
          <p:cNvSpPr txBox="1">
            <a:spLocks/>
          </p:cNvSpPr>
          <p:nvPr/>
        </p:nvSpPr>
        <p:spPr>
          <a:xfrm>
            <a:off x="281063" y="762376"/>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Defining Variables</a:t>
            </a:r>
          </a:p>
        </p:txBody>
      </p:sp>
      <p:sp>
        <p:nvSpPr>
          <p:cNvPr id="3" name="TextBox 2">
            <a:extLst>
              <a:ext uri="{FF2B5EF4-FFF2-40B4-BE49-F238E27FC236}">
                <a16:creationId xmlns:a16="http://schemas.microsoft.com/office/drawing/2014/main" id="{30D69664-D612-572B-097A-1C44749C17A1}"/>
              </a:ext>
            </a:extLst>
          </p:cNvPr>
          <p:cNvSpPr txBox="1"/>
          <p:nvPr/>
        </p:nvSpPr>
        <p:spPr>
          <a:xfrm>
            <a:off x="1681737" y="1749546"/>
            <a:ext cx="8828523" cy="3170099"/>
          </a:xfrm>
          <a:prstGeom prst="rect">
            <a:avLst/>
          </a:prstGeom>
          <a:noFill/>
        </p:spPr>
        <p:txBody>
          <a:bodyPr wrap="square" rtlCol="0">
            <a:spAutoFit/>
          </a:bodyPr>
          <a:lstStyle/>
          <a:p>
            <a:r>
              <a:rPr lang="en-US" sz="2000" dirty="0"/>
              <a:t>Let:  x</a:t>
            </a:r>
            <a:r>
              <a:rPr lang="en-US" sz="2000" baseline="-25000" dirty="0"/>
              <a:t>i </a:t>
            </a:r>
            <a:r>
              <a:rPr lang="en-US" sz="2000" dirty="0"/>
              <a:t>= 1 if stock </a:t>
            </a:r>
            <a:r>
              <a:rPr lang="en-US" sz="2000" dirty="0" err="1"/>
              <a:t>i</a:t>
            </a:r>
            <a:r>
              <a:rPr lang="en-US" sz="2000" dirty="0"/>
              <a:t> is selected in the portfolio. x</a:t>
            </a:r>
            <a:r>
              <a:rPr lang="en-US" sz="2000" baseline="-25000" dirty="0"/>
              <a:t>i </a:t>
            </a:r>
            <a:r>
              <a:rPr lang="en-US" sz="2000" dirty="0"/>
              <a:t>= 0 otherwise (</a:t>
            </a:r>
            <a:r>
              <a:rPr lang="en-US" sz="2000" dirty="0" err="1"/>
              <a:t>i</a:t>
            </a:r>
            <a:r>
              <a:rPr lang="en-US" sz="2000" dirty="0"/>
              <a:t> = 1, 2,…, 8)</a:t>
            </a:r>
          </a:p>
          <a:p>
            <a:pPr marL="285750" indent="-285750">
              <a:buFont typeface="Arial" panose="020B0604020202020204" pitchFamily="34" charset="0"/>
              <a:buChar char="•"/>
            </a:pPr>
            <a:r>
              <a:rPr lang="en-US" sz="2000" dirty="0"/>
              <a:t>x</a:t>
            </a:r>
            <a:r>
              <a:rPr lang="en-US" sz="2000" baseline="-25000" dirty="0"/>
              <a:t>1</a:t>
            </a:r>
            <a:r>
              <a:rPr lang="en-US" sz="2000" dirty="0"/>
              <a:t> = investment in Pro Medicus Limited (ASX:PME)</a:t>
            </a:r>
          </a:p>
          <a:p>
            <a:pPr marL="285750" indent="-285750">
              <a:buFont typeface="Arial" panose="020B0604020202020204" pitchFamily="34" charset="0"/>
              <a:buChar char="•"/>
            </a:pPr>
            <a:r>
              <a:rPr lang="en-US" sz="2000" dirty="0"/>
              <a:t>x</a:t>
            </a:r>
            <a:r>
              <a:rPr lang="en-US" sz="2000" baseline="-25000" dirty="0"/>
              <a:t>2</a:t>
            </a:r>
            <a:r>
              <a:rPr lang="en-US" sz="2000" dirty="0"/>
              <a:t> = investment in </a:t>
            </a:r>
            <a:r>
              <a:rPr lang="en-US" sz="2000" dirty="0" err="1"/>
              <a:t>Botanix</a:t>
            </a:r>
            <a:r>
              <a:rPr lang="en-US" sz="2000" dirty="0"/>
              <a:t> Pharmaceuticals Limited (ASX:BOT)</a:t>
            </a:r>
          </a:p>
          <a:p>
            <a:pPr marL="285750" indent="-285750">
              <a:buFont typeface="Arial" panose="020B0604020202020204" pitchFamily="34" charset="0"/>
              <a:buChar char="•"/>
            </a:pPr>
            <a:r>
              <a:rPr lang="en-US" sz="2000" dirty="0"/>
              <a:t>x</a:t>
            </a:r>
            <a:r>
              <a:rPr lang="en-US" sz="2000" baseline="-25000" dirty="0"/>
              <a:t>3</a:t>
            </a:r>
            <a:r>
              <a:rPr lang="en-US" sz="2000" dirty="0"/>
              <a:t> = investment in Xero Limited (ASX:XRO)</a:t>
            </a:r>
          </a:p>
          <a:p>
            <a:pPr marL="285750" indent="-285750">
              <a:buFont typeface="Arial" panose="020B0604020202020204" pitchFamily="34" charset="0"/>
              <a:buChar char="•"/>
            </a:pPr>
            <a:r>
              <a:rPr lang="en-US" sz="2000" dirty="0"/>
              <a:t>x</a:t>
            </a:r>
            <a:r>
              <a:rPr lang="en-US" sz="2000" baseline="-25000" dirty="0"/>
              <a:t>4</a:t>
            </a:r>
            <a:r>
              <a:rPr lang="en-US" sz="2000" dirty="0"/>
              <a:t> = investment in Archer Materials Limited</a:t>
            </a:r>
          </a:p>
          <a:p>
            <a:pPr marL="285750" indent="-285750">
              <a:buFont typeface="Arial" panose="020B0604020202020204" pitchFamily="34" charset="0"/>
              <a:buChar char="•"/>
            </a:pPr>
            <a:r>
              <a:rPr lang="en-US" sz="2000" dirty="0"/>
              <a:t>x</a:t>
            </a:r>
            <a:r>
              <a:rPr lang="en-US" sz="2000" baseline="-25000" dirty="0"/>
              <a:t>5</a:t>
            </a:r>
            <a:r>
              <a:rPr lang="en-US" sz="2000" dirty="0"/>
              <a:t> = investment in Telstra Group Limited</a:t>
            </a:r>
          </a:p>
          <a:p>
            <a:pPr marL="285750" indent="-285750">
              <a:buFont typeface="Arial" panose="020B0604020202020204" pitchFamily="34" charset="0"/>
              <a:buChar char="•"/>
            </a:pPr>
            <a:r>
              <a:rPr lang="en-US" sz="2000" dirty="0"/>
              <a:t>x</a:t>
            </a:r>
            <a:r>
              <a:rPr lang="en-US" sz="2000" baseline="-25000" dirty="0"/>
              <a:t>6</a:t>
            </a:r>
            <a:r>
              <a:rPr lang="en-US" sz="2000" dirty="0"/>
              <a:t> = investment in Tuas Limited (ASX:TUA)</a:t>
            </a:r>
          </a:p>
          <a:p>
            <a:pPr marL="285750" indent="-285750">
              <a:buFont typeface="Arial" panose="020B0604020202020204" pitchFamily="34" charset="0"/>
              <a:buChar char="•"/>
            </a:pPr>
            <a:r>
              <a:rPr lang="en-US" sz="2000" dirty="0"/>
              <a:t>x</a:t>
            </a:r>
            <a:r>
              <a:rPr lang="en-US" sz="2000" baseline="-25000" dirty="0"/>
              <a:t>7</a:t>
            </a:r>
            <a:r>
              <a:rPr lang="en-US" sz="2000" dirty="0"/>
              <a:t> = investment in Commonwealth Bank (ASX:CBA)</a:t>
            </a:r>
          </a:p>
          <a:p>
            <a:pPr marL="285750" indent="-285750">
              <a:buFont typeface="Arial" panose="020B0604020202020204" pitchFamily="34" charset="0"/>
              <a:buChar char="•"/>
            </a:pPr>
            <a:r>
              <a:rPr lang="en-US" sz="2000" dirty="0"/>
              <a:t>x</a:t>
            </a:r>
            <a:r>
              <a:rPr lang="en-US" sz="2000" baseline="-25000" dirty="0"/>
              <a:t>8</a:t>
            </a:r>
            <a:r>
              <a:rPr lang="en-US" sz="2000" dirty="0"/>
              <a:t> = investment in Westpac Banking Limited (ASX:WBC)</a:t>
            </a:r>
          </a:p>
          <a:p>
            <a:endParaRPr lang="en-US" sz="2000" dirty="0"/>
          </a:p>
        </p:txBody>
      </p:sp>
      <p:sp>
        <p:nvSpPr>
          <p:cNvPr id="8" name="Title 1">
            <a:extLst>
              <a:ext uri="{FF2B5EF4-FFF2-40B4-BE49-F238E27FC236}">
                <a16:creationId xmlns:a16="http://schemas.microsoft.com/office/drawing/2014/main" id="{485DE3CE-2A49-9B3F-EEB3-26B4F87CEAB2}"/>
              </a:ext>
            </a:extLst>
          </p:cNvPr>
          <p:cNvSpPr txBox="1">
            <a:spLocks/>
          </p:cNvSpPr>
          <p:nvPr/>
        </p:nvSpPr>
        <p:spPr>
          <a:xfrm>
            <a:off x="570850" y="4564639"/>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Objective Function</a:t>
            </a:r>
          </a:p>
        </p:txBody>
      </p:sp>
      <p:sp>
        <p:nvSpPr>
          <p:cNvPr id="9" name="TextBox 8">
            <a:extLst>
              <a:ext uri="{FF2B5EF4-FFF2-40B4-BE49-F238E27FC236}">
                <a16:creationId xmlns:a16="http://schemas.microsoft.com/office/drawing/2014/main" id="{224A7CCC-C79B-D45D-A2CC-93EDF26518EA}"/>
              </a:ext>
            </a:extLst>
          </p:cNvPr>
          <p:cNvSpPr txBox="1"/>
          <p:nvPr/>
        </p:nvSpPr>
        <p:spPr>
          <a:xfrm>
            <a:off x="570850" y="5695514"/>
            <a:ext cx="11319223" cy="400110"/>
          </a:xfrm>
          <a:prstGeom prst="rect">
            <a:avLst/>
          </a:prstGeom>
          <a:noFill/>
          <a:ln w="28575">
            <a:solidFill>
              <a:schemeClr val="tx2">
                <a:lumMod val="75000"/>
                <a:lumOff val="25000"/>
              </a:schemeClr>
            </a:solidFill>
          </a:ln>
        </p:spPr>
        <p:txBody>
          <a:bodyPr wrap="square" rtlCol="0">
            <a:spAutoFit/>
          </a:bodyPr>
          <a:lstStyle/>
          <a:p>
            <a:r>
              <a:rPr lang="en-US" sz="2000" b="1" dirty="0" err="1">
                <a:solidFill>
                  <a:sysClr val="windowText" lastClr="000000"/>
                </a:solidFill>
              </a:rPr>
              <a:t>MaxZ</a:t>
            </a:r>
            <a:r>
              <a:rPr lang="en-US" sz="2000" b="1" dirty="0">
                <a:solidFill>
                  <a:sysClr val="windowText" lastClr="000000"/>
                </a:solidFill>
              </a:rPr>
              <a:t> = 4.55%*</a:t>
            </a:r>
            <a:r>
              <a:rPr lang="en-US" sz="2000" b="1" dirty="0"/>
              <a:t> x</a:t>
            </a:r>
            <a:r>
              <a:rPr lang="en-US" sz="2000" b="1" baseline="-25000" dirty="0"/>
              <a:t>1</a:t>
            </a:r>
            <a:r>
              <a:rPr lang="en-US" sz="2000" b="1" dirty="0">
                <a:solidFill>
                  <a:sysClr val="windowText" lastClr="000000"/>
                </a:solidFill>
              </a:rPr>
              <a:t> + 4.18%*x</a:t>
            </a:r>
            <a:r>
              <a:rPr lang="en-US" sz="2000" b="1" baseline="-25000" dirty="0">
                <a:solidFill>
                  <a:sysClr val="windowText" lastClr="000000"/>
                </a:solidFill>
              </a:rPr>
              <a:t>2</a:t>
            </a:r>
            <a:r>
              <a:rPr lang="en-US" sz="2000" b="1" dirty="0">
                <a:solidFill>
                  <a:sysClr val="windowText" lastClr="000000"/>
                </a:solidFill>
              </a:rPr>
              <a:t> + 1.16%*x</a:t>
            </a:r>
            <a:r>
              <a:rPr lang="en-US" sz="2000" b="1" baseline="-25000" dirty="0">
                <a:solidFill>
                  <a:sysClr val="windowText" lastClr="000000"/>
                </a:solidFill>
              </a:rPr>
              <a:t>3</a:t>
            </a:r>
            <a:r>
              <a:rPr lang="en-US" sz="2000" b="1" dirty="0">
                <a:solidFill>
                  <a:sysClr val="windowText" lastClr="000000"/>
                </a:solidFill>
              </a:rPr>
              <a:t> + 0.88%*x</a:t>
            </a:r>
            <a:r>
              <a:rPr lang="en-US" sz="2000" b="1" baseline="-25000" dirty="0">
                <a:solidFill>
                  <a:sysClr val="windowText" lastClr="000000"/>
                </a:solidFill>
              </a:rPr>
              <a:t>4</a:t>
            </a:r>
            <a:r>
              <a:rPr lang="en-US" sz="2000" b="1" dirty="0">
                <a:solidFill>
                  <a:sysClr val="windowText" lastClr="000000"/>
                </a:solidFill>
              </a:rPr>
              <a:t> + 0.55%*x</a:t>
            </a:r>
            <a:r>
              <a:rPr lang="en-US" sz="2000" b="1" baseline="-25000" dirty="0">
                <a:solidFill>
                  <a:sysClr val="windowText" lastClr="000000"/>
                </a:solidFill>
              </a:rPr>
              <a:t>5</a:t>
            </a:r>
            <a:r>
              <a:rPr lang="en-US" sz="2000" b="1" dirty="0">
                <a:solidFill>
                  <a:sysClr val="windowText" lastClr="000000"/>
                </a:solidFill>
              </a:rPr>
              <a:t> + 5.68%*x</a:t>
            </a:r>
            <a:r>
              <a:rPr lang="en-US" sz="2000" b="1" baseline="-25000" dirty="0">
                <a:solidFill>
                  <a:sysClr val="windowText" lastClr="000000"/>
                </a:solidFill>
              </a:rPr>
              <a:t>6</a:t>
            </a:r>
            <a:r>
              <a:rPr lang="en-US" sz="2000" b="1" dirty="0">
                <a:solidFill>
                  <a:sysClr val="windowText" lastClr="000000"/>
                </a:solidFill>
              </a:rPr>
              <a:t> + 1.56%*x</a:t>
            </a:r>
            <a:r>
              <a:rPr lang="en-US" sz="2000" b="1" baseline="-25000" dirty="0">
                <a:solidFill>
                  <a:sysClr val="windowText" lastClr="000000"/>
                </a:solidFill>
              </a:rPr>
              <a:t>7</a:t>
            </a:r>
            <a:r>
              <a:rPr lang="en-US" sz="2000" b="1" dirty="0">
                <a:solidFill>
                  <a:sysClr val="windowText" lastClr="000000"/>
                </a:solidFill>
              </a:rPr>
              <a:t> + 0.27%*</a:t>
            </a:r>
            <a:r>
              <a:rPr lang="en-US" sz="2000" b="1" dirty="0"/>
              <a:t> x</a:t>
            </a:r>
            <a:r>
              <a:rPr lang="en-US" sz="2000" b="1" baseline="-25000" dirty="0"/>
              <a:t>8</a:t>
            </a:r>
            <a:endParaRPr lang="en-US" sz="2000" b="1" dirty="0">
              <a:solidFill>
                <a:sysClr val="windowText" lastClr="000000"/>
              </a:solidFill>
            </a:endParaRPr>
          </a:p>
        </p:txBody>
      </p:sp>
    </p:spTree>
    <p:extLst>
      <p:ext uri="{BB962C8B-B14F-4D97-AF65-F5344CB8AC3E}">
        <p14:creationId xmlns:p14="http://schemas.microsoft.com/office/powerpoint/2010/main" val="1399283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EA659-7023-2A58-3760-1444E92B3D5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99ABEDE-CE87-1C76-21D3-6EE1E002354F}"/>
              </a:ext>
            </a:extLst>
          </p:cNvPr>
          <p:cNvSpPr>
            <a:spLocks noGrp="1"/>
          </p:cNvSpPr>
          <p:nvPr>
            <p:ph type="title"/>
          </p:nvPr>
        </p:nvSpPr>
        <p:spPr>
          <a:xfrm>
            <a:off x="159854" y="0"/>
            <a:ext cx="11872291" cy="1325563"/>
          </a:xfrm>
        </p:spPr>
        <p:txBody>
          <a:bodyPr/>
          <a:lstStyle/>
          <a:p>
            <a:pPr algn="ctr"/>
            <a:r>
              <a:rPr lang="en-US" dirty="0"/>
              <a:t>INTEGER LINEAR PROGRAMMING OPTIMISATION MODEL </a:t>
            </a:r>
          </a:p>
        </p:txBody>
      </p:sp>
      <p:sp>
        <p:nvSpPr>
          <p:cNvPr id="6" name="Title 1">
            <a:extLst>
              <a:ext uri="{FF2B5EF4-FFF2-40B4-BE49-F238E27FC236}">
                <a16:creationId xmlns:a16="http://schemas.microsoft.com/office/drawing/2014/main" id="{DA0A5D48-4B33-7C28-1F2F-5AD2F6D86212}"/>
              </a:ext>
            </a:extLst>
          </p:cNvPr>
          <p:cNvSpPr txBox="1">
            <a:spLocks/>
          </p:cNvSpPr>
          <p:nvPr/>
        </p:nvSpPr>
        <p:spPr>
          <a:xfrm>
            <a:off x="500827" y="786211"/>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Constraints</a:t>
            </a:r>
          </a:p>
        </p:txBody>
      </p:sp>
      <p:graphicFrame>
        <p:nvGraphicFramePr>
          <p:cNvPr id="9" name="Table 8">
            <a:extLst>
              <a:ext uri="{FF2B5EF4-FFF2-40B4-BE49-F238E27FC236}">
                <a16:creationId xmlns:a16="http://schemas.microsoft.com/office/drawing/2014/main" id="{D52728F6-78A9-017F-5A94-04257AF72400}"/>
              </a:ext>
            </a:extLst>
          </p:cNvPr>
          <p:cNvGraphicFramePr>
            <a:graphicFrameLocks noGrp="1"/>
          </p:cNvGraphicFramePr>
          <p:nvPr>
            <p:extLst>
              <p:ext uri="{D42A27DB-BD31-4B8C-83A1-F6EECF244321}">
                <p14:modId xmlns:p14="http://schemas.microsoft.com/office/powerpoint/2010/main" val="2883250191"/>
              </p:ext>
            </p:extLst>
          </p:nvPr>
        </p:nvGraphicFramePr>
        <p:xfrm>
          <a:off x="500827" y="2078909"/>
          <a:ext cx="11190346" cy="3992880"/>
        </p:xfrm>
        <a:graphic>
          <a:graphicData uri="http://schemas.openxmlformats.org/drawingml/2006/table">
            <a:tbl>
              <a:tblPr firstRow="1" bandRow="1">
                <a:tableStyleId>{5C22544A-7EE6-4342-B048-85BDC9FD1C3A}</a:tableStyleId>
              </a:tblPr>
              <a:tblGrid>
                <a:gridCol w="7465302">
                  <a:extLst>
                    <a:ext uri="{9D8B030D-6E8A-4147-A177-3AD203B41FA5}">
                      <a16:colId xmlns:a16="http://schemas.microsoft.com/office/drawing/2014/main" val="2407757459"/>
                    </a:ext>
                  </a:extLst>
                </a:gridCol>
                <a:gridCol w="3725044">
                  <a:extLst>
                    <a:ext uri="{9D8B030D-6E8A-4147-A177-3AD203B41FA5}">
                      <a16:colId xmlns:a16="http://schemas.microsoft.com/office/drawing/2014/main" val="2399984971"/>
                    </a:ext>
                  </a:extLst>
                </a:gridCol>
              </a:tblGrid>
              <a:tr h="370840">
                <a:tc>
                  <a:txBody>
                    <a:bodyPr/>
                    <a:lstStyle/>
                    <a:p>
                      <a:r>
                        <a:rPr lang="en-US" sz="2000" dirty="0">
                          <a:latin typeface="+mn-lt"/>
                        </a:rPr>
                        <a:t>Constraint Requirement </a:t>
                      </a:r>
                    </a:p>
                  </a:txBody>
                  <a:tcPr/>
                </a:tc>
                <a:tc>
                  <a:txBody>
                    <a:bodyPr/>
                    <a:lstStyle/>
                    <a:p>
                      <a:r>
                        <a:rPr lang="en-US" sz="2000" dirty="0">
                          <a:latin typeface="+mn-lt"/>
                        </a:rPr>
                        <a:t>Mathematical Function</a:t>
                      </a:r>
                    </a:p>
                  </a:txBody>
                  <a:tcPr/>
                </a:tc>
                <a:extLst>
                  <a:ext uri="{0D108BD9-81ED-4DB2-BD59-A6C34878D82A}">
                    <a16:rowId xmlns:a16="http://schemas.microsoft.com/office/drawing/2014/main" val="3004305743"/>
                  </a:ext>
                </a:extLst>
              </a:tr>
              <a:tr h="370840">
                <a:tc>
                  <a:txBody>
                    <a:bodyPr/>
                    <a:lstStyle/>
                    <a:p>
                      <a:r>
                        <a:rPr lang="en-US" sz="2000" dirty="0">
                          <a:latin typeface="+mn-lt"/>
                        </a:rPr>
                        <a:t>A Balanced portfolio of exactly 5 stocks is to be chosen</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2</a:t>
                      </a:r>
                      <a:r>
                        <a:rPr lang="en-US" sz="2000" dirty="0">
                          <a:latin typeface="+mn-lt"/>
                        </a:rPr>
                        <a:t> +…+ x</a:t>
                      </a:r>
                      <a:r>
                        <a:rPr lang="en-US" sz="2000" baseline="-25000" dirty="0">
                          <a:latin typeface="+mn-lt"/>
                        </a:rPr>
                        <a:t>7</a:t>
                      </a:r>
                      <a:r>
                        <a:rPr lang="en-US" sz="2000" dirty="0">
                          <a:latin typeface="+mn-lt"/>
                        </a:rPr>
                        <a:t> + x</a:t>
                      </a:r>
                      <a:r>
                        <a:rPr lang="en-US" sz="2000" baseline="-25000" dirty="0">
                          <a:latin typeface="+mn-lt"/>
                        </a:rPr>
                        <a:t>8 </a:t>
                      </a:r>
                      <a:r>
                        <a:rPr lang="en-US" sz="2000" dirty="0">
                          <a:latin typeface="+mn-lt"/>
                        </a:rPr>
                        <a:t>= 5.0</a:t>
                      </a:r>
                    </a:p>
                  </a:txBody>
                  <a:tcPr/>
                </a:tc>
                <a:extLst>
                  <a:ext uri="{0D108BD9-81ED-4DB2-BD59-A6C34878D82A}">
                    <a16:rowId xmlns:a16="http://schemas.microsoft.com/office/drawing/2014/main" val="2670029104"/>
                  </a:ext>
                </a:extLst>
              </a:tr>
              <a:tr h="370840">
                <a:tc>
                  <a:txBody>
                    <a:bodyPr/>
                    <a:lstStyle/>
                    <a:p>
                      <a:r>
                        <a:rPr lang="en-US" sz="2000" dirty="0">
                          <a:latin typeface="+mn-lt"/>
                        </a:rPr>
                        <a:t>The 4 investment sectors must be included</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2</a:t>
                      </a:r>
                      <a:r>
                        <a:rPr lang="en-US" sz="2000" dirty="0">
                          <a:latin typeface="+mn-lt"/>
                        </a:rPr>
                        <a:t> </a:t>
                      </a:r>
                      <a:r>
                        <a:rPr lang="en-US" sz="2000" dirty="0">
                          <a:latin typeface="+mn-lt"/>
                          <a:ea typeface="Cambria Math" panose="02040503050406030204" pitchFamily="18" charset="0"/>
                        </a:rPr>
                        <a:t>≥ 1.0</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3</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4</a:t>
                      </a:r>
                      <a:r>
                        <a:rPr lang="en-US" sz="2000" dirty="0">
                          <a:latin typeface="+mn-lt"/>
                          <a:ea typeface="Cambria Math" panose="02040503050406030204" pitchFamily="18" charset="0"/>
                        </a:rPr>
                        <a:t> ≥ 1.0</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5</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6</a:t>
                      </a:r>
                      <a:r>
                        <a:rPr lang="en-US" sz="2000" dirty="0">
                          <a:latin typeface="+mn-lt"/>
                          <a:ea typeface="Cambria Math" panose="02040503050406030204" pitchFamily="18" charset="0"/>
                        </a:rPr>
                        <a:t> ≥ 1.0</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7</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8</a:t>
                      </a:r>
                      <a:r>
                        <a:rPr lang="en-US" sz="2000" dirty="0">
                          <a:latin typeface="+mn-lt"/>
                          <a:ea typeface="Cambria Math" panose="02040503050406030204" pitchFamily="18" charset="0"/>
                        </a:rPr>
                        <a:t> ≥ 1.0</a:t>
                      </a:r>
                      <a:endParaRPr lang="en-US" sz="2000" dirty="0">
                        <a:latin typeface="+mn-lt"/>
                      </a:endParaRPr>
                    </a:p>
                  </a:txBody>
                  <a:tcPr/>
                </a:tc>
                <a:extLst>
                  <a:ext uri="{0D108BD9-81ED-4DB2-BD59-A6C34878D82A}">
                    <a16:rowId xmlns:a16="http://schemas.microsoft.com/office/drawing/2014/main" val="294049018"/>
                  </a:ext>
                </a:extLst>
              </a:tr>
              <a:tr h="370840">
                <a:tc>
                  <a:txBody>
                    <a:bodyPr/>
                    <a:lstStyle/>
                    <a:p>
                      <a:r>
                        <a:rPr lang="en-US" sz="2000" dirty="0">
                          <a:latin typeface="+mn-lt"/>
                        </a:rPr>
                        <a:t>At most one asset from the riskiest group (R3)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mn-lt"/>
                        </a:rPr>
                        <a:t>x</a:t>
                      </a:r>
                      <a:r>
                        <a:rPr lang="en-US" sz="2000" baseline="-25000" dirty="0">
                          <a:latin typeface="+mn-lt"/>
                        </a:rPr>
                        <a:t>2</a:t>
                      </a:r>
                      <a:r>
                        <a:rPr lang="en-US" sz="2000" dirty="0">
                          <a:latin typeface="+mn-lt"/>
                        </a:rPr>
                        <a:t> + x</a:t>
                      </a:r>
                      <a:r>
                        <a:rPr lang="en-US" sz="2000" baseline="-25000" dirty="0">
                          <a:latin typeface="+mn-lt"/>
                        </a:rPr>
                        <a:t>4</a:t>
                      </a:r>
                      <a:r>
                        <a:rPr lang="en-US" sz="2000" dirty="0">
                          <a:latin typeface="+mn-lt"/>
                        </a:rPr>
                        <a:t> </a:t>
                      </a:r>
                      <a:r>
                        <a:rPr lang="en-US" sz="2000" dirty="0">
                          <a:latin typeface="+mn-lt"/>
                          <a:ea typeface="Cambria Math" panose="02040503050406030204" pitchFamily="18" charset="0"/>
                        </a:rPr>
                        <a:t>≤ 1.0</a:t>
                      </a:r>
                      <a:endParaRPr lang="en-US" sz="2000" dirty="0">
                        <a:latin typeface="+mn-lt"/>
                      </a:endParaRPr>
                    </a:p>
                  </a:txBody>
                  <a:tcPr/>
                </a:tc>
                <a:extLst>
                  <a:ext uri="{0D108BD9-81ED-4DB2-BD59-A6C34878D82A}">
                    <a16:rowId xmlns:a16="http://schemas.microsoft.com/office/drawing/2014/main" val="1678746039"/>
                  </a:ext>
                </a:extLst>
              </a:tr>
              <a:tr h="370840">
                <a:tc>
                  <a:txBody>
                    <a:bodyPr/>
                    <a:lstStyle/>
                    <a:p>
                      <a:r>
                        <a:rPr lang="en-US" sz="2000" dirty="0">
                          <a:latin typeface="+mn-lt"/>
                        </a:rPr>
                        <a:t>At least 2 must be in the least risky group (R1)</a:t>
                      </a:r>
                    </a:p>
                  </a:txBody>
                  <a:tcPr/>
                </a:tc>
                <a:tc>
                  <a:txBody>
                    <a:bodyPr/>
                    <a:lstStyle/>
                    <a:p>
                      <a:r>
                        <a:rPr lang="en-US" sz="2000" dirty="0">
                          <a:latin typeface="+mn-lt"/>
                        </a:rPr>
                        <a:t>x</a:t>
                      </a:r>
                      <a:r>
                        <a:rPr lang="en-US" sz="2000" baseline="-25000" dirty="0">
                          <a:latin typeface="+mn-lt"/>
                        </a:rPr>
                        <a:t>3</a:t>
                      </a:r>
                      <a:r>
                        <a:rPr lang="en-US" sz="2000" dirty="0">
                          <a:latin typeface="+mn-lt"/>
                        </a:rPr>
                        <a:t> +x</a:t>
                      </a:r>
                      <a:r>
                        <a:rPr lang="en-US" sz="2000" baseline="-25000" dirty="0">
                          <a:latin typeface="+mn-lt"/>
                        </a:rPr>
                        <a:t>5</a:t>
                      </a:r>
                      <a:r>
                        <a:rPr lang="en-US" sz="2000" dirty="0">
                          <a:latin typeface="+mn-lt"/>
                        </a:rPr>
                        <a:t> +x</a:t>
                      </a:r>
                      <a:r>
                        <a:rPr lang="en-US" sz="2000" baseline="-25000" dirty="0">
                          <a:latin typeface="+mn-lt"/>
                        </a:rPr>
                        <a:t>7</a:t>
                      </a:r>
                      <a:r>
                        <a:rPr lang="en-US" sz="2000" dirty="0">
                          <a:latin typeface="+mn-lt"/>
                        </a:rPr>
                        <a:t> +x</a:t>
                      </a:r>
                      <a:r>
                        <a:rPr lang="en-US" sz="2000" baseline="-25000" dirty="0">
                          <a:latin typeface="+mn-lt"/>
                        </a:rPr>
                        <a:t>8</a:t>
                      </a:r>
                      <a:r>
                        <a:rPr lang="en-US" sz="2000" dirty="0">
                          <a:latin typeface="+mn-lt"/>
                        </a:rPr>
                        <a:t> </a:t>
                      </a:r>
                      <a:r>
                        <a:rPr lang="en-US" sz="2000" dirty="0">
                          <a:latin typeface="+mn-lt"/>
                          <a:ea typeface="Cambria Math" panose="02040503050406030204" pitchFamily="18" charset="0"/>
                        </a:rPr>
                        <a:t>≥ 2.0</a:t>
                      </a:r>
                    </a:p>
                  </a:txBody>
                  <a:tcPr/>
                </a:tc>
                <a:extLst>
                  <a:ext uri="{0D108BD9-81ED-4DB2-BD59-A6C34878D82A}">
                    <a16:rowId xmlns:a16="http://schemas.microsoft.com/office/drawing/2014/main" val="3831267508"/>
                  </a:ext>
                </a:extLst>
              </a:tr>
              <a:tr h="370840">
                <a:tc>
                  <a:txBody>
                    <a:bodyPr/>
                    <a:lstStyle/>
                    <a:p>
                      <a:r>
                        <a:rPr lang="en-US" sz="2000" dirty="0">
                          <a:latin typeface="+mn-lt"/>
                        </a:rPr>
                        <a:t>An asset from R3 can be selected only if at least one asset from R2 is selected</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2</a:t>
                      </a:r>
                      <a:r>
                        <a:rPr lang="en-US" sz="2000" dirty="0">
                          <a:latin typeface="+mn-lt"/>
                        </a:rPr>
                        <a:t> – x</a:t>
                      </a:r>
                      <a:r>
                        <a:rPr lang="en-US" sz="2000" baseline="-25000" dirty="0">
                          <a:latin typeface="+mn-lt"/>
                        </a:rPr>
                        <a:t>4 </a:t>
                      </a:r>
                      <a:r>
                        <a:rPr lang="en-US" sz="2000" dirty="0">
                          <a:latin typeface="+mn-lt"/>
                          <a:ea typeface="Cambria Math" panose="02040503050406030204" pitchFamily="18" charset="0"/>
                        </a:rPr>
                        <a:t>+ x</a:t>
                      </a:r>
                      <a:r>
                        <a:rPr lang="en-US" sz="2000" baseline="-25000" dirty="0">
                          <a:latin typeface="+mn-lt"/>
                          <a:ea typeface="Cambria Math" panose="02040503050406030204" pitchFamily="18" charset="0"/>
                        </a:rPr>
                        <a:t>6</a:t>
                      </a:r>
                      <a:r>
                        <a:rPr lang="en-US" sz="2000" dirty="0">
                          <a:latin typeface="+mn-lt"/>
                          <a:ea typeface="Cambria Math" panose="02040503050406030204" pitchFamily="18" charset="0"/>
                        </a:rPr>
                        <a:t> ≥ 0</a:t>
                      </a:r>
                      <a:endParaRPr lang="en-US" sz="2000" dirty="0">
                        <a:latin typeface="+mn-lt"/>
                      </a:endParaRPr>
                    </a:p>
                  </a:txBody>
                  <a:tcPr/>
                </a:tc>
                <a:extLst>
                  <a:ext uri="{0D108BD9-81ED-4DB2-BD59-A6C34878D82A}">
                    <a16:rowId xmlns:a16="http://schemas.microsoft.com/office/drawing/2014/main" val="2746468739"/>
                  </a:ext>
                </a:extLst>
              </a:tr>
              <a:tr h="370840">
                <a:tc>
                  <a:txBody>
                    <a:bodyPr/>
                    <a:lstStyle/>
                    <a:p>
                      <a:r>
                        <a:rPr lang="en-US" sz="2000" dirty="0">
                          <a:latin typeface="+mn-lt"/>
                        </a:rPr>
                        <a:t>At Least 2 stocks must be dividend stocks</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5</a:t>
                      </a:r>
                      <a:r>
                        <a:rPr lang="en-US" sz="2000" dirty="0">
                          <a:latin typeface="+mn-lt"/>
                        </a:rPr>
                        <a:t> + x</a:t>
                      </a:r>
                      <a:r>
                        <a:rPr lang="en-US" sz="2000" baseline="-25000" dirty="0">
                          <a:latin typeface="+mn-lt"/>
                        </a:rPr>
                        <a:t>7</a:t>
                      </a:r>
                      <a:r>
                        <a:rPr lang="en-US" sz="2000" dirty="0">
                          <a:latin typeface="+mn-lt"/>
                        </a:rPr>
                        <a:t> + x</a:t>
                      </a:r>
                      <a:r>
                        <a:rPr lang="en-US" sz="2000" baseline="-25000" dirty="0">
                          <a:latin typeface="+mn-lt"/>
                        </a:rPr>
                        <a:t>8</a:t>
                      </a:r>
                      <a:r>
                        <a:rPr lang="en-US" sz="2000" dirty="0">
                          <a:latin typeface="+mn-lt"/>
                        </a:rPr>
                        <a:t> </a:t>
                      </a:r>
                      <a:r>
                        <a:rPr lang="en-US" sz="2000" dirty="0">
                          <a:latin typeface="+mn-lt"/>
                          <a:ea typeface="Cambria Math" panose="02040503050406030204" pitchFamily="18" charset="0"/>
                        </a:rPr>
                        <a:t>≥ 2.0</a:t>
                      </a:r>
                      <a:endParaRPr lang="en-US" sz="2000" dirty="0">
                        <a:latin typeface="+mn-lt"/>
                      </a:endParaRPr>
                    </a:p>
                  </a:txBody>
                  <a:tcPr/>
                </a:tc>
                <a:extLst>
                  <a:ext uri="{0D108BD9-81ED-4DB2-BD59-A6C34878D82A}">
                    <a16:rowId xmlns:a16="http://schemas.microsoft.com/office/drawing/2014/main" val="1233039052"/>
                  </a:ext>
                </a:extLst>
              </a:tr>
            </a:tbl>
          </a:graphicData>
        </a:graphic>
      </p:graphicFrame>
    </p:spTree>
    <p:extLst>
      <p:ext uri="{BB962C8B-B14F-4D97-AF65-F5344CB8AC3E}">
        <p14:creationId xmlns:p14="http://schemas.microsoft.com/office/powerpoint/2010/main" val="3412892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D31B9-549C-51A7-0B54-ECAD71FBC23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DE66EDF-7638-F609-6AEB-46CC1D8C315E}"/>
              </a:ext>
            </a:extLst>
          </p:cNvPr>
          <p:cNvSpPr>
            <a:spLocks noGrp="1"/>
          </p:cNvSpPr>
          <p:nvPr>
            <p:ph type="title"/>
          </p:nvPr>
        </p:nvSpPr>
        <p:spPr>
          <a:xfrm>
            <a:off x="159854" y="0"/>
            <a:ext cx="11872291" cy="1325563"/>
          </a:xfrm>
        </p:spPr>
        <p:txBody>
          <a:bodyPr/>
          <a:lstStyle/>
          <a:p>
            <a:pPr algn="ctr"/>
            <a:r>
              <a:rPr lang="en-US" dirty="0"/>
              <a:t>INTEGER LINEAR PROGRAMMING OPTIMISATION MODEL </a:t>
            </a:r>
          </a:p>
        </p:txBody>
      </p:sp>
      <p:sp>
        <p:nvSpPr>
          <p:cNvPr id="6" name="Title 1">
            <a:extLst>
              <a:ext uri="{FF2B5EF4-FFF2-40B4-BE49-F238E27FC236}">
                <a16:creationId xmlns:a16="http://schemas.microsoft.com/office/drawing/2014/main" id="{90027072-9736-4D71-3E86-B2257D918CCE}"/>
              </a:ext>
            </a:extLst>
          </p:cNvPr>
          <p:cNvSpPr txBox="1">
            <a:spLocks/>
          </p:cNvSpPr>
          <p:nvPr/>
        </p:nvSpPr>
        <p:spPr>
          <a:xfrm>
            <a:off x="500827" y="1168176"/>
            <a:ext cx="748570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Translating constraints into Excel</a:t>
            </a:r>
          </a:p>
          <a:p>
            <a:endParaRPr lang="en-US" sz="4000" dirty="0"/>
          </a:p>
        </p:txBody>
      </p:sp>
      <p:pic>
        <p:nvPicPr>
          <p:cNvPr id="10" name="Picture 9" descr="A table with numbers and numbers&#10;&#10;AI-generated content may be incorrect.">
            <a:extLst>
              <a:ext uri="{FF2B5EF4-FFF2-40B4-BE49-F238E27FC236}">
                <a16:creationId xmlns:a16="http://schemas.microsoft.com/office/drawing/2014/main" id="{C085D21B-899E-4736-9D4B-CAC9FC5485FA}"/>
              </a:ext>
            </a:extLst>
          </p:cNvPr>
          <p:cNvPicPr>
            <a:picLocks noChangeAspect="1"/>
          </p:cNvPicPr>
          <p:nvPr/>
        </p:nvPicPr>
        <p:blipFill>
          <a:blip r:embed="rId2"/>
          <a:stretch>
            <a:fillRect/>
          </a:stretch>
        </p:blipFill>
        <p:spPr>
          <a:xfrm>
            <a:off x="452174" y="1942877"/>
            <a:ext cx="11287652" cy="4272727"/>
          </a:xfrm>
          <a:prstGeom prst="rect">
            <a:avLst/>
          </a:prstGeom>
        </p:spPr>
      </p:pic>
    </p:spTree>
    <p:extLst>
      <p:ext uri="{BB962C8B-B14F-4D97-AF65-F5344CB8AC3E}">
        <p14:creationId xmlns:p14="http://schemas.microsoft.com/office/powerpoint/2010/main" val="156486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CE02-7F51-542E-B771-8CC604FA394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8A440D0-EF9A-BC4A-697E-15C76D187493}"/>
              </a:ext>
            </a:extLst>
          </p:cNvPr>
          <p:cNvSpPr>
            <a:spLocks noGrp="1"/>
          </p:cNvSpPr>
          <p:nvPr>
            <p:ph type="title"/>
          </p:nvPr>
        </p:nvSpPr>
        <p:spPr>
          <a:xfrm>
            <a:off x="159854" y="0"/>
            <a:ext cx="11872291" cy="1325563"/>
          </a:xfrm>
        </p:spPr>
        <p:txBody>
          <a:bodyPr/>
          <a:lstStyle/>
          <a:p>
            <a:pPr algn="ctr"/>
            <a:r>
              <a:rPr lang="en-US" dirty="0"/>
              <a:t>INTEGER LINEAR PROGRAMMING OPTIMISATION MODEL </a:t>
            </a:r>
          </a:p>
        </p:txBody>
      </p:sp>
      <p:sp>
        <p:nvSpPr>
          <p:cNvPr id="6" name="Title 1">
            <a:extLst>
              <a:ext uri="{FF2B5EF4-FFF2-40B4-BE49-F238E27FC236}">
                <a16:creationId xmlns:a16="http://schemas.microsoft.com/office/drawing/2014/main" id="{85CF3F84-BE02-1321-8267-A84C4A68FE4C}"/>
              </a:ext>
            </a:extLst>
          </p:cNvPr>
          <p:cNvSpPr txBox="1">
            <a:spLocks/>
          </p:cNvSpPr>
          <p:nvPr/>
        </p:nvSpPr>
        <p:spPr>
          <a:xfrm>
            <a:off x="500827" y="786211"/>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Summary of Results</a:t>
            </a:r>
          </a:p>
        </p:txBody>
      </p:sp>
      <p:pic>
        <p:nvPicPr>
          <p:cNvPr id="3" name="Picture 2" descr="A table with numbers and text&#10;&#10;AI-generated content may be incorrect.">
            <a:extLst>
              <a:ext uri="{FF2B5EF4-FFF2-40B4-BE49-F238E27FC236}">
                <a16:creationId xmlns:a16="http://schemas.microsoft.com/office/drawing/2014/main" id="{B5855622-4BB9-A64F-FC3F-5D78A2EC744D}"/>
              </a:ext>
            </a:extLst>
          </p:cNvPr>
          <p:cNvPicPr>
            <a:picLocks noChangeAspect="1"/>
          </p:cNvPicPr>
          <p:nvPr/>
        </p:nvPicPr>
        <p:blipFill>
          <a:blip r:embed="rId2"/>
          <a:stretch>
            <a:fillRect/>
          </a:stretch>
        </p:blipFill>
        <p:spPr>
          <a:xfrm>
            <a:off x="159853" y="2023589"/>
            <a:ext cx="11995027" cy="2698881"/>
          </a:xfrm>
          <a:prstGeom prst="rect">
            <a:avLst/>
          </a:prstGeom>
        </p:spPr>
      </p:pic>
      <p:sp>
        <p:nvSpPr>
          <p:cNvPr id="4" name="TextBox 3">
            <a:extLst>
              <a:ext uri="{FF2B5EF4-FFF2-40B4-BE49-F238E27FC236}">
                <a16:creationId xmlns:a16="http://schemas.microsoft.com/office/drawing/2014/main" id="{A2BABF52-9CD7-CD99-18AA-05ACD6ECC4CD}"/>
              </a:ext>
            </a:extLst>
          </p:cNvPr>
          <p:cNvSpPr txBox="1"/>
          <p:nvPr/>
        </p:nvSpPr>
        <p:spPr>
          <a:xfrm>
            <a:off x="3102270" y="5420496"/>
            <a:ext cx="6307947" cy="584775"/>
          </a:xfrm>
          <a:prstGeom prst="rect">
            <a:avLst/>
          </a:prstGeom>
          <a:noFill/>
        </p:spPr>
        <p:txBody>
          <a:bodyPr wrap="square" rtlCol="0">
            <a:spAutoFit/>
          </a:bodyPr>
          <a:lstStyle/>
          <a:p>
            <a:pPr algn="ctr"/>
            <a:r>
              <a:rPr lang="en-US" sz="3200" b="1" dirty="0">
                <a:solidFill>
                  <a:schemeClr val="tx2">
                    <a:lumMod val="75000"/>
                    <a:lumOff val="25000"/>
                  </a:schemeClr>
                </a:solidFill>
              </a:rPr>
              <a:t>Optimal Value 17.14% (2 </a:t>
            </a:r>
            <a:r>
              <a:rPr lang="en-US" sz="3200" b="1" dirty="0" err="1">
                <a:solidFill>
                  <a:schemeClr val="tx2">
                    <a:lumMod val="75000"/>
                    <a:lumOff val="25000"/>
                  </a:schemeClr>
                </a:solidFill>
              </a:rPr>
              <a:t>d.p</a:t>
            </a:r>
            <a:r>
              <a:rPr lang="en-US" sz="3200" b="1" dirty="0">
                <a:solidFill>
                  <a:schemeClr val="tx2">
                    <a:lumMod val="75000"/>
                    <a:lumOff val="25000"/>
                  </a:schemeClr>
                </a:solidFill>
              </a:rPr>
              <a:t>)</a:t>
            </a:r>
          </a:p>
        </p:txBody>
      </p:sp>
    </p:spTree>
    <p:extLst>
      <p:ext uri="{BB962C8B-B14F-4D97-AF65-F5344CB8AC3E}">
        <p14:creationId xmlns:p14="http://schemas.microsoft.com/office/powerpoint/2010/main" val="97118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253B05-F54F-724A-EDB3-DD8E7CE63F02}"/>
              </a:ext>
            </a:extLst>
          </p:cNvPr>
          <p:cNvSpPr txBox="1">
            <a:spLocks/>
          </p:cNvSpPr>
          <p:nvPr/>
        </p:nvSpPr>
        <p:spPr>
          <a:xfrm>
            <a:off x="159854" y="0"/>
            <a:ext cx="118722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COMPARING OPTIMISATION APPROACHES</a:t>
            </a:r>
          </a:p>
        </p:txBody>
      </p:sp>
      <p:graphicFrame>
        <p:nvGraphicFramePr>
          <p:cNvPr id="6" name="Table 5">
            <a:extLst>
              <a:ext uri="{FF2B5EF4-FFF2-40B4-BE49-F238E27FC236}">
                <a16:creationId xmlns:a16="http://schemas.microsoft.com/office/drawing/2014/main" id="{342A9A7E-2B75-DD63-0001-DEEF2DE54688}"/>
              </a:ext>
            </a:extLst>
          </p:cNvPr>
          <p:cNvGraphicFramePr>
            <a:graphicFrameLocks noGrp="1"/>
          </p:cNvGraphicFramePr>
          <p:nvPr>
            <p:extLst>
              <p:ext uri="{D42A27DB-BD31-4B8C-83A1-F6EECF244321}">
                <p14:modId xmlns:p14="http://schemas.microsoft.com/office/powerpoint/2010/main" val="447008688"/>
              </p:ext>
            </p:extLst>
          </p:nvPr>
        </p:nvGraphicFramePr>
        <p:xfrm>
          <a:off x="2031999" y="1325562"/>
          <a:ext cx="8127999" cy="4846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81402861"/>
                    </a:ext>
                  </a:extLst>
                </a:gridCol>
                <a:gridCol w="2709333">
                  <a:extLst>
                    <a:ext uri="{9D8B030D-6E8A-4147-A177-3AD203B41FA5}">
                      <a16:colId xmlns:a16="http://schemas.microsoft.com/office/drawing/2014/main" val="3807201962"/>
                    </a:ext>
                  </a:extLst>
                </a:gridCol>
                <a:gridCol w="2709333">
                  <a:extLst>
                    <a:ext uri="{9D8B030D-6E8A-4147-A177-3AD203B41FA5}">
                      <a16:colId xmlns:a16="http://schemas.microsoft.com/office/drawing/2014/main" val="2153412570"/>
                    </a:ext>
                  </a:extLst>
                </a:gridCol>
              </a:tblGrid>
              <a:tr h="271335">
                <a:tc>
                  <a:txBody>
                    <a:bodyPr/>
                    <a:lstStyle/>
                    <a:p>
                      <a:pPr algn="ctr"/>
                      <a:r>
                        <a:rPr lang="en-US" dirty="0"/>
                        <a:t>Comparison category</a:t>
                      </a:r>
                    </a:p>
                  </a:txBody>
                  <a:tcPr/>
                </a:tc>
                <a:tc>
                  <a:txBody>
                    <a:bodyPr/>
                    <a:lstStyle/>
                    <a:p>
                      <a:pPr algn="ctr"/>
                      <a:r>
                        <a:rPr lang="en-US" dirty="0"/>
                        <a:t>Linear Programming </a:t>
                      </a:r>
                    </a:p>
                  </a:txBody>
                  <a:tcPr/>
                </a:tc>
                <a:tc>
                  <a:txBody>
                    <a:bodyPr/>
                    <a:lstStyle/>
                    <a:p>
                      <a:pPr algn="ctr"/>
                      <a:r>
                        <a:rPr lang="en-US" dirty="0"/>
                        <a:t>Integer Linear Programming</a:t>
                      </a:r>
                    </a:p>
                  </a:txBody>
                  <a:tcPr/>
                </a:tc>
                <a:extLst>
                  <a:ext uri="{0D108BD9-81ED-4DB2-BD59-A6C34878D82A}">
                    <a16:rowId xmlns:a16="http://schemas.microsoft.com/office/drawing/2014/main" val="2483062204"/>
                  </a:ext>
                </a:extLst>
              </a:tr>
              <a:tr h="451822">
                <a:tc>
                  <a:txBody>
                    <a:bodyPr/>
                    <a:lstStyle/>
                    <a:p>
                      <a:r>
                        <a:rPr lang="en-US" dirty="0"/>
                        <a:t>Objective</a:t>
                      </a:r>
                    </a:p>
                  </a:txBody>
                  <a:tcPr/>
                </a:tc>
                <a:tc>
                  <a:txBody>
                    <a:bodyPr/>
                    <a:lstStyle/>
                    <a:p>
                      <a:r>
                        <a:rPr lang="en-US" dirty="0" err="1"/>
                        <a:t>Maximising</a:t>
                      </a:r>
                      <a:r>
                        <a:rPr lang="en-US" dirty="0"/>
                        <a:t> portfolio’s expected return while allocating percentage of each asset </a:t>
                      </a:r>
                    </a:p>
                  </a:txBody>
                  <a:tcPr/>
                </a:tc>
                <a:tc>
                  <a:txBody>
                    <a:bodyPr/>
                    <a:lstStyle/>
                    <a:p>
                      <a:r>
                        <a:rPr lang="en-US" dirty="0" err="1"/>
                        <a:t>Maximising</a:t>
                      </a:r>
                      <a:r>
                        <a:rPr lang="en-US" dirty="0"/>
                        <a:t> portfolio by selecting a specified number of assets </a:t>
                      </a:r>
                    </a:p>
                  </a:txBody>
                  <a:tcPr/>
                </a:tc>
                <a:extLst>
                  <a:ext uri="{0D108BD9-81ED-4DB2-BD59-A6C34878D82A}">
                    <a16:rowId xmlns:a16="http://schemas.microsoft.com/office/drawing/2014/main" val="2229193305"/>
                  </a:ext>
                </a:extLst>
              </a:tr>
              <a:tr h="451822">
                <a:tc>
                  <a:txBody>
                    <a:bodyPr/>
                    <a:lstStyle/>
                    <a:p>
                      <a:r>
                        <a:rPr lang="en-US" dirty="0"/>
                        <a:t>Decision variables</a:t>
                      </a:r>
                    </a:p>
                  </a:txBody>
                  <a:tcPr/>
                </a:tc>
                <a:tc>
                  <a:txBody>
                    <a:bodyPr/>
                    <a:lstStyle/>
                    <a:p>
                      <a:r>
                        <a:rPr lang="en-US" dirty="0"/>
                        <a:t>Continuous values (%)</a:t>
                      </a:r>
                    </a:p>
                  </a:txBody>
                  <a:tcPr/>
                </a:tc>
                <a:tc>
                  <a:txBody>
                    <a:bodyPr/>
                    <a:lstStyle/>
                    <a:p>
                      <a:r>
                        <a:rPr lang="en-US" dirty="0"/>
                        <a:t>Binary (1 means select, 0 means not select)</a:t>
                      </a:r>
                    </a:p>
                  </a:txBody>
                  <a:tcPr/>
                </a:tc>
                <a:extLst>
                  <a:ext uri="{0D108BD9-81ED-4DB2-BD59-A6C34878D82A}">
                    <a16:rowId xmlns:a16="http://schemas.microsoft.com/office/drawing/2014/main" val="330764048"/>
                  </a:ext>
                </a:extLst>
              </a:tr>
              <a:tr h="451822">
                <a:tc>
                  <a:txBody>
                    <a:bodyPr/>
                    <a:lstStyle/>
                    <a:p>
                      <a:r>
                        <a:rPr lang="en-US" dirty="0"/>
                        <a:t>Output</a:t>
                      </a:r>
                    </a:p>
                  </a:txBody>
                  <a:tcPr/>
                </a:tc>
                <a:tc>
                  <a:txBody>
                    <a:bodyPr/>
                    <a:lstStyle/>
                    <a:p>
                      <a:r>
                        <a:rPr lang="en-US" dirty="0"/>
                        <a:t>Allocated investment percentages across all 8 assets bound by constraints</a:t>
                      </a:r>
                    </a:p>
                  </a:txBody>
                  <a:tcPr/>
                </a:tc>
                <a:tc>
                  <a:txBody>
                    <a:bodyPr/>
                    <a:lstStyle/>
                    <a:p>
                      <a:r>
                        <a:rPr lang="en-US" dirty="0"/>
                        <a:t>Selected 5 assets in the portfolio</a:t>
                      </a:r>
                    </a:p>
                  </a:txBody>
                  <a:tcPr/>
                </a:tc>
                <a:extLst>
                  <a:ext uri="{0D108BD9-81ED-4DB2-BD59-A6C34878D82A}">
                    <a16:rowId xmlns:a16="http://schemas.microsoft.com/office/drawing/2014/main" val="503656515"/>
                  </a:ext>
                </a:extLst>
              </a:tr>
              <a:tr h="451822">
                <a:tc>
                  <a:txBody>
                    <a:bodyPr/>
                    <a:lstStyle/>
                    <a:p>
                      <a:r>
                        <a:rPr lang="en-US" dirty="0"/>
                        <a:t>Optimal return &amp;</a:t>
                      </a:r>
                    </a:p>
                    <a:p>
                      <a:r>
                        <a:rPr lang="en-US" dirty="0" err="1"/>
                        <a:t>Normalised</a:t>
                      </a:r>
                      <a:r>
                        <a:rPr lang="en-US" dirty="0"/>
                        <a:t> optimal return</a:t>
                      </a:r>
                    </a:p>
                  </a:txBody>
                  <a:tcPr/>
                </a:tc>
                <a:tc>
                  <a:txBody>
                    <a:bodyPr/>
                    <a:lstStyle/>
                    <a:p>
                      <a:r>
                        <a:rPr lang="en-US" dirty="0"/>
                        <a:t>3.00% (weighted return based on asset allocation)</a:t>
                      </a:r>
                    </a:p>
                    <a:p>
                      <a:r>
                        <a:rPr lang="en-US" dirty="0"/>
                        <a:t>3.00%</a:t>
                      </a:r>
                    </a:p>
                  </a:txBody>
                  <a:tcPr/>
                </a:tc>
                <a:tc>
                  <a:txBody>
                    <a:bodyPr/>
                    <a:lstStyle/>
                    <a:p>
                      <a:r>
                        <a:rPr lang="en-US" dirty="0"/>
                        <a:t>17.14%</a:t>
                      </a:r>
                    </a:p>
                    <a:p>
                      <a:endParaRPr lang="en-US" dirty="0"/>
                    </a:p>
                    <a:p>
                      <a:endParaRPr lang="en-US" dirty="0"/>
                    </a:p>
                    <a:p>
                      <a:r>
                        <a:rPr lang="en-US" dirty="0"/>
                        <a:t>3.428%</a:t>
                      </a:r>
                    </a:p>
                  </a:txBody>
                  <a:tcPr/>
                </a:tc>
                <a:extLst>
                  <a:ext uri="{0D108BD9-81ED-4DB2-BD59-A6C34878D82A}">
                    <a16:rowId xmlns:a16="http://schemas.microsoft.com/office/drawing/2014/main" val="3015224851"/>
                  </a:ext>
                </a:extLst>
              </a:tr>
            </a:tbl>
          </a:graphicData>
        </a:graphic>
      </p:graphicFrame>
    </p:spTree>
    <p:extLst>
      <p:ext uri="{BB962C8B-B14F-4D97-AF65-F5344CB8AC3E}">
        <p14:creationId xmlns:p14="http://schemas.microsoft.com/office/powerpoint/2010/main" val="266102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9A8C-6756-5EA8-AC5D-745675A8451F}"/>
              </a:ext>
            </a:extLst>
          </p:cNvPr>
          <p:cNvSpPr>
            <a:spLocks noGrp="1"/>
          </p:cNvSpPr>
          <p:nvPr>
            <p:ph type="title"/>
          </p:nvPr>
        </p:nvSpPr>
        <p:spPr>
          <a:xfrm>
            <a:off x="838200" y="2766218"/>
            <a:ext cx="10515600" cy="1325563"/>
          </a:xfrm>
        </p:spPr>
        <p:txBody>
          <a:bodyPr/>
          <a:lstStyle/>
          <a:p>
            <a:pPr algn="ctr"/>
            <a:r>
              <a:rPr lang="en-US" dirty="0"/>
              <a:t>PRELIMINARY WORK </a:t>
            </a:r>
          </a:p>
        </p:txBody>
      </p:sp>
    </p:spTree>
    <p:extLst>
      <p:ext uri="{BB962C8B-B14F-4D97-AF65-F5344CB8AC3E}">
        <p14:creationId xmlns:p14="http://schemas.microsoft.com/office/powerpoint/2010/main" val="262652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4241EC-FF86-911D-5B56-F640F7A61142}"/>
              </a:ext>
            </a:extLst>
          </p:cNvPr>
          <p:cNvSpPr txBox="1">
            <a:spLocks/>
          </p:cNvSpPr>
          <p:nvPr/>
        </p:nvSpPr>
        <p:spPr>
          <a:xfrm>
            <a:off x="159854" y="0"/>
            <a:ext cx="118722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FINAL DECISION </a:t>
            </a:r>
          </a:p>
        </p:txBody>
      </p:sp>
      <p:sp>
        <p:nvSpPr>
          <p:cNvPr id="5" name="TextBox 4">
            <a:extLst>
              <a:ext uri="{FF2B5EF4-FFF2-40B4-BE49-F238E27FC236}">
                <a16:creationId xmlns:a16="http://schemas.microsoft.com/office/drawing/2014/main" id="{88B46F8D-9A7A-6643-E847-0183FF836B86}"/>
              </a:ext>
            </a:extLst>
          </p:cNvPr>
          <p:cNvSpPr txBox="1"/>
          <p:nvPr/>
        </p:nvSpPr>
        <p:spPr>
          <a:xfrm>
            <a:off x="1681737" y="1749546"/>
            <a:ext cx="8828523" cy="707886"/>
          </a:xfrm>
          <a:prstGeom prst="rect">
            <a:avLst/>
          </a:prstGeom>
          <a:noFill/>
        </p:spPr>
        <p:txBody>
          <a:bodyPr wrap="square" rtlCol="0">
            <a:spAutoFit/>
          </a:bodyPr>
          <a:lstStyle/>
          <a:p>
            <a:r>
              <a:rPr lang="en-US" sz="2000" dirty="0"/>
              <a:t>The LP model is suitable for allocating money across many options in the portfolio. The ILP model is suitable when choosing a fixed number of assets. </a:t>
            </a:r>
          </a:p>
        </p:txBody>
      </p:sp>
      <p:sp>
        <p:nvSpPr>
          <p:cNvPr id="6" name="TextBox 5">
            <a:extLst>
              <a:ext uri="{FF2B5EF4-FFF2-40B4-BE49-F238E27FC236}">
                <a16:creationId xmlns:a16="http://schemas.microsoft.com/office/drawing/2014/main" id="{711790DE-2CED-FBB8-6A71-E66B37CD1A74}"/>
              </a:ext>
            </a:extLst>
          </p:cNvPr>
          <p:cNvSpPr txBox="1"/>
          <p:nvPr/>
        </p:nvSpPr>
        <p:spPr>
          <a:xfrm>
            <a:off x="1681737" y="3320794"/>
            <a:ext cx="8828523" cy="1015663"/>
          </a:xfrm>
          <a:prstGeom prst="rect">
            <a:avLst/>
          </a:prstGeom>
          <a:noFill/>
          <a:ln w="38100">
            <a:solidFill>
              <a:schemeClr val="tx2">
                <a:lumMod val="75000"/>
                <a:lumOff val="25000"/>
              </a:schemeClr>
            </a:solidFill>
          </a:ln>
        </p:spPr>
        <p:txBody>
          <a:bodyPr wrap="square" rtlCol="0">
            <a:spAutoFit/>
          </a:bodyPr>
          <a:lstStyle/>
          <a:p>
            <a:r>
              <a:rPr lang="en-US" sz="2000" b="1" dirty="0"/>
              <a:t>The ILP model is the preferred strategy under this specific case thanks to its higher normalized expected return, even though the LP model allows more flexibility in allocating funds to invest in the stock market</a:t>
            </a:r>
          </a:p>
        </p:txBody>
      </p:sp>
    </p:spTree>
    <p:extLst>
      <p:ext uri="{BB962C8B-B14F-4D97-AF65-F5344CB8AC3E}">
        <p14:creationId xmlns:p14="http://schemas.microsoft.com/office/powerpoint/2010/main" val="418739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BCB0-E1A2-4C1D-9CAA-FD98D172F1F4}"/>
              </a:ext>
            </a:extLst>
          </p:cNvPr>
          <p:cNvSpPr>
            <a:spLocks noGrp="1"/>
          </p:cNvSpPr>
          <p:nvPr>
            <p:ph type="title"/>
          </p:nvPr>
        </p:nvSpPr>
        <p:spPr>
          <a:xfrm>
            <a:off x="838200" y="0"/>
            <a:ext cx="10515600" cy="1325563"/>
          </a:xfrm>
        </p:spPr>
        <p:txBody>
          <a:bodyPr/>
          <a:lstStyle/>
          <a:p>
            <a:pPr algn="ctr"/>
            <a:r>
              <a:rPr lang="en-US" dirty="0"/>
              <a:t>STOCK SELECTION</a:t>
            </a:r>
          </a:p>
        </p:txBody>
      </p:sp>
      <p:pic>
        <p:nvPicPr>
          <p:cNvPr id="9" name="Picture 8" descr="A screenshot of a computer&#10;&#10;AI-generated content may be incorrect.">
            <a:extLst>
              <a:ext uri="{FF2B5EF4-FFF2-40B4-BE49-F238E27FC236}">
                <a16:creationId xmlns:a16="http://schemas.microsoft.com/office/drawing/2014/main" id="{04C5F0B3-D922-7BB9-43F9-019A60316CEF}"/>
              </a:ext>
            </a:extLst>
          </p:cNvPr>
          <p:cNvPicPr>
            <a:picLocks noChangeAspect="1"/>
          </p:cNvPicPr>
          <p:nvPr/>
        </p:nvPicPr>
        <p:blipFill>
          <a:blip r:embed="rId2"/>
          <a:stretch>
            <a:fillRect/>
          </a:stretch>
        </p:blipFill>
        <p:spPr>
          <a:xfrm>
            <a:off x="0" y="1124977"/>
            <a:ext cx="12095718" cy="3354425"/>
          </a:xfrm>
          <a:prstGeom prst="rect">
            <a:avLst/>
          </a:prstGeom>
        </p:spPr>
      </p:pic>
      <p:sp>
        <p:nvSpPr>
          <p:cNvPr id="10" name="TextBox 9">
            <a:extLst>
              <a:ext uri="{FF2B5EF4-FFF2-40B4-BE49-F238E27FC236}">
                <a16:creationId xmlns:a16="http://schemas.microsoft.com/office/drawing/2014/main" id="{4A67FB51-A91E-1F0B-3490-8F1EF978E404}"/>
              </a:ext>
            </a:extLst>
          </p:cNvPr>
          <p:cNvSpPr txBox="1"/>
          <p:nvPr/>
        </p:nvSpPr>
        <p:spPr>
          <a:xfrm>
            <a:off x="2176041" y="4479402"/>
            <a:ext cx="8310622" cy="461665"/>
          </a:xfrm>
          <a:prstGeom prst="rect">
            <a:avLst/>
          </a:prstGeom>
          <a:noFill/>
        </p:spPr>
        <p:txBody>
          <a:bodyPr wrap="square" rtlCol="0">
            <a:spAutoFit/>
          </a:bodyPr>
          <a:lstStyle/>
          <a:p>
            <a:pPr algn="just"/>
            <a:r>
              <a:rPr lang="en-US" sz="2400" b="1" dirty="0">
                <a:solidFill>
                  <a:schemeClr val="tx2">
                    <a:lumMod val="75000"/>
                    <a:lumOff val="25000"/>
                  </a:schemeClr>
                </a:solidFill>
              </a:rPr>
              <a:t>Important note for the report – Dividends paying stock</a:t>
            </a:r>
          </a:p>
        </p:txBody>
      </p:sp>
      <p:sp>
        <p:nvSpPr>
          <p:cNvPr id="11" name="TextBox 10">
            <a:extLst>
              <a:ext uri="{FF2B5EF4-FFF2-40B4-BE49-F238E27FC236}">
                <a16:creationId xmlns:a16="http://schemas.microsoft.com/office/drawing/2014/main" id="{4D1EF366-2ED8-26EC-C1D0-5F39C392A392}"/>
              </a:ext>
            </a:extLst>
          </p:cNvPr>
          <p:cNvSpPr txBox="1"/>
          <p:nvPr/>
        </p:nvSpPr>
        <p:spPr>
          <a:xfrm>
            <a:off x="2176041" y="4941067"/>
            <a:ext cx="748882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Pro Medicus Limited (ASX:PME) – S11</a:t>
            </a:r>
          </a:p>
          <a:p>
            <a:pPr marL="342900" indent="-342900">
              <a:buFont typeface="Arial" panose="020B0604020202020204" pitchFamily="34" charset="0"/>
              <a:buChar char="•"/>
            </a:pPr>
            <a:r>
              <a:rPr lang="en-US" sz="2000" dirty="0"/>
              <a:t>Telstra Group Limited (ASX:TLS) – S31</a:t>
            </a:r>
          </a:p>
          <a:p>
            <a:pPr marL="342900" indent="-342900">
              <a:buFont typeface="Arial" panose="020B0604020202020204" pitchFamily="34" charset="0"/>
              <a:buChar char="•"/>
            </a:pPr>
            <a:r>
              <a:rPr lang="en-US" sz="2000" dirty="0"/>
              <a:t>Commonwealth Bank of Australia (ASX:CBA) – S41</a:t>
            </a:r>
          </a:p>
          <a:p>
            <a:pPr marL="342900" indent="-342900">
              <a:buFont typeface="Arial" panose="020B0604020202020204" pitchFamily="34" charset="0"/>
              <a:buChar char="•"/>
            </a:pPr>
            <a:r>
              <a:rPr lang="en-US" sz="2000" dirty="0"/>
              <a:t>Westpac Banking Limited (ASX:WBC) – S42 </a:t>
            </a:r>
          </a:p>
          <a:p>
            <a:endParaRPr lang="en-US" sz="2000" dirty="0"/>
          </a:p>
        </p:txBody>
      </p:sp>
    </p:spTree>
    <p:extLst>
      <p:ext uri="{BB962C8B-B14F-4D97-AF65-F5344CB8AC3E}">
        <p14:creationId xmlns:p14="http://schemas.microsoft.com/office/powerpoint/2010/main" val="372430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3976-6725-9802-C838-584767FFDC2A}"/>
              </a:ext>
            </a:extLst>
          </p:cNvPr>
          <p:cNvSpPr>
            <a:spLocks noGrp="1"/>
          </p:cNvSpPr>
          <p:nvPr>
            <p:ph type="title"/>
          </p:nvPr>
        </p:nvSpPr>
        <p:spPr>
          <a:xfrm>
            <a:off x="3300272" y="0"/>
            <a:ext cx="5668618" cy="1325563"/>
          </a:xfrm>
        </p:spPr>
        <p:txBody>
          <a:bodyPr/>
          <a:lstStyle/>
          <a:p>
            <a:pPr algn="ctr"/>
            <a:r>
              <a:rPr lang="en-US" dirty="0"/>
              <a:t>RISK CATEGORISATION</a:t>
            </a:r>
          </a:p>
        </p:txBody>
      </p:sp>
      <p:sp>
        <p:nvSpPr>
          <p:cNvPr id="5" name="TextBox 4">
            <a:extLst>
              <a:ext uri="{FF2B5EF4-FFF2-40B4-BE49-F238E27FC236}">
                <a16:creationId xmlns:a16="http://schemas.microsoft.com/office/drawing/2014/main" id="{72CF2575-4C69-9D6A-B75C-110F40C01A9E}"/>
              </a:ext>
            </a:extLst>
          </p:cNvPr>
          <p:cNvSpPr txBox="1"/>
          <p:nvPr/>
        </p:nvSpPr>
        <p:spPr>
          <a:xfrm>
            <a:off x="3300272" y="1575410"/>
            <a:ext cx="5668618" cy="923330"/>
          </a:xfrm>
          <a:prstGeom prst="rect">
            <a:avLst/>
          </a:prstGeom>
          <a:noFill/>
        </p:spPr>
        <p:txBody>
          <a:bodyPr wrap="square" rtlCol="0">
            <a:spAutoFit/>
          </a:bodyPr>
          <a:lstStyle/>
          <a:p>
            <a:pPr algn="just"/>
            <a:r>
              <a:rPr lang="en-US" b="1" dirty="0">
                <a:solidFill>
                  <a:schemeClr val="tx2">
                    <a:lumMod val="75000"/>
                    <a:lumOff val="25000"/>
                  </a:schemeClr>
                </a:solidFill>
              </a:rPr>
              <a:t>The risk of each stock is calculated using the standard deviation (s) from the monthly rate of return of the respective stock. </a:t>
            </a:r>
          </a:p>
        </p:txBody>
      </p:sp>
      <p:pic>
        <p:nvPicPr>
          <p:cNvPr id="7" name="Picture 6" descr="A table with text and numbers&#10;&#10;AI-generated content may be incorrect.">
            <a:extLst>
              <a:ext uri="{FF2B5EF4-FFF2-40B4-BE49-F238E27FC236}">
                <a16:creationId xmlns:a16="http://schemas.microsoft.com/office/drawing/2014/main" id="{035B8932-F2D6-E50C-7913-90C0648DEDFA}"/>
              </a:ext>
            </a:extLst>
          </p:cNvPr>
          <p:cNvPicPr>
            <a:picLocks noChangeAspect="1"/>
          </p:cNvPicPr>
          <p:nvPr/>
        </p:nvPicPr>
        <p:blipFill>
          <a:blip r:embed="rId2"/>
          <a:stretch>
            <a:fillRect/>
          </a:stretch>
        </p:blipFill>
        <p:spPr>
          <a:xfrm>
            <a:off x="0" y="2829489"/>
            <a:ext cx="12192000" cy="2564253"/>
          </a:xfrm>
          <a:prstGeom prst="rect">
            <a:avLst/>
          </a:prstGeom>
        </p:spPr>
      </p:pic>
      <p:graphicFrame>
        <p:nvGraphicFramePr>
          <p:cNvPr id="3" name="Table 2">
            <a:extLst>
              <a:ext uri="{FF2B5EF4-FFF2-40B4-BE49-F238E27FC236}">
                <a16:creationId xmlns:a16="http://schemas.microsoft.com/office/drawing/2014/main" id="{A90D65A0-1D22-DD5F-8843-3D7C28BC200E}"/>
              </a:ext>
            </a:extLst>
          </p:cNvPr>
          <p:cNvGraphicFramePr>
            <a:graphicFrameLocks noGrp="1"/>
          </p:cNvGraphicFramePr>
          <p:nvPr>
            <p:extLst>
              <p:ext uri="{D42A27DB-BD31-4B8C-83A1-F6EECF244321}">
                <p14:modId xmlns:p14="http://schemas.microsoft.com/office/powerpoint/2010/main" val="1401135769"/>
              </p:ext>
            </p:extLst>
          </p:nvPr>
        </p:nvGraphicFramePr>
        <p:xfrm>
          <a:off x="0" y="5771912"/>
          <a:ext cx="3553427" cy="372728"/>
        </p:xfrm>
        <a:graphic>
          <a:graphicData uri="http://schemas.openxmlformats.org/drawingml/2006/table">
            <a:tbl>
              <a:tblPr firstRow="1" bandRow="1">
                <a:tableStyleId>{5C22544A-7EE6-4342-B048-85BDC9FD1C3A}</a:tableStyleId>
              </a:tblPr>
              <a:tblGrid>
                <a:gridCol w="1527261">
                  <a:extLst>
                    <a:ext uri="{9D8B030D-6E8A-4147-A177-3AD203B41FA5}">
                      <a16:colId xmlns:a16="http://schemas.microsoft.com/office/drawing/2014/main" val="43594489"/>
                    </a:ext>
                  </a:extLst>
                </a:gridCol>
                <a:gridCol w="2026166">
                  <a:extLst>
                    <a:ext uri="{9D8B030D-6E8A-4147-A177-3AD203B41FA5}">
                      <a16:colId xmlns:a16="http://schemas.microsoft.com/office/drawing/2014/main" val="3746899431"/>
                    </a:ext>
                  </a:extLst>
                </a:gridCol>
              </a:tblGrid>
              <a:tr h="372728">
                <a:tc>
                  <a:txBody>
                    <a:bodyPr/>
                    <a:lstStyle/>
                    <a:p>
                      <a:r>
                        <a:rPr lang="en-US" dirty="0"/>
                        <a:t>R1 (Low risk)</a:t>
                      </a:r>
                    </a:p>
                  </a:txBody>
                  <a:tcPr/>
                </a:tc>
                <a:tc>
                  <a:txBody>
                    <a:bodyPr/>
                    <a:lstStyle/>
                    <a:p>
                      <a:r>
                        <a:rPr lang="en-US" dirty="0"/>
                        <a:t>Up to 10.00%</a:t>
                      </a:r>
                    </a:p>
                  </a:txBody>
                  <a:tcPr/>
                </a:tc>
                <a:extLst>
                  <a:ext uri="{0D108BD9-81ED-4DB2-BD59-A6C34878D82A}">
                    <a16:rowId xmlns:a16="http://schemas.microsoft.com/office/drawing/2014/main" val="1323978838"/>
                  </a:ext>
                </a:extLst>
              </a:tr>
            </a:tbl>
          </a:graphicData>
        </a:graphic>
      </p:graphicFrame>
      <p:graphicFrame>
        <p:nvGraphicFramePr>
          <p:cNvPr id="6" name="Table 5">
            <a:extLst>
              <a:ext uri="{FF2B5EF4-FFF2-40B4-BE49-F238E27FC236}">
                <a16:creationId xmlns:a16="http://schemas.microsoft.com/office/drawing/2014/main" id="{C711ACA8-FF9E-C54B-F6BB-3D1CA8198D00}"/>
              </a:ext>
            </a:extLst>
          </p:cNvPr>
          <p:cNvGraphicFramePr>
            <a:graphicFrameLocks noGrp="1"/>
          </p:cNvGraphicFramePr>
          <p:nvPr>
            <p:extLst>
              <p:ext uri="{D42A27DB-BD31-4B8C-83A1-F6EECF244321}">
                <p14:modId xmlns:p14="http://schemas.microsoft.com/office/powerpoint/2010/main" val="3237212999"/>
              </p:ext>
            </p:extLst>
          </p:nvPr>
        </p:nvGraphicFramePr>
        <p:xfrm>
          <a:off x="3553427" y="5771912"/>
          <a:ext cx="5162308" cy="372728"/>
        </p:xfrm>
        <a:graphic>
          <a:graphicData uri="http://schemas.openxmlformats.org/drawingml/2006/table">
            <a:tbl>
              <a:tblPr firstRow="1" bandRow="1">
                <a:tableStyleId>{5C22544A-7EE6-4342-B048-85BDC9FD1C3A}</a:tableStyleId>
              </a:tblPr>
              <a:tblGrid>
                <a:gridCol w="2218758">
                  <a:extLst>
                    <a:ext uri="{9D8B030D-6E8A-4147-A177-3AD203B41FA5}">
                      <a16:colId xmlns:a16="http://schemas.microsoft.com/office/drawing/2014/main" val="43594489"/>
                    </a:ext>
                  </a:extLst>
                </a:gridCol>
                <a:gridCol w="2943550">
                  <a:extLst>
                    <a:ext uri="{9D8B030D-6E8A-4147-A177-3AD203B41FA5}">
                      <a16:colId xmlns:a16="http://schemas.microsoft.com/office/drawing/2014/main" val="3746899431"/>
                    </a:ext>
                  </a:extLst>
                </a:gridCol>
              </a:tblGrid>
              <a:tr h="372728">
                <a:tc>
                  <a:txBody>
                    <a:bodyPr/>
                    <a:lstStyle/>
                    <a:p>
                      <a:r>
                        <a:rPr lang="en-US" dirty="0"/>
                        <a:t>R2 (Medium risk)</a:t>
                      </a:r>
                    </a:p>
                  </a:txBody>
                  <a:tcPr/>
                </a:tc>
                <a:tc>
                  <a:txBody>
                    <a:bodyPr/>
                    <a:lstStyle/>
                    <a:p>
                      <a:r>
                        <a:rPr lang="en-US" dirty="0"/>
                        <a:t>Between 10.00% to 20.00%</a:t>
                      </a:r>
                    </a:p>
                  </a:txBody>
                  <a:tcPr/>
                </a:tc>
                <a:extLst>
                  <a:ext uri="{0D108BD9-81ED-4DB2-BD59-A6C34878D82A}">
                    <a16:rowId xmlns:a16="http://schemas.microsoft.com/office/drawing/2014/main" val="1323978838"/>
                  </a:ext>
                </a:extLst>
              </a:tr>
            </a:tbl>
          </a:graphicData>
        </a:graphic>
      </p:graphicFrame>
      <p:graphicFrame>
        <p:nvGraphicFramePr>
          <p:cNvPr id="8" name="Table 7">
            <a:extLst>
              <a:ext uri="{FF2B5EF4-FFF2-40B4-BE49-F238E27FC236}">
                <a16:creationId xmlns:a16="http://schemas.microsoft.com/office/drawing/2014/main" id="{76A722E7-4ED9-0C12-13F5-F10D4FE246AE}"/>
              </a:ext>
            </a:extLst>
          </p:cNvPr>
          <p:cNvGraphicFramePr>
            <a:graphicFrameLocks noGrp="1"/>
          </p:cNvGraphicFramePr>
          <p:nvPr>
            <p:extLst>
              <p:ext uri="{D42A27DB-BD31-4B8C-83A1-F6EECF244321}">
                <p14:modId xmlns:p14="http://schemas.microsoft.com/office/powerpoint/2010/main" val="2638477564"/>
              </p:ext>
            </p:extLst>
          </p:nvPr>
        </p:nvGraphicFramePr>
        <p:xfrm>
          <a:off x="8715735" y="5771912"/>
          <a:ext cx="3476263" cy="372728"/>
        </p:xfrm>
        <a:graphic>
          <a:graphicData uri="http://schemas.openxmlformats.org/drawingml/2006/table">
            <a:tbl>
              <a:tblPr firstRow="1" bandRow="1">
                <a:tableStyleId>{5C22544A-7EE6-4342-B048-85BDC9FD1C3A}</a:tableStyleId>
              </a:tblPr>
              <a:tblGrid>
                <a:gridCol w="1593290">
                  <a:extLst>
                    <a:ext uri="{9D8B030D-6E8A-4147-A177-3AD203B41FA5}">
                      <a16:colId xmlns:a16="http://schemas.microsoft.com/office/drawing/2014/main" val="43594489"/>
                    </a:ext>
                  </a:extLst>
                </a:gridCol>
                <a:gridCol w="1882973">
                  <a:extLst>
                    <a:ext uri="{9D8B030D-6E8A-4147-A177-3AD203B41FA5}">
                      <a16:colId xmlns:a16="http://schemas.microsoft.com/office/drawing/2014/main" val="3746899431"/>
                    </a:ext>
                  </a:extLst>
                </a:gridCol>
              </a:tblGrid>
              <a:tr h="372728">
                <a:tc>
                  <a:txBody>
                    <a:bodyPr/>
                    <a:lstStyle/>
                    <a:p>
                      <a:r>
                        <a:rPr lang="en-US" dirty="0"/>
                        <a:t>R3 (High risk)</a:t>
                      </a:r>
                    </a:p>
                  </a:txBody>
                  <a:tcPr/>
                </a:tc>
                <a:tc>
                  <a:txBody>
                    <a:bodyPr/>
                    <a:lstStyle/>
                    <a:p>
                      <a:r>
                        <a:rPr lang="en-US" dirty="0"/>
                        <a:t>Above 20.00%</a:t>
                      </a:r>
                    </a:p>
                  </a:txBody>
                  <a:tcPr/>
                </a:tc>
                <a:extLst>
                  <a:ext uri="{0D108BD9-81ED-4DB2-BD59-A6C34878D82A}">
                    <a16:rowId xmlns:a16="http://schemas.microsoft.com/office/drawing/2014/main" val="1323978838"/>
                  </a:ext>
                </a:extLst>
              </a:tr>
            </a:tbl>
          </a:graphicData>
        </a:graphic>
      </p:graphicFrame>
    </p:spTree>
    <p:extLst>
      <p:ext uri="{BB962C8B-B14F-4D97-AF65-F5344CB8AC3E}">
        <p14:creationId xmlns:p14="http://schemas.microsoft.com/office/powerpoint/2010/main" val="404254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C280-EA39-16AB-18AB-E5CF78AE65CF}"/>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5" name="Title 1">
            <a:extLst>
              <a:ext uri="{FF2B5EF4-FFF2-40B4-BE49-F238E27FC236}">
                <a16:creationId xmlns:a16="http://schemas.microsoft.com/office/drawing/2014/main" id="{8EFE8AF7-65F1-F8D5-9775-8F38ECF80452}"/>
              </a:ext>
            </a:extLst>
          </p:cNvPr>
          <p:cNvSpPr txBox="1">
            <a:spLocks/>
          </p:cNvSpPr>
          <p:nvPr/>
        </p:nvSpPr>
        <p:spPr>
          <a:xfrm>
            <a:off x="493423" y="822624"/>
            <a:ext cx="45049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Conceptual Model</a:t>
            </a:r>
          </a:p>
        </p:txBody>
      </p:sp>
      <p:sp>
        <p:nvSpPr>
          <p:cNvPr id="3" name="Rectangle 2">
            <a:extLst>
              <a:ext uri="{FF2B5EF4-FFF2-40B4-BE49-F238E27FC236}">
                <a16:creationId xmlns:a16="http://schemas.microsoft.com/office/drawing/2014/main" id="{EA10E5A2-027E-199B-B661-AAFDE9E54338}"/>
              </a:ext>
            </a:extLst>
          </p:cNvPr>
          <p:cNvSpPr/>
          <p:nvPr/>
        </p:nvSpPr>
        <p:spPr>
          <a:xfrm>
            <a:off x="9265795" y="3810256"/>
            <a:ext cx="2766350" cy="76392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Maximised</a:t>
            </a:r>
            <a:r>
              <a:rPr lang="en-US" dirty="0">
                <a:solidFill>
                  <a:sysClr val="windowText" lastClr="000000"/>
                </a:solidFill>
              </a:rPr>
              <a:t> optimal expected return</a:t>
            </a:r>
          </a:p>
        </p:txBody>
      </p:sp>
      <p:sp>
        <p:nvSpPr>
          <p:cNvPr id="4" name="Rounded Rectangle 3">
            <a:extLst>
              <a:ext uri="{FF2B5EF4-FFF2-40B4-BE49-F238E27FC236}">
                <a16:creationId xmlns:a16="http://schemas.microsoft.com/office/drawing/2014/main" id="{8D9B2C0E-B7EC-E518-F4D7-E3E3983F7BD3}"/>
              </a:ext>
            </a:extLst>
          </p:cNvPr>
          <p:cNvSpPr/>
          <p:nvPr/>
        </p:nvSpPr>
        <p:spPr>
          <a:xfrm>
            <a:off x="5434226" y="4187611"/>
            <a:ext cx="2766349" cy="103304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Allocated proportion of each stock</a:t>
            </a:r>
          </a:p>
        </p:txBody>
      </p:sp>
      <p:sp>
        <p:nvSpPr>
          <p:cNvPr id="6" name="Oval 5">
            <a:extLst>
              <a:ext uri="{FF2B5EF4-FFF2-40B4-BE49-F238E27FC236}">
                <a16:creationId xmlns:a16="http://schemas.microsoft.com/office/drawing/2014/main" id="{01607F03-12A8-AC53-FFE2-A3CDFA957094}"/>
              </a:ext>
            </a:extLst>
          </p:cNvPr>
          <p:cNvSpPr/>
          <p:nvPr/>
        </p:nvSpPr>
        <p:spPr>
          <a:xfrm>
            <a:off x="5283755" y="2438003"/>
            <a:ext cx="2766349" cy="1030147"/>
          </a:xfrm>
          <a:prstGeom prst="ellipse">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Average expected return of each stock</a:t>
            </a:r>
          </a:p>
        </p:txBody>
      </p:sp>
      <p:cxnSp>
        <p:nvCxnSpPr>
          <p:cNvPr id="8" name="Straight Arrow Connector 7">
            <a:extLst>
              <a:ext uri="{FF2B5EF4-FFF2-40B4-BE49-F238E27FC236}">
                <a16:creationId xmlns:a16="http://schemas.microsoft.com/office/drawing/2014/main" id="{5498093F-7C3E-94A7-464C-CDED2D637577}"/>
              </a:ext>
            </a:extLst>
          </p:cNvPr>
          <p:cNvCxnSpPr>
            <a:stCxn id="4" idx="3"/>
            <a:endCxn id="3" idx="1"/>
          </p:cNvCxnSpPr>
          <p:nvPr/>
        </p:nvCxnSpPr>
        <p:spPr>
          <a:xfrm flipV="1">
            <a:off x="8200575" y="4192221"/>
            <a:ext cx="1065220" cy="511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F869DF5-7EED-2B19-E305-A6583F06AE93}"/>
              </a:ext>
            </a:extLst>
          </p:cNvPr>
          <p:cNvCxnSpPr>
            <a:stCxn id="6" idx="6"/>
            <a:endCxn id="3" idx="1"/>
          </p:cNvCxnSpPr>
          <p:nvPr/>
        </p:nvCxnSpPr>
        <p:spPr>
          <a:xfrm>
            <a:off x="8050104" y="2953077"/>
            <a:ext cx="1215691" cy="123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C3295210-99D6-F875-DAB4-ED1681D026AD}"/>
              </a:ext>
            </a:extLst>
          </p:cNvPr>
          <p:cNvSpPr/>
          <p:nvPr/>
        </p:nvSpPr>
        <p:spPr>
          <a:xfrm>
            <a:off x="499299" y="1972446"/>
            <a:ext cx="2321412" cy="802182"/>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High-risk stocks limit</a:t>
            </a:r>
          </a:p>
        </p:txBody>
      </p:sp>
      <p:sp>
        <p:nvSpPr>
          <p:cNvPr id="28" name="Rectangle 27">
            <a:extLst>
              <a:ext uri="{FF2B5EF4-FFF2-40B4-BE49-F238E27FC236}">
                <a16:creationId xmlns:a16="http://schemas.microsoft.com/office/drawing/2014/main" id="{82BF6FE3-4E45-AF40-93CB-93DBE2C8B11A}"/>
              </a:ext>
            </a:extLst>
          </p:cNvPr>
          <p:cNvSpPr/>
          <p:nvPr/>
        </p:nvSpPr>
        <p:spPr>
          <a:xfrm>
            <a:off x="499299" y="2774628"/>
            <a:ext cx="2321412" cy="111654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Priority for Low-risk stocks</a:t>
            </a:r>
          </a:p>
        </p:txBody>
      </p:sp>
      <p:sp>
        <p:nvSpPr>
          <p:cNvPr id="29" name="Rectangle 28">
            <a:extLst>
              <a:ext uri="{FF2B5EF4-FFF2-40B4-BE49-F238E27FC236}">
                <a16:creationId xmlns:a16="http://schemas.microsoft.com/office/drawing/2014/main" id="{156BBBAB-B45D-0488-76B3-33F96554951D}"/>
              </a:ext>
            </a:extLst>
          </p:cNvPr>
          <p:cNvSpPr/>
          <p:nvPr/>
        </p:nvSpPr>
        <p:spPr>
          <a:xfrm>
            <a:off x="499299" y="3891169"/>
            <a:ext cx="2321412" cy="68301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Sectors allocation</a:t>
            </a:r>
          </a:p>
        </p:txBody>
      </p:sp>
      <p:sp>
        <p:nvSpPr>
          <p:cNvPr id="30" name="Rectangle 29">
            <a:extLst>
              <a:ext uri="{FF2B5EF4-FFF2-40B4-BE49-F238E27FC236}">
                <a16:creationId xmlns:a16="http://schemas.microsoft.com/office/drawing/2014/main" id="{D139D8F0-5B1D-055D-C5E9-6EFFD729037B}"/>
              </a:ext>
            </a:extLst>
          </p:cNvPr>
          <p:cNvSpPr/>
          <p:nvPr/>
        </p:nvSpPr>
        <p:spPr>
          <a:xfrm>
            <a:off x="499299" y="4574185"/>
            <a:ext cx="2321412" cy="68301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Minimum allocation per stock</a:t>
            </a:r>
          </a:p>
        </p:txBody>
      </p:sp>
      <p:sp>
        <p:nvSpPr>
          <p:cNvPr id="31" name="Rectangle 30">
            <a:extLst>
              <a:ext uri="{FF2B5EF4-FFF2-40B4-BE49-F238E27FC236}">
                <a16:creationId xmlns:a16="http://schemas.microsoft.com/office/drawing/2014/main" id="{DCEE9C89-CC05-D86A-596A-3BDB32585697}"/>
              </a:ext>
            </a:extLst>
          </p:cNvPr>
          <p:cNvSpPr/>
          <p:nvPr/>
        </p:nvSpPr>
        <p:spPr>
          <a:xfrm>
            <a:off x="499299" y="5261107"/>
            <a:ext cx="2321412" cy="68301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investment sum</a:t>
            </a:r>
          </a:p>
        </p:txBody>
      </p:sp>
      <p:sp>
        <p:nvSpPr>
          <p:cNvPr id="32" name="Rectangle 31">
            <a:extLst>
              <a:ext uri="{FF2B5EF4-FFF2-40B4-BE49-F238E27FC236}">
                <a16:creationId xmlns:a16="http://schemas.microsoft.com/office/drawing/2014/main" id="{31824FCA-4354-7EB0-5723-AEA79980AB31}"/>
              </a:ext>
            </a:extLst>
          </p:cNvPr>
          <p:cNvSpPr/>
          <p:nvPr/>
        </p:nvSpPr>
        <p:spPr>
          <a:xfrm>
            <a:off x="493423" y="5948029"/>
            <a:ext cx="2321412" cy="68301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Dividend stocks allocation</a:t>
            </a:r>
          </a:p>
        </p:txBody>
      </p:sp>
      <p:cxnSp>
        <p:nvCxnSpPr>
          <p:cNvPr id="33" name="Straight Arrow Connector 32">
            <a:extLst>
              <a:ext uri="{FF2B5EF4-FFF2-40B4-BE49-F238E27FC236}">
                <a16:creationId xmlns:a16="http://schemas.microsoft.com/office/drawing/2014/main" id="{04F2D85E-A3D8-33B9-5C82-891DE474F9B6}"/>
              </a:ext>
            </a:extLst>
          </p:cNvPr>
          <p:cNvCxnSpPr>
            <a:cxnSpLocks/>
            <a:stCxn id="22" idx="3"/>
            <a:endCxn id="4" idx="1"/>
          </p:cNvCxnSpPr>
          <p:nvPr/>
        </p:nvCxnSpPr>
        <p:spPr>
          <a:xfrm>
            <a:off x="2820711" y="2373537"/>
            <a:ext cx="2613515" cy="23305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E0848018-C423-BD3F-2B50-E2E16957D46F}"/>
              </a:ext>
            </a:extLst>
          </p:cNvPr>
          <p:cNvCxnSpPr>
            <a:cxnSpLocks/>
            <a:stCxn id="28" idx="3"/>
            <a:endCxn id="4" idx="1"/>
          </p:cNvCxnSpPr>
          <p:nvPr/>
        </p:nvCxnSpPr>
        <p:spPr>
          <a:xfrm>
            <a:off x="2820711" y="3332899"/>
            <a:ext cx="2613515" cy="13712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38BA06C-76FE-F37B-1987-65960A2FE3AF}"/>
              </a:ext>
            </a:extLst>
          </p:cNvPr>
          <p:cNvCxnSpPr>
            <a:cxnSpLocks/>
            <a:stCxn id="29" idx="3"/>
            <a:endCxn id="4" idx="1"/>
          </p:cNvCxnSpPr>
          <p:nvPr/>
        </p:nvCxnSpPr>
        <p:spPr>
          <a:xfrm>
            <a:off x="2820711" y="4232677"/>
            <a:ext cx="2613515" cy="471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AAF414E-6B9F-343F-682C-F388CFC530E8}"/>
              </a:ext>
            </a:extLst>
          </p:cNvPr>
          <p:cNvCxnSpPr>
            <a:cxnSpLocks/>
            <a:stCxn id="30" idx="3"/>
            <a:endCxn id="4" idx="1"/>
          </p:cNvCxnSpPr>
          <p:nvPr/>
        </p:nvCxnSpPr>
        <p:spPr>
          <a:xfrm flipV="1">
            <a:off x="2820711" y="4704131"/>
            <a:ext cx="2613515" cy="2115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6364944-A7F0-3229-4B6B-056C7ADF4698}"/>
              </a:ext>
            </a:extLst>
          </p:cNvPr>
          <p:cNvCxnSpPr>
            <a:cxnSpLocks/>
            <a:stCxn id="31" idx="3"/>
            <a:endCxn id="4" idx="1"/>
          </p:cNvCxnSpPr>
          <p:nvPr/>
        </p:nvCxnSpPr>
        <p:spPr>
          <a:xfrm flipV="1">
            <a:off x="2820711" y="4704131"/>
            <a:ext cx="2613515" cy="8984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74BDCA5-7EA7-C742-A15D-E2BAC4432BDF}"/>
              </a:ext>
            </a:extLst>
          </p:cNvPr>
          <p:cNvCxnSpPr>
            <a:cxnSpLocks/>
            <a:stCxn id="32" idx="3"/>
            <a:endCxn id="4" idx="1"/>
          </p:cNvCxnSpPr>
          <p:nvPr/>
        </p:nvCxnSpPr>
        <p:spPr>
          <a:xfrm flipV="1">
            <a:off x="2814835" y="4704131"/>
            <a:ext cx="2619391" cy="15854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6F9A70F1-7A19-598A-964A-38DEAA4D3335}"/>
              </a:ext>
            </a:extLst>
          </p:cNvPr>
          <p:cNvSpPr/>
          <p:nvPr/>
        </p:nvSpPr>
        <p:spPr>
          <a:xfrm>
            <a:off x="6633131" y="5543448"/>
            <a:ext cx="819167" cy="278941"/>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7" name="TextBox 116">
            <a:extLst>
              <a:ext uri="{FF2B5EF4-FFF2-40B4-BE49-F238E27FC236}">
                <a16:creationId xmlns:a16="http://schemas.microsoft.com/office/drawing/2014/main" id="{1A665A27-F87F-390E-90AD-709B3B8555E5}"/>
              </a:ext>
            </a:extLst>
          </p:cNvPr>
          <p:cNvSpPr txBox="1"/>
          <p:nvPr/>
        </p:nvSpPr>
        <p:spPr>
          <a:xfrm>
            <a:off x="7690940" y="5358804"/>
            <a:ext cx="1568631" cy="646331"/>
          </a:xfrm>
          <a:prstGeom prst="rect">
            <a:avLst/>
          </a:prstGeom>
          <a:noFill/>
        </p:spPr>
        <p:txBody>
          <a:bodyPr wrap="square" rtlCol="0">
            <a:spAutoFit/>
          </a:bodyPr>
          <a:lstStyle/>
          <a:p>
            <a:r>
              <a:rPr lang="en-US" dirty="0"/>
              <a:t>Fixed inputs (Constants)</a:t>
            </a:r>
          </a:p>
        </p:txBody>
      </p:sp>
      <p:sp>
        <p:nvSpPr>
          <p:cNvPr id="118" name="Rounded Rectangle 117">
            <a:extLst>
              <a:ext uri="{FF2B5EF4-FFF2-40B4-BE49-F238E27FC236}">
                <a16:creationId xmlns:a16="http://schemas.microsoft.com/office/drawing/2014/main" id="{C2123219-754F-F41F-C12B-9C5D2C2313EC}"/>
              </a:ext>
            </a:extLst>
          </p:cNvPr>
          <p:cNvSpPr/>
          <p:nvPr/>
        </p:nvSpPr>
        <p:spPr>
          <a:xfrm>
            <a:off x="9701651" y="5527513"/>
            <a:ext cx="819167" cy="308911"/>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9" name="TextBox 118">
            <a:extLst>
              <a:ext uri="{FF2B5EF4-FFF2-40B4-BE49-F238E27FC236}">
                <a16:creationId xmlns:a16="http://schemas.microsoft.com/office/drawing/2014/main" id="{FF3599D9-76D3-4FDB-6EF5-6A0C99E00C02}"/>
              </a:ext>
            </a:extLst>
          </p:cNvPr>
          <p:cNvSpPr txBox="1"/>
          <p:nvPr/>
        </p:nvSpPr>
        <p:spPr>
          <a:xfrm>
            <a:off x="10648970" y="5247450"/>
            <a:ext cx="1681525" cy="923330"/>
          </a:xfrm>
          <a:prstGeom prst="rect">
            <a:avLst/>
          </a:prstGeom>
          <a:noFill/>
        </p:spPr>
        <p:txBody>
          <a:bodyPr wrap="square" rtlCol="0">
            <a:spAutoFit/>
          </a:bodyPr>
          <a:lstStyle/>
          <a:p>
            <a:r>
              <a:rPr lang="en-US" dirty="0"/>
              <a:t>Decision variables (inputs)</a:t>
            </a:r>
          </a:p>
        </p:txBody>
      </p:sp>
      <p:sp>
        <p:nvSpPr>
          <p:cNvPr id="120" name="Rectangle 119">
            <a:extLst>
              <a:ext uri="{FF2B5EF4-FFF2-40B4-BE49-F238E27FC236}">
                <a16:creationId xmlns:a16="http://schemas.microsoft.com/office/drawing/2014/main" id="{39D722F1-482F-7706-C723-BE5E5CC3AFB0}"/>
              </a:ext>
            </a:extLst>
          </p:cNvPr>
          <p:cNvSpPr/>
          <p:nvPr/>
        </p:nvSpPr>
        <p:spPr>
          <a:xfrm>
            <a:off x="6633131" y="6204907"/>
            <a:ext cx="829547" cy="308911"/>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21" name="TextBox 120">
            <a:extLst>
              <a:ext uri="{FF2B5EF4-FFF2-40B4-BE49-F238E27FC236}">
                <a16:creationId xmlns:a16="http://schemas.microsoft.com/office/drawing/2014/main" id="{E67A1134-52BD-C05D-B3E8-3FFCCFE5F9C3}"/>
              </a:ext>
            </a:extLst>
          </p:cNvPr>
          <p:cNvSpPr txBox="1"/>
          <p:nvPr/>
        </p:nvSpPr>
        <p:spPr>
          <a:xfrm>
            <a:off x="7754341" y="6036196"/>
            <a:ext cx="1947310" cy="646331"/>
          </a:xfrm>
          <a:prstGeom prst="rect">
            <a:avLst/>
          </a:prstGeom>
          <a:noFill/>
        </p:spPr>
        <p:txBody>
          <a:bodyPr wrap="square" rtlCol="0">
            <a:spAutoFit/>
          </a:bodyPr>
          <a:lstStyle/>
          <a:p>
            <a:r>
              <a:rPr lang="en-US" dirty="0"/>
              <a:t>Decision variables (inputs)</a:t>
            </a:r>
          </a:p>
        </p:txBody>
      </p:sp>
      <p:sp>
        <p:nvSpPr>
          <p:cNvPr id="7" name="Oval 6">
            <a:extLst>
              <a:ext uri="{FF2B5EF4-FFF2-40B4-BE49-F238E27FC236}">
                <a16:creationId xmlns:a16="http://schemas.microsoft.com/office/drawing/2014/main" id="{00EE4433-CF5D-DAD3-4E63-862E13AF1657}"/>
              </a:ext>
            </a:extLst>
          </p:cNvPr>
          <p:cNvSpPr/>
          <p:nvPr/>
        </p:nvSpPr>
        <p:spPr>
          <a:xfrm>
            <a:off x="9701651" y="6322134"/>
            <a:ext cx="829547" cy="308911"/>
          </a:xfrm>
          <a:prstGeom prst="ellipse">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1" name="TextBox 10">
            <a:extLst>
              <a:ext uri="{FF2B5EF4-FFF2-40B4-BE49-F238E27FC236}">
                <a16:creationId xmlns:a16="http://schemas.microsoft.com/office/drawing/2014/main" id="{6BF91CA4-E59D-C1E8-EB0F-AF121E786FCC}"/>
              </a:ext>
            </a:extLst>
          </p:cNvPr>
          <p:cNvSpPr txBox="1"/>
          <p:nvPr/>
        </p:nvSpPr>
        <p:spPr>
          <a:xfrm>
            <a:off x="10637754" y="6153423"/>
            <a:ext cx="1681525" cy="646331"/>
          </a:xfrm>
          <a:prstGeom prst="rect">
            <a:avLst/>
          </a:prstGeom>
          <a:noFill/>
        </p:spPr>
        <p:txBody>
          <a:bodyPr wrap="square" rtlCol="0">
            <a:spAutoFit/>
          </a:bodyPr>
          <a:lstStyle/>
          <a:p>
            <a:r>
              <a:rPr lang="en-US" dirty="0"/>
              <a:t>Calculated </a:t>
            </a:r>
            <a:r>
              <a:rPr lang="en-US" dirty="0" err="1"/>
              <a:t>vairables</a:t>
            </a:r>
            <a:endParaRPr lang="en-US" dirty="0"/>
          </a:p>
        </p:txBody>
      </p:sp>
    </p:spTree>
    <p:extLst>
      <p:ext uri="{BB962C8B-B14F-4D97-AF65-F5344CB8AC3E}">
        <p14:creationId xmlns:p14="http://schemas.microsoft.com/office/powerpoint/2010/main" val="85195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64CFE-27E2-9278-9596-4D6FB3272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05F6E-594F-22AA-D7EF-5FB738A3C533}"/>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5" name="Title 1">
            <a:extLst>
              <a:ext uri="{FF2B5EF4-FFF2-40B4-BE49-F238E27FC236}">
                <a16:creationId xmlns:a16="http://schemas.microsoft.com/office/drawing/2014/main" id="{6216F662-7AE0-C78C-3CBE-76AB78D2B674}"/>
              </a:ext>
            </a:extLst>
          </p:cNvPr>
          <p:cNvSpPr txBox="1">
            <a:spLocks/>
          </p:cNvSpPr>
          <p:nvPr/>
        </p:nvSpPr>
        <p:spPr>
          <a:xfrm>
            <a:off x="476954" y="762376"/>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Defining Variables</a:t>
            </a:r>
          </a:p>
        </p:txBody>
      </p:sp>
      <p:sp>
        <p:nvSpPr>
          <p:cNvPr id="3" name="TextBox 2">
            <a:extLst>
              <a:ext uri="{FF2B5EF4-FFF2-40B4-BE49-F238E27FC236}">
                <a16:creationId xmlns:a16="http://schemas.microsoft.com/office/drawing/2014/main" id="{9AD527A4-9FDF-E55B-E184-171AA79B3415}"/>
              </a:ext>
            </a:extLst>
          </p:cNvPr>
          <p:cNvSpPr txBox="1"/>
          <p:nvPr/>
        </p:nvSpPr>
        <p:spPr>
          <a:xfrm>
            <a:off x="1681737" y="1749546"/>
            <a:ext cx="8828523" cy="3477875"/>
          </a:xfrm>
          <a:prstGeom prst="rect">
            <a:avLst/>
          </a:prstGeom>
          <a:noFill/>
        </p:spPr>
        <p:txBody>
          <a:bodyPr wrap="square" rtlCol="0">
            <a:spAutoFit/>
          </a:bodyPr>
          <a:lstStyle/>
          <a:p>
            <a:r>
              <a:rPr lang="en-US" sz="2000" dirty="0"/>
              <a:t>Let the proportion of total investment allocated to each stock to be xi, where </a:t>
            </a:r>
            <a:r>
              <a:rPr lang="en-US" sz="2000" dirty="0" err="1"/>
              <a:t>i</a:t>
            </a:r>
            <a:r>
              <a:rPr lang="en-US" sz="2000" dirty="0"/>
              <a:t> = 1, 2,.., 8</a:t>
            </a:r>
          </a:p>
          <a:p>
            <a:pPr marL="285750" indent="-285750">
              <a:buFont typeface="Arial" panose="020B0604020202020204" pitchFamily="34" charset="0"/>
              <a:buChar char="•"/>
            </a:pPr>
            <a:r>
              <a:rPr lang="en-US" sz="2000" dirty="0"/>
              <a:t>x</a:t>
            </a:r>
            <a:r>
              <a:rPr lang="en-US" sz="2000" baseline="-25000" dirty="0"/>
              <a:t>1</a:t>
            </a:r>
            <a:r>
              <a:rPr lang="en-US" sz="2000" dirty="0"/>
              <a:t> = proportion of investment in Pro Medicus Limited (ASX:PME)</a:t>
            </a:r>
          </a:p>
          <a:p>
            <a:pPr marL="285750" indent="-285750">
              <a:buFont typeface="Arial" panose="020B0604020202020204" pitchFamily="34" charset="0"/>
              <a:buChar char="•"/>
            </a:pPr>
            <a:r>
              <a:rPr lang="en-US" sz="2000" dirty="0"/>
              <a:t>x</a:t>
            </a:r>
            <a:r>
              <a:rPr lang="en-US" sz="2000" baseline="-25000" dirty="0"/>
              <a:t>2</a:t>
            </a:r>
            <a:r>
              <a:rPr lang="en-US" sz="2000" dirty="0"/>
              <a:t> = proportion of investment in </a:t>
            </a:r>
            <a:r>
              <a:rPr lang="en-US" sz="2000" dirty="0" err="1"/>
              <a:t>Botanix</a:t>
            </a:r>
            <a:r>
              <a:rPr lang="en-US" sz="2000" dirty="0"/>
              <a:t> Pharmaceuticals Limited (ASX:BOT)</a:t>
            </a:r>
          </a:p>
          <a:p>
            <a:pPr marL="285750" indent="-285750">
              <a:buFont typeface="Arial" panose="020B0604020202020204" pitchFamily="34" charset="0"/>
              <a:buChar char="•"/>
            </a:pPr>
            <a:r>
              <a:rPr lang="en-US" sz="2000" dirty="0"/>
              <a:t>x</a:t>
            </a:r>
            <a:r>
              <a:rPr lang="en-US" sz="2000" baseline="-25000" dirty="0"/>
              <a:t>3</a:t>
            </a:r>
            <a:r>
              <a:rPr lang="en-US" sz="2000" dirty="0"/>
              <a:t> = proportion of investment in Xero Limited (ASX:XRO)</a:t>
            </a:r>
          </a:p>
          <a:p>
            <a:pPr marL="285750" indent="-285750">
              <a:buFont typeface="Arial" panose="020B0604020202020204" pitchFamily="34" charset="0"/>
              <a:buChar char="•"/>
            </a:pPr>
            <a:r>
              <a:rPr lang="en-US" sz="2000" dirty="0"/>
              <a:t>x</a:t>
            </a:r>
            <a:r>
              <a:rPr lang="en-US" sz="2000" baseline="-25000" dirty="0"/>
              <a:t>4</a:t>
            </a:r>
            <a:r>
              <a:rPr lang="en-US" sz="2000" dirty="0"/>
              <a:t> = proportion of investment in Archer Materials Limited</a:t>
            </a:r>
          </a:p>
          <a:p>
            <a:pPr marL="285750" indent="-285750">
              <a:buFont typeface="Arial" panose="020B0604020202020204" pitchFamily="34" charset="0"/>
              <a:buChar char="•"/>
            </a:pPr>
            <a:r>
              <a:rPr lang="en-US" sz="2000" dirty="0"/>
              <a:t>x</a:t>
            </a:r>
            <a:r>
              <a:rPr lang="en-US" sz="2000" baseline="-25000" dirty="0"/>
              <a:t>5</a:t>
            </a:r>
            <a:r>
              <a:rPr lang="en-US" sz="2000" dirty="0"/>
              <a:t> = proportion of investment in Telstra Group Limited</a:t>
            </a:r>
          </a:p>
          <a:p>
            <a:pPr marL="285750" indent="-285750">
              <a:buFont typeface="Arial" panose="020B0604020202020204" pitchFamily="34" charset="0"/>
              <a:buChar char="•"/>
            </a:pPr>
            <a:r>
              <a:rPr lang="en-US" sz="2000" dirty="0"/>
              <a:t>x</a:t>
            </a:r>
            <a:r>
              <a:rPr lang="en-US" sz="2000" baseline="-25000" dirty="0"/>
              <a:t>6</a:t>
            </a:r>
            <a:r>
              <a:rPr lang="en-US" sz="2000" dirty="0"/>
              <a:t> = proportion of investment in Tuas Limited (ASX:TUA)</a:t>
            </a:r>
          </a:p>
          <a:p>
            <a:pPr marL="285750" indent="-285750">
              <a:buFont typeface="Arial" panose="020B0604020202020204" pitchFamily="34" charset="0"/>
              <a:buChar char="•"/>
            </a:pPr>
            <a:r>
              <a:rPr lang="en-US" sz="2000" dirty="0"/>
              <a:t>x</a:t>
            </a:r>
            <a:r>
              <a:rPr lang="en-US" sz="2000" baseline="-25000" dirty="0"/>
              <a:t>7</a:t>
            </a:r>
            <a:r>
              <a:rPr lang="en-US" sz="2000" dirty="0"/>
              <a:t> = proportion of investment in Commonwealth Bank (ASX:CBA)</a:t>
            </a:r>
          </a:p>
          <a:p>
            <a:pPr marL="285750" indent="-285750">
              <a:buFont typeface="Arial" panose="020B0604020202020204" pitchFamily="34" charset="0"/>
              <a:buChar char="•"/>
            </a:pPr>
            <a:r>
              <a:rPr lang="en-US" sz="2000" dirty="0"/>
              <a:t>x</a:t>
            </a:r>
            <a:r>
              <a:rPr lang="en-US" sz="2000" baseline="-25000" dirty="0"/>
              <a:t>8</a:t>
            </a:r>
            <a:r>
              <a:rPr lang="en-US" sz="2000" dirty="0"/>
              <a:t> = proportion of investment in Westpac Banking Limited (ASX:WBC)</a:t>
            </a:r>
          </a:p>
          <a:p>
            <a:endParaRPr lang="en-US" sz="2000" dirty="0"/>
          </a:p>
        </p:txBody>
      </p:sp>
      <p:sp>
        <p:nvSpPr>
          <p:cNvPr id="8" name="Title 1">
            <a:extLst>
              <a:ext uri="{FF2B5EF4-FFF2-40B4-BE49-F238E27FC236}">
                <a16:creationId xmlns:a16="http://schemas.microsoft.com/office/drawing/2014/main" id="{623C37DC-D849-E9BD-89EA-49F6C52EE14A}"/>
              </a:ext>
            </a:extLst>
          </p:cNvPr>
          <p:cNvSpPr txBox="1">
            <a:spLocks/>
          </p:cNvSpPr>
          <p:nvPr/>
        </p:nvSpPr>
        <p:spPr>
          <a:xfrm>
            <a:off x="570850" y="4564639"/>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Objective Function</a:t>
            </a:r>
          </a:p>
        </p:txBody>
      </p:sp>
      <p:sp>
        <p:nvSpPr>
          <p:cNvPr id="9" name="TextBox 8">
            <a:extLst>
              <a:ext uri="{FF2B5EF4-FFF2-40B4-BE49-F238E27FC236}">
                <a16:creationId xmlns:a16="http://schemas.microsoft.com/office/drawing/2014/main" id="{127F656C-1558-D678-1801-FD97DD925E87}"/>
              </a:ext>
            </a:extLst>
          </p:cNvPr>
          <p:cNvSpPr txBox="1"/>
          <p:nvPr/>
        </p:nvSpPr>
        <p:spPr>
          <a:xfrm>
            <a:off x="570850" y="5695514"/>
            <a:ext cx="11319223" cy="400110"/>
          </a:xfrm>
          <a:prstGeom prst="rect">
            <a:avLst/>
          </a:prstGeom>
          <a:noFill/>
          <a:ln w="28575">
            <a:solidFill>
              <a:schemeClr val="tx2">
                <a:lumMod val="75000"/>
                <a:lumOff val="25000"/>
              </a:schemeClr>
            </a:solidFill>
          </a:ln>
        </p:spPr>
        <p:txBody>
          <a:bodyPr wrap="square" rtlCol="0">
            <a:spAutoFit/>
          </a:bodyPr>
          <a:lstStyle/>
          <a:p>
            <a:r>
              <a:rPr lang="en-US" sz="2000" b="1" dirty="0" err="1">
                <a:solidFill>
                  <a:sysClr val="windowText" lastClr="000000"/>
                </a:solidFill>
              </a:rPr>
              <a:t>MaxZ</a:t>
            </a:r>
            <a:r>
              <a:rPr lang="en-US" sz="2000" b="1" dirty="0">
                <a:solidFill>
                  <a:sysClr val="windowText" lastClr="000000"/>
                </a:solidFill>
              </a:rPr>
              <a:t> = 4.55%*x1 + 4.18%*x2 + 1.16%*x3 + 0.88%*x4 + 0.55%*x5 + 5.68%*x6 + 1.56%*x7 + 0.27%*x8</a:t>
            </a:r>
          </a:p>
        </p:txBody>
      </p:sp>
    </p:spTree>
    <p:extLst>
      <p:ext uri="{BB962C8B-B14F-4D97-AF65-F5344CB8AC3E}">
        <p14:creationId xmlns:p14="http://schemas.microsoft.com/office/powerpoint/2010/main" val="279061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910938-E7F3-EE2C-B6AA-46C8B740F2AE}"/>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6A6E16D6-4181-6B4D-2F30-DD0A1D1BA8CE}"/>
              </a:ext>
            </a:extLst>
          </p:cNvPr>
          <p:cNvSpPr txBox="1">
            <a:spLocks/>
          </p:cNvSpPr>
          <p:nvPr/>
        </p:nvSpPr>
        <p:spPr>
          <a:xfrm>
            <a:off x="500827" y="786211"/>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Constraints</a:t>
            </a:r>
          </a:p>
        </p:txBody>
      </p:sp>
      <p:graphicFrame>
        <p:nvGraphicFramePr>
          <p:cNvPr id="9" name="Table 8">
            <a:extLst>
              <a:ext uri="{FF2B5EF4-FFF2-40B4-BE49-F238E27FC236}">
                <a16:creationId xmlns:a16="http://schemas.microsoft.com/office/drawing/2014/main" id="{5800EACB-7F77-5866-3433-919054F50224}"/>
              </a:ext>
            </a:extLst>
          </p:cNvPr>
          <p:cNvGraphicFramePr>
            <a:graphicFrameLocks noGrp="1"/>
          </p:cNvGraphicFramePr>
          <p:nvPr>
            <p:extLst>
              <p:ext uri="{D42A27DB-BD31-4B8C-83A1-F6EECF244321}">
                <p14:modId xmlns:p14="http://schemas.microsoft.com/office/powerpoint/2010/main" val="2408770062"/>
              </p:ext>
            </p:extLst>
          </p:nvPr>
        </p:nvGraphicFramePr>
        <p:xfrm>
          <a:off x="500827" y="2078909"/>
          <a:ext cx="11190346" cy="3992880"/>
        </p:xfrm>
        <a:graphic>
          <a:graphicData uri="http://schemas.openxmlformats.org/drawingml/2006/table">
            <a:tbl>
              <a:tblPr firstRow="1" bandRow="1">
                <a:tableStyleId>{5C22544A-7EE6-4342-B048-85BDC9FD1C3A}</a:tableStyleId>
              </a:tblPr>
              <a:tblGrid>
                <a:gridCol w="7465302">
                  <a:extLst>
                    <a:ext uri="{9D8B030D-6E8A-4147-A177-3AD203B41FA5}">
                      <a16:colId xmlns:a16="http://schemas.microsoft.com/office/drawing/2014/main" val="2407757459"/>
                    </a:ext>
                  </a:extLst>
                </a:gridCol>
                <a:gridCol w="3725044">
                  <a:extLst>
                    <a:ext uri="{9D8B030D-6E8A-4147-A177-3AD203B41FA5}">
                      <a16:colId xmlns:a16="http://schemas.microsoft.com/office/drawing/2014/main" val="2399984971"/>
                    </a:ext>
                  </a:extLst>
                </a:gridCol>
              </a:tblGrid>
              <a:tr h="370840">
                <a:tc>
                  <a:txBody>
                    <a:bodyPr/>
                    <a:lstStyle/>
                    <a:p>
                      <a:r>
                        <a:rPr lang="en-US" sz="2000" dirty="0">
                          <a:latin typeface="+mn-lt"/>
                        </a:rPr>
                        <a:t>Constraint Requirement </a:t>
                      </a:r>
                    </a:p>
                  </a:txBody>
                  <a:tcPr/>
                </a:tc>
                <a:tc>
                  <a:txBody>
                    <a:bodyPr/>
                    <a:lstStyle/>
                    <a:p>
                      <a:r>
                        <a:rPr lang="en-US" sz="2000" dirty="0">
                          <a:latin typeface="+mn-lt"/>
                        </a:rPr>
                        <a:t>Mathematical Function</a:t>
                      </a:r>
                    </a:p>
                  </a:txBody>
                  <a:tcPr/>
                </a:tc>
                <a:extLst>
                  <a:ext uri="{0D108BD9-81ED-4DB2-BD59-A6C34878D82A}">
                    <a16:rowId xmlns:a16="http://schemas.microsoft.com/office/drawing/2014/main" val="3004305743"/>
                  </a:ext>
                </a:extLst>
              </a:tr>
              <a:tr h="370840">
                <a:tc>
                  <a:txBody>
                    <a:bodyPr/>
                    <a:lstStyle/>
                    <a:p>
                      <a:r>
                        <a:rPr lang="en-US" sz="2000" dirty="0">
                          <a:latin typeface="+mn-lt"/>
                        </a:rPr>
                        <a:t>High-risk assets shouldn’t exceed 15% of the portfolio </a:t>
                      </a:r>
                    </a:p>
                  </a:txBody>
                  <a:tcPr/>
                </a:tc>
                <a:tc>
                  <a:txBody>
                    <a:bodyPr/>
                    <a:lstStyle/>
                    <a:p>
                      <a:r>
                        <a:rPr lang="en-US" sz="2000" dirty="0">
                          <a:latin typeface="+mn-lt"/>
                        </a:rPr>
                        <a:t>x</a:t>
                      </a:r>
                      <a:r>
                        <a:rPr lang="en-US" sz="2000" baseline="-25000" dirty="0">
                          <a:latin typeface="+mn-lt"/>
                        </a:rPr>
                        <a:t>2</a:t>
                      </a:r>
                      <a:r>
                        <a:rPr lang="en-US" sz="2000" dirty="0">
                          <a:latin typeface="+mn-lt"/>
                        </a:rPr>
                        <a:t> + x</a:t>
                      </a:r>
                      <a:r>
                        <a:rPr lang="en-US" sz="2000" baseline="-25000" dirty="0">
                          <a:latin typeface="+mn-lt"/>
                        </a:rPr>
                        <a:t>4</a:t>
                      </a:r>
                      <a:r>
                        <a:rPr lang="en-US" sz="2000" dirty="0">
                          <a:latin typeface="+mn-lt"/>
                        </a:rPr>
                        <a:t> </a:t>
                      </a:r>
                      <a:r>
                        <a:rPr lang="en-US" sz="2000" dirty="0">
                          <a:latin typeface="+mn-lt"/>
                          <a:ea typeface="Cambria Math" panose="02040503050406030204" pitchFamily="18" charset="0"/>
                        </a:rPr>
                        <a:t>≤ 0.15</a:t>
                      </a:r>
                      <a:endParaRPr lang="en-US" sz="2000" dirty="0">
                        <a:latin typeface="+mn-lt"/>
                      </a:endParaRPr>
                    </a:p>
                  </a:txBody>
                  <a:tcPr/>
                </a:tc>
                <a:extLst>
                  <a:ext uri="{0D108BD9-81ED-4DB2-BD59-A6C34878D82A}">
                    <a16:rowId xmlns:a16="http://schemas.microsoft.com/office/drawing/2014/main" val="2670029104"/>
                  </a:ext>
                </a:extLst>
              </a:tr>
              <a:tr h="370840">
                <a:tc>
                  <a:txBody>
                    <a:bodyPr/>
                    <a:lstStyle/>
                    <a:p>
                      <a:r>
                        <a:rPr lang="en-US" sz="2000" dirty="0">
                          <a:latin typeface="+mn-lt"/>
                        </a:rPr>
                        <a:t>The lowest-risk assets should receive the highest allocation of investments compared to all other risk categories</a:t>
                      </a:r>
                    </a:p>
                  </a:txBody>
                  <a:tcPr/>
                </a:tc>
                <a:tc>
                  <a:txBody>
                    <a:bodyPr/>
                    <a:lstStyle/>
                    <a:p>
                      <a:r>
                        <a:rPr lang="en-US" sz="2000" dirty="0">
                          <a:latin typeface="+mn-lt"/>
                        </a:rPr>
                        <a:t>-x</a:t>
                      </a:r>
                      <a:r>
                        <a:rPr lang="en-US" sz="2000" baseline="-25000" dirty="0">
                          <a:latin typeface="+mn-lt"/>
                        </a:rPr>
                        <a:t>1 </a:t>
                      </a:r>
                      <a:r>
                        <a:rPr lang="en-US" sz="2000" dirty="0">
                          <a:latin typeface="+mn-lt"/>
                        </a:rPr>
                        <a:t>– x</a:t>
                      </a:r>
                      <a:r>
                        <a:rPr lang="en-US" sz="2000" baseline="-25000" dirty="0">
                          <a:latin typeface="+mn-lt"/>
                        </a:rPr>
                        <a:t>2 </a:t>
                      </a:r>
                      <a:r>
                        <a:rPr lang="en-US" sz="2000" dirty="0">
                          <a:latin typeface="+mn-lt"/>
                        </a:rPr>
                        <a:t>+ x</a:t>
                      </a:r>
                      <a:r>
                        <a:rPr lang="en-US" sz="2000" baseline="-25000" dirty="0">
                          <a:latin typeface="+mn-lt"/>
                        </a:rPr>
                        <a:t>3</a:t>
                      </a:r>
                      <a:r>
                        <a:rPr lang="en-US" sz="2000" dirty="0">
                          <a:latin typeface="+mn-lt"/>
                        </a:rPr>
                        <a:t> – x</a:t>
                      </a:r>
                      <a:r>
                        <a:rPr lang="en-US" sz="2000" baseline="-25000" dirty="0">
                          <a:latin typeface="+mn-lt"/>
                        </a:rPr>
                        <a:t>4</a:t>
                      </a:r>
                      <a:r>
                        <a:rPr lang="en-US" sz="2000" dirty="0">
                          <a:latin typeface="+mn-lt"/>
                        </a:rPr>
                        <a:t> +x</a:t>
                      </a:r>
                      <a:r>
                        <a:rPr lang="en-US" sz="2000" baseline="-25000" dirty="0">
                          <a:latin typeface="+mn-lt"/>
                        </a:rPr>
                        <a:t>5</a:t>
                      </a:r>
                      <a:r>
                        <a:rPr lang="en-US" sz="2000" dirty="0">
                          <a:latin typeface="+mn-lt"/>
                        </a:rPr>
                        <a:t> – x</a:t>
                      </a:r>
                      <a:r>
                        <a:rPr lang="en-US" sz="2000" baseline="-25000" dirty="0">
                          <a:latin typeface="+mn-lt"/>
                        </a:rPr>
                        <a:t>6</a:t>
                      </a:r>
                      <a:r>
                        <a:rPr lang="en-US" sz="2000" dirty="0">
                          <a:latin typeface="+mn-lt"/>
                        </a:rPr>
                        <a:t> +x</a:t>
                      </a:r>
                      <a:r>
                        <a:rPr lang="en-US" sz="2000" baseline="-25000" dirty="0">
                          <a:latin typeface="+mn-lt"/>
                        </a:rPr>
                        <a:t>7</a:t>
                      </a:r>
                      <a:r>
                        <a:rPr lang="en-US" sz="2000" dirty="0">
                          <a:latin typeface="+mn-lt"/>
                        </a:rPr>
                        <a:t> +x</a:t>
                      </a:r>
                      <a:r>
                        <a:rPr lang="en-US" sz="2000" baseline="-25000" dirty="0">
                          <a:latin typeface="+mn-lt"/>
                        </a:rPr>
                        <a:t>8</a:t>
                      </a:r>
                      <a:r>
                        <a:rPr lang="en-US" sz="2000" dirty="0">
                          <a:latin typeface="+mn-lt"/>
                        </a:rPr>
                        <a:t> </a:t>
                      </a:r>
                      <a:r>
                        <a:rPr lang="en-US" sz="2000" dirty="0">
                          <a:latin typeface="+mn-lt"/>
                          <a:ea typeface="Cambria Math" panose="02040503050406030204" pitchFamily="18" charset="0"/>
                        </a:rPr>
                        <a:t>≤ 0</a:t>
                      </a:r>
                      <a:endParaRPr lang="en-US" sz="2000" dirty="0">
                        <a:latin typeface="+mn-lt"/>
                      </a:endParaRPr>
                    </a:p>
                  </a:txBody>
                  <a:tcPr/>
                </a:tc>
                <a:extLst>
                  <a:ext uri="{0D108BD9-81ED-4DB2-BD59-A6C34878D82A}">
                    <a16:rowId xmlns:a16="http://schemas.microsoft.com/office/drawing/2014/main" val="294049018"/>
                  </a:ext>
                </a:extLst>
              </a:tr>
              <a:tr h="370840">
                <a:tc>
                  <a:txBody>
                    <a:bodyPr/>
                    <a:lstStyle/>
                    <a:p>
                      <a:r>
                        <a:rPr lang="en-US" sz="2000" dirty="0">
                          <a:latin typeface="+mn-lt"/>
                        </a:rPr>
                        <a:t>Each sector must have a minimum of 15% invested. One sector to have at least 20% invested</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2</a:t>
                      </a:r>
                      <a:r>
                        <a:rPr lang="en-US" sz="2000" dirty="0">
                          <a:latin typeface="+mn-lt"/>
                        </a:rPr>
                        <a:t> </a:t>
                      </a:r>
                      <a:r>
                        <a:rPr lang="en-US" sz="2000" dirty="0">
                          <a:latin typeface="+mn-lt"/>
                          <a:ea typeface="Cambria Math" panose="02040503050406030204" pitchFamily="18" charset="0"/>
                        </a:rPr>
                        <a:t>≥ 0.15</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3</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4</a:t>
                      </a:r>
                      <a:r>
                        <a:rPr lang="en-US" sz="2000" dirty="0">
                          <a:latin typeface="+mn-lt"/>
                          <a:ea typeface="Cambria Math" panose="02040503050406030204" pitchFamily="18" charset="0"/>
                        </a:rPr>
                        <a:t> ≥ 0.15</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5</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6</a:t>
                      </a:r>
                      <a:r>
                        <a:rPr lang="en-US" sz="2000" dirty="0">
                          <a:latin typeface="+mn-lt"/>
                          <a:ea typeface="Cambria Math" panose="02040503050406030204" pitchFamily="18" charset="0"/>
                        </a:rPr>
                        <a:t> ≥ 0.3</a:t>
                      </a:r>
                    </a:p>
                    <a:p>
                      <a:r>
                        <a:rPr lang="en-US" sz="2000" dirty="0">
                          <a:latin typeface="+mn-lt"/>
                          <a:ea typeface="Cambria Math" panose="02040503050406030204" pitchFamily="18" charset="0"/>
                        </a:rPr>
                        <a:t>x</a:t>
                      </a:r>
                      <a:r>
                        <a:rPr lang="en-US" sz="2000" baseline="-25000" dirty="0">
                          <a:latin typeface="+mn-lt"/>
                          <a:ea typeface="Cambria Math" panose="02040503050406030204" pitchFamily="18" charset="0"/>
                        </a:rPr>
                        <a:t>7</a:t>
                      </a:r>
                      <a:r>
                        <a:rPr lang="en-US" sz="2000" dirty="0">
                          <a:latin typeface="+mn-lt"/>
                          <a:ea typeface="Cambria Math" panose="02040503050406030204" pitchFamily="18" charset="0"/>
                        </a:rPr>
                        <a:t> + x</a:t>
                      </a:r>
                      <a:r>
                        <a:rPr lang="en-US" sz="2000" baseline="-25000" dirty="0">
                          <a:latin typeface="+mn-lt"/>
                          <a:ea typeface="Cambria Math" panose="02040503050406030204" pitchFamily="18" charset="0"/>
                        </a:rPr>
                        <a:t>8</a:t>
                      </a:r>
                      <a:r>
                        <a:rPr lang="en-US" sz="2000" dirty="0">
                          <a:latin typeface="+mn-lt"/>
                          <a:ea typeface="Cambria Math" panose="02040503050406030204" pitchFamily="18" charset="0"/>
                        </a:rPr>
                        <a:t> ≥ 0.4</a:t>
                      </a:r>
                      <a:endParaRPr lang="en-US" sz="2000" dirty="0">
                        <a:latin typeface="+mn-lt"/>
                      </a:endParaRPr>
                    </a:p>
                  </a:txBody>
                  <a:tcPr/>
                </a:tc>
                <a:extLst>
                  <a:ext uri="{0D108BD9-81ED-4DB2-BD59-A6C34878D82A}">
                    <a16:rowId xmlns:a16="http://schemas.microsoft.com/office/drawing/2014/main" val="1678746039"/>
                  </a:ext>
                </a:extLst>
              </a:tr>
              <a:tr h="370840">
                <a:tc>
                  <a:txBody>
                    <a:bodyPr/>
                    <a:lstStyle/>
                    <a:p>
                      <a:r>
                        <a:rPr lang="en-US" sz="2000" dirty="0">
                          <a:latin typeface="+mn-lt"/>
                        </a:rPr>
                        <a:t>The minimum investment in each asset should be 5%</a:t>
                      </a:r>
                    </a:p>
                  </a:txBody>
                  <a:tcPr/>
                </a:tc>
                <a:tc>
                  <a:txBody>
                    <a:bodyPr/>
                    <a:lstStyle/>
                    <a:p>
                      <a:r>
                        <a:rPr lang="en-US" sz="2000" dirty="0">
                          <a:latin typeface="+mn-lt"/>
                        </a:rPr>
                        <a:t>x</a:t>
                      </a:r>
                      <a:r>
                        <a:rPr lang="en-US" sz="2000" baseline="-25000" dirty="0">
                          <a:latin typeface="+mn-lt"/>
                        </a:rPr>
                        <a:t>1,2,…, 8 </a:t>
                      </a:r>
                      <a:r>
                        <a:rPr lang="en-US" sz="2000" dirty="0">
                          <a:latin typeface="+mn-lt"/>
                          <a:ea typeface="Cambria Math" panose="02040503050406030204" pitchFamily="18" charset="0"/>
                        </a:rPr>
                        <a:t>≥ 0.05</a:t>
                      </a:r>
                      <a:endParaRPr lang="en-US" sz="2000" dirty="0">
                        <a:latin typeface="+mn-lt"/>
                      </a:endParaRPr>
                    </a:p>
                  </a:txBody>
                  <a:tcPr/>
                </a:tc>
                <a:extLst>
                  <a:ext uri="{0D108BD9-81ED-4DB2-BD59-A6C34878D82A}">
                    <a16:rowId xmlns:a16="http://schemas.microsoft.com/office/drawing/2014/main" val="3831267508"/>
                  </a:ext>
                </a:extLst>
              </a:tr>
              <a:tr h="370840">
                <a:tc>
                  <a:txBody>
                    <a:bodyPr/>
                    <a:lstStyle/>
                    <a:p>
                      <a:r>
                        <a:rPr lang="en-US" sz="2000" dirty="0">
                          <a:latin typeface="+mn-lt"/>
                        </a:rPr>
                        <a:t>Total investment sum</a:t>
                      </a:r>
                    </a:p>
                  </a:txBody>
                  <a:tcPr/>
                </a:tc>
                <a:tc>
                  <a:txBody>
                    <a:bodyPr/>
                    <a:lstStyle/>
                    <a:p>
                      <a:r>
                        <a:rPr lang="en-US" sz="2000" dirty="0">
                          <a:latin typeface="+mn-lt"/>
                        </a:rPr>
                        <a:t>x</a:t>
                      </a:r>
                      <a:r>
                        <a:rPr lang="en-US" sz="2000" baseline="-25000" dirty="0">
                          <a:latin typeface="+mn-lt"/>
                        </a:rPr>
                        <a:t>1</a:t>
                      </a:r>
                      <a:r>
                        <a:rPr lang="en-US" sz="2000" dirty="0">
                          <a:latin typeface="+mn-lt"/>
                        </a:rPr>
                        <a:t> + x</a:t>
                      </a:r>
                      <a:r>
                        <a:rPr lang="en-US" sz="2000" baseline="-25000" dirty="0">
                          <a:latin typeface="+mn-lt"/>
                        </a:rPr>
                        <a:t>2</a:t>
                      </a:r>
                      <a:r>
                        <a:rPr lang="en-US" sz="2000" dirty="0">
                          <a:latin typeface="+mn-lt"/>
                        </a:rPr>
                        <a:t> +…+ x</a:t>
                      </a:r>
                      <a:r>
                        <a:rPr lang="en-US" sz="2000" baseline="-25000" dirty="0">
                          <a:latin typeface="+mn-lt"/>
                        </a:rPr>
                        <a:t>7</a:t>
                      </a:r>
                      <a:r>
                        <a:rPr lang="en-US" sz="2000" dirty="0">
                          <a:latin typeface="+mn-lt"/>
                        </a:rPr>
                        <a:t> + x</a:t>
                      </a:r>
                      <a:r>
                        <a:rPr lang="en-US" sz="2000" baseline="-25000" dirty="0">
                          <a:latin typeface="+mn-lt"/>
                        </a:rPr>
                        <a:t>8 </a:t>
                      </a:r>
                      <a:r>
                        <a:rPr lang="en-US" sz="2000" dirty="0">
                          <a:latin typeface="+mn-lt"/>
                        </a:rPr>
                        <a:t>= 1.00</a:t>
                      </a:r>
                    </a:p>
                  </a:txBody>
                  <a:tcPr/>
                </a:tc>
                <a:extLst>
                  <a:ext uri="{0D108BD9-81ED-4DB2-BD59-A6C34878D82A}">
                    <a16:rowId xmlns:a16="http://schemas.microsoft.com/office/drawing/2014/main" val="3281276601"/>
                  </a:ext>
                </a:extLst>
              </a:tr>
              <a:tr h="370840">
                <a:tc>
                  <a:txBody>
                    <a:bodyPr/>
                    <a:lstStyle/>
                    <a:p>
                      <a:r>
                        <a:rPr lang="en-US" sz="2000" dirty="0">
                          <a:latin typeface="+mn-lt"/>
                        </a:rPr>
                        <a:t>At Least 40% of the Portfolio must be in Dividend stocks</a:t>
                      </a:r>
                    </a:p>
                  </a:txBody>
                  <a:tcPr/>
                </a:tc>
                <a:tc>
                  <a:txBody>
                    <a:bodyPr/>
                    <a:lstStyle/>
                    <a:p>
                      <a:r>
                        <a:rPr lang="en-US" sz="2000" dirty="0">
                          <a:latin typeface="+mn-lt"/>
                        </a:rPr>
                        <a:t>x1 + x5 + x7 + x8 </a:t>
                      </a:r>
                      <a:r>
                        <a:rPr lang="en-US" sz="2000" dirty="0">
                          <a:latin typeface="+mn-lt"/>
                          <a:ea typeface="Cambria Math" panose="02040503050406030204" pitchFamily="18" charset="0"/>
                        </a:rPr>
                        <a:t>≥ 0.4</a:t>
                      </a:r>
                      <a:endParaRPr lang="en-US" sz="2000" dirty="0">
                        <a:latin typeface="+mn-lt"/>
                      </a:endParaRPr>
                    </a:p>
                  </a:txBody>
                  <a:tcPr/>
                </a:tc>
                <a:extLst>
                  <a:ext uri="{0D108BD9-81ED-4DB2-BD59-A6C34878D82A}">
                    <a16:rowId xmlns:a16="http://schemas.microsoft.com/office/drawing/2014/main" val="1233039052"/>
                  </a:ext>
                </a:extLst>
              </a:tr>
            </a:tbl>
          </a:graphicData>
        </a:graphic>
      </p:graphicFrame>
    </p:spTree>
    <p:extLst>
      <p:ext uri="{BB962C8B-B14F-4D97-AF65-F5344CB8AC3E}">
        <p14:creationId xmlns:p14="http://schemas.microsoft.com/office/powerpoint/2010/main" val="300770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9BF9-7DDC-1A51-16A9-7F0E1760404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E56982-5ABC-CFB5-62D1-9358B1DE499C}"/>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F319498A-1912-9A50-7783-28F39856FEA5}"/>
              </a:ext>
            </a:extLst>
          </p:cNvPr>
          <p:cNvSpPr txBox="1">
            <a:spLocks/>
          </p:cNvSpPr>
          <p:nvPr/>
        </p:nvSpPr>
        <p:spPr>
          <a:xfrm>
            <a:off x="500826" y="786211"/>
            <a:ext cx="78560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Translating constraints into Excel</a:t>
            </a:r>
          </a:p>
        </p:txBody>
      </p:sp>
      <p:pic>
        <p:nvPicPr>
          <p:cNvPr id="7" name="Picture 6" descr="A spreadsheet with numbers and a number&#10;&#10;AI-generated content may be incorrect.">
            <a:extLst>
              <a:ext uri="{FF2B5EF4-FFF2-40B4-BE49-F238E27FC236}">
                <a16:creationId xmlns:a16="http://schemas.microsoft.com/office/drawing/2014/main" id="{23E0BE1D-7746-D995-C9FF-ACB0EF868811}"/>
              </a:ext>
            </a:extLst>
          </p:cNvPr>
          <p:cNvPicPr>
            <a:picLocks noChangeAspect="1"/>
          </p:cNvPicPr>
          <p:nvPr/>
        </p:nvPicPr>
        <p:blipFill>
          <a:blip r:embed="rId2"/>
          <a:stretch>
            <a:fillRect/>
          </a:stretch>
        </p:blipFill>
        <p:spPr>
          <a:xfrm>
            <a:off x="405113" y="1854446"/>
            <a:ext cx="11620935" cy="4708400"/>
          </a:xfrm>
          <a:prstGeom prst="rect">
            <a:avLst/>
          </a:prstGeom>
        </p:spPr>
      </p:pic>
    </p:spTree>
    <p:extLst>
      <p:ext uri="{BB962C8B-B14F-4D97-AF65-F5344CB8AC3E}">
        <p14:creationId xmlns:p14="http://schemas.microsoft.com/office/powerpoint/2010/main" val="3102066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9E9D4-6B33-5CDA-0C44-9C2CE8EAD45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61F7D6E-1DF5-A87A-5CD2-AD940860F93E}"/>
              </a:ext>
            </a:extLst>
          </p:cNvPr>
          <p:cNvSpPr>
            <a:spLocks noGrp="1"/>
          </p:cNvSpPr>
          <p:nvPr>
            <p:ph type="title"/>
          </p:nvPr>
        </p:nvSpPr>
        <p:spPr>
          <a:xfrm>
            <a:off x="159854" y="0"/>
            <a:ext cx="11872291" cy="1325563"/>
          </a:xfrm>
        </p:spPr>
        <p:txBody>
          <a:bodyPr/>
          <a:lstStyle/>
          <a:p>
            <a:pPr algn="ctr"/>
            <a:r>
              <a:rPr lang="en-US" dirty="0"/>
              <a:t>LINEAR PROGRAMMING OPTIMISATION MODEL </a:t>
            </a:r>
          </a:p>
        </p:txBody>
      </p:sp>
      <p:sp>
        <p:nvSpPr>
          <p:cNvPr id="6" name="Title 1">
            <a:extLst>
              <a:ext uri="{FF2B5EF4-FFF2-40B4-BE49-F238E27FC236}">
                <a16:creationId xmlns:a16="http://schemas.microsoft.com/office/drawing/2014/main" id="{CA88FAD2-AE0D-8362-A447-C1A3528AEBE9}"/>
              </a:ext>
            </a:extLst>
          </p:cNvPr>
          <p:cNvSpPr txBox="1">
            <a:spLocks/>
          </p:cNvSpPr>
          <p:nvPr/>
        </p:nvSpPr>
        <p:spPr>
          <a:xfrm>
            <a:off x="500827" y="786211"/>
            <a:ext cx="59493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Summary of Results</a:t>
            </a:r>
          </a:p>
        </p:txBody>
      </p:sp>
      <p:pic>
        <p:nvPicPr>
          <p:cNvPr id="3" name="Picture 2">
            <a:extLst>
              <a:ext uri="{FF2B5EF4-FFF2-40B4-BE49-F238E27FC236}">
                <a16:creationId xmlns:a16="http://schemas.microsoft.com/office/drawing/2014/main" id="{E28D8DD7-F24D-1B34-4065-C6E73D4D47F4}"/>
              </a:ext>
            </a:extLst>
          </p:cNvPr>
          <p:cNvPicPr>
            <a:picLocks noChangeAspect="1"/>
          </p:cNvPicPr>
          <p:nvPr/>
        </p:nvPicPr>
        <p:blipFill>
          <a:blip r:embed="rId2"/>
          <a:srcRect t="8348"/>
          <a:stretch/>
        </p:blipFill>
        <p:spPr>
          <a:xfrm>
            <a:off x="359967" y="2041864"/>
            <a:ext cx="11472066" cy="2676719"/>
          </a:xfrm>
          <a:prstGeom prst="rect">
            <a:avLst/>
          </a:prstGeom>
        </p:spPr>
      </p:pic>
      <p:sp>
        <p:nvSpPr>
          <p:cNvPr id="11" name="TextBox 10">
            <a:extLst>
              <a:ext uri="{FF2B5EF4-FFF2-40B4-BE49-F238E27FC236}">
                <a16:creationId xmlns:a16="http://schemas.microsoft.com/office/drawing/2014/main" id="{351AFECD-D9DD-E16A-D601-EAFDB0A1BA73}"/>
              </a:ext>
            </a:extLst>
          </p:cNvPr>
          <p:cNvSpPr txBox="1"/>
          <p:nvPr/>
        </p:nvSpPr>
        <p:spPr>
          <a:xfrm>
            <a:off x="3102270" y="5420496"/>
            <a:ext cx="6307947" cy="584775"/>
          </a:xfrm>
          <a:prstGeom prst="rect">
            <a:avLst/>
          </a:prstGeom>
          <a:noFill/>
        </p:spPr>
        <p:txBody>
          <a:bodyPr wrap="square" rtlCol="0">
            <a:spAutoFit/>
          </a:bodyPr>
          <a:lstStyle/>
          <a:p>
            <a:pPr algn="ctr"/>
            <a:r>
              <a:rPr lang="en-US" sz="3200" b="1" dirty="0">
                <a:solidFill>
                  <a:schemeClr val="tx2">
                    <a:lumMod val="75000"/>
                    <a:lumOff val="25000"/>
                  </a:schemeClr>
                </a:solidFill>
              </a:rPr>
              <a:t>Optimal Value 3.00% (2 </a:t>
            </a:r>
            <a:r>
              <a:rPr lang="en-US" sz="3200" b="1" dirty="0" err="1">
                <a:solidFill>
                  <a:schemeClr val="tx2">
                    <a:lumMod val="75000"/>
                    <a:lumOff val="25000"/>
                  </a:schemeClr>
                </a:solidFill>
              </a:rPr>
              <a:t>d.p</a:t>
            </a:r>
            <a:r>
              <a:rPr lang="en-US" sz="3200" b="1" dirty="0">
                <a:solidFill>
                  <a:schemeClr val="tx2">
                    <a:lumMod val="75000"/>
                    <a:lumOff val="25000"/>
                  </a:schemeClr>
                </a:solidFill>
              </a:rPr>
              <a:t>)</a:t>
            </a:r>
          </a:p>
        </p:txBody>
      </p:sp>
    </p:spTree>
    <p:extLst>
      <p:ext uri="{BB962C8B-B14F-4D97-AF65-F5344CB8AC3E}">
        <p14:creationId xmlns:p14="http://schemas.microsoft.com/office/powerpoint/2010/main" val="3235049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1693</TotalTime>
  <Words>1464</Words>
  <Application>Microsoft Macintosh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MIS775 INVESTMENT PORTFOLIO OPTIMISATION</vt:lpstr>
      <vt:lpstr>PRELIMINARY WORK </vt:lpstr>
      <vt:lpstr>STOCK SELECTION</vt:lpstr>
      <vt:lpstr>RISK CATEGORISATION</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LINEAR PROGRAMMING OPTIMISATION MODEL </vt:lpstr>
      <vt:lpstr>INTEGER LINEAR PROGRAMMING OPTIMISATION MODEL </vt:lpstr>
      <vt:lpstr>INTEGER LINEAR PROGRAMMING OPTIMISATION MODEL </vt:lpstr>
      <vt:lpstr>INTEGER LINEAR PROGRAMMING OPTIMISATION MODEL </vt:lpstr>
      <vt:lpstr>INTEGER LINEAR PROGRAMMING OPTIMISATION MODEL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 HUY HOANG LE</dc:creator>
  <cp:lastModifiedBy>BA HUY HOANG LE</cp:lastModifiedBy>
  <cp:revision>6</cp:revision>
  <cp:lastPrinted>2025-04-09T08:09:17Z</cp:lastPrinted>
  <dcterms:created xsi:type="dcterms:W3CDTF">2025-04-06T10:01:26Z</dcterms:created>
  <dcterms:modified xsi:type="dcterms:W3CDTF">2025-04-09T10:02:46Z</dcterms:modified>
</cp:coreProperties>
</file>