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icubik" charset="1" panose="02000503020000020004"/>
      <p:regular r:id="rId15"/>
    </p:embeddedFont>
    <p:embeddedFont>
      <p:font typeface="Open Sans" charset="1" panose="00000000000000000000"/>
      <p:regular r:id="rId16"/>
    </p:embeddedFont>
    <p:embeddedFont>
      <p:font typeface="Open Sans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8912009" y="4041843"/>
            <a:ext cx="463982" cy="4760457"/>
          </a:xfrm>
          <a:custGeom>
            <a:avLst/>
            <a:gdLst/>
            <a:ahLst/>
            <a:cxnLst/>
            <a:rect r="r" b="b" t="t" l="l"/>
            <a:pathLst>
              <a:path h="4760457" w="463982">
                <a:moveTo>
                  <a:pt x="0" y="0"/>
                </a:moveTo>
                <a:lnTo>
                  <a:pt x="463982" y="0"/>
                </a:lnTo>
                <a:lnTo>
                  <a:pt x="463982" y="4760457"/>
                </a:lnTo>
                <a:lnTo>
                  <a:pt x="0" y="4760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998076"/>
            <a:ext cx="16230600" cy="2043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2"/>
              </a:lnSpc>
              <a:spcBef>
                <a:spcPct val="0"/>
              </a:spcBef>
            </a:pPr>
            <a:r>
              <a:rPr lang="en-US" sz="11809">
                <a:solidFill>
                  <a:srgbClr val="FFFFFF"/>
                </a:solidFill>
                <a:latin typeface="Bicubik"/>
              </a:rPr>
              <a:t>GAME OF LIFE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1960" y="1566131"/>
            <a:ext cx="7906312" cy="7692169"/>
            <a:chOff x="0" y="0"/>
            <a:chExt cx="10541750" cy="10256225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102" r="0" b="102"/>
            <a:stretch>
              <a:fillRect/>
            </a:stretch>
          </p:blipFill>
          <p:spPr>
            <a:xfrm flipH="false" flipV="false">
              <a:off x="0" y="0"/>
              <a:ext cx="10541750" cy="10256225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-5400000">
            <a:off x="10800619" y="2042920"/>
            <a:ext cx="357801" cy="3671040"/>
          </a:xfrm>
          <a:custGeom>
            <a:avLst/>
            <a:gdLst/>
            <a:ahLst/>
            <a:cxnLst/>
            <a:rect r="r" b="b" t="t" l="l"/>
            <a:pathLst>
              <a:path h="3671040" w="357801">
                <a:moveTo>
                  <a:pt x="0" y="0"/>
                </a:moveTo>
                <a:lnTo>
                  <a:pt x="357801" y="0"/>
                </a:lnTo>
                <a:lnTo>
                  <a:pt x="357801" y="3671040"/>
                </a:lnTo>
                <a:lnTo>
                  <a:pt x="0" y="3671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1652600"/>
            <a:ext cx="6302167" cy="2046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</a:rPr>
              <a:t>ОБЗОР ПРОЕКТА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4605805"/>
            <a:ext cx="7863402" cy="448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8"/>
              </a:lnSpc>
            </a:pPr>
            <a:r>
              <a:rPr lang="en-US" sz="2584">
                <a:solidFill>
                  <a:srgbClr val="FFFFFF"/>
                </a:solidFill>
                <a:latin typeface="Open Sans"/>
              </a:rPr>
              <a:t>Игра «Жизнь» — клеточный автомат, придуманный английским математиком Джоном Конвеем в 1970 году. Это игра без игроков, в которой человек создаёт начальное состояние, а потом лишь наблюдает за её развитием.</a:t>
            </a:r>
          </a:p>
          <a:p>
            <a:pPr algn="l">
              <a:lnSpc>
                <a:spcPts val="3618"/>
              </a:lnSpc>
              <a:spcBef>
                <a:spcPct val="0"/>
              </a:spcBef>
            </a:pPr>
            <a:r>
              <a:rPr lang="en-US" sz="2584">
                <a:solidFill>
                  <a:srgbClr val="FFFFFF"/>
                </a:solidFill>
                <a:latin typeface="Open Sans"/>
              </a:rPr>
              <a:t>Игрок не принимает активного участия в игре. Он лишь расставляет или генерирует начальную конфигурацию «живых» клеток, которые затем изменяются согласно правилам.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3080282" y="507868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18364" y="541931"/>
            <a:ext cx="4943883" cy="4411947"/>
          </a:xfrm>
          <a:custGeom>
            <a:avLst/>
            <a:gdLst/>
            <a:ahLst/>
            <a:cxnLst/>
            <a:rect r="r" b="b" t="t" l="l"/>
            <a:pathLst>
              <a:path h="4411947" w="4943883">
                <a:moveTo>
                  <a:pt x="0" y="0"/>
                </a:moveTo>
                <a:lnTo>
                  <a:pt x="4943883" y="0"/>
                </a:lnTo>
                <a:lnTo>
                  <a:pt x="4943883" y="4411947"/>
                </a:lnTo>
                <a:lnTo>
                  <a:pt x="0" y="44119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C20BF2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30142" y="5523013"/>
            <a:ext cx="4471151" cy="4275114"/>
          </a:xfrm>
          <a:custGeom>
            <a:avLst/>
            <a:gdLst/>
            <a:ahLst/>
            <a:cxnLst/>
            <a:rect r="r" b="b" t="t" l="l"/>
            <a:pathLst>
              <a:path h="4275114" w="4471151">
                <a:moveTo>
                  <a:pt x="0" y="0"/>
                </a:moveTo>
                <a:lnTo>
                  <a:pt x="4471151" y="0"/>
                </a:lnTo>
                <a:lnTo>
                  <a:pt x="4471151" y="4275114"/>
                </a:lnTo>
                <a:lnTo>
                  <a:pt x="0" y="42751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C20BF2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364876" y="5143500"/>
            <a:ext cx="571886" cy="1080885"/>
          </a:xfrm>
          <a:custGeom>
            <a:avLst/>
            <a:gdLst/>
            <a:ahLst/>
            <a:cxnLst/>
            <a:rect r="r" b="b" t="t" l="l"/>
            <a:pathLst>
              <a:path h="1080885" w="571886">
                <a:moveTo>
                  <a:pt x="0" y="0"/>
                </a:moveTo>
                <a:lnTo>
                  <a:pt x="571886" y="0"/>
                </a:lnTo>
                <a:lnTo>
                  <a:pt x="571886" y="1080885"/>
                </a:lnTo>
                <a:lnTo>
                  <a:pt x="0" y="10808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77436" y="611437"/>
            <a:ext cx="6302167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</a:rPr>
              <a:t>ПРАВИЛА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7436" y="2070904"/>
            <a:ext cx="6877977" cy="7727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606">
                <a:solidFill>
                  <a:srgbClr val="FFFFFF"/>
                </a:solidFill>
                <a:latin typeface="Open Sans"/>
              </a:rPr>
              <a:t>Распределение живых клеток в начале игры называется первым поколением. Каждое следующее поколение рассчитывается на основе предыдущего по таким правилам:</a:t>
            </a:r>
          </a:p>
          <a:p>
            <a:pPr algn="l" marL="562641" indent="-281321" lvl="1">
              <a:lnSpc>
                <a:spcPts val="3648"/>
              </a:lnSpc>
              <a:buFont typeface="Arial"/>
              <a:buChar char="•"/>
            </a:pPr>
            <a:r>
              <a:rPr lang="en-US" sz="2606">
                <a:solidFill>
                  <a:srgbClr val="FFFFFF"/>
                </a:solidFill>
                <a:latin typeface="Open Sans"/>
              </a:rPr>
              <a:t>в пустой (мёртвой) клетке, с которой соседствуют три живые клетки, зарождается жизнь;</a:t>
            </a:r>
          </a:p>
          <a:p>
            <a:pPr algn="l" marL="562641" indent="-281321" lvl="1">
              <a:lnSpc>
                <a:spcPts val="3648"/>
              </a:lnSpc>
              <a:buFont typeface="Arial"/>
              <a:buChar char="•"/>
            </a:pPr>
            <a:r>
              <a:rPr lang="en-US" sz="2606">
                <a:solidFill>
                  <a:srgbClr val="FFFFFF"/>
                </a:solidFill>
                <a:latin typeface="Open Sans"/>
              </a:rPr>
              <a:t>если у живой клетки есть две или три живые соседки, то эта клетка продолжает жить;</a:t>
            </a:r>
          </a:p>
          <a:p>
            <a:pPr algn="l" marL="562641" indent="-281321" lvl="1">
              <a:lnSpc>
                <a:spcPts val="3648"/>
              </a:lnSpc>
              <a:spcBef>
                <a:spcPct val="0"/>
              </a:spcBef>
              <a:buFont typeface="Arial"/>
              <a:buChar char="•"/>
            </a:pPr>
            <a:r>
              <a:rPr lang="en-US" sz="2606">
                <a:solidFill>
                  <a:srgbClr val="FFFFFF"/>
                </a:solidFill>
                <a:latin typeface="Open Sans"/>
              </a:rPr>
              <a:t>в противном случае (если живых соседей меньше двух или больше трёх) клетка умирает («от одиночества» или «от перенаселённости»).</a:t>
            </a:r>
          </a:p>
          <a:p>
            <a:pPr algn="l">
              <a:lnSpc>
                <a:spcPts val="36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65193" y="1334594"/>
            <a:ext cx="8180491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</a:rPr>
              <a:t>ЦЕЛЬ И ЗАДАЧИ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2143641" y="1423678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23588" y="4345960"/>
            <a:ext cx="807124" cy="8071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51085" y="4544704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23588" y="5735390"/>
            <a:ext cx="807124" cy="80712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51085" y="5934134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23588" y="7270537"/>
            <a:ext cx="807124" cy="80712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51085" y="7469281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3588" y="3155335"/>
            <a:ext cx="15580406" cy="56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8"/>
              </a:lnSpc>
              <a:spcBef>
                <a:spcPct val="0"/>
              </a:spcBef>
            </a:pPr>
            <a:r>
              <a:rPr lang="en-US" sz="3356">
                <a:solidFill>
                  <a:srgbClr val="FFFFFF"/>
                </a:solidFill>
                <a:latin typeface="Open Sans"/>
              </a:rPr>
              <a:t>Создать приложение “Game of life”  на С++, используя библиотеку raylib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34436" y="5678240"/>
            <a:ext cx="15224864" cy="923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  <a:spcBef>
                <a:spcPct val="0"/>
              </a:spcBef>
            </a:pPr>
            <a:r>
              <a:rPr lang="en-US" sz="2656">
                <a:solidFill>
                  <a:srgbClr val="FFFFFF"/>
                </a:solidFill>
                <a:latin typeface="Open Sans"/>
              </a:rPr>
              <a:t>Реализовать 2 режима взаимодействия с клетками: классический - с расставлением клеток на поле вручную, рандомный - с расставлением клеток на поле случайным способом;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34436" y="6970479"/>
            <a:ext cx="15224864" cy="1389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  <a:spcBef>
                <a:spcPct val="0"/>
              </a:spcBef>
            </a:pPr>
            <a:r>
              <a:rPr lang="en-US" sz="2656">
                <a:solidFill>
                  <a:srgbClr val="FFFFFF"/>
                </a:solidFill>
                <a:latin typeface="Open Sans"/>
              </a:rPr>
              <a:t>Добавить возможность изменять скорость взаимодействия клеток, количество добавляемых клеток (в рандомном режиме), возможность ставить взаимодействие на паузу и возобновлять обратно;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34436" y="8985377"/>
            <a:ext cx="15224864" cy="45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  <a:spcBef>
                <a:spcPct val="0"/>
              </a:spcBef>
            </a:pPr>
            <a:r>
              <a:rPr lang="en-US" sz="2656">
                <a:solidFill>
                  <a:srgbClr val="FFFFFF"/>
                </a:solidFill>
                <a:latin typeface="Open Sans"/>
              </a:rPr>
              <a:t>Провести тестирование приложения, используя модульные тесты.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23588" y="8805683"/>
            <a:ext cx="807124" cy="80712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51085" y="9004427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34436" y="4291471"/>
            <a:ext cx="15224864" cy="923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  <a:spcBef>
                <a:spcPct val="0"/>
              </a:spcBef>
            </a:pPr>
            <a:r>
              <a:rPr lang="en-US" sz="2656">
                <a:solidFill>
                  <a:srgbClr val="FFFFFF"/>
                </a:solidFill>
                <a:latin typeface="Open Sans"/>
              </a:rPr>
              <a:t>Научиться собирать проект с помощью cmake-файла, создать интерфейс приложения, написать код самого алгоритма;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2436342" y="523010"/>
            <a:ext cx="245265" cy="2516415"/>
          </a:xfrm>
          <a:custGeom>
            <a:avLst/>
            <a:gdLst/>
            <a:ahLst/>
            <a:cxnLst/>
            <a:rect r="r" b="b" t="t" l="l"/>
            <a:pathLst>
              <a:path h="2516415" w="245265">
                <a:moveTo>
                  <a:pt x="0" y="0"/>
                </a:moveTo>
                <a:lnTo>
                  <a:pt x="245265" y="0"/>
                </a:lnTo>
                <a:lnTo>
                  <a:pt x="245265" y="2516415"/>
                </a:lnTo>
                <a:lnTo>
                  <a:pt x="0" y="2516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17370" y="2436956"/>
            <a:ext cx="10250932" cy="7239752"/>
          </a:xfrm>
          <a:custGeom>
            <a:avLst/>
            <a:gdLst/>
            <a:ahLst/>
            <a:cxnLst/>
            <a:rect r="r" b="b" t="t" l="l"/>
            <a:pathLst>
              <a:path h="7239752" w="10250932">
                <a:moveTo>
                  <a:pt x="0" y="0"/>
                </a:moveTo>
                <a:lnTo>
                  <a:pt x="10250932" y="0"/>
                </a:lnTo>
                <a:lnTo>
                  <a:pt x="10250932" y="7239752"/>
                </a:lnTo>
                <a:lnTo>
                  <a:pt x="0" y="72397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5193" y="647213"/>
            <a:ext cx="12541805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</a:rPr>
              <a:t>ИНТЕРФЕЙС ПРИЛОЖЕНИЯ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5193" y="2370281"/>
            <a:ext cx="12541805" cy="523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8"/>
              </a:lnSpc>
              <a:spcBef>
                <a:spcPct val="0"/>
              </a:spcBef>
            </a:pPr>
            <a:r>
              <a:rPr lang="en-US" sz="3027">
                <a:solidFill>
                  <a:srgbClr val="FFFFFF"/>
                </a:solidFill>
                <a:latin typeface="Bicubik"/>
              </a:rPr>
              <a:t>РАНДОМНЫЙ РЕЖИМ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2436342" y="523010"/>
            <a:ext cx="245265" cy="2516415"/>
          </a:xfrm>
          <a:custGeom>
            <a:avLst/>
            <a:gdLst/>
            <a:ahLst/>
            <a:cxnLst/>
            <a:rect r="r" b="b" t="t" l="l"/>
            <a:pathLst>
              <a:path h="2516415" w="245265">
                <a:moveTo>
                  <a:pt x="0" y="0"/>
                </a:moveTo>
                <a:lnTo>
                  <a:pt x="245265" y="0"/>
                </a:lnTo>
                <a:lnTo>
                  <a:pt x="245265" y="2516415"/>
                </a:lnTo>
                <a:lnTo>
                  <a:pt x="0" y="2516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87839" y="2436956"/>
            <a:ext cx="10217265" cy="7241554"/>
          </a:xfrm>
          <a:custGeom>
            <a:avLst/>
            <a:gdLst/>
            <a:ahLst/>
            <a:cxnLst/>
            <a:rect r="r" b="b" t="t" l="l"/>
            <a:pathLst>
              <a:path h="7241554" w="10217265">
                <a:moveTo>
                  <a:pt x="0" y="0"/>
                </a:moveTo>
                <a:lnTo>
                  <a:pt x="10217265" y="0"/>
                </a:lnTo>
                <a:lnTo>
                  <a:pt x="10217265" y="7241555"/>
                </a:lnTo>
                <a:lnTo>
                  <a:pt x="0" y="72415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5193" y="647213"/>
            <a:ext cx="12541805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</a:rPr>
              <a:t>ИНТЕРФЕЙС ПРИЛОЖЕНИЯ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5193" y="2370281"/>
            <a:ext cx="12541805" cy="523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8"/>
              </a:lnSpc>
              <a:spcBef>
                <a:spcPct val="0"/>
              </a:spcBef>
            </a:pPr>
            <a:r>
              <a:rPr lang="en-US" sz="3027">
                <a:solidFill>
                  <a:srgbClr val="FFFFFF"/>
                </a:solidFill>
                <a:latin typeface="Bicubik"/>
              </a:rPr>
              <a:t>РУЧНОЙ РЕЖИМ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65193" y="1334594"/>
            <a:ext cx="8180491" cy="3082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</a:rPr>
              <a:t>ТРУДНОСТИ ПРИ РАЗРАБОТКЕ ПРОЕКТА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1780134" y="339377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90"/>
                </a:lnTo>
                <a:lnTo>
                  <a:pt x="0" y="24706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302027" y="4749522"/>
            <a:ext cx="807124" cy="8071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429524" y="4948266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302027" y="6138953"/>
            <a:ext cx="807124" cy="80712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429524" y="6337696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302027" y="7346127"/>
            <a:ext cx="807124" cy="80712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429524" y="7544871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302027" y="8552020"/>
            <a:ext cx="807124" cy="80712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429524" y="8750764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92871" y="8666053"/>
            <a:ext cx="9844330" cy="45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  <a:spcBef>
                <a:spcPct val="0"/>
              </a:spcBef>
            </a:pPr>
            <a:r>
              <a:rPr lang="en-US" sz="2656">
                <a:solidFill>
                  <a:srgbClr val="FFFFFF"/>
                </a:solidFill>
                <a:latin typeface="Open Sans"/>
              </a:rPr>
              <a:t>Подключение гугл-тестов и их написание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692871" y="7460160"/>
            <a:ext cx="9844330" cy="45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  <a:spcBef>
                <a:spcPct val="0"/>
              </a:spcBef>
            </a:pPr>
            <a:r>
              <a:rPr lang="en-US" sz="2656">
                <a:solidFill>
                  <a:srgbClr val="FFFFFF"/>
                </a:solidFill>
                <a:latin typeface="Open Sans"/>
              </a:rPr>
              <a:t>Написание кода в ооп-стиле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692871" y="4829659"/>
            <a:ext cx="9844330" cy="45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  <a:spcBef>
                <a:spcPct val="0"/>
              </a:spcBef>
            </a:pPr>
            <a:r>
              <a:rPr lang="en-US" sz="2656">
                <a:solidFill>
                  <a:srgbClr val="FFFFFF"/>
                </a:solidFill>
                <a:latin typeface="Open Sans"/>
              </a:rPr>
              <a:t>Приспособление к работе с библиотекой raylib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81655" y="8824124"/>
            <a:ext cx="9844330" cy="45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7692871" y="6251273"/>
            <a:ext cx="9844330" cy="45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  <a:spcBef>
                <a:spcPct val="0"/>
              </a:spcBef>
            </a:pPr>
            <a:r>
              <a:rPr lang="en-US" sz="2656">
                <a:solidFill>
                  <a:srgbClr val="FFFFFF"/>
                </a:solidFill>
                <a:latin typeface="Open Sans"/>
              </a:rPr>
              <a:t>Визуализация игрового поля и его изменений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2430482" y="1129697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58490" y="2787682"/>
            <a:ext cx="6629966" cy="6663690"/>
          </a:xfrm>
          <a:custGeom>
            <a:avLst/>
            <a:gdLst/>
            <a:ahLst/>
            <a:cxnLst/>
            <a:rect r="r" b="b" t="t" l="l"/>
            <a:pathLst>
              <a:path h="6663690" w="6629966">
                <a:moveTo>
                  <a:pt x="0" y="0"/>
                </a:moveTo>
                <a:lnTo>
                  <a:pt x="6629966" y="0"/>
                </a:lnTo>
                <a:lnTo>
                  <a:pt x="6629966" y="6663689"/>
                </a:lnTo>
                <a:lnTo>
                  <a:pt x="0" y="66636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70917" y="1047092"/>
            <a:ext cx="6125715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</a:rPr>
              <a:t>ИТОГИ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927534"/>
            <a:ext cx="7450348" cy="6523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3433" indent="-286717" lvl="1">
              <a:lnSpc>
                <a:spcPts val="3718"/>
              </a:lnSpc>
              <a:buAutoNum type="arabicPeriod" startAt="1"/>
            </a:pPr>
            <a:r>
              <a:rPr lang="en-US" sz="2656">
                <a:solidFill>
                  <a:srgbClr val="FFFFFF"/>
                </a:solidFill>
                <a:latin typeface="Open Sans"/>
              </a:rPr>
              <a:t>Успешно реализованы правила "Game of Life", позволяющие клеткам эволюционировать в соответствии с заданными правилами</a:t>
            </a:r>
          </a:p>
          <a:p>
            <a:pPr algn="l" marL="573433" indent="-286717" lvl="1">
              <a:lnSpc>
                <a:spcPts val="3718"/>
              </a:lnSpc>
              <a:buAutoNum type="arabicPeriod" startAt="1"/>
            </a:pPr>
            <a:r>
              <a:rPr lang="en-US" sz="2656">
                <a:solidFill>
                  <a:srgbClr val="FFFFFF"/>
                </a:solidFill>
                <a:latin typeface="Open Sans"/>
              </a:rPr>
              <a:t>Создана графическая оболочка для отображения игрового поля и его изменений.</a:t>
            </a:r>
          </a:p>
          <a:p>
            <a:pPr algn="l" marL="573433" indent="-286717" lvl="1">
              <a:lnSpc>
                <a:spcPts val="3718"/>
              </a:lnSpc>
              <a:buAutoNum type="arabicPeriod" startAt="1"/>
            </a:pPr>
            <a:r>
              <a:rPr lang="en-US" sz="2656">
                <a:solidFill>
                  <a:srgbClr val="FFFFFF"/>
                </a:solidFill>
                <a:latin typeface="Open Sans"/>
              </a:rPr>
              <a:t>Создан интерфейс, позволяющий пользователю запускать, останавливать и изменять скорость эволюции игры. </a:t>
            </a:r>
          </a:p>
          <a:p>
            <a:pPr algn="l" marL="573433" indent="-286717" lvl="1">
              <a:lnSpc>
                <a:spcPts val="3718"/>
              </a:lnSpc>
              <a:buAutoNum type="arabicPeriod" startAt="1"/>
            </a:pPr>
            <a:r>
              <a:rPr lang="en-US" sz="2656">
                <a:solidFill>
                  <a:srgbClr val="FFFFFF"/>
                </a:solidFill>
                <a:latin typeface="Open Sans"/>
              </a:rPr>
              <a:t>Тестирование и отладка: Проведено тестирование игры на наличие ошибок и недочетов. </a:t>
            </a:r>
          </a:p>
          <a:p>
            <a:pPr algn="l">
              <a:lnSpc>
                <a:spcPts val="37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8912009" y="4041843"/>
            <a:ext cx="463982" cy="4760457"/>
          </a:xfrm>
          <a:custGeom>
            <a:avLst/>
            <a:gdLst/>
            <a:ahLst/>
            <a:cxnLst/>
            <a:rect r="r" b="b" t="t" l="l"/>
            <a:pathLst>
              <a:path h="4760457" w="463982">
                <a:moveTo>
                  <a:pt x="0" y="0"/>
                </a:moveTo>
                <a:lnTo>
                  <a:pt x="463982" y="0"/>
                </a:lnTo>
                <a:lnTo>
                  <a:pt x="463982" y="4760457"/>
                </a:lnTo>
                <a:lnTo>
                  <a:pt x="0" y="4760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998076"/>
            <a:ext cx="16230600" cy="2043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2"/>
              </a:lnSpc>
              <a:spcBef>
                <a:spcPct val="0"/>
              </a:spcBef>
            </a:pPr>
            <a:r>
              <a:rPr lang="en-US" sz="11809">
                <a:solidFill>
                  <a:srgbClr val="FFFFFF"/>
                </a:solidFill>
                <a:latin typeface="Bicubik"/>
              </a:rPr>
              <a:t>GAME OF LIFE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919795" y="5917449"/>
            <a:ext cx="16230600" cy="100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4"/>
              </a:lnSpc>
              <a:spcBef>
                <a:spcPct val="0"/>
              </a:spcBef>
            </a:pPr>
            <a:r>
              <a:rPr lang="en-US" sz="5810">
                <a:solidFill>
                  <a:srgbClr val="FFFFFF"/>
                </a:solidFill>
                <a:latin typeface="Bicubik"/>
              </a:rPr>
              <a:t>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DAGFJLK66L4</dc:identifier>
  <dcterms:modified xsi:type="dcterms:W3CDTF">2011-08-01T06:04:30Z</dcterms:modified>
  <cp:revision>1</cp:revision>
  <dc:title>Game of life</dc:title>
</cp:coreProperties>
</file>