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6907-89F2-4EA7-1C45-838FDD517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BBE88-557B-2C6C-19A6-03B81CBDA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2F7F9-EB92-5C92-56E3-714872B1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74139-6309-D6AC-AEC5-F37F83A9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660BE-F3C6-D91A-451D-693CE86C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F61C-8F88-B3BD-FEF7-5DFA2204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8288CA-4CC3-5EBC-5EF0-6989A5F3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2F3B-6E1A-F8B6-2D32-30E4CE28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688D0-B1BA-2C71-2E1A-F11608F7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5FA45-05B3-BF29-8844-9289F9E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8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37578-9D1E-1EC8-8015-259377149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DD827-FDFB-C6FC-9377-CE92B1B5C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6B9E0-BB37-880A-5F95-056297FC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B1A26-A014-5FC0-CD5B-B7D0F3C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2B95D-318C-8A13-49C6-3221D3CD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96EA2-40F0-46AF-84C2-02FD6F56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0E6E8-507B-51E7-FE02-A8D92995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803CE-3814-1FE4-EAB1-5AB68F25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91C7F-F8B8-50DA-3F4B-8005136E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65ABB-7EAE-C503-AEF5-6063374F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4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89CC0-92FB-6AE1-9C42-0F9D7A5B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0B3DC4-B2CE-32F8-BDD7-E248B733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5B97A-AA72-FFD8-7AF9-F264D6A4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A02A-4036-29C1-5B60-BB06E274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8C59A-F91E-B2F4-C7AF-C6C55903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2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27D8-AF7B-96FA-5E2A-D9D700F0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37BB3-9BDA-948C-2B49-138B3B7C7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F9193-4914-57D4-44C1-57A5D12B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48D6D-A0D9-2594-7DB3-6F24E0BD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D3655-21C3-7E92-9E10-6CB8A13E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F3106-5238-7E1F-C226-BFAD75E4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96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ACC20-410F-12B1-77BF-8DAD0A26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FFE45-9336-D544-9156-F220062F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851015-6223-1D15-6AA3-3C2D92AA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56C022-4019-04D6-D12D-146450D03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4AB12-AF2A-B711-DE34-4715C71B3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DF24B-C5C1-9587-E52A-287BEBE4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2C05D7-F934-9837-E886-2D208E79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010F89-A49E-4864-587E-AA6FCCA1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5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EDC74-2318-1EC6-A16C-778AF17F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402BA7-E29C-0A8D-DBA7-2F7CD67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2812D-A52F-986E-4939-281212D9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7C5E5C-42B8-FF2F-2A9F-2AB0AFE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8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13403-8273-7626-009B-39F814BC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8103CD-DD69-2F16-2750-6633EA51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72B1B-3757-2A48-BBF2-71CF74F6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2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F6976-4554-05EA-2764-B7A85F91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171EC-DA36-B0D6-E523-3B0DE656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B1CE5-7206-73A7-7421-8F5DD714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84F46-409E-807B-2F23-849CA086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F11DB7-FC00-0C26-EC73-56542570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7781B-CB8B-AFA8-FC30-A181471B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2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C2384-B1EB-B11F-593A-9FEDE12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4DE466-0FCE-B2F1-313B-E9B021C9D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7F9F1-1A03-00CE-A3F9-78C196BB1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F5DE9-156F-D6F9-84DD-CA771428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6979E-4362-3905-1C90-8BBBC7DC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97FE7-ECD0-4629-0A45-CB9713C3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01E025-14A8-F50F-0902-26F2B6E8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59825-2AFD-AF58-B75C-B941AAF3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DC04B-6226-D00F-C492-CD498FBC9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8C9D-FDED-4F8E-8221-36688C0228D0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5C37E-D16D-0B35-4F1C-1C843A34A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03A27-1C85-F5B1-A053-ADC3C335E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8E72-A092-4F6C-B5F6-3A32F65CC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57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3D2561-6162-9604-3939-6112B36D2D90}"/>
              </a:ext>
            </a:extLst>
          </p:cNvPr>
          <p:cNvSpPr txBox="1"/>
          <p:nvPr/>
        </p:nvSpPr>
        <p:spPr>
          <a:xfrm>
            <a:off x="3039762" y="735227"/>
            <a:ext cx="6017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SELECT</a:t>
            </a:r>
            <a:endParaRPr lang="ko-KR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C4AFE-E6FC-0F3B-91D8-FB7777114C63}"/>
              </a:ext>
            </a:extLst>
          </p:cNvPr>
          <p:cNvSpPr txBox="1"/>
          <p:nvPr/>
        </p:nvSpPr>
        <p:spPr>
          <a:xfrm>
            <a:off x="784654" y="1902879"/>
            <a:ext cx="106824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1.</a:t>
            </a:r>
            <a:r>
              <a:rPr lang="ko-KR" altLang="en-US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결과값 일부만 조회</a:t>
            </a:r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(LIMIT/TOP/ROWNUM)</a:t>
            </a:r>
          </a:p>
          <a:p>
            <a:endParaRPr lang="ko-KR" altLang="en-US" sz="3600" b="0" i="0" u="none" strike="noStrike" baseline="0" dirty="0">
              <a:solidFill>
                <a:srgbClr val="585858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2.</a:t>
            </a:r>
            <a:r>
              <a:rPr lang="ko-KR" altLang="en-US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집합함수</a:t>
            </a:r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(aggregate function)</a:t>
            </a:r>
          </a:p>
          <a:p>
            <a:endParaRPr lang="ko-KR" altLang="en-US" sz="3600" b="0" i="0" u="none" strike="noStrike" baseline="0" dirty="0">
              <a:solidFill>
                <a:srgbClr val="585858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3.</a:t>
            </a:r>
            <a:r>
              <a:rPr lang="ko-KR" altLang="en-US" sz="3600" b="1" i="0" u="none" strike="noStrike" baseline="0" dirty="0" err="1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그외</a:t>
            </a:r>
            <a:r>
              <a:rPr lang="ko-KR" altLang="en-US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유용한 함수</a:t>
            </a:r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. </a:t>
            </a:r>
            <a:endParaRPr lang="ko-KR" altLang="en-US" sz="3600" b="0" i="0" u="none" strike="noStrike" baseline="0" dirty="0">
              <a:solidFill>
                <a:srgbClr val="585858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11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7D49-988C-BCD0-478E-52B98ED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>
            <a:normAutofit/>
          </a:bodyPr>
          <a:lstStyle/>
          <a:p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Moebius Korea"/>
              </a:rPr>
              <a:t>1. </a:t>
            </a:r>
            <a:r>
              <a:rPr lang="ko-KR" altLang="en-US" sz="3600" b="1" i="0" u="none" strike="noStrike" baseline="0" dirty="0">
                <a:solidFill>
                  <a:srgbClr val="585858"/>
                </a:solidFill>
                <a:latin typeface="Moebius Korea"/>
              </a:rPr>
              <a:t>결과값 일부 조회 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D4660-500A-E267-EA26-66DBCBFA99CC}"/>
              </a:ext>
            </a:extLst>
          </p:cNvPr>
          <p:cNvSpPr txBox="1"/>
          <p:nvPr/>
        </p:nvSpPr>
        <p:spPr>
          <a:xfrm>
            <a:off x="1124465" y="1353065"/>
            <a:ext cx="5167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LIMIT(ROWNUM, TOP) 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A318C-45AD-CBE6-0FEE-E998C01AC40E}"/>
              </a:ext>
            </a:extLst>
          </p:cNvPr>
          <p:cNvSpPr txBox="1"/>
          <p:nvPr/>
        </p:nvSpPr>
        <p:spPr>
          <a:xfrm>
            <a:off x="838201" y="2446638"/>
            <a:ext cx="996778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u="none" strike="noStrike" baseline="0" dirty="0">
                <a:solidFill>
                  <a:srgbClr val="252525"/>
                </a:solidFill>
                <a:latin typeface="Wingdings" panose="05000000000000000000" pitchFamily="2" charset="2"/>
              </a:rPr>
              <a:t>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SQL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쿼리 결과 중 상위 몇 개만 보여주는 쿼리 </a:t>
            </a:r>
            <a:endParaRPr lang="en-US" altLang="ko-KR" sz="2800" b="1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endParaRPr lang="ko-KR" altLang="en-US" sz="2800" b="0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ko-KR" altLang="en-US" sz="2800" b="0" i="0" u="none" strike="noStrike" baseline="0" dirty="0">
                <a:solidFill>
                  <a:srgbClr val="252525"/>
                </a:solidFill>
                <a:latin typeface="Wingdings" panose="05000000000000000000" pitchFamily="2" charset="2"/>
                <a:ea typeface="NanumGothic" panose="020D0604000000000000" pitchFamily="50" charset="-127"/>
              </a:rPr>
              <a:t>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select </a:t>
            </a:r>
            <a:r>
              <a:rPr lang="ko-KR" altLang="en-US" sz="2800" b="1" i="0" u="none" strike="noStrike" baseline="0" dirty="0" err="1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컬럼명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1, </a:t>
            </a:r>
            <a:r>
              <a:rPr lang="ko-KR" altLang="en-US" sz="2800" b="1" i="0" u="none" strike="noStrike" baseline="0" dirty="0" err="1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컬럼명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2, … from 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테이블명 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where </a:t>
            </a:r>
            <a:r>
              <a:rPr lang="ko-KR" altLang="en-US" sz="2800" b="1" i="0" u="none" strike="noStrike" baseline="0" dirty="0" err="1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조건절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limit 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숫자 </a:t>
            </a:r>
            <a:endParaRPr lang="en-US" altLang="ko-KR" sz="2800" b="1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endParaRPr lang="ko-KR" altLang="en-US" sz="2800" b="0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ko-KR" altLang="en-US" sz="2800" b="0" i="0" u="none" strike="noStrike" baseline="0" dirty="0">
                <a:solidFill>
                  <a:srgbClr val="252525"/>
                </a:solidFill>
                <a:latin typeface="Wingdings" panose="05000000000000000000" pitchFamily="2" charset="2"/>
                <a:ea typeface="NanumGothic" panose="020D0604000000000000" pitchFamily="50" charset="-127"/>
              </a:rPr>
              <a:t>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대표적인 비표준기능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(DBMS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종류마다 다름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) </a:t>
            </a:r>
            <a:endParaRPr lang="ko-KR" altLang="en-US" sz="2800" b="0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r>
              <a:rPr lang="ko-KR" altLang="en-US" sz="2800" b="0" i="0" u="none" strike="noStrike" baseline="0" dirty="0">
                <a:solidFill>
                  <a:srgbClr val="252525"/>
                </a:solidFill>
                <a:latin typeface="Wingdings" panose="05000000000000000000" pitchFamily="2" charset="2"/>
                <a:ea typeface="NanumGothic" panose="020D0604000000000000" pitchFamily="50" charset="-127"/>
              </a:rPr>
              <a:t>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오라클 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-ROWNUM, </a:t>
            </a:r>
            <a:r>
              <a:rPr lang="en-US" altLang="ko-KR" sz="2800" b="1" i="0" u="none" strike="noStrike" baseline="0" dirty="0" err="1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SQLServer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-TOP </a:t>
            </a:r>
            <a:endParaRPr lang="ko-KR" altLang="en-US" sz="2800" b="0" i="0" u="none" strike="noStrike" baseline="0" dirty="0">
              <a:solidFill>
                <a:srgbClr val="E36C09"/>
              </a:solidFill>
              <a:latin typeface="Wingdings" panose="05000000000000000000" pitchFamily="2" charset="2"/>
              <a:ea typeface="NanumGothic" panose="020D0604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7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7D49-988C-BCD0-478E-52B98ED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34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Moebius Korea"/>
              </a:rPr>
              <a:t>2. </a:t>
            </a:r>
            <a:r>
              <a:rPr lang="ko-KR" altLang="en-US" sz="3600" b="1" i="0" u="none" strike="noStrike" baseline="0" dirty="0">
                <a:solidFill>
                  <a:srgbClr val="585858"/>
                </a:solidFill>
                <a:latin typeface="Moebius Korea"/>
              </a:rPr>
              <a:t>집합함수</a:t>
            </a:r>
            <a:r>
              <a:rPr lang="en-US" altLang="ko-KR" sz="3600" b="1" i="0" u="none" strike="noStrike" baseline="0" dirty="0">
                <a:solidFill>
                  <a:srgbClr val="585858"/>
                </a:solidFill>
                <a:latin typeface="Moebius Korea"/>
              </a:rPr>
              <a:t>(Aggregation Function) 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D4660-500A-E267-EA26-66DBCBFA99CC}"/>
              </a:ext>
            </a:extLst>
          </p:cNvPr>
          <p:cNvSpPr txBox="1"/>
          <p:nvPr/>
        </p:nvSpPr>
        <p:spPr>
          <a:xfrm>
            <a:off x="838200" y="1538417"/>
            <a:ext cx="706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집합함수</a:t>
            </a:r>
            <a:r>
              <a:rPr lang="en-US" altLang="ko-KR" sz="36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(Aggregation Function)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A318C-45AD-CBE6-0FEE-E998C01AC40E}"/>
              </a:ext>
            </a:extLst>
          </p:cNvPr>
          <p:cNvSpPr txBox="1"/>
          <p:nvPr/>
        </p:nvSpPr>
        <p:spPr>
          <a:xfrm>
            <a:off x="838200" y="2811162"/>
            <a:ext cx="9967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테이블의 전체레코드를 대상으로 특정 컬럼을 적용해서 한 개의 값을 </a:t>
            </a:r>
            <a:r>
              <a:rPr lang="ko-KR" altLang="en-US" sz="2800" b="1" i="0" u="none" strike="noStrike" baseline="0" dirty="0" err="1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리턴하는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 함수 </a:t>
            </a:r>
            <a:endParaRPr lang="en-US" altLang="ko-KR" sz="2800" b="1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b="0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count(), avg(), sum(), min(), max(), first(), last(), … </a:t>
            </a:r>
            <a:endParaRPr lang="en-US" altLang="ko-KR" sz="2800" b="0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C8901-6760-123B-195C-815906839BDE}"/>
              </a:ext>
            </a:extLst>
          </p:cNvPr>
          <p:cNvSpPr txBox="1"/>
          <p:nvPr/>
        </p:nvSpPr>
        <p:spPr>
          <a:xfrm>
            <a:off x="838200" y="4991848"/>
            <a:ext cx="10931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select </a:t>
            </a:r>
            <a:r>
              <a:rPr lang="en-US" altLang="ko-KR" sz="2800" b="1" i="0" u="none" strike="noStrike" baseline="0" dirty="0" err="1">
                <a:solidFill>
                  <a:srgbClr val="C0000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aggregation_function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(</a:t>
            </a:r>
            <a:r>
              <a:rPr lang="ko-KR" altLang="en-US" sz="2800" b="1" i="0" u="none" strike="noStrike" baseline="0" dirty="0" err="1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컬럼명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) from </a:t>
            </a:r>
            <a:r>
              <a:rPr lang="ko-KR" altLang="en-US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테이블명 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where </a:t>
            </a:r>
            <a:r>
              <a:rPr lang="ko-KR" altLang="en-US" sz="2800" b="1" i="0" u="none" strike="noStrike" baseline="0" dirty="0" err="1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조건절</a:t>
            </a:r>
            <a:r>
              <a:rPr lang="en-US" altLang="ko-KR" sz="2800" b="1" i="0" u="none" strike="noStrike" baseline="0" dirty="0">
                <a:solidFill>
                  <a:srgbClr val="404040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; </a:t>
            </a:r>
            <a:endParaRPr lang="ko-KR" altLang="en-US" sz="2800" b="0" i="0" u="none" strike="noStrike" baseline="0" dirty="0">
              <a:solidFill>
                <a:srgbClr val="404040"/>
              </a:solidFill>
              <a:latin typeface="NanumGothic" panose="020D0604000000000000" pitchFamily="50" charset="-127"/>
              <a:ea typeface="NanumGothic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27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126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Moebius Korea</vt:lpstr>
      <vt:lpstr>NanumGothic</vt:lpstr>
      <vt:lpstr>맑은 고딕</vt:lpstr>
      <vt:lpstr>Arial</vt:lpstr>
      <vt:lpstr>Wingdings</vt:lpstr>
      <vt:lpstr>Office 테마</vt:lpstr>
      <vt:lpstr>PowerPoint 프레젠테이션</vt:lpstr>
      <vt:lpstr>1. 결과값 일부 조회 </vt:lpstr>
      <vt:lpstr>2. 집합함수(Aggregation Function)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wein</dc:creator>
  <cp:lastModifiedBy>lee wein</cp:lastModifiedBy>
  <cp:revision>1</cp:revision>
  <dcterms:created xsi:type="dcterms:W3CDTF">2023-08-10T02:14:07Z</dcterms:created>
  <dcterms:modified xsi:type="dcterms:W3CDTF">2023-08-10T02:23:28Z</dcterms:modified>
</cp:coreProperties>
</file>